
<file path=[Content_Types].xml><?xml version="1.0" encoding="utf-8"?>
<Types xmlns="http://schemas.openxmlformats.org/package/2006/content-types">
  <Default Extension="xml" ContentType="application/xml"/>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j9mlM575qBFI1Y23BhDuxIFVkXP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p:restoredTop sz="94677"/>
  </p:normalViewPr>
  <p:slideViewPr>
    <p:cSldViewPr snapToGrid="0" snapToObjects="1">
      <p:cViewPr varScale="1">
        <p:scale>
          <a:sx n="101" d="100"/>
          <a:sy n="101" d="100"/>
        </p:scale>
        <p:origin x="3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8" Type="http://customschemas.google.com/relationships/presentationmetadata" Target="metadata"/><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it-IT"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2" name="Google Shape;20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9" name="Google Shape;22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6" name="Google Shape;236;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3" name="Google Shape;24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2" name="Google Shape;272;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8"/>
        <p:cNvGrpSpPr/>
        <p:nvPr/>
      </p:nvGrpSpPr>
      <p:grpSpPr>
        <a:xfrm>
          <a:off x="0" y="0"/>
          <a:ext cx="0" cy="0"/>
          <a:chOff x="0" y="0"/>
          <a:chExt cx="0" cy="0"/>
        </a:xfrm>
      </p:grpSpPr>
      <p:sp>
        <p:nvSpPr>
          <p:cNvPr id="19" name="Google Shape;19;p23"/>
          <p:cNvSpPr txBox="1">
            <a:spLocks noGrp="1"/>
          </p:cNvSpPr>
          <p:nvPr>
            <p:ph type="ctrTitle"/>
          </p:nvPr>
        </p:nvSpPr>
        <p:spPr>
          <a:xfrm>
            <a:off x="2417779" y="802298"/>
            <a:ext cx="8637073" cy="2541431"/>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dk1"/>
              </a:buClr>
              <a:buSzPts val="6600"/>
              <a:buFont typeface="Gill Sans"/>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2417780" y="3531204"/>
            <a:ext cx="8637072"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1000"/>
              </a:spcBef>
              <a:spcAft>
                <a:spcPts val="0"/>
              </a:spcAft>
              <a:buSzPts val="1800"/>
              <a:buNone/>
              <a:defRPr sz="1800" b="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a:endParaRPr/>
          </a:p>
        </p:txBody>
      </p:sp>
      <p:sp>
        <p:nvSpPr>
          <p:cNvPr id="21" name="Google Shape;21;p23"/>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3"/>
          <p:cNvSpPr txBox="1">
            <a:spLocks noGrp="1"/>
          </p:cNvSpPr>
          <p:nvPr>
            <p:ph type="ftr" idx="11"/>
          </p:nvPr>
        </p:nvSpPr>
        <p:spPr>
          <a:xfrm>
            <a:off x="2416500" y="329307"/>
            <a:ext cx="4973915"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3"/>
          <p:cNvSpPr txBox="1">
            <a:spLocks noGrp="1"/>
          </p:cNvSpPr>
          <p:nvPr>
            <p:ph type="sldNum" idx="12"/>
          </p:nvPr>
        </p:nvSpPr>
        <p:spPr>
          <a:xfrm>
            <a:off x="1437664"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24" name="Google Shape;24;p23"/>
          <p:cNvCxnSpPr/>
          <p:nvPr/>
        </p:nvCxnSpPr>
        <p:spPr>
          <a:xfrm>
            <a:off x="2417780" y="3528542"/>
            <a:ext cx="863707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86"/>
        <p:cNvGrpSpPr/>
        <p:nvPr/>
      </p:nvGrpSpPr>
      <p:grpSpPr>
        <a:xfrm>
          <a:off x="0" y="0"/>
          <a:ext cx="0" cy="0"/>
          <a:chOff x="0" y="0"/>
          <a:chExt cx="0" cy="0"/>
        </a:xfrm>
      </p:grpSpPr>
      <p:sp>
        <p:nvSpPr>
          <p:cNvPr id="87" name="Google Shape;87;p32"/>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32"/>
          <p:cNvSpPr txBox="1">
            <a:spLocks noGrp="1"/>
          </p:cNvSpPr>
          <p:nvPr>
            <p:ph type="body" idx="1"/>
          </p:nvPr>
        </p:nvSpPr>
        <p:spPr>
          <a:xfrm rot="5400000">
            <a:off x="4527910" y="-1060599"/>
            <a:ext cx="3450613" cy="960327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89" name="Google Shape;89;p3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32"/>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32"/>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92" name="Google Shape;92;p32"/>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93"/>
        <p:cNvGrpSpPr/>
        <p:nvPr/>
      </p:nvGrpSpPr>
      <p:grpSpPr>
        <a:xfrm>
          <a:off x="0" y="0"/>
          <a:ext cx="0" cy="0"/>
          <a:chOff x="0" y="0"/>
          <a:chExt cx="0" cy="0"/>
        </a:xfrm>
      </p:grpSpPr>
      <p:sp>
        <p:nvSpPr>
          <p:cNvPr id="94" name="Google Shape;94;p33"/>
          <p:cNvSpPr txBox="1">
            <a:spLocks noGrp="1"/>
          </p:cNvSpPr>
          <p:nvPr>
            <p:ph type="title"/>
          </p:nvPr>
        </p:nvSpPr>
        <p:spPr>
          <a:xfrm rot="5400000">
            <a:off x="7917038" y="2321047"/>
            <a:ext cx="4659889" cy="161574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32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33"/>
          <p:cNvSpPr txBox="1">
            <a:spLocks noGrp="1"/>
          </p:cNvSpPr>
          <p:nvPr>
            <p:ph type="body" idx="1"/>
          </p:nvPr>
        </p:nvSpPr>
        <p:spPr>
          <a:xfrm rot="5400000">
            <a:off x="3029143" y="-785498"/>
            <a:ext cx="4659889" cy="782883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96" name="Google Shape;96;p33"/>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33"/>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33"/>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99" name="Google Shape;99;p33"/>
          <p:cNvCxnSpPr/>
          <p:nvPr/>
        </p:nvCxnSpPr>
        <p:spPr>
          <a:xfrm>
            <a:off x="9439111" y="798973"/>
            <a:ext cx="0" cy="4659889"/>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28" name="Google Shape;28;p24"/>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4"/>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4"/>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31" name="Google Shape;31;p24"/>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32"/>
        <p:cNvGrpSpPr/>
        <p:nvPr/>
      </p:nvGrpSpPr>
      <p:grpSpPr>
        <a:xfrm>
          <a:off x="0" y="0"/>
          <a:ext cx="0" cy="0"/>
          <a:chOff x="0" y="0"/>
          <a:chExt cx="0" cy="0"/>
        </a:xfrm>
      </p:grpSpPr>
      <p:sp>
        <p:nvSpPr>
          <p:cNvPr id="33" name="Google Shape;33;p25"/>
          <p:cNvSpPr txBox="1">
            <a:spLocks noGrp="1"/>
          </p:cNvSpPr>
          <p:nvPr>
            <p:ph type="title"/>
          </p:nvPr>
        </p:nvSpPr>
        <p:spPr>
          <a:xfrm>
            <a:off x="1454239" y="1756130"/>
            <a:ext cx="8643154" cy="18879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5"/>
          <p:cNvSpPr txBox="1">
            <a:spLocks noGrp="1"/>
          </p:cNvSpPr>
          <p:nvPr>
            <p:ph type="body" idx="1"/>
          </p:nvPr>
        </p:nvSpPr>
        <p:spPr>
          <a:xfrm>
            <a:off x="1454239" y="3806195"/>
            <a:ext cx="8630446"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1000"/>
              </a:spcBef>
              <a:spcAft>
                <a:spcPts val="0"/>
              </a:spcAft>
              <a:buSzPts val="1800"/>
              <a:buNone/>
              <a:defRPr sz="1800">
                <a:solidFill>
                  <a:schemeClr val="dk1"/>
                </a:solidFill>
              </a:defRPr>
            </a:lvl1pPr>
            <a:lvl2pPr marL="914400" lvl="1" indent="-228600" algn="l">
              <a:lnSpc>
                <a:spcPct val="120000"/>
              </a:lnSpc>
              <a:spcBef>
                <a:spcPts val="500"/>
              </a:spcBef>
              <a:spcAft>
                <a:spcPts val="0"/>
              </a:spcAft>
              <a:buSzPts val="1800"/>
              <a:buNone/>
              <a:defRPr sz="1800">
                <a:solidFill>
                  <a:srgbClr val="888888"/>
                </a:solidFill>
              </a:defRPr>
            </a:lvl2pPr>
            <a:lvl3pPr marL="1371600" lvl="2" indent="-228600" algn="l">
              <a:lnSpc>
                <a:spcPct val="120000"/>
              </a:lnSpc>
              <a:spcBef>
                <a:spcPts val="500"/>
              </a:spcBef>
              <a:spcAft>
                <a:spcPts val="0"/>
              </a:spcAft>
              <a:buSzPts val="1800"/>
              <a:buNone/>
              <a:defRPr sz="1800">
                <a:solidFill>
                  <a:srgbClr val="888888"/>
                </a:solidFill>
              </a:defRPr>
            </a:lvl3pPr>
            <a:lvl4pPr marL="1828800" lvl="3" indent="-228600" algn="l">
              <a:lnSpc>
                <a:spcPct val="120000"/>
              </a:lnSpc>
              <a:spcBef>
                <a:spcPts val="500"/>
              </a:spcBef>
              <a:spcAft>
                <a:spcPts val="0"/>
              </a:spcAft>
              <a:buSzPts val="1600"/>
              <a:buNone/>
              <a:defRPr sz="1600">
                <a:solidFill>
                  <a:srgbClr val="888888"/>
                </a:solidFill>
              </a:defRPr>
            </a:lvl4pPr>
            <a:lvl5pPr marL="2286000" lvl="4" indent="-228600" algn="l">
              <a:lnSpc>
                <a:spcPct val="120000"/>
              </a:lnSpc>
              <a:spcBef>
                <a:spcPts val="500"/>
              </a:spcBef>
              <a:spcAft>
                <a:spcPts val="0"/>
              </a:spcAft>
              <a:buSzPts val="1600"/>
              <a:buNone/>
              <a:defRPr sz="1600">
                <a:solidFill>
                  <a:srgbClr val="888888"/>
                </a:solidFill>
              </a:defRPr>
            </a:lvl5pPr>
            <a:lvl6pPr marL="2743200" lvl="5" indent="-228600" algn="l">
              <a:lnSpc>
                <a:spcPct val="120000"/>
              </a:lnSpc>
              <a:spcBef>
                <a:spcPts val="500"/>
              </a:spcBef>
              <a:spcAft>
                <a:spcPts val="0"/>
              </a:spcAft>
              <a:buSzPts val="1600"/>
              <a:buNone/>
              <a:defRPr sz="1600">
                <a:solidFill>
                  <a:srgbClr val="888888"/>
                </a:solidFill>
              </a:defRPr>
            </a:lvl6pPr>
            <a:lvl7pPr marL="3200400" lvl="6" indent="-228600" algn="l">
              <a:lnSpc>
                <a:spcPct val="120000"/>
              </a:lnSpc>
              <a:spcBef>
                <a:spcPts val="500"/>
              </a:spcBef>
              <a:spcAft>
                <a:spcPts val="0"/>
              </a:spcAft>
              <a:buSzPts val="1600"/>
              <a:buNone/>
              <a:defRPr sz="1600">
                <a:solidFill>
                  <a:srgbClr val="888888"/>
                </a:solidFill>
              </a:defRPr>
            </a:lvl7pPr>
            <a:lvl8pPr marL="3657600" lvl="7" indent="-228600" algn="l">
              <a:lnSpc>
                <a:spcPct val="120000"/>
              </a:lnSpc>
              <a:spcBef>
                <a:spcPts val="500"/>
              </a:spcBef>
              <a:spcAft>
                <a:spcPts val="0"/>
              </a:spcAft>
              <a:buSzPts val="1600"/>
              <a:buNone/>
              <a:defRPr sz="1600">
                <a:solidFill>
                  <a:srgbClr val="888888"/>
                </a:solidFill>
              </a:defRPr>
            </a:lvl8pPr>
            <a:lvl9pPr marL="4114800" lvl="8" indent="-228600" algn="l">
              <a:lnSpc>
                <a:spcPct val="120000"/>
              </a:lnSpc>
              <a:spcBef>
                <a:spcPts val="500"/>
              </a:spcBef>
              <a:spcAft>
                <a:spcPts val="0"/>
              </a:spcAft>
              <a:buSzPts val="1600"/>
              <a:buNone/>
              <a:defRPr sz="1600">
                <a:solidFill>
                  <a:srgbClr val="888888"/>
                </a:solidFill>
              </a:defRPr>
            </a:lvl9pPr>
          </a:lstStyle>
          <a:p>
            <a:endParaRPr/>
          </a:p>
        </p:txBody>
      </p:sp>
      <p:sp>
        <p:nvSpPr>
          <p:cNvPr id="35" name="Google Shape;35;p25"/>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5"/>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5"/>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38" name="Google Shape;38;p25"/>
          <p:cNvCxnSpPr/>
          <p:nvPr/>
        </p:nvCxnSpPr>
        <p:spPr>
          <a:xfrm>
            <a:off x="1454239" y="3804985"/>
            <a:ext cx="863044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9"/>
        <p:cNvGrpSpPr/>
        <p:nvPr/>
      </p:nvGrpSpPr>
      <p:grpSpPr>
        <a:xfrm>
          <a:off x="0" y="0"/>
          <a:ext cx="0" cy="0"/>
          <a:chOff x="0" y="0"/>
          <a:chExt cx="0" cy="0"/>
        </a:xfrm>
      </p:grpSpPr>
      <p:sp>
        <p:nvSpPr>
          <p:cNvPr id="40" name="Google Shape;40;p26"/>
          <p:cNvSpPr txBox="1">
            <a:spLocks noGrp="1"/>
          </p:cNvSpPr>
          <p:nvPr>
            <p:ph type="title"/>
          </p:nvPr>
        </p:nvSpPr>
        <p:spPr>
          <a:xfrm>
            <a:off x="1449217" y="804889"/>
            <a:ext cx="9605635" cy="105930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6"/>
          <p:cNvSpPr txBox="1">
            <a:spLocks noGrp="1"/>
          </p:cNvSpPr>
          <p:nvPr>
            <p:ph type="body" idx="1"/>
          </p:nvPr>
        </p:nvSpPr>
        <p:spPr>
          <a:xfrm>
            <a:off x="1447331" y="2010878"/>
            <a:ext cx="4645152" cy="344859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2" name="Google Shape;42;p26"/>
          <p:cNvSpPr txBox="1">
            <a:spLocks noGrp="1"/>
          </p:cNvSpPr>
          <p:nvPr>
            <p:ph type="body" idx="2"/>
          </p:nvPr>
        </p:nvSpPr>
        <p:spPr>
          <a:xfrm>
            <a:off x="6413771" y="2017343"/>
            <a:ext cx="4645152" cy="3441520"/>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3" name="Google Shape;43;p26"/>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6"/>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26"/>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46" name="Google Shape;46;p26"/>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7"/>
        <p:cNvGrpSpPr/>
        <p:nvPr/>
      </p:nvGrpSpPr>
      <p:grpSpPr>
        <a:xfrm>
          <a:off x="0" y="0"/>
          <a:ext cx="0" cy="0"/>
          <a:chOff x="0" y="0"/>
          <a:chExt cx="0" cy="0"/>
        </a:xfrm>
      </p:grpSpPr>
      <p:sp>
        <p:nvSpPr>
          <p:cNvPr id="48" name="Google Shape;48;p27"/>
          <p:cNvSpPr txBox="1">
            <a:spLocks noGrp="1"/>
          </p:cNvSpPr>
          <p:nvPr>
            <p:ph type="title"/>
          </p:nvPr>
        </p:nvSpPr>
        <p:spPr>
          <a:xfrm>
            <a:off x="1447191" y="804163"/>
            <a:ext cx="9607661" cy="105631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7"/>
          <p:cNvSpPr txBox="1">
            <a:spLocks noGrp="1"/>
          </p:cNvSpPr>
          <p:nvPr>
            <p:ph type="body" idx="1"/>
          </p:nvPr>
        </p:nvSpPr>
        <p:spPr>
          <a:xfrm>
            <a:off x="1447191" y="2019549"/>
            <a:ext cx="4645152"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50" name="Google Shape;50;p27"/>
          <p:cNvSpPr txBox="1">
            <a:spLocks noGrp="1"/>
          </p:cNvSpPr>
          <p:nvPr>
            <p:ph type="body" idx="2"/>
          </p:nvPr>
        </p:nvSpPr>
        <p:spPr>
          <a:xfrm>
            <a:off x="1447191" y="2824269"/>
            <a:ext cx="4645152" cy="2644457"/>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51" name="Google Shape;51;p27"/>
          <p:cNvSpPr txBox="1">
            <a:spLocks noGrp="1"/>
          </p:cNvSpPr>
          <p:nvPr>
            <p:ph type="body" idx="3"/>
          </p:nvPr>
        </p:nvSpPr>
        <p:spPr>
          <a:xfrm>
            <a:off x="6412362" y="2023003"/>
            <a:ext cx="4645152"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52" name="Google Shape;52;p27"/>
          <p:cNvSpPr txBox="1">
            <a:spLocks noGrp="1"/>
          </p:cNvSpPr>
          <p:nvPr>
            <p:ph type="body" idx="4"/>
          </p:nvPr>
        </p:nvSpPr>
        <p:spPr>
          <a:xfrm>
            <a:off x="6412362" y="2821491"/>
            <a:ext cx="4645152" cy="2637371"/>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53" name="Google Shape;53;p27"/>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27"/>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7"/>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56" name="Google Shape;56;p27"/>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57"/>
        <p:cNvGrpSpPr/>
        <p:nvPr/>
      </p:nvGrpSpPr>
      <p:grpSpPr>
        <a:xfrm>
          <a:off x="0" y="0"/>
          <a:ext cx="0" cy="0"/>
          <a:chOff x="0" y="0"/>
          <a:chExt cx="0" cy="0"/>
        </a:xfrm>
      </p:grpSpPr>
      <p:sp>
        <p:nvSpPr>
          <p:cNvPr id="58" name="Google Shape;58;p28"/>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8"/>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8"/>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8"/>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62" name="Google Shape;62;p28"/>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63"/>
        <p:cNvGrpSpPr/>
        <p:nvPr/>
      </p:nvGrpSpPr>
      <p:grpSpPr>
        <a:xfrm>
          <a:off x="0" y="0"/>
          <a:ext cx="0" cy="0"/>
          <a:chOff x="0" y="0"/>
          <a:chExt cx="0" cy="0"/>
        </a:xfrm>
      </p:grpSpPr>
      <p:sp>
        <p:nvSpPr>
          <p:cNvPr id="64" name="Google Shape;64;p29"/>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9"/>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9"/>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67"/>
        <p:cNvGrpSpPr/>
        <p:nvPr/>
      </p:nvGrpSpPr>
      <p:grpSpPr>
        <a:xfrm>
          <a:off x="0" y="0"/>
          <a:ext cx="0" cy="0"/>
          <a:chOff x="0" y="0"/>
          <a:chExt cx="0" cy="0"/>
        </a:xfrm>
      </p:grpSpPr>
      <p:sp>
        <p:nvSpPr>
          <p:cNvPr id="68" name="Google Shape;68;p30"/>
          <p:cNvSpPr txBox="1">
            <a:spLocks noGrp="1"/>
          </p:cNvSpPr>
          <p:nvPr>
            <p:ph type="title"/>
          </p:nvPr>
        </p:nvSpPr>
        <p:spPr>
          <a:xfrm>
            <a:off x="1444671" y="798973"/>
            <a:ext cx="3273099"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Gill San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30"/>
          <p:cNvSpPr txBox="1">
            <a:spLocks noGrp="1"/>
          </p:cNvSpPr>
          <p:nvPr>
            <p:ph type="body" idx="1"/>
          </p:nvPr>
        </p:nvSpPr>
        <p:spPr>
          <a:xfrm>
            <a:off x="5043714" y="798974"/>
            <a:ext cx="6012470" cy="4658826"/>
          </a:xfrm>
          <a:prstGeom prst="rect">
            <a:avLst/>
          </a:prstGeom>
          <a:noFill/>
          <a:ln>
            <a:noFill/>
          </a:ln>
        </p:spPr>
        <p:txBody>
          <a:bodyPr spcFirstLastPara="1" wrap="square" lIns="91425" tIns="45700" rIns="91425" bIns="45700" anchor="ctr" anchorCtr="0">
            <a:norm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70" name="Google Shape;70;p30"/>
          <p:cNvSpPr txBox="1">
            <a:spLocks noGrp="1"/>
          </p:cNvSpPr>
          <p:nvPr>
            <p:ph type="body" idx="2"/>
          </p:nvPr>
        </p:nvSpPr>
        <p:spPr>
          <a:xfrm>
            <a:off x="1444671" y="3205491"/>
            <a:ext cx="3275013" cy="224818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600"/>
              <a:buNone/>
              <a:defRPr sz="16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71" name="Google Shape;71;p30"/>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0"/>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0"/>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74" name="Google Shape;74;p30"/>
          <p:cNvCxnSpPr/>
          <p:nvPr/>
        </p:nvCxnSpPr>
        <p:spPr>
          <a:xfrm>
            <a:off x="1448280" y="3205491"/>
            <a:ext cx="3269490"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75"/>
        <p:cNvGrpSpPr/>
        <p:nvPr/>
      </p:nvGrpSpPr>
      <p:grpSpPr>
        <a:xfrm>
          <a:off x="0" y="0"/>
          <a:ext cx="0" cy="0"/>
          <a:chOff x="0" y="0"/>
          <a:chExt cx="0" cy="0"/>
        </a:xfrm>
      </p:grpSpPr>
      <p:grpSp>
        <p:nvGrpSpPr>
          <p:cNvPr id="76" name="Google Shape;76;p31"/>
          <p:cNvGrpSpPr/>
          <p:nvPr/>
        </p:nvGrpSpPr>
        <p:grpSpPr>
          <a:xfrm>
            <a:off x="7477387" y="482170"/>
            <a:ext cx="4074533" cy="5149101"/>
            <a:chOff x="7477387" y="482170"/>
            <a:chExt cx="4074533" cy="5149101"/>
          </a:xfrm>
        </p:grpSpPr>
        <p:sp>
          <p:nvSpPr>
            <p:cNvPr id="77" name="Google Shape;77;p31"/>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dist="228600" dir="4740000" sx="98000" sy="98000" algn="tl" rotWithShape="0">
                <a:srgbClr val="000000">
                  <a:alpha val="3372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1"/>
            <p:cNvSpPr/>
            <p:nvPr/>
          </p:nvSpPr>
          <p:spPr>
            <a:xfrm>
              <a:off x="7790446" y="812506"/>
              <a:ext cx="3450289" cy="4466452"/>
            </a:xfrm>
            <a:prstGeom prst="rect">
              <a:avLst/>
            </a:prstGeom>
            <a:gradFill>
              <a:gsLst>
                <a:gs pos="0">
                  <a:srgbClr val="DADADA"/>
                </a:gs>
                <a:gs pos="100000">
                  <a:srgbClr val="FFFFFE"/>
                </a:gs>
              </a:gsLst>
              <a:lin ang="16200000" scaled="0"/>
            </a:gradFill>
            <a:ln w="50800" cap="flat" cmpd="sng">
              <a:solidFill>
                <a:srgbClr val="191919"/>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 name="Google Shape;79;p31"/>
          <p:cNvSpPr txBox="1">
            <a:spLocks noGrp="1"/>
          </p:cNvSpPr>
          <p:nvPr>
            <p:ph type="title"/>
          </p:nvPr>
        </p:nvSpPr>
        <p:spPr>
          <a:xfrm>
            <a:off x="1451206" y="1129513"/>
            <a:ext cx="5532328"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Gill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1"/>
          <p:cNvSpPr>
            <a:spLocks noGrp="1"/>
          </p:cNvSpPr>
          <p:nvPr>
            <p:ph type="pic" idx="2"/>
          </p:nvPr>
        </p:nvSpPr>
        <p:spPr>
          <a:xfrm>
            <a:off x="8124389" y="1122542"/>
            <a:ext cx="2791171" cy="3866327"/>
          </a:xfrm>
          <a:prstGeom prst="rect">
            <a:avLst/>
          </a:prstGeom>
          <a:solidFill>
            <a:srgbClr val="D8D8D8"/>
          </a:solidFill>
          <a:ln>
            <a:noFill/>
          </a:ln>
        </p:spPr>
      </p:sp>
      <p:sp>
        <p:nvSpPr>
          <p:cNvPr id="81" name="Google Shape;81;p31"/>
          <p:cNvSpPr txBox="1">
            <a:spLocks noGrp="1"/>
          </p:cNvSpPr>
          <p:nvPr>
            <p:ph type="body" idx="1"/>
          </p:nvPr>
        </p:nvSpPr>
        <p:spPr>
          <a:xfrm>
            <a:off x="1450329" y="3145992"/>
            <a:ext cx="5524404" cy="2003742"/>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SzPts val="1800"/>
              <a:buNone/>
              <a:defRPr sz="18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82" name="Google Shape;82;p31"/>
          <p:cNvSpPr txBox="1">
            <a:spLocks noGrp="1"/>
          </p:cNvSpPr>
          <p:nvPr>
            <p:ph type="dt" idx="10"/>
          </p:nvPr>
        </p:nvSpPr>
        <p:spPr>
          <a:xfrm>
            <a:off x="1447382" y="5469856"/>
            <a:ext cx="5527351" cy="32012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1"/>
          <p:cNvSpPr txBox="1">
            <a:spLocks noGrp="1"/>
          </p:cNvSpPr>
          <p:nvPr>
            <p:ph type="ftr" idx="11"/>
          </p:nvPr>
        </p:nvSpPr>
        <p:spPr>
          <a:xfrm>
            <a:off x="1447382" y="318640"/>
            <a:ext cx="5541004" cy="32093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31"/>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cxnSp>
        <p:nvCxnSpPr>
          <p:cNvPr id="85" name="Google Shape;85;p31"/>
          <p:cNvCxnSpPr/>
          <p:nvPr/>
        </p:nvCxnSpPr>
        <p:spPr>
          <a:xfrm>
            <a:off x="1447382" y="3143605"/>
            <a:ext cx="5527351"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BE9E6"/>
            </a:gs>
            <a:gs pos="100000">
              <a:srgbClr val="C9C5C0"/>
            </a:gs>
          </a:gsLst>
          <a:path path="circle">
            <a:fillToRect l="50000" t="50000" r="50000" b="50000"/>
          </a:path>
          <a:tileRect/>
        </a:gradFill>
        <a:effectLst/>
      </p:bgPr>
    </p:bg>
    <p:spTree>
      <p:nvGrpSpPr>
        <p:cNvPr id="1" name="Shape 9"/>
        <p:cNvGrpSpPr/>
        <p:nvPr/>
      </p:nvGrpSpPr>
      <p:grpSpPr>
        <a:xfrm>
          <a:off x="0" y="0"/>
          <a:ext cx="0" cy="0"/>
          <a:chOff x="0" y="0"/>
          <a:chExt cx="0" cy="0"/>
        </a:xfrm>
      </p:grpSpPr>
      <p:sp>
        <p:nvSpPr>
          <p:cNvPr id="10" name="Google Shape;10;p22"/>
          <p:cNvSpPr/>
          <p:nvPr/>
        </p:nvSpPr>
        <p:spPr>
          <a:xfrm>
            <a:off x="0" y="2019476"/>
            <a:ext cx="12192000" cy="4105941"/>
          </a:xfrm>
          <a:prstGeom prst="rect">
            <a:avLst/>
          </a:prstGeom>
          <a:gradFill>
            <a:gsLst>
              <a:gs pos="0">
                <a:srgbClr val="DFDBD5">
                  <a:alpha val="0"/>
                </a:srgbClr>
              </a:gs>
              <a:gs pos="100000">
                <a:schemeClr val="lt2"/>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 name="Google Shape;11;p22"/>
          <p:cNvPicPr preferRelativeResize="0"/>
          <p:nvPr/>
        </p:nvPicPr>
        <p:blipFill rotWithShape="1">
          <a:blip r:embed="rId13">
            <a:alphaModFix/>
          </a:blip>
          <a:srcRect t="1538" b="-1538"/>
          <a:stretch/>
        </p:blipFill>
        <p:spPr>
          <a:xfrm>
            <a:off x="0" y="6126480"/>
            <a:ext cx="12192000" cy="742950"/>
          </a:xfrm>
          <a:prstGeom prst="rect">
            <a:avLst/>
          </a:prstGeom>
          <a:noFill/>
          <a:ln>
            <a:noFill/>
          </a:ln>
        </p:spPr>
      </p:pic>
      <p:sp>
        <p:nvSpPr>
          <p:cNvPr id="12" name="Google Shape;12;p22"/>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3200"/>
              <a:buFont typeface="Gill Sans"/>
              <a:buNone/>
              <a:defRPr sz="3200" b="0" i="0" u="none" strike="noStrike" cap="non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2"/>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20000"/>
              </a:lnSpc>
              <a:spcBef>
                <a:spcPts val="1000"/>
              </a:spcBef>
              <a:spcAft>
                <a:spcPts val="0"/>
              </a:spcAft>
              <a:buClr>
                <a:schemeClr val="accent1"/>
              </a:buClr>
              <a:buSzPts val="2000"/>
              <a:buFont typeface="Arial"/>
              <a:buChar char="•"/>
              <a:defRPr sz="2000" b="0" i="0" u="none" strike="noStrike" cap="none">
                <a:solidFill>
                  <a:schemeClr val="dk1"/>
                </a:solidFill>
                <a:latin typeface="Gill Sans"/>
                <a:ea typeface="Gill Sans"/>
                <a:cs typeface="Gill Sans"/>
                <a:sym typeface="Gill Sans"/>
              </a:defRPr>
            </a:lvl1pPr>
            <a:lvl2pPr marL="914400" marR="0" lvl="1" indent="-342900" algn="l" rtl="0">
              <a:lnSpc>
                <a:spcPct val="120000"/>
              </a:lnSpc>
              <a:spcBef>
                <a:spcPts val="500"/>
              </a:spcBef>
              <a:spcAft>
                <a:spcPts val="0"/>
              </a:spcAft>
              <a:buClr>
                <a:schemeClr val="accent1"/>
              </a:buClr>
              <a:buSzPts val="1800"/>
              <a:buFont typeface="Arial"/>
              <a:buChar char="•"/>
              <a:defRPr sz="1800" b="0" i="0" u="none" strike="noStrike" cap="none">
                <a:solidFill>
                  <a:schemeClr val="dk1"/>
                </a:solidFill>
                <a:latin typeface="Gill Sans"/>
                <a:ea typeface="Gill Sans"/>
                <a:cs typeface="Gill Sans"/>
                <a:sym typeface="Gill Sans"/>
              </a:defRPr>
            </a:lvl2pPr>
            <a:lvl3pPr marL="1371600" marR="0" lvl="2" indent="-330200" algn="l" rtl="0">
              <a:lnSpc>
                <a:spcPct val="120000"/>
              </a:lnSpc>
              <a:spcBef>
                <a:spcPts val="500"/>
              </a:spcBef>
              <a:spcAft>
                <a:spcPts val="0"/>
              </a:spcAft>
              <a:buClr>
                <a:schemeClr val="accent1"/>
              </a:buClr>
              <a:buSzPts val="1600"/>
              <a:buFont typeface="Arial"/>
              <a:buChar char="•"/>
              <a:defRPr sz="1600" b="0" i="0" u="none" strike="noStrike" cap="none">
                <a:solidFill>
                  <a:schemeClr val="dk1"/>
                </a:solidFill>
                <a:latin typeface="Gill Sans"/>
                <a:ea typeface="Gill Sans"/>
                <a:cs typeface="Gill Sans"/>
                <a:sym typeface="Gill Sans"/>
              </a:defRPr>
            </a:lvl3pPr>
            <a:lvl4pPr marL="1828800" marR="0" lvl="3" indent="-317500" algn="l" rtl="0">
              <a:lnSpc>
                <a:spcPct val="120000"/>
              </a:lnSpc>
              <a:spcBef>
                <a:spcPts val="500"/>
              </a:spcBef>
              <a:spcAft>
                <a:spcPts val="0"/>
              </a:spcAft>
              <a:buClr>
                <a:schemeClr val="accent1"/>
              </a:buClr>
              <a:buSzPts val="1400"/>
              <a:buFont typeface="Arial"/>
              <a:buChar char="•"/>
              <a:defRPr sz="1400" b="0" i="0" u="none" strike="noStrike" cap="none">
                <a:solidFill>
                  <a:schemeClr val="dk1"/>
                </a:solidFill>
                <a:latin typeface="Gill Sans"/>
                <a:ea typeface="Gill Sans"/>
                <a:cs typeface="Gill Sans"/>
                <a:sym typeface="Gill Sans"/>
              </a:defRPr>
            </a:lvl4pPr>
            <a:lvl5pPr marL="2286000" marR="0" lvl="4"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5pPr>
            <a:lvl6pPr marL="2743200" marR="0" lvl="5"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6pPr>
            <a:lvl7pPr marL="3200400" marR="0" lvl="6"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7pPr>
            <a:lvl8pPr marL="3657600" marR="0" lvl="7"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8pPr>
            <a:lvl9pPr marL="4114800" marR="0" lvl="8"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9pPr>
          </a:lstStyle>
          <a:p>
            <a:endParaRPr/>
          </a:p>
        </p:txBody>
      </p:sp>
      <p:sp>
        <p:nvSpPr>
          <p:cNvPr id="14" name="Google Shape;14;p2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00" b="0" i="0" u="none" strike="noStrike" cap="none">
                <a:solidFill>
                  <a:srgbClr val="888888"/>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5" name="Google Shape;15;p22"/>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rgbClr val="888888"/>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6" name="Google Shape;16;p22"/>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buNone/>
              <a:defRPr sz="2800" b="0" i="0" u="none" strike="noStrike" cap="none">
                <a:solidFill>
                  <a:schemeClr val="accent1"/>
                </a:solidFill>
                <a:latin typeface="Gill Sans"/>
                <a:ea typeface="Gill Sans"/>
                <a:cs typeface="Gill Sans"/>
                <a:sym typeface="Gill Sans"/>
              </a:defRPr>
            </a:lvl1pPr>
            <a:lvl2pPr marL="0" marR="0" lvl="1" indent="0" algn="r" rtl="0">
              <a:spcBef>
                <a:spcPts val="0"/>
              </a:spcBef>
              <a:buNone/>
              <a:defRPr sz="2800" b="0" i="0" u="none" strike="noStrike" cap="none">
                <a:solidFill>
                  <a:schemeClr val="accent1"/>
                </a:solidFill>
                <a:latin typeface="Gill Sans"/>
                <a:ea typeface="Gill Sans"/>
                <a:cs typeface="Gill Sans"/>
                <a:sym typeface="Gill Sans"/>
              </a:defRPr>
            </a:lvl2pPr>
            <a:lvl3pPr marL="0" marR="0" lvl="2" indent="0" algn="r" rtl="0">
              <a:spcBef>
                <a:spcPts val="0"/>
              </a:spcBef>
              <a:buNone/>
              <a:defRPr sz="2800" b="0" i="0" u="none" strike="noStrike" cap="none">
                <a:solidFill>
                  <a:schemeClr val="accent1"/>
                </a:solidFill>
                <a:latin typeface="Gill Sans"/>
                <a:ea typeface="Gill Sans"/>
                <a:cs typeface="Gill Sans"/>
                <a:sym typeface="Gill Sans"/>
              </a:defRPr>
            </a:lvl3pPr>
            <a:lvl4pPr marL="0" marR="0" lvl="3" indent="0" algn="r" rtl="0">
              <a:spcBef>
                <a:spcPts val="0"/>
              </a:spcBef>
              <a:buNone/>
              <a:defRPr sz="2800" b="0" i="0" u="none" strike="noStrike" cap="none">
                <a:solidFill>
                  <a:schemeClr val="accent1"/>
                </a:solidFill>
                <a:latin typeface="Gill Sans"/>
                <a:ea typeface="Gill Sans"/>
                <a:cs typeface="Gill Sans"/>
                <a:sym typeface="Gill Sans"/>
              </a:defRPr>
            </a:lvl4pPr>
            <a:lvl5pPr marL="0" marR="0" lvl="4" indent="0" algn="r" rtl="0">
              <a:spcBef>
                <a:spcPts val="0"/>
              </a:spcBef>
              <a:buNone/>
              <a:defRPr sz="2800" b="0" i="0" u="none" strike="noStrike" cap="none">
                <a:solidFill>
                  <a:schemeClr val="accent1"/>
                </a:solidFill>
                <a:latin typeface="Gill Sans"/>
                <a:ea typeface="Gill Sans"/>
                <a:cs typeface="Gill Sans"/>
                <a:sym typeface="Gill Sans"/>
              </a:defRPr>
            </a:lvl5pPr>
            <a:lvl6pPr marL="0" marR="0" lvl="5" indent="0" algn="r" rtl="0">
              <a:spcBef>
                <a:spcPts val="0"/>
              </a:spcBef>
              <a:buNone/>
              <a:defRPr sz="2800" b="0" i="0" u="none" strike="noStrike" cap="none">
                <a:solidFill>
                  <a:schemeClr val="accent1"/>
                </a:solidFill>
                <a:latin typeface="Gill Sans"/>
                <a:ea typeface="Gill Sans"/>
                <a:cs typeface="Gill Sans"/>
                <a:sym typeface="Gill Sans"/>
              </a:defRPr>
            </a:lvl6pPr>
            <a:lvl7pPr marL="0" marR="0" lvl="6" indent="0" algn="r" rtl="0">
              <a:spcBef>
                <a:spcPts val="0"/>
              </a:spcBef>
              <a:buNone/>
              <a:defRPr sz="2800" b="0" i="0" u="none" strike="noStrike" cap="none">
                <a:solidFill>
                  <a:schemeClr val="accent1"/>
                </a:solidFill>
                <a:latin typeface="Gill Sans"/>
                <a:ea typeface="Gill Sans"/>
                <a:cs typeface="Gill Sans"/>
                <a:sym typeface="Gill Sans"/>
              </a:defRPr>
            </a:lvl7pPr>
            <a:lvl8pPr marL="0" marR="0" lvl="7" indent="0" algn="r" rtl="0">
              <a:spcBef>
                <a:spcPts val="0"/>
              </a:spcBef>
              <a:buNone/>
              <a:defRPr sz="2800" b="0" i="0" u="none" strike="noStrike" cap="none">
                <a:solidFill>
                  <a:schemeClr val="accent1"/>
                </a:solidFill>
                <a:latin typeface="Gill Sans"/>
                <a:ea typeface="Gill Sans"/>
                <a:cs typeface="Gill Sans"/>
                <a:sym typeface="Gill Sans"/>
              </a:defRPr>
            </a:lvl8pPr>
            <a:lvl9pPr marL="0" marR="0" lvl="8" indent="0" algn="r" rtl="0">
              <a:spcBef>
                <a:spcPts val="0"/>
              </a:spcBef>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it-IT"/>
              <a:t>‹n.›</a:t>
            </a:fld>
            <a:endParaRPr/>
          </a:p>
        </p:txBody>
      </p:sp>
      <p:cxnSp>
        <p:nvCxnSpPr>
          <p:cNvPr id="17" name="Google Shape;17;p22"/>
          <p:cNvCxnSpPr/>
          <p:nvPr/>
        </p:nvCxnSpPr>
        <p:spPr>
          <a:xfrm>
            <a:off x="0" y="6128413"/>
            <a:ext cx="12192000" cy="0"/>
          </a:xfrm>
          <a:prstGeom prst="straightConnector1">
            <a:avLst/>
          </a:prstGeom>
          <a:noFill/>
          <a:ln w="12700" cap="flat" cmpd="sng">
            <a:solidFill>
              <a:srgbClr val="000001">
                <a:alpha val="20000"/>
              </a:srgbClr>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www.statoechiese.i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
          <p:cNvSpPr txBox="1">
            <a:spLocks noGrp="1"/>
          </p:cNvSpPr>
          <p:nvPr>
            <p:ph type="ctrTitle"/>
          </p:nvPr>
        </p:nvSpPr>
        <p:spPr>
          <a:xfrm>
            <a:off x="2296161" y="785365"/>
            <a:ext cx="9408932" cy="2541431"/>
          </a:xfrm>
          <a:prstGeom prst="rect">
            <a:avLst/>
          </a:prstGeom>
          <a:noFill/>
          <a:ln>
            <a:noFill/>
          </a:ln>
        </p:spPr>
        <p:txBody>
          <a:bodyPr spcFirstLastPara="1" wrap="square" lIns="91425" tIns="45700" rIns="91425" bIns="0" anchor="b" anchorCtr="0">
            <a:normAutofit/>
          </a:bodyPr>
          <a:lstStyle/>
          <a:p>
            <a:pPr marL="0" lvl="0" indent="0" algn="just" rtl="0">
              <a:lnSpc>
                <a:spcPct val="90000"/>
              </a:lnSpc>
              <a:spcBef>
                <a:spcPts val="0"/>
              </a:spcBef>
              <a:spcAft>
                <a:spcPts val="0"/>
              </a:spcAft>
              <a:buClr>
                <a:schemeClr val="dk1"/>
              </a:buClr>
              <a:buSzPts val="4400"/>
              <a:buFont typeface="Gill Sans"/>
              <a:buNone/>
            </a:pPr>
            <a:r>
              <a:rPr lang="it-IT" sz="4400"/>
              <a:t>CONVINZIONI ETICO-RELIGIOSE E SCELTE ALIMENTARI. PROBLEMI E PRINCIPI GIURIDICI</a:t>
            </a:r>
            <a:endParaRPr/>
          </a:p>
        </p:txBody>
      </p:sp>
      <p:sp>
        <p:nvSpPr>
          <p:cNvPr id="105" name="Google Shape;105;p1"/>
          <p:cNvSpPr txBox="1">
            <a:spLocks noGrp="1"/>
          </p:cNvSpPr>
          <p:nvPr>
            <p:ph type="subTitle" idx="1"/>
          </p:nvPr>
        </p:nvSpPr>
        <p:spPr>
          <a:xfrm>
            <a:off x="2112980" y="3531205"/>
            <a:ext cx="8637072" cy="977621"/>
          </a:xfrm>
          <a:prstGeom prst="rect">
            <a:avLst/>
          </a:prstGeom>
          <a:noFill/>
          <a:ln>
            <a:noFill/>
          </a:ln>
        </p:spPr>
        <p:txBody>
          <a:bodyPr spcFirstLastPara="1" wrap="square" lIns="91425" tIns="91425" rIns="91425" bIns="91425" anchor="t" anchorCtr="0">
            <a:normAutofit/>
          </a:bodyPr>
          <a:lstStyle/>
          <a:p>
            <a:pPr marL="0" lvl="0" indent="0" algn="ctr" rtl="0">
              <a:lnSpc>
                <a:spcPct val="120000"/>
              </a:lnSpc>
              <a:spcBef>
                <a:spcPts val="0"/>
              </a:spcBef>
              <a:spcAft>
                <a:spcPts val="0"/>
              </a:spcAft>
              <a:buSzPts val="1800"/>
              <a:buNone/>
            </a:pPr>
            <a:endParaRPr/>
          </a:p>
          <a:p>
            <a:pPr marL="0" lvl="0" indent="0" algn="ctr" rtl="0">
              <a:lnSpc>
                <a:spcPct val="120000"/>
              </a:lnSpc>
              <a:spcBef>
                <a:spcPts val="1000"/>
              </a:spcBef>
              <a:spcAft>
                <a:spcPts val="0"/>
              </a:spcAft>
              <a:buSzPts val="1800"/>
              <a:buNone/>
            </a:pPr>
            <a:r>
              <a:rPr lang="it-IT"/>
              <a:t>MARIA CHIARA RUSCAZIO</a:t>
            </a:r>
            <a:endParaRPr/>
          </a:p>
        </p:txBody>
      </p:sp>
      <p:sp>
        <p:nvSpPr>
          <p:cNvPr id="106" name="Google Shape;106;p1"/>
          <p:cNvSpPr txBox="1"/>
          <p:nvPr/>
        </p:nvSpPr>
        <p:spPr>
          <a:xfrm>
            <a:off x="248920" y="211624"/>
            <a:ext cx="532384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b="0" i="0" u="none" strike="noStrike" cap="none">
                <a:solidFill>
                  <a:schemeClr val="dk1"/>
                </a:solidFill>
                <a:latin typeface="Gill Sans"/>
                <a:ea typeface="Gill Sans"/>
                <a:cs typeface="Gill Sans"/>
                <a:sym typeface="Gill Sans"/>
              </a:rPr>
              <a:t>Scuola di Cittadinanza 2023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0"/>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IV. IL CIBO NEL DIRITTO SECOLARE.</a:t>
            </a:r>
            <a:endParaRPr/>
          </a:p>
        </p:txBody>
      </p:sp>
      <p:sp>
        <p:nvSpPr>
          <p:cNvPr id="190" name="Google Shape;190;p10"/>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fontScale="92500" lnSpcReduction="20000"/>
          </a:bodyPr>
          <a:lstStyle/>
          <a:p>
            <a:pPr marL="0" lvl="0" indent="0" algn="just" rtl="0">
              <a:lnSpc>
                <a:spcPct val="120000"/>
              </a:lnSpc>
              <a:spcBef>
                <a:spcPts val="0"/>
              </a:spcBef>
              <a:spcAft>
                <a:spcPts val="0"/>
              </a:spcAft>
              <a:buSzPct val="100000"/>
              <a:buNone/>
            </a:pPr>
            <a:r>
              <a:rPr lang="it-IT">
                <a:solidFill>
                  <a:srgbClr val="C00000"/>
                </a:solidFill>
              </a:rPr>
              <a:t>2) </a:t>
            </a:r>
            <a:r>
              <a:rPr lang="it-IT"/>
              <a:t>Benessere animale (=the physical and mental state of an animal in relation to the conditions in which it lives and dies. An  animal  experiences good welfare if the animal is healthy, comfortable, well nourished, safe, is not suffering from unpleasant states such as pain, fear and distress, and is able to express behaviours that are important for its physical and mental state) </a:t>
            </a:r>
            <a:endParaRPr/>
          </a:p>
          <a:p>
            <a:pPr marL="0" lvl="0" indent="0" algn="just" rtl="0">
              <a:lnSpc>
                <a:spcPct val="120000"/>
              </a:lnSpc>
              <a:spcBef>
                <a:spcPts val="1000"/>
              </a:spcBef>
              <a:spcAft>
                <a:spcPts val="0"/>
              </a:spcAft>
              <a:buSzPct val="100000"/>
              <a:buNone/>
            </a:pPr>
            <a:r>
              <a:rPr lang="it-IT"/>
              <a:t>principio di valorizzazione degli animali e della loro sensibilità, intesa come capacità di sofferenza, considerando l’animale non come semplice bene di cui disporre ma come essere vivente e senziente da proteggere (Unesco, Dichiarazione universale dei diritti degli animali, 1978; Convenzione europea sulla protezione degli animali da macello, 1979; art. 13 TFUE; Reg. UE 625/2017 e 1099/2009)</a:t>
            </a:r>
            <a:endParaRPr/>
          </a:p>
          <a:p>
            <a:pPr marL="0" lvl="0" indent="0" algn="just" rtl="0">
              <a:lnSpc>
                <a:spcPct val="120000"/>
              </a:lnSpc>
              <a:spcBef>
                <a:spcPts val="1000"/>
              </a:spcBef>
              <a:spcAft>
                <a:spcPts val="0"/>
              </a:spcAft>
              <a:buSzPct val="100000"/>
              <a:buNone/>
            </a:pPr>
            <a:r>
              <a:rPr lang="it-IT"/>
              <a:t>Sottesa alla legislazione europea, emerge una filosofia fondata su sei punti: gli animali sono esseri senzienti e legalmente incapaci; gli esseri umani ne fanno uso per finalità comunemente accettate dalla maggioranza; questi usi possono causare sofferenza, e gli animali presentano differenze e somiglianze con gli esseri umani nel modo di provare dolore, stress, emozione, pertanto si devono stabilire misure di protezione scientificamente fondate; coloro che usano gli animali hanno il dovere morale di prestare loro cure appropriate; tale dovere deve essere bilanciato da altri interessi/obblighi umani; le istituzioni europee intendono regolare le attività zootecniche in modo da assicurare la protezione degli animali secondo </a:t>
            </a:r>
            <a:r>
              <a:rPr lang="it-IT">
                <a:solidFill>
                  <a:schemeClr val="lt1"/>
                </a:solidFill>
              </a:rPr>
              <a:t>modalità che riflettono i valori dei cittadini.</a:t>
            </a:r>
            <a:endParaRPr/>
          </a:p>
        </p:txBody>
      </p:sp>
      <p:sp>
        <p:nvSpPr>
          <p:cNvPr id="191" name="Google Shape;191;p10"/>
          <p:cNvSpPr/>
          <p:nvPr/>
        </p:nvSpPr>
        <p:spPr>
          <a:xfrm>
            <a:off x="255085"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cxnSp>
        <p:nvCxnSpPr>
          <p:cNvPr id="192" name="Google Shape;192;p10"/>
          <p:cNvCxnSpPr/>
          <p:nvPr/>
        </p:nvCxnSpPr>
        <p:spPr>
          <a:xfrm>
            <a:off x="1517566" y="2906829"/>
            <a:ext cx="375385"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1"/>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198" name="Google Shape;198;p11"/>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228600" lvl="0" indent="-228600" algn="just" rtl="0">
              <a:lnSpc>
                <a:spcPct val="120000"/>
              </a:lnSpc>
              <a:spcBef>
                <a:spcPts val="0"/>
              </a:spcBef>
              <a:spcAft>
                <a:spcPts val="0"/>
              </a:spcAft>
              <a:buSzPts val="2000"/>
              <a:buChar char="•"/>
            </a:pPr>
            <a:r>
              <a:rPr lang="it-IT"/>
              <a:t>La richiesta di un’alimentazione conforme ai propri dettami religiosi va considerata come un’espressione di libertà religiosa e quindi come una pratica tutelata dall’art. 9 della Convenzione europea dei diritti dell’uomo (Corte EDU, </a:t>
            </a:r>
            <a:r>
              <a:rPr lang="it-IT" i="1"/>
              <a:t>Cha’are Shalom Ve Tsedek c. Francia</a:t>
            </a:r>
            <a:r>
              <a:rPr lang="it-IT"/>
              <a:t>, 2000; </a:t>
            </a:r>
            <a:r>
              <a:rPr lang="it-IT" i="1"/>
              <a:t>Jakóbski c. Polonia</a:t>
            </a:r>
            <a:r>
              <a:rPr lang="it-IT"/>
              <a:t>, 2010) e dall’art. 19 cost. (implicitamente Cass. pen. 41474/2013)</a:t>
            </a:r>
            <a:endParaRPr/>
          </a:p>
          <a:p>
            <a:pPr marL="228600" lvl="0" indent="-228600" algn="just" rtl="0">
              <a:lnSpc>
                <a:spcPct val="120000"/>
              </a:lnSpc>
              <a:spcBef>
                <a:spcPts val="1000"/>
              </a:spcBef>
              <a:spcAft>
                <a:spcPts val="0"/>
              </a:spcAft>
              <a:buSzPts val="2000"/>
              <a:buChar char="•"/>
            </a:pPr>
            <a:r>
              <a:rPr lang="it-IT"/>
              <a:t>Profilo negativo: obbligo dello Stato/attori sociali di astenersi dall’interferire nelle scelte religiose del singolo in ordine a cosa mangiare/non mangiare, dove, come e quando prepararlo/consumarlo </a:t>
            </a:r>
            <a:r>
              <a:rPr lang="it-IT">
                <a:solidFill>
                  <a:srgbClr val="C00000"/>
                </a:solidFill>
                <a:latin typeface="Times New Roman"/>
                <a:ea typeface="Times New Roman"/>
                <a:cs typeface="Times New Roman"/>
                <a:sym typeface="Times New Roman"/>
              </a:rPr>
              <a:t>→ </a:t>
            </a:r>
            <a:r>
              <a:rPr lang="it-IT"/>
              <a:t>quali limiti?</a:t>
            </a:r>
            <a:endParaRPr>
              <a:solidFill>
                <a:srgbClr val="C00000"/>
              </a:solidFill>
            </a:endParaRPr>
          </a:p>
          <a:p>
            <a:pPr marL="228600" lvl="0" indent="-228600" algn="just" rtl="0">
              <a:lnSpc>
                <a:spcPct val="120000"/>
              </a:lnSpc>
              <a:spcBef>
                <a:spcPts val="1000"/>
              </a:spcBef>
              <a:spcAft>
                <a:spcPts val="0"/>
              </a:spcAft>
              <a:buSzPts val="2000"/>
              <a:buChar char="•"/>
            </a:pPr>
            <a:r>
              <a:rPr lang="it-IT"/>
              <a:t>Profilo positivo: impegno statale a rendere effettiva l’osservanza delle RAR negli spazi di convivenza e socialità, specialmente nei contesti obbliganti in cui il fedele da solo non può operare scelte alimentari libere e autonome</a:t>
            </a:r>
            <a:r>
              <a:rPr lang="it-IT">
                <a:solidFill>
                  <a:srgbClr val="C00000"/>
                </a:solidFill>
                <a:latin typeface="Times New Roman"/>
                <a:ea typeface="Times New Roman"/>
                <a:cs typeface="Times New Roman"/>
                <a:sym typeface="Times New Roman"/>
              </a:rPr>
              <a:t> →</a:t>
            </a:r>
            <a:endParaRPr/>
          </a:p>
          <a:p>
            <a:pPr marL="0" lvl="0" indent="0" algn="just" rtl="0">
              <a:lnSpc>
                <a:spcPct val="120000"/>
              </a:lnSpc>
              <a:spcBef>
                <a:spcPts val="1000"/>
              </a:spcBef>
              <a:spcAft>
                <a:spcPts val="0"/>
              </a:spcAft>
              <a:buSzPts val="2000"/>
              <a:buNone/>
            </a:pPr>
            <a:r>
              <a:rPr lang="it-IT">
                <a:solidFill>
                  <a:srgbClr val="C00000"/>
                </a:solidFill>
                <a:latin typeface="Times New Roman"/>
                <a:ea typeface="Times New Roman"/>
                <a:cs typeface="Times New Roman"/>
                <a:sym typeface="Times New Roman"/>
              </a:rPr>
              <a:t>    </a:t>
            </a:r>
            <a:r>
              <a:rPr lang="it-IT"/>
              <a:t>quali vincoli?</a:t>
            </a:r>
            <a:endParaRPr/>
          </a:p>
        </p:txBody>
      </p:sp>
      <p:sp>
        <p:nvSpPr>
          <p:cNvPr id="199" name="Google Shape;199;p11"/>
          <p:cNvSpPr/>
          <p:nvPr/>
        </p:nvSpPr>
        <p:spPr>
          <a:xfrm>
            <a:off x="162618" y="224138"/>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2"/>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grpSp>
        <p:nvGrpSpPr>
          <p:cNvPr id="205" name="Google Shape;205;p12"/>
          <p:cNvGrpSpPr/>
          <p:nvPr/>
        </p:nvGrpSpPr>
        <p:grpSpPr>
          <a:xfrm>
            <a:off x="1452149" y="2016125"/>
            <a:ext cx="9602029" cy="3449638"/>
            <a:chOff x="1173" y="0"/>
            <a:chExt cx="9602029" cy="3449638"/>
          </a:xfrm>
        </p:grpSpPr>
        <p:sp>
          <p:nvSpPr>
            <p:cNvPr id="206" name="Google Shape;206;p12"/>
            <p:cNvSpPr/>
            <p:nvPr/>
          </p:nvSpPr>
          <p:spPr>
            <a:xfrm rot="-5400000">
              <a:off x="-199514" y="200687"/>
              <a:ext cx="3449638" cy="3048263"/>
            </a:xfrm>
            <a:prstGeom prst="flowChartManualOperation">
              <a:avLst/>
            </a:prstGeom>
            <a:solidFill>
              <a:srgbClr val="B71B42"/>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2"/>
            <p:cNvSpPr txBox="1"/>
            <p:nvPr/>
          </p:nvSpPr>
          <p:spPr>
            <a:xfrm>
              <a:off x="1174" y="689927"/>
              <a:ext cx="3048263" cy="2069782"/>
            </a:xfrm>
            <a:prstGeom prst="rect">
              <a:avLst/>
            </a:prstGeom>
            <a:noFill/>
            <a:ln>
              <a:noFill/>
            </a:ln>
          </p:spPr>
          <p:txBody>
            <a:bodyPr spcFirstLastPara="1" wrap="square" lIns="139700" tIns="0" rIns="142250" bIns="0" anchor="ctr" anchorCtr="0">
              <a:noAutofit/>
            </a:bodyPr>
            <a:lstStyle/>
            <a:p>
              <a:pPr marL="0" marR="0" lvl="0" indent="0" algn="ctr" rtl="0">
                <a:lnSpc>
                  <a:spcPct val="90000"/>
                </a:lnSpc>
                <a:spcBef>
                  <a:spcPts val="0"/>
                </a:spcBef>
                <a:spcAft>
                  <a:spcPts val="0"/>
                </a:spcAft>
                <a:buClr>
                  <a:schemeClr val="lt1"/>
                </a:buClr>
                <a:buSzPts val="2200"/>
                <a:buFont typeface="Gill Sans"/>
                <a:buNone/>
              </a:pPr>
              <a:r>
                <a:rPr lang="it-IT" sz="2200">
                  <a:solidFill>
                    <a:schemeClr val="lt1"/>
                  </a:solidFill>
                  <a:latin typeface="Gill Sans"/>
                  <a:ea typeface="Gill Sans"/>
                  <a:cs typeface="Gill Sans"/>
                  <a:sym typeface="Gill Sans"/>
                </a:rPr>
                <a:t>1) Diritto a menù conformi alle proprie RAER vs interesse generale (</a:t>
              </a:r>
              <a:r>
                <a:rPr lang="it-IT" sz="2200" i="1">
                  <a:solidFill>
                    <a:schemeClr val="lt1"/>
                  </a:solidFill>
                  <a:latin typeface="Gill Sans"/>
                  <a:ea typeface="Gill Sans"/>
                  <a:cs typeface="Gill Sans"/>
                  <a:sym typeface="Gill Sans"/>
                </a:rPr>
                <a:t>sub specie </a:t>
              </a:r>
              <a:r>
                <a:rPr lang="it-IT" sz="2200">
                  <a:solidFill>
                    <a:schemeClr val="lt1"/>
                  </a:solidFill>
                  <a:latin typeface="Gill Sans"/>
                  <a:ea typeface="Gill Sans"/>
                  <a:cs typeface="Gill Sans"/>
                  <a:sym typeface="Gill Sans"/>
                </a:rPr>
                <a:t>sostenibilità economico-organizzativa)/diritti altrui</a:t>
              </a:r>
              <a:endParaRPr sz="2200">
                <a:solidFill>
                  <a:schemeClr val="lt1"/>
                </a:solidFill>
                <a:latin typeface="Gill Sans"/>
                <a:ea typeface="Gill Sans"/>
                <a:cs typeface="Gill Sans"/>
                <a:sym typeface="Gill Sans"/>
              </a:endParaRPr>
            </a:p>
          </p:txBody>
        </p:sp>
        <p:sp>
          <p:nvSpPr>
            <p:cNvPr id="208" name="Google Shape;208;p12"/>
            <p:cNvSpPr/>
            <p:nvPr/>
          </p:nvSpPr>
          <p:spPr>
            <a:xfrm rot="-5400000">
              <a:off x="3077368" y="200687"/>
              <a:ext cx="3449638" cy="3048263"/>
            </a:xfrm>
            <a:prstGeom prst="flowChartManualOperation">
              <a:avLst/>
            </a:prstGeom>
            <a:solidFill>
              <a:srgbClr val="B71B42"/>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2"/>
            <p:cNvSpPr txBox="1"/>
            <p:nvPr/>
          </p:nvSpPr>
          <p:spPr>
            <a:xfrm>
              <a:off x="3278056" y="689927"/>
              <a:ext cx="3048263" cy="2069782"/>
            </a:xfrm>
            <a:prstGeom prst="rect">
              <a:avLst/>
            </a:prstGeom>
            <a:noFill/>
            <a:ln>
              <a:noFill/>
            </a:ln>
          </p:spPr>
          <p:txBody>
            <a:bodyPr spcFirstLastPara="1" wrap="square" lIns="139700" tIns="0" rIns="142250" bIns="0" anchor="ctr" anchorCtr="0">
              <a:noAutofit/>
            </a:bodyPr>
            <a:lstStyle/>
            <a:p>
              <a:pPr marL="0" marR="0" lvl="0" indent="0" algn="ctr" rtl="0">
                <a:lnSpc>
                  <a:spcPct val="90000"/>
                </a:lnSpc>
                <a:spcBef>
                  <a:spcPts val="0"/>
                </a:spcBef>
                <a:spcAft>
                  <a:spcPts val="0"/>
                </a:spcAft>
                <a:buClr>
                  <a:schemeClr val="lt1"/>
                </a:buClr>
                <a:buSzPts val="2200"/>
                <a:buFont typeface="Gill Sans"/>
                <a:buNone/>
              </a:pPr>
              <a:r>
                <a:rPr lang="it-IT" sz="2200">
                  <a:solidFill>
                    <a:schemeClr val="lt1"/>
                  </a:solidFill>
                  <a:latin typeface="Gill Sans"/>
                  <a:ea typeface="Gill Sans"/>
                  <a:cs typeface="Gill Sans"/>
                  <a:sym typeface="Gill Sans"/>
                </a:rPr>
                <a:t>2) Diritto al rispetto delle RAER nei procedimenti di macellazione vs protezione del benessere animale (e regole di igiene)</a:t>
              </a:r>
              <a:endParaRPr/>
            </a:p>
          </p:txBody>
        </p:sp>
        <p:sp>
          <p:nvSpPr>
            <p:cNvPr id="210" name="Google Shape;210;p12"/>
            <p:cNvSpPr/>
            <p:nvPr/>
          </p:nvSpPr>
          <p:spPr>
            <a:xfrm rot="-5400000">
              <a:off x="6354251" y="200687"/>
              <a:ext cx="3449638" cy="3048263"/>
            </a:xfrm>
            <a:prstGeom prst="flowChartManualOperation">
              <a:avLst/>
            </a:prstGeom>
            <a:solidFill>
              <a:srgbClr val="B71B42"/>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2"/>
            <p:cNvSpPr txBox="1"/>
            <p:nvPr/>
          </p:nvSpPr>
          <p:spPr>
            <a:xfrm>
              <a:off x="6554939" y="689927"/>
              <a:ext cx="3048263" cy="2069782"/>
            </a:xfrm>
            <a:prstGeom prst="rect">
              <a:avLst/>
            </a:prstGeom>
            <a:noFill/>
            <a:ln>
              <a:noFill/>
            </a:ln>
          </p:spPr>
          <p:txBody>
            <a:bodyPr spcFirstLastPara="1" wrap="square" lIns="139700" tIns="0" rIns="142250" bIns="0" anchor="ctr" anchorCtr="0">
              <a:noAutofit/>
            </a:bodyPr>
            <a:lstStyle/>
            <a:p>
              <a:pPr marL="0" marR="0" lvl="0" indent="0" algn="ctr" rtl="0">
                <a:lnSpc>
                  <a:spcPct val="90000"/>
                </a:lnSpc>
                <a:spcBef>
                  <a:spcPts val="0"/>
                </a:spcBef>
                <a:spcAft>
                  <a:spcPts val="0"/>
                </a:spcAft>
                <a:buClr>
                  <a:schemeClr val="lt1"/>
                </a:buClr>
                <a:buSzPts val="2200"/>
                <a:buFont typeface="Gill Sans"/>
                <a:buNone/>
              </a:pPr>
              <a:r>
                <a:rPr lang="it-IT" sz="2200">
                  <a:solidFill>
                    <a:schemeClr val="lt1"/>
                  </a:solidFill>
                  <a:latin typeface="Gill Sans"/>
                  <a:ea typeface="Gill Sans"/>
                  <a:cs typeface="Gill Sans"/>
                  <a:sym typeface="Gill Sans"/>
                </a:rPr>
                <a:t>Diritto dei genitori ad allevare i figli in conformità alle proprie RAER vs interesse del minore a una corretta, sana e sufficiente alimentazione</a:t>
              </a:r>
              <a:endParaRPr sz="2200">
                <a:solidFill>
                  <a:schemeClr val="lt1"/>
                </a:solidFill>
                <a:latin typeface="Gill Sans"/>
                <a:ea typeface="Gill Sans"/>
                <a:cs typeface="Gill Sans"/>
                <a:sym typeface="Gill Sans"/>
              </a:endParaRPr>
            </a:p>
          </p:txBody>
        </p:sp>
      </p:grpSp>
      <p:sp>
        <p:nvSpPr>
          <p:cNvPr id="212" name="Google Shape;212;p12"/>
          <p:cNvSpPr/>
          <p:nvPr/>
        </p:nvSpPr>
        <p:spPr>
          <a:xfrm>
            <a:off x="162618" y="224138"/>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3"/>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18" name="Google Shape;218;p13"/>
          <p:cNvSpPr txBox="1">
            <a:spLocks noGrp="1"/>
          </p:cNvSpPr>
          <p:nvPr>
            <p:ph type="body" idx="1"/>
          </p:nvPr>
        </p:nvSpPr>
        <p:spPr>
          <a:xfrm>
            <a:off x="0" y="1474046"/>
            <a:ext cx="12192000" cy="5556019"/>
          </a:xfrm>
          <a:prstGeom prst="rect">
            <a:avLst/>
          </a:prstGeom>
          <a:noFill/>
          <a:ln>
            <a:noFill/>
          </a:ln>
        </p:spPr>
        <p:txBody>
          <a:bodyPr spcFirstLastPara="1" wrap="square" lIns="91425" tIns="45700" rIns="91425" bIns="45700" anchor="t" anchorCtr="0">
            <a:normAutofit lnSpcReduction="10000"/>
          </a:bodyPr>
          <a:lstStyle/>
          <a:p>
            <a:pPr marL="457200" lvl="0" indent="-457200" algn="just" rtl="0">
              <a:lnSpc>
                <a:spcPct val="120000"/>
              </a:lnSpc>
              <a:spcBef>
                <a:spcPts val="0"/>
              </a:spcBef>
              <a:spcAft>
                <a:spcPts val="0"/>
              </a:spcAft>
              <a:buSzPts val="2000"/>
              <a:buAutoNum type="arabicParenR"/>
            </a:pPr>
            <a:r>
              <a:rPr lang="it-IT"/>
              <a:t>Diritto a menù conformi alle proprie RAR </a:t>
            </a:r>
            <a:endParaRPr/>
          </a:p>
          <a:p>
            <a:pPr marL="228600" lvl="0" indent="-228600" algn="just" rtl="0">
              <a:lnSpc>
                <a:spcPct val="120000"/>
              </a:lnSpc>
              <a:spcBef>
                <a:spcPts val="1000"/>
              </a:spcBef>
              <a:spcAft>
                <a:spcPts val="0"/>
              </a:spcAft>
              <a:buSzPts val="2000"/>
              <a:buChar char="•"/>
            </a:pPr>
            <a:r>
              <a:rPr lang="it-IT"/>
              <a:t>Il problema nasce dall’impossibilità, in certi casi, di portarsi il pasto da casa (ipotesi che comunque non soddisfa del tutto il principio di eguaglianza e non discriminazione), o dall’onerosità della spesa e dell’organizzazione necessarie richieste alla pubblica amministrazione</a:t>
            </a:r>
            <a:endParaRPr/>
          </a:p>
          <a:p>
            <a:pPr marL="228600" lvl="0" indent="-228600" algn="just" rtl="0">
              <a:lnSpc>
                <a:spcPct val="120000"/>
              </a:lnSpc>
              <a:spcBef>
                <a:spcPts val="1000"/>
              </a:spcBef>
              <a:spcAft>
                <a:spcPts val="0"/>
              </a:spcAft>
              <a:buSzPts val="2000"/>
              <a:buChar char="•"/>
            </a:pPr>
            <a:r>
              <a:rPr lang="it-IT"/>
              <a:t>Ipotesi di soluzione: 1) Fornire pasti senza cibi proibiti (non significa però che il pasto sia del tutto conforme alle RAR); 2) Fornire pasti </a:t>
            </a:r>
            <a:r>
              <a:rPr lang="it-IT" i="1"/>
              <a:t>halal/kosher </a:t>
            </a:r>
            <a:r>
              <a:rPr lang="it-IT"/>
              <a:t>(problema costo/organizzazione) 3) fornire a tutti pasti </a:t>
            </a:r>
            <a:r>
              <a:rPr lang="it-IT" i="1"/>
              <a:t>halal/kosher </a:t>
            </a:r>
            <a:r>
              <a:rPr lang="it-IT"/>
              <a:t>(non rispetta le convinzioni altrui, per esempio di chi è contrario alla macellazione rituale) 4) fornire a tutti pasti vegetariani (applica a tutti un regime non richiesto)</a:t>
            </a:r>
            <a:endParaRPr/>
          </a:p>
          <a:p>
            <a:pPr marL="228600" lvl="0" indent="-228600" algn="just" rtl="0">
              <a:lnSpc>
                <a:spcPct val="120000"/>
              </a:lnSpc>
              <a:spcBef>
                <a:spcPts val="1000"/>
              </a:spcBef>
              <a:spcAft>
                <a:spcPts val="0"/>
              </a:spcAft>
              <a:buSzPts val="2000"/>
              <a:buChar char="•"/>
            </a:pPr>
            <a:r>
              <a:rPr lang="it-IT"/>
              <a:t>Criteri della giurisprudenza europea: ragionevolezza e proporzionalità dello sforzo organizzativo ed economico richiesto (valutazione delle conseguenze sul buon funzionamento del servizio e sugli interessi degli altri utenti)(</a:t>
            </a:r>
            <a:r>
              <a:rPr lang="it-IT" i="1"/>
              <a:t>Jakóbski</a:t>
            </a:r>
            <a:r>
              <a:rPr lang="it-IT"/>
              <a:t>, cit.); esistenza di valide alternative (</a:t>
            </a:r>
            <a:r>
              <a:rPr lang="it-IT" i="1"/>
              <a:t>Vartic c. Romania</a:t>
            </a:r>
            <a:r>
              <a:rPr lang="it-IT"/>
              <a:t>, 2013)</a:t>
            </a:r>
            <a:endParaRPr/>
          </a:p>
          <a:p>
            <a:pPr marL="228600" lvl="0" indent="-228600" algn="just" rtl="0">
              <a:lnSpc>
                <a:spcPct val="120000"/>
              </a:lnSpc>
              <a:spcBef>
                <a:spcPts val="1000"/>
              </a:spcBef>
              <a:spcAft>
                <a:spcPts val="0"/>
              </a:spcAft>
              <a:buSzPts val="2000"/>
              <a:buChar char="•"/>
            </a:pPr>
            <a:r>
              <a:rPr lang="it-IT"/>
              <a:t>Principio di collaborazione fra istituzioni e comunità religiose, sul presupposto che fornire un pasto religiosamente </a:t>
            </a:r>
            <a:r>
              <a:rPr lang="it-IT">
                <a:solidFill>
                  <a:schemeClr val="lt1"/>
                </a:solidFill>
              </a:rPr>
              <a:t>conforme è un modo per valorizzare l’individuo e favorirne il percorso di educazione/cura/riabilitazione/rieducazione personale (concezione ampia di </a:t>
            </a:r>
            <a:r>
              <a:rPr lang="it-IT" i="1">
                <a:solidFill>
                  <a:schemeClr val="lt1"/>
                </a:solidFill>
              </a:rPr>
              <a:t>food security</a:t>
            </a:r>
            <a:r>
              <a:rPr lang="it-IT">
                <a:solidFill>
                  <a:schemeClr val="lt1"/>
                </a:solidFill>
              </a:rPr>
              <a:t>)</a:t>
            </a:r>
            <a:endParaRPr/>
          </a:p>
        </p:txBody>
      </p:sp>
      <p:sp>
        <p:nvSpPr>
          <p:cNvPr id="219" name="Google Shape;219;p13"/>
          <p:cNvSpPr/>
          <p:nvPr/>
        </p:nvSpPr>
        <p:spPr>
          <a:xfrm>
            <a:off x="117635" y="94849"/>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14"/>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25" name="Google Shape;225;p14"/>
          <p:cNvSpPr txBox="1">
            <a:spLocks noGrp="1"/>
          </p:cNvSpPr>
          <p:nvPr>
            <p:ph type="body" idx="1"/>
          </p:nvPr>
        </p:nvSpPr>
        <p:spPr>
          <a:xfrm>
            <a:off x="0" y="935486"/>
            <a:ext cx="12192000" cy="5725247"/>
          </a:xfrm>
          <a:prstGeom prst="rect">
            <a:avLst/>
          </a:prstGeom>
          <a:noFill/>
          <a:ln>
            <a:noFill/>
          </a:ln>
        </p:spPr>
        <p:txBody>
          <a:bodyPr spcFirstLastPara="1" wrap="square" lIns="91425" tIns="45700" rIns="91425" bIns="45700" anchor="t" anchorCtr="0">
            <a:normAutofit fontScale="92500" lnSpcReduction="10000"/>
          </a:bodyPr>
          <a:lstStyle/>
          <a:p>
            <a:pPr marL="228600" lvl="0" indent="-111125" algn="just" rtl="0">
              <a:lnSpc>
                <a:spcPct val="120000"/>
              </a:lnSpc>
              <a:spcBef>
                <a:spcPts val="0"/>
              </a:spcBef>
              <a:spcAft>
                <a:spcPts val="0"/>
              </a:spcAft>
              <a:buSzPct val="100000"/>
              <a:buNone/>
            </a:pPr>
            <a:endParaRPr/>
          </a:p>
          <a:p>
            <a:pPr marL="228600" lvl="0" indent="-228600" algn="just" rtl="0">
              <a:lnSpc>
                <a:spcPct val="120000"/>
              </a:lnSpc>
              <a:spcBef>
                <a:spcPts val="1000"/>
              </a:spcBef>
              <a:spcAft>
                <a:spcPts val="0"/>
              </a:spcAft>
              <a:buSzPct val="100000"/>
              <a:buChar char="•"/>
            </a:pPr>
            <a:r>
              <a:rPr lang="it-IT"/>
              <a:t>Ministero della Salute, Linee di indirizzo nazionale per la ristorazione scolastica, ospedaliera e assistenziale, 2010 (agg. DM 28/10/2021): </a:t>
            </a:r>
            <a:endParaRPr/>
          </a:p>
          <a:p>
            <a:pPr marL="0" lvl="0" indent="0" algn="just" rtl="0">
              <a:lnSpc>
                <a:spcPct val="120000"/>
              </a:lnSpc>
              <a:spcBef>
                <a:spcPts val="1000"/>
              </a:spcBef>
              <a:spcAft>
                <a:spcPts val="0"/>
              </a:spcAft>
              <a:buSzPct val="100000"/>
              <a:buNone/>
            </a:pPr>
            <a:r>
              <a:rPr lang="it-IT"/>
              <a:t>   i) il servizio di ristorazione scolastica…deve prevedere la possibilità di pasti specifici per…esigenze etiche/culturali/religiose</a:t>
            </a:r>
            <a:endParaRPr/>
          </a:p>
          <a:p>
            <a:pPr marL="0" lvl="0" indent="0" algn="just" rtl="0">
              <a:lnSpc>
                <a:spcPct val="120000"/>
              </a:lnSpc>
              <a:spcBef>
                <a:spcPts val="1000"/>
              </a:spcBef>
              <a:spcAft>
                <a:spcPts val="0"/>
              </a:spcAft>
              <a:buSzPct val="100000"/>
              <a:buNone/>
            </a:pPr>
            <a:r>
              <a:rPr lang="it-IT"/>
              <a:t>    ii) la condivisione del pasto nel rispetto dell’identità culturale promuove l’integrazione; la prospettiva interculturale non si limita alle misure compensatorie rappresentate dai pasti differenziati</a:t>
            </a:r>
            <a:endParaRPr/>
          </a:p>
          <a:p>
            <a:pPr marL="0" lvl="0" indent="0" algn="just" rtl="0">
              <a:lnSpc>
                <a:spcPct val="120000"/>
              </a:lnSpc>
              <a:spcBef>
                <a:spcPts val="1000"/>
              </a:spcBef>
              <a:spcAft>
                <a:spcPts val="0"/>
              </a:spcAft>
              <a:buSzPct val="100000"/>
              <a:buNone/>
            </a:pPr>
            <a:r>
              <a:rPr lang="it-IT"/>
              <a:t>    iii) contemperamento con l’adeguatezza nutrizionale e distinzione rispetto a «mode e derive ortoressiche»</a:t>
            </a:r>
            <a:endParaRPr/>
          </a:p>
          <a:p>
            <a:pPr marL="228600" lvl="0" indent="-228600" algn="just" rtl="0">
              <a:lnSpc>
                <a:spcPct val="120000"/>
              </a:lnSpc>
              <a:spcBef>
                <a:spcPts val="1000"/>
              </a:spcBef>
              <a:spcAft>
                <a:spcPts val="0"/>
              </a:spcAft>
              <a:buSzPct val="100000"/>
              <a:buChar char="•"/>
            </a:pPr>
            <a:r>
              <a:rPr lang="it-IT"/>
              <a:t>CNB, Parere «Alimentazione differenziata e interculturalità. Orientamenti bioetici», 2006: </a:t>
            </a:r>
            <a:endParaRPr/>
          </a:p>
          <a:p>
            <a:pPr marL="0" lvl="0" indent="0" algn="just" rtl="0">
              <a:lnSpc>
                <a:spcPct val="120000"/>
              </a:lnSpc>
              <a:spcBef>
                <a:spcPts val="1000"/>
              </a:spcBef>
              <a:spcAft>
                <a:spcPts val="0"/>
              </a:spcAft>
              <a:buSzPct val="100000"/>
              <a:buNone/>
            </a:pPr>
            <a:r>
              <a:rPr lang="it-IT"/>
              <a:t>i) Le diversità alimentari connesse alle convinzioni religioso-filosofiche meritano rispetto in quanto espressive dell’identità della persona e di norma non confliggenti con valori e diritti irrinunciabili</a:t>
            </a:r>
            <a:endParaRPr/>
          </a:p>
          <a:p>
            <a:pPr marL="0" lvl="0" indent="0" algn="just" rtl="0">
              <a:lnSpc>
                <a:spcPct val="120000"/>
              </a:lnSpc>
              <a:spcBef>
                <a:spcPts val="1000"/>
              </a:spcBef>
              <a:spcAft>
                <a:spcPts val="0"/>
              </a:spcAft>
              <a:buSzPct val="100000"/>
              <a:buNone/>
            </a:pPr>
            <a:r>
              <a:rPr lang="it-IT"/>
              <a:t>ii) L’identificazione delle diversità alimentari meritevoli di rispetto dipende dal loro fondamento ideale (etico-religioso)</a:t>
            </a:r>
            <a:endParaRPr/>
          </a:p>
          <a:p>
            <a:pPr marL="0" lvl="0" indent="0" algn="just" rtl="0">
              <a:lnSpc>
                <a:spcPct val="120000"/>
              </a:lnSpc>
              <a:spcBef>
                <a:spcPts val="1000"/>
              </a:spcBef>
              <a:spcAft>
                <a:spcPts val="0"/>
              </a:spcAft>
              <a:buSzPct val="100000"/>
              <a:buNone/>
            </a:pPr>
            <a:r>
              <a:rPr lang="it-IT"/>
              <a:t>iii) Soprattutto in ambito scolastico, le prescrizioni alimentari religiose dovrebbero essere rispettate, ma anche proposte </a:t>
            </a:r>
            <a:r>
              <a:rPr lang="it-IT">
                <a:solidFill>
                  <a:schemeClr val="lt1"/>
                </a:solidFill>
              </a:rPr>
              <a:t>come elemento di arricchimento per l’intera comunità</a:t>
            </a:r>
            <a:endParaRPr/>
          </a:p>
          <a:p>
            <a:pPr marL="0" lvl="0" indent="0" algn="just" rtl="0">
              <a:lnSpc>
                <a:spcPct val="120000"/>
              </a:lnSpc>
              <a:spcBef>
                <a:spcPts val="1000"/>
              </a:spcBef>
              <a:spcAft>
                <a:spcPts val="0"/>
              </a:spcAft>
              <a:buSzPct val="100000"/>
              <a:buNone/>
            </a:pPr>
            <a:endParaRPr/>
          </a:p>
          <a:p>
            <a:pPr marL="0" lvl="0" indent="0" algn="just" rtl="0">
              <a:lnSpc>
                <a:spcPct val="120000"/>
              </a:lnSpc>
              <a:spcBef>
                <a:spcPts val="1000"/>
              </a:spcBef>
              <a:spcAft>
                <a:spcPts val="0"/>
              </a:spcAft>
              <a:buSzPct val="100000"/>
              <a:buNone/>
            </a:pPr>
            <a:endParaRPr/>
          </a:p>
        </p:txBody>
      </p:sp>
      <p:sp>
        <p:nvSpPr>
          <p:cNvPr id="226" name="Google Shape;226;p14"/>
          <p:cNvSpPr/>
          <p:nvPr/>
        </p:nvSpPr>
        <p:spPr>
          <a:xfrm>
            <a:off x="117635" y="94849"/>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15"/>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32" name="Google Shape;232;p15"/>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120000"/>
              </a:lnSpc>
              <a:spcBef>
                <a:spcPts val="0"/>
              </a:spcBef>
              <a:spcAft>
                <a:spcPts val="0"/>
              </a:spcAft>
              <a:buSzPts val="2000"/>
              <a:buNone/>
            </a:pPr>
            <a:r>
              <a:rPr lang="it-IT">
                <a:solidFill>
                  <a:srgbClr val="C00000"/>
                </a:solidFill>
              </a:rPr>
              <a:t>2)</a:t>
            </a:r>
            <a:r>
              <a:rPr lang="it-IT"/>
              <a:t> Macellazione rituale</a:t>
            </a:r>
            <a:endParaRPr/>
          </a:p>
          <a:p>
            <a:pPr marL="0" lvl="0" indent="0" algn="just" rtl="0">
              <a:lnSpc>
                <a:spcPct val="120000"/>
              </a:lnSpc>
              <a:spcBef>
                <a:spcPts val="1000"/>
              </a:spcBef>
              <a:spcAft>
                <a:spcPts val="0"/>
              </a:spcAft>
              <a:buSzPts val="2000"/>
              <a:buNone/>
            </a:pPr>
            <a:r>
              <a:rPr lang="it-IT"/>
              <a:t> Contrarietà al principio del benessere animale?</a:t>
            </a:r>
            <a:endParaRPr/>
          </a:p>
          <a:p>
            <a:pPr marL="228600" lvl="0" indent="-228600" algn="just" rtl="0">
              <a:lnSpc>
                <a:spcPct val="120000"/>
              </a:lnSpc>
              <a:spcBef>
                <a:spcPts val="1000"/>
              </a:spcBef>
              <a:spcAft>
                <a:spcPts val="0"/>
              </a:spcAft>
              <a:buSzPts val="2000"/>
              <a:buChar char="•"/>
            </a:pPr>
            <a:r>
              <a:rPr lang="it-IT"/>
              <a:t>La ritualità della macellazione è riconducibile alla necessità di legittimare un atto di soppressione di una vita, e di mantenere l’uomo consapevole del privilegio concesso da Dio di cibarsi di altri esseri viventi. La sacralizzazione dell’atto di uccisione lo eticizza, rendendolo compatibile con i principi della società e qualificando obblighi di responsabilità nello svolgimento della macellazione, attraverso l’osservanza di regole precise, l’acquisizione di conoscenze specifiche e la richiesta di agire con rispetto</a:t>
            </a:r>
            <a:endParaRPr/>
          </a:p>
          <a:p>
            <a:pPr marL="228600" lvl="0" indent="-228600" algn="just" rtl="0">
              <a:lnSpc>
                <a:spcPct val="120000"/>
              </a:lnSpc>
              <a:spcBef>
                <a:spcPts val="1000"/>
              </a:spcBef>
              <a:spcAft>
                <a:spcPts val="0"/>
              </a:spcAft>
              <a:buSzPts val="2000"/>
              <a:buChar char="•"/>
            </a:pPr>
            <a:r>
              <a:rPr lang="it-IT"/>
              <a:t>La prescrizione dello sgozzamento probabilmente però è anche il frutto delle ricerche compiute dagli esperti dell’epoca circa il metodo di causare la minor sofferenza possibile all’animale, e si inquadra in un più ampio atteggiamento di rispetto e compassione per l’animale (per la tradizione ebraica, divieto di uccidere madre e figlio nello stesso giorno, Lev. XXII, 28, di trattamenti immotivatamente crudeli, Deut. XXV, 4, di caccia sportiva; per la </a:t>
            </a:r>
            <a:r>
              <a:rPr lang="it-IT">
                <a:solidFill>
                  <a:schemeClr val="lt1"/>
                </a:solidFill>
              </a:rPr>
              <a:t>tradizione islamica, </a:t>
            </a:r>
            <a:r>
              <a:rPr lang="it-IT" i="1">
                <a:solidFill>
                  <a:schemeClr val="lt1"/>
                </a:solidFill>
              </a:rPr>
              <a:t>hadith</a:t>
            </a:r>
            <a:r>
              <a:rPr lang="it-IT">
                <a:solidFill>
                  <a:schemeClr val="lt1"/>
                </a:solidFill>
              </a:rPr>
              <a:t> che vietano la caccia sportiva, che comandano di usare coltelli affilati e rendere le cose semplici per l’animale, di non affilare il coltello davanti all’animale per non ucciderlo due volte)</a:t>
            </a:r>
            <a:endParaRPr/>
          </a:p>
        </p:txBody>
      </p:sp>
      <p:sp>
        <p:nvSpPr>
          <p:cNvPr id="233" name="Google Shape;233;p15"/>
          <p:cNvSpPr/>
          <p:nvPr/>
        </p:nvSpPr>
        <p:spPr>
          <a:xfrm>
            <a:off x="183166"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16"/>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39" name="Google Shape;239;p16"/>
          <p:cNvSpPr txBox="1">
            <a:spLocks noGrp="1"/>
          </p:cNvSpPr>
          <p:nvPr>
            <p:ph type="body" idx="1"/>
          </p:nvPr>
        </p:nvSpPr>
        <p:spPr>
          <a:xfrm>
            <a:off x="0" y="2097036"/>
            <a:ext cx="12192000" cy="3712637"/>
          </a:xfrm>
          <a:prstGeom prst="rect">
            <a:avLst/>
          </a:prstGeom>
          <a:noFill/>
          <a:ln>
            <a:noFill/>
          </a:ln>
        </p:spPr>
        <p:txBody>
          <a:bodyPr spcFirstLastPara="1" wrap="square" lIns="91425" tIns="45700" rIns="91425" bIns="45700" anchor="t" anchorCtr="0">
            <a:normAutofit fontScale="92500"/>
          </a:bodyPr>
          <a:lstStyle/>
          <a:p>
            <a:pPr marL="0" lvl="0" indent="0" algn="just" rtl="0">
              <a:lnSpc>
                <a:spcPct val="120000"/>
              </a:lnSpc>
              <a:spcBef>
                <a:spcPts val="0"/>
              </a:spcBef>
              <a:spcAft>
                <a:spcPts val="0"/>
              </a:spcAft>
              <a:buSzPct val="100000"/>
              <a:buNone/>
            </a:pPr>
            <a:r>
              <a:rPr lang="it-IT"/>
              <a:t>Art. 6 Intesa UCII</a:t>
            </a:r>
            <a:endParaRPr/>
          </a:p>
          <a:p>
            <a:pPr marL="0" lvl="0" indent="0" algn="just" rtl="0">
              <a:lnSpc>
                <a:spcPct val="120000"/>
              </a:lnSpc>
              <a:spcBef>
                <a:spcPts val="1000"/>
              </a:spcBef>
              <a:spcAft>
                <a:spcPts val="0"/>
              </a:spcAft>
              <a:buSzPct val="100000"/>
              <a:buNone/>
            </a:pPr>
            <a:r>
              <a:rPr lang="it-IT"/>
              <a:t>Regolamento 1099/2009/CE, relativo alla protezione degli animali durante l’abbattimento, cons. 2, 20, 18, 43 e art. 4, 5, 15 </a:t>
            </a:r>
            <a:endParaRPr/>
          </a:p>
          <a:p>
            <a:pPr marL="0" lvl="0" indent="0" algn="just" rtl="0">
              <a:lnSpc>
                <a:spcPct val="120000"/>
              </a:lnSpc>
              <a:spcBef>
                <a:spcPts val="1000"/>
              </a:spcBef>
              <a:spcAft>
                <a:spcPts val="0"/>
              </a:spcAft>
              <a:buSzPct val="100000"/>
              <a:buNone/>
            </a:pPr>
            <a:r>
              <a:rPr lang="it-IT"/>
              <a:t>D. lgs. 131/2013 (Disciplina sanzionatoria per la violazione delle disposizioni di cui al Regolamento (CE) n. 1099/2009 relativo alle cautele da adottare durante la macellazione o l'abbattimento degli animali), art. 4: sanziona la macellazione senza preventivo stordimento tranne nel caso di utilizzo di particolari metodi di macellazione prescritti da riti religiosi, a condizione che la macellazione abbia luogo in un macello (cf. art. 16 d.lgs. 27/2021 in materia di macellazione per consumo domestico) e l’animale venga immobilizzato secondo quanto previsto dall’art. 15.2 del regolamento europeo</a:t>
            </a:r>
            <a:endParaRPr/>
          </a:p>
          <a:p>
            <a:pPr marL="0" lvl="0" indent="0" algn="just" rtl="0">
              <a:lnSpc>
                <a:spcPct val="120000"/>
              </a:lnSpc>
              <a:spcBef>
                <a:spcPts val="1000"/>
              </a:spcBef>
              <a:spcAft>
                <a:spcPts val="0"/>
              </a:spcAft>
              <a:buSzPct val="100000"/>
              <a:buNone/>
            </a:pPr>
            <a:r>
              <a:rPr lang="it-IT"/>
              <a:t>CNB, Parere «Macellazioni rituali e sofferenza animale», 2003</a:t>
            </a:r>
            <a:endParaRPr/>
          </a:p>
          <a:p>
            <a:pPr marL="0" lvl="0" indent="0" algn="just" rtl="0">
              <a:lnSpc>
                <a:spcPct val="120000"/>
              </a:lnSpc>
              <a:spcBef>
                <a:spcPts val="1000"/>
              </a:spcBef>
              <a:spcAft>
                <a:spcPts val="0"/>
              </a:spcAft>
              <a:buSzPct val="100000"/>
              <a:buNone/>
            </a:pPr>
            <a:endParaRPr/>
          </a:p>
        </p:txBody>
      </p:sp>
      <p:sp>
        <p:nvSpPr>
          <p:cNvPr id="240" name="Google Shape;240;p16"/>
          <p:cNvSpPr/>
          <p:nvPr/>
        </p:nvSpPr>
        <p:spPr>
          <a:xfrm>
            <a:off x="193441"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7"/>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46" name="Google Shape;246;p17"/>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0" lvl="0" indent="0" algn="just" rtl="0">
              <a:lnSpc>
                <a:spcPct val="120000"/>
              </a:lnSpc>
              <a:spcBef>
                <a:spcPts val="0"/>
              </a:spcBef>
              <a:spcAft>
                <a:spcPts val="0"/>
              </a:spcAft>
              <a:buSzPts val="2000"/>
              <a:buNone/>
            </a:pPr>
            <a:r>
              <a:rPr lang="it-IT"/>
              <a:t>Corte EDU, sent. </a:t>
            </a:r>
            <a:r>
              <a:rPr lang="it-IT" i="1"/>
              <a:t>Cha’are Shalom Ve Tsedek c. Francia</a:t>
            </a:r>
            <a:r>
              <a:rPr lang="it-IT"/>
              <a:t>, 2000: il diritto di alimentarsi secondo le proprie prescrizioni religiose è soddisfatto dalla possibilità di procurarsi (ad esempio mediante importazione) carne macellata secondo tali prescrizioni; la libertà religiosa non comprende anche il diritto di procedere personalmente alla macellazione e alla corrispondente certificazione. </a:t>
            </a:r>
            <a:endParaRPr/>
          </a:p>
          <a:p>
            <a:pPr marL="0" lvl="0" indent="0" algn="just" rtl="0">
              <a:lnSpc>
                <a:spcPct val="120000"/>
              </a:lnSpc>
              <a:spcBef>
                <a:spcPts val="1000"/>
              </a:spcBef>
              <a:spcAft>
                <a:spcPts val="0"/>
              </a:spcAft>
              <a:buSzPts val="2000"/>
              <a:buNone/>
            </a:pPr>
            <a:r>
              <a:rPr lang="it-IT"/>
              <a:t>CGUE, 29 maggio 2018, C-426/16 (non viola la libertà religiosa l’obbligo di compiere la macellazione rituale soltanto in macelli autorizzati con esclusione di locali temporaneamente adibiti a tale scopo); 26 febbraio 2019, C-497/17 (la normativa europea in materia di produzione biologica va interpretata nel senso di non autorizzare l’apposizione del logo AB ai prodotti di macellazione rituale in quanto questa procedura non garantirebbe il rispetto dei più rigorosi criteri di benessere animale richiesti dalla normativa); 17 dicembre 2020, C-336/19.</a:t>
            </a:r>
            <a:endParaRPr/>
          </a:p>
          <a:p>
            <a:pPr marL="0" lvl="0" indent="0" algn="just" rtl="0">
              <a:lnSpc>
                <a:spcPct val="120000"/>
              </a:lnSpc>
              <a:spcBef>
                <a:spcPts val="1000"/>
              </a:spcBef>
              <a:spcAft>
                <a:spcPts val="0"/>
              </a:spcAft>
              <a:buSzPts val="2000"/>
              <a:buNone/>
            </a:pPr>
            <a:endParaRPr/>
          </a:p>
        </p:txBody>
      </p:sp>
      <p:sp>
        <p:nvSpPr>
          <p:cNvPr id="247" name="Google Shape;247;p17"/>
          <p:cNvSpPr/>
          <p:nvPr/>
        </p:nvSpPr>
        <p:spPr>
          <a:xfrm>
            <a:off x="152344"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18"/>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53" name="Google Shape;253;p18"/>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120000"/>
              </a:lnSpc>
              <a:spcBef>
                <a:spcPts val="0"/>
              </a:spcBef>
              <a:spcAft>
                <a:spcPts val="0"/>
              </a:spcAft>
              <a:buSzPts val="2000"/>
              <a:buNone/>
            </a:pPr>
            <a:r>
              <a:rPr lang="it-IT"/>
              <a:t>CGUE, 17 dicembre 2020, C-336/19</a:t>
            </a:r>
            <a:endParaRPr/>
          </a:p>
          <a:p>
            <a:pPr marL="0" lvl="0" indent="0" algn="just" rtl="0">
              <a:lnSpc>
                <a:spcPct val="120000"/>
              </a:lnSpc>
              <a:spcBef>
                <a:spcPts val="1000"/>
              </a:spcBef>
              <a:spcAft>
                <a:spcPts val="0"/>
              </a:spcAft>
              <a:buSzPts val="2000"/>
              <a:buNone/>
            </a:pPr>
            <a:r>
              <a:rPr lang="it-IT"/>
              <a:t>L’art. 26 Reg. 2009 prevede che gli Stati membri possano mantenere o adottare disposizioni nazionali intese a garantire una maggiore protezione degli animali durante l’abbattimento, anche con riguardo alla macellazione rituale, fermo restando che non possono impedire la circolazione nel proprio territorio di prodotti di origine animale derivati da animali che sono stati abbattuti in un altro Stato membro secondo disposizioni meno rigorose</a:t>
            </a:r>
            <a:endParaRPr/>
          </a:p>
          <a:p>
            <a:pPr marL="0" lvl="0" indent="0" algn="just" rtl="0">
              <a:lnSpc>
                <a:spcPct val="120000"/>
              </a:lnSpc>
              <a:spcBef>
                <a:spcPts val="1000"/>
              </a:spcBef>
              <a:spcAft>
                <a:spcPts val="0"/>
              </a:spcAft>
              <a:buSzPts val="2000"/>
              <a:buNone/>
            </a:pPr>
            <a:r>
              <a:rPr lang="it-IT"/>
              <a:t>La legge belga in materia di protezione e benessere degli animali è stata emendata nel senso di eliminare la deroga al previo stordimento per le macellazioni rituali, limitandosi a consentire che in tale caso «lo stordimento deve essere reversibile e la morte dell’animale non può essere causata dallo stordimento»</a:t>
            </a:r>
            <a:endParaRPr/>
          </a:p>
          <a:p>
            <a:pPr marL="0" lvl="0" indent="0" algn="just" rtl="0">
              <a:lnSpc>
                <a:spcPct val="120000"/>
              </a:lnSpc>
              <a:spcBef>
                <a:spcPts val="1000"/>
              </a:spcBef>
              <a:spcAft>
                <a:spcPts val="0"/>
              </a:spcAft>
              <a:buSzPts val="2000"/>
              <a:buNone/>
            </a:pPr>
            <a:r>
              <a:rPr lang="it-IT"/>
              <a:t>La Corte costituzionale belga domanda al giudice europeo se l’art. 26 del Reg. consente di adottare una disposizione che sospenda totalmente la deroga regolamentare all’obbligo di previo stordimento in favore della macellazione rituale, e in caso di risposta affermativa, se vi sia violazione dell’art. 10 CDFUE, nonché dei principi di eguaglianza, non discriminazione e diversità culturale e religiosa di cui agli art. 20, 21 e 22 CDFUE (dato che non si applica alla caccia </a:t>
            </a:r>
            <a:r>
              <a:rPr lang="it-IT">
                <a:solidFill>
                  <a:schemeClr val="lt1"/>
                </a:solidFill>
              </a:rPr>
              <a:t>o agli eventi culturali)</a:t>
            </a:r>
            <a:endParaRPr/>
          </a:p>
          <a:p>
            <a:pPr marL="0" lvl="0" indent="0" algn="just" rtl="0">
              <a:lnSpc>
                <a:spcPct val="120000"/>
              </a:lnSpc>
              <a:spcBef>
                <a:spcPts val="1000"/>
              </a:spcBef>
              <a:spcAft>
                <a:spcPts val="0"/>
              </a:spcAft>
              <a:buSzPts val="2000"/>
              <a:buNone/>
            </a:pPr>
            <a:endParaRPr/>
          </a:p>
        </p:txBody>
      </p:sp>
      <p:sp>
        <p:nvSpPr>
          <p:cNvPr id="254" name="Google Shape;254;p18"/>
          <p:cNvSpPr/>
          <p:nvPr/>
        </p:nvSpPr>
        <p:spPr>
          <a:xfrm>
            <a:off x="275634"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19"/>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60" name="Google Shape;260;p19"/>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fontScale="92500" lnSpcReduction="10000"/>
          </a:bodyPr>
          <a:lstStyle/>
          <a:p>
            <a:pPr marL="0" lvl="0" indent="0" algn="just" rtl="0">
              <a:lnSpc>
                <a:spcPct val="120000"/>
              </a:lnSpc>
              <a:spcBef>
                <a:spcPts val="0"/>
              </a:spcBef>
              <a:spcAft>
                <a:spcPts val="0"/>
              </a:spcAft>
              <a:buSzPct val="100000"/>
              <a:buNone/>
            </a:pPr>
            <a:r>
              <a:rPr lang="it-IT"/>
              <a:t>La Corte risponde che il Regolamento non procede esso stesso alla conciliazione tra il benessere degli animali e la libertà di manifestare la propria religione, ma si limita a circoscrivere la conciliazione tra questi due valori che spetta agli Stati membri effettuare. La legge belga interferisce con la libertà religiosa dei credenti ebrei e musulmani, ma rispetta il contenuto essenziale dell’articolo 10 della Carta in quanto l’ingerenza è limitata a un aspetto dell’atto rituale specifico costituito da tale macellazione, non essendo per contro quest’ultima vietata in quanto tale; risponde all’obiettivo di interesse generale della protezione del benessere animale; non è sproporzionata, giusta l’ampia discrezionalità lasciata agli Stati per la mancanza di un consenso in materia, l’evoluzione della società nel senso di accordare una maggiore importanza al benessere animale (§ 77), la possibilità di importare dall’estero carne macellata ritualmente. L’art. 26 quindi non osta all’adozione di una disposizione analoga a quella contenuta nella legge belga, senza che vi sia violazione dell’art. 10</a:t>
            </a:r>
            <a:endParaRPr/>
          </a:p>
          <a:p>
            <a:pPr marL="0" lvl="0" indent="0" algn="just" rtl="0">
              <a:lnSpc>
                <a:spcPct val="120000"/>
              </a:lnSpc>
              <a:spcBef>
                <a:spcPts val="1000"/>
              </a:spcBef>
              <a:spcAft>
                <a:spcPts val="0"/>
              </a:spcAft>
              <a:buSzPct val="100000"/>
              <a:buNone/>
            </a:pPr>
            <a:r>
              <a:rPr lang="it-IT"/>
              <a:t>Non vi è violazione degli artt. 20, 21 e 22 CDFUE perché la macellazione destinata alla produzione di alimenti è una situazione diversa da quella dell’abbattimento venatorio o in occasione di eventi culturali</a:t>
            </a:r>
            <a:endParaRPr/>
          </a:p>
          <a:p>
            <a:pPr marL="0" lvl="0" indent="0" algn="just" rtl="0">
              <a:lnSpc>
                <a:spcPct val="120000"/>
              </a:lnSpc>
              <a:spcBef>
                <a:spcPts val="1000"/>
              </a:spcBef>
              <a:spcAft>
                <a:spcPts val="0"/>
              </a:spcAft>
              <a:buSzPct val="100000"/>
              <a:buNone/>
            </a:pPr>
            <a:r>
              <a:rPr lang="it-IT"/>
              <a:t>L’Avvocato Generale era invece giunto alla conclusione contraria (l’art. 26 non può avere per effetto di svuotare di contenuto l’art. 4; la possibilità di importare dall’estero non è risolutoria, soprattutto se gli altri Stati dovessero adottare la </a:t>
            </a:r>
            <a:r>
              <a:rPr lang="it-IT">
                <a:solidFill>
                  <a:schemeClr val="lt1"/>
                </a:solidFill>
              </a:rPr>
              <a:t>medesima impostazione)</a:t>
            </a:r>
            <a:endParaRPr/>
          </a:p>
          <a:p>
            <a:pPr marL="0" lvl="0" indent="0" algn="just" rtl="0">
              <a:lnSpc>
                <a:spcPct val="120000"/>
              </a:lnSpc>
              <a:spcBef>
                <a:spcPts val="1000"/>
              </a:spcBef>
              <a:spcAft>
                <a:spcPts val="0"/>
              </a:spcAft>
              <a:buSzPct val="100000"/>
              <a:buNone/>
            </a:pPr>
            <a:endParaRPr/>
          </a:p>
        </p:txBody>
      </p:sp>
      <p:sp>
        <p:nvSpPr>
          <p:cNvPr id="261" name="Google Shape;261;p19"/>
          <p:cNvSpPr/>
          <p:nvPr/>
        </p:nvSpPr>
        <p:spPr>
          <a:xfrm>
            <a:off x="111247"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I. LA PROSPETTIVA INTERCULTURALE</a:t>
            </a:r>
            <a:endParaRPr/>
          </a:p>
        </p:txBody>
      </p:sp>
      <p:grpSp>
        <p:nvGrpSpPr>
          <p:cNvPr id="112" name="Google Shape;112;p2"/>
          <p:cNvGrpSpPr/>
          <p:nvPr/>
        </p:nvGrpSpPr>
        <p:grpSpPr>
          <a:xfrm>
            <a:off x="970008" y="1303570"/>
            <a:ext cx="10404382" cy="5476028"/>
            <a:chOff x="614408" y="-712555"/>
            <a:chExt cx="10404382" cy="5476028"/>
          </a:xfrm>
        </p:grpSpPr>
        <p:sp>
          <p:nvSpPr>
            <p:cNvPr id="113" name="Google Shape;113;p2"/>
            <p:cNvSpPr/>
            <p:nvPr/>
          </p:nvSpPr>
          <p:spPr>
            <a:xfrm rot="-300000">
              <a:off x="634204" y="1804976"/>
              <a:ext cx="10364790" cy="906801"/>
            </a:xfrm>
            <a:prstGeom prst="mathMinus">
              <a:avLst>
                <a:gd name="adj1" fmla="val 23520"/>
              </a:avLst>
            </a:prstGeom>
            <a:solidFill>
              <a:srgbClr val="D7A9AE"/>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1395983" y="225837"/>
              <a:ext cx="3489959" cy="1806702"/>
            </a:xfrm>
            <a:prstGeom prst="downArrow">
              <a:avLst>
                <a:gd name="adj1" fmla="val 50000"/>
                <a:gd name="adj2" fmla="val 50000"/>
              </a:avLst>
            </a:prstGeom>
            <a:solidFill>
              <a:srgbClr val="B71B42"/>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6165595" y="-712555"/>
              <a:ext cx="3722623" cy="332214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txBox="1"/>
            <p:nvPr/>
          </p:nvSpPr>
          <p:spPr>
            <a:xfrm>
              <a:off x="6165595" y="-712555"/>
              <a:ext cx="3722623" cy="3322148"/>
            </a:xfrm>
            <a:prstGeom prst="rect">
              <a:avLst/>
            </a:prstGeom>
            <a:noFill/>
            <a:ln>
              <a:noFill/>
            </a:ln>
          </p:spPr>
          <p:txBody>
            <a:bodyPr spcFirstLastPara="1" wrap="square" lIns="149350" tIns="149350" rIns="149350" bIns="149350" anchor="ctr" anchorCtr="0">
              <a:noAutofit/>
            </a:bodyPr>
            <a:lstStyle/>
            <a:p>
              <a:pPr marL="0" marR="0" lvl="0" indent="0" algn="just" rtl="0">
                <a:lnSpc>
                  <a:spcPct val="90000"/>
                </a:lnSpc>
                <a:spcBef>
                  <a:spcPts val="0"/>
                </a:spcBef>
                <a:spcAft>
                  <a:spcPts val="0"/>
                </a:spcAft>
                <a:buClr>
                  <a:schemeClr val="dk1"/>
                </a:buClr>
                <a:buSzPts val="2100"/>
                <a:buFont typeface="Gill Sans"/>
                <a:buNone/>
              </a:pPr>
              <a:r>
                <a:rPr lang="it-IT" sz="2100">
                  <a:solidFill>
                    <a:schemeClr val="dk1"/>
                  </a:solidFill>
                  <a:latin typeface="Gill Sans"/>
                  <a:ea typeface="Gill Sans"/>
                  <a:cs typeface="Gill Sans"/>
                  <a:sym typeface="Gill Sans"/>
                </a:rPr>
                <a:t>Prospettiva multiculturale: le diverse identità culturali non possono e non devono integrarsi, ma devono essere salvaguardate e valorizzate</a:t>
              </a:r>
              <a:endParaRPr/>
            </a:p>
          </p:txBody>
        </p:sp>
        <p:sp>
          <p:nvSpPr>
            <p:cNvPr id="117" name="Google Shape;117;p2"/>
            <p:cNvSpPr/>
            <p:nvPr/>
          </p:nvSpPr>
          <p:spPr>
            <a:xfrm>
              <a:off x="6747255" y="2484215"/>
              <a:ext cx="3489959" cy="1806702"/>
            </a:xfrm>
            <a:prstGeom prst="upArrow">
              <a:avLst>
                <a:gd name="adj1" fmla="val 50000"/>
                <a:gd name="adj2" fmla="val 50000"/>
              </a:avLst>
            </a:prstGeom>
            <a:solidFill>
              <a:srgbClr val="B71B42"/>
            </a:solidFill>
            <a:ln w="158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1361456" y="1804039"/>
              <a:ext cx="4022332" cy="295943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txBox="1"/>
            <p:nvPr/>
          </p:nvSpPr>
          <p:spPr>
            <a:xfrm>
              <a:off x="1361456" y="1804039"/>
              <a:ext cx="4022332" cy="2959434"/>
            </a:xfrm>
            <a:prstGeom prst="rect">
              <a:avLst/>
            </a:prstGeom>
            <a:noFill/>
            <a:ln>
              <a:noFill/>
            </a:ln>
          </p:spPr>
          <p:txBody>
            <a:bodyPr spcFirstLastPara="1" wrap="square" lIns="149350" tIns="149350" rIns="149350" bIns="149350" anchor="ctr" anchorCtr="0">
              <a:noAutofit/>
            </a:bodyPr>
            <a:lstStyle/>
            <a:p>
              <a:pPr marL="0" marR="0" lvl="0" indent="0" algn="just" rtl="0">
                <a:lnSpc>
                  <a:spcPct val="90000"/>
                </a:lnSpc>
                <a:spcBef>
                  <a:spcPts val="0"/>
                </a:spcBef>
                <a:spcAft>
                  <a:spcPts val="0"/>
                </a:spcAft>
                <a:buClr>
                  <a:schemeClr val="dk1"/>
                </a:buClr>
                <a:buSzPts val="2100"/>
                <a:buFont typeface="Gill Sans"/>
                <a:buNone/>
              </a:pPr>
              <a:r>
                <a:rPr lang="it-IT" sz="2100">
                  <a:solidFill>
                    <a:schemeClr val="dk1"/>
                  </a:solidFill>
                  <a:latin typeface="Gill Sans"/>
                  <a:ea typeface="Gill Sans"/>
                  <a:cs typeface="Gill Sans"/>
                  <a:sym typeface="Gill Sans"/>
                </a:rPr>
                <a:t>Prospettiva interculturale: occorre avviare un processo di comprensione, traduzione e negoziazione dialogica tra le diverse identità culturali per poter gestire le relazioni reciproche </a:t>
              </a:r>
              <a:r>
                <a:rPr lang="it-IT" sz="2100">
                  <a:solidFill>
                    <a:schemeClr val="dk1"/>
                  </a:solidFill>
                  <a:latin typeface="Times New Roman"/>
                  <a:ea typeface="Times New Roman"/>
                  <a:cs typeface="Times New Roman"/>
                  <a:sym typeface="Times New Roman"/>
                </a:rPr>
                <a:t>→ </a:t>
              </a:r>
              <a:r>
                <a:rPr lang="it-IT" sz="2100">
                  <a:solidFill>
                    <a:schemeClr val="dk1"/>
                  </a:solidFill>
                  <a:latin typeface="Gill Sans"/>
                  <a:ea typeface="Gill Sans"/>
                  <a:cs typeface="Gill Sans"/>
                  <a:sym typeface="Gill Sans"/>
                </a:rPr>
                <a:t>ricerca di significati e di valori </a:t>
              </a:r>
              <a:r>
                <a:rPr lang="it-IT" sz="2100">
                  <a:solidFill>
                    <a:schemeClr val="lt1"/>
                  </a:solidFill>
                  <a:latin typeface="Gill Sans"/>
                  <a:ea typeface="Gill Sans"/>
                  <a:cs typeface="Gill Sans"/>
                  <a:sym typeface="Gill Sans"/>
                </a:rPr>
                <a:t>equivalenti al fine di giungere a soluzioni di mediazione </a:t>
              </a:r>
              <a:endParaRPr sz="2100">
                <a:solidFill>
                  <a:schemeClr val="lt1"/>
                </a:solidFill>
                <a:latin typeface="Gill Sans"/>
                <a:ea typeface="Gill Sans"/>
                <a:cs typeface="Gill Sans"/>
                <a:sym typeface="Gill Sans"/>
              </a:endParaRPr>
            </a:p>
          </p:txBody>
        </p:sp>
      </p:grpSp>
      <p:sp>
        <p:nvSpPr>
          <p:cNvPr id="120" name="Google Shape;120;p2"/>
          <p:cNvSpPr txBox="1"/>
          <p:nvPr/>
        </p:nvSpPr>
        <p:spPr>
          <a:xfrm>
            <a:off x="152135" y="169533"/>
            <a:ext cx="8940493" cy="37499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20"/>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V. PROBLEMI GIURIDICI</a:t>
            </a:r>
            <a:endParaRPr/>
          </a:p>
        </p:txBody>
      </p:sp>
      <p:sp>
        <p:nvSpPr>
          <p:cNvPr id="267" name="Google Shape;267;p20"/>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just" rtl="0">
              <a:lnSpc>
                <a:spcPct val="120000"/>
              </a:lnSpc>
              <a:spcBef>
                <a:spcPts val="0"/>
              </a:spcBef>
              <a:spcAft>
                <a:spcPts val="0"/>
              </a:spcAft>
              <a:buSzPct val="100000"/>
              <a:buChar char="•"/>
            </a:pPr>
            <a:r>
              <a:rPr lang="it-IT"/>
              <a:t>Si delinea una tendenza di sfavore verso la macellazione rituale: lo stesso art. 13 TFUE nell’ammettere pratiche umane potenzialmente lesive del benessere animale pone sullo stesso piano riti religiosi, tradizioni culturali e patrimonio regionale, non distinguendo tra pratiche radicate in un diritto fondamentale e pratiche culturali o locali non riconducibili a specifici diritti; mentre quindi l’affermazione degli animali come esseri senzienti appare norma valida per tutti gli Stati aderenti al TFUE, il riconoscimento di un rito come la macellazione rituale dipende dal modo in cui ciascuno Stato decide di esercitare la propria sovranità nell’ambito del principio di sussidiarietà</a:t>
            </a:r>
            <a:endParaRPr/>
          </a:p>
          <a:p>
            <a:pPr marL="228600" lvl="0" indent="-228600" algn="just" rtl="0">
              <a:lnSpc>
                <a:spcPct val="120000"/>
              </a:lnSpc>
              <a:spcBef>
                <a:spcPts val="1000"/>
              </a:spcBef>
              <a:spcAft>
                <a:spcPts val="0"/>
              </a:spcAft>
              <a:buSzPct val="100000"/>
              <a:buChar char="•"/>
            </a:pPr>
            <a:r>
              <a:rPr lang="it-IT"/>
              <a:t>Una eccessiva insistenza sul previo stordimento però non solo impedisce in radice qualsiasi accomodamento tra tutela della libertà religiosa e benessere degli animali («i diritti degli animali vengono prima della religione»), ma lascia in ombra anche l’impatto sul benessere animale che hanno le pratiche più o meno umane messe in opera nei momenti antecedenti       la riduzione del dolore animale (che è cosa diversa dall’applicazione rigorosa di criteri di benessere, cui la macellazione è intrinsecamente contraria) può essere garantita dalla promozione delle buone pratiche in entrambi i tipi di macellazione</a:t>
            </a:r>
            <a:endParaRPr/>
          </a:p>
          <a:p>
            <a:pPr marL="228600" lvl="0" indent="-228600" algn="just" rtl="0">
              <a:lnSpc>
                <a:spcPct val="120000"/>
              </a:lnSpc>
              <a:spcBef>
                <a:spcPts val="1000"/>
              </a:spcBef>
              <a:spcAft>
                <a:spcPts val="0"/>
              </a:spcAft>
              <a:buSzPct val="100000"/>
              <a:buChar char="•"/>
            </a:pPr>
            <a:r>
              <a:rPr lang="it-IT"/>
              <a:t>Una eventuale proibizione della macellazione rituale può avere un’ulteriore conseguenza negativa: poiché il divieto di importazione di carne macellata ritualmente sarebbe contrario all’art. 9 CEDU la conseguenza è quella di orientare i </a:t>
            </a:r>
            <a:r>
              <a:rPr lang="it-IT">
                <a:solidFill>
                  <a:schemeClr val="lt1"/>
                </a:solidFill>
              </a:rPr>
              <a:t>consumatori verso carne</a:t>
            </a:r>
            <a:r>
              <a:rPr lang="it-IT"/>
              <a:t> </a:t>
            </a:r>
            <a:r>
              <a:rPr lang="it-IT">
                <a:solidFill>
                  <a:schemeClr val="lt1"/>
                </a:solidFill>
              </a:rPr>
              <a:t>importata anche da Paesi che non rispettano</a:t>
            </a:r>
            <a:r>
              <a:rPr lang="it-IT"/>
              <a:t> </a:t>
            </a:r>
            <a:r>
              <a:rPr lang="it-IT">
                <a:solidFill>
                  <a:schemeClr val="lt1"/>
                </a:solidFill>
              </a:rPr>
              <a:t>altrettanto rigorosamente il benessere animale. </a:t>
            </a:r>
            <a:endParaRPr/>
          </a:p>
          <a:p>
            <a:pPr marL="228600" lvl="0" indent="-111125" algn="just" rtl="0">
              <a:lnSpc>
                <a:spcPct val="120000"/>
              </a:lnSpc>
              <a:spcBef>
                <a:spcPts val="1000"/>
              </a:spcBef>
              <a:spcAft>
                <a:spcPts val="0"/>
              </a:spcAft>
              <a:buSzPct val="100000"/>
              <a:buNone/>
            </a:pPr>
            <a:endParaRPr/>
          </a:p>
        </p:txBody>
      </p:sp>
      <p:sp>
        <p:nvSpPr>
          <p:cNvPr id="268" name="Google Shape;268;p20"/>
          <p:cNvSpPr/>
          <p:nvPr/>
        </p:nvSpPr>
        <p:spPr>
          <a:xfrm>
            <a:off x="172892"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cxnSp>
        <p:nvCxnSpPr>
          <p:cNvPr id="269" name="Google Shape;269;p20"/>
          <p:cNvCxnSpPr/>
          <p:nvPr/>
        </p:nvCxnSpPr>
        <p:spPr>
          <a:xfrm>
            <a:off x="9570277" y="4476303"/>
            <a:ext cx="314036"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1"/>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BIBLIOGRAFIA</a:t>
            </a:r>
            <a:endParaRPr/>
          </a:p>
        </p:txBody>
      </p:sp>
      <p:sp>
        <p:nvSpPr>
          <p:cNvPr id="275" name="Google Shape;275;p21"/>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228600" lvl="0" indent="-101600" algn="just" rtl="0">
              <a:lnSpc>
                <a:spcPct val="120000"/>
              </a:lnSpc>
              <a:spcBef>
                <a:spcPts val="0"/>
              </a:spcBef>
              <a:spcAft>
                <a:spcPts val="0"/>
              </a:spcAft>
              <a:buSzPts val="2000"/>
              <a:buNone/>
            </a:pPr>
            <a:endParaRPr/>
          </a:p>
          <a:p>
            <a:pPr marL="228600" lvl="0" indent="-228600" algn="just" rtl="0">
              <a:lnSpc>
                <a:spcPct val="120000"/>
              </a:lnSpc>
              <a:spcBef>
                <a:spcPts val="1000"/>
              </a:spcBef>
              <a:spcAft>
                <a:spcPts val="0"/>
              </a:spcAft>
              <a:buSzPts val="2000"/>
              <a:buChar char="•"/>
            </a:pPr>
            <a:r>
              <a:rPr lang="it-IT"/>
              <a:t>A. G. Chizzoniti, M.C. Tallacchini (a cura di), </a:t>
            </a:r>
            <a:r>
              <a:rPr lang="it-IT" i="1"/>
              <a:t>Cibo e religione: diritto e diritti</a:t>
            </a:r>
            <a:r>
              <a:rPr lang="it-IT"/>
              <a:t>, Tricase (LE), 2010</a:t>
            </a:r>
            <a:endParaRPr/>
          </a:p>
          <a:p>
            <a:pPr marL="228600" lvl="0" indent="-228600" algn="just" rtl="0">
              <a:lnSpc>
                <a:spcPct val="120000"/>
              </a:lnSpc>
              <a:spcBef>
                <a:spcPts val="1000"/>
              </a:spcBef>
              <a:spcAft>
                <a:spcPts val="0"/>
              </a:spcAft>
              <a:buSzPts val="2000"/>
              <a:buChar char="•"/>
            </a:pPr>
            <a:r>
              <a:rPr lang="it-IT"/>
              <a:t>S. Ferrari (a cura di), </a:t>
            </a:r>
            <a:r>
              <a:rPr lang="it-IT" i="1"/>
              <a:t>Strumenti e percorsi di diritto comparato delle religioni</a:t>
            </a:r>
            <a:r>
              <a:rPr lang="it-IT"/>
              <a:t>, Bologna, 2019, pt. IV. </a:t>
            </a:r>
            <a:r>
              <a:rPr lang="it-IT" i="1"/>
              <a:t>Le regole alimentari nei diritti delle religioni</a:t>
            </a:r>
            <a:r>
              <a:rPr lang="it-IT"/>
              <a:t>, pp. 165 ss.</a:t>
            </a:r>
            <a:endParaRPr/>
          </a:p>
          <a:p>
            <a:pPr marL="228600" lvl="0" indent="-228600" algn="just" rtl="0">
              <a:lnSpc>
                <a:spcPct val="120000"/>
              </a:lnSpc>
              <a:spcBef>
                <a:spcPts val="1000"/>
              </a:spcBef>
              <a:spcAft>
                <a:spcPts val="0"/>
              </a:spcAft>
              <a:buSzPts val="2000"/>
              <a:buChar char="•"/>
            </a:pPr>
            <a:r>
              <a:rPr lang="it-IT"/>
              <a:t>C. Gazzetta, </a:t>
            </a:r>
            <a:r>
              <a:rPr lang="it-IT" i="1"/>
              <a:t>Società multiculturali e tutela dell’identità alimentare: alcune riflessioni sulle macellazioni rituali</a:t>
            </a:r>
            <a:r>
              <a:rPr lang="it-IT"/>
              <a:t>, in </a:t>
            </a:r>
            <a:r>
              <a:rPr lang="it-IT" i="1"/>
              <a:t>Stato, Chiese e pluralismo confessionale. Rivista telematica (</a:t>
            </a:r>
            <a:r>
              <a:rPr lang="it-IT" i="1" u="sng">
                <a:solidFill>
                  <a:schemeClr val="hlink"/>
                </a:solidFill>
                <a:hlinkClick r:id="rId3"/>
              </a:rPr>
              <a:t>www.statoechiese.it</a:t>
            </a:r>
            <a:r>
              <a:rPr lang="it-IT" i="1"/>
              <a:t>)</a:t>
            </a:r>
            <a:r>
              <a:rPr lang="it-IT"/>
              <a:t>, 2020</a:t>
            </a:r>
            <a:endParaRPr/>
          </a:p>
          <a:p>
            <a:pPr marL="228600" lvl="0" indent="-228600" algn="just" rtl="0">
              <a:lnSpc>
                <a:spcPct val="120000"/>
              </a:lnSpc>
              <a:spcBef>
                <a:spcPts val="1000"/>
              </a:spcBef>
              <a:spcAft>
                <a:spcPts val="0"/>
              </a:spcAft>
              <a:buSzPts val="2000"/>
              <a:buChar char="•"/>
            </a:pPr>
            <a:r>
              <a:rPr lang="it-IT" i="1"/>
              <a:t>Regolare il cibo, ordinare il mondo. Diritti religiosi e alimentazioni,</a:t>
            </a:r>
            <a:r>
              <a:rPr lang="it-IT"/>
              <a:t> in </a:t>
            </a:r>
            <a:r>
              <a:rPr lang="it-IT" i="1"/>
              <a:t>Quaderni di diritto e politica ecclesiastica</a:t>
            </a:r>
            <a:r>
              <a:rPr lang="it-IT"/>
              <a:t>, numero speciale, 2014</a:t>
            </a:r>
            <a:endParaRPr/>
          </a:p>
          <a:p>
            <a:pPr marL="228600" lvl="0" indent="-101600" algn="just" rtl="0">
              <a:lnSpc>
                <a:spcPct val="120000"/>
              </a:lnSpc>
              <a:spcBef>
                <a:spcPts val="1000"/>
              </a:spcBef>
              <a:spcAft>
                <a:spcPts val="0"/>
              </a:spcAft>
              <a:buSzPts val="2000"/>
              <a:buNone/>
            </a:pPr>
            <a:endParaRPr/>
          </a:p>
        </p:txBody>
      </p:sp>
      <p:sp>
        <p:nvSpPr>
          <p:cNvPr id="276" name="Google Shape;276;p21"/>
          <p:cNvSpPr/>
          <p:nvPr/>
        </p:nvSpPr>
        <p:spPr>
          <a:xfrm>
            <a:off x="203715" y="125672"/>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3"/>
          <p:cNvSpPr/>
          <p:nvPr/>
        </p:nvSpPr>
        <p:spPr>
          <a:xfrm>
            <a:off x="219508" y="24435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
        <p:nvSpPr>
          <p:cNvPr id="126" name="Google Shape;126;p3"/>
          <p:cNvSpPr txBox="1">
            <a:spLocks noGrp="1"/>
          </p:cNvSpPr>
          <p:nvPr>
            <p:ph type="title"/>
          </p:nvPr>
        </p:nvSpPr>
        <p:spPr>
          <a:xfrm>
            <a:off x="1563680" y="861572"/>
            <a:ext cx="9477344" cy="70537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II. PRECETTI RELIGIOSI E </a:t>
            </a:r>
            <a:r>
              <a:rPr lang="it-IT" i="1"/>
              <a:t>FOOD USE PATTERNS</a:t>
            </a:r>
            <a:endParaRPr/>
          </a:p>
        </p:txBody>
      </p:sp>
      <p:sp>
        <p:nvSpPr>
          <p:cNvPr id="127" name="Google Shape;127;p3"/>
          <p:cNvSpPr txBox="1">
            <a:spLocks noGrp="1"/>
          </p:cNvSpPr>
          <p:nvPr>
            <p:ph type="body" idx="1"/>
          </p:nvPr>
        </p:nvSpPr>
        <p:spPr>
          <a:xfrm>
            <a:off x="365761" y="2062716"/>
            <a:ext cx="11383216" cy="3891517"/>
          </a:xfrm>
          <a:prstGeom prst="rect">
            <a:avLst/>
          </a:prstGeom>
          <a:noFill/>
          <a:ln>
            <a:noFill/>
          </a:ln>
        </p:spPr>
        <p:txBody>
          <a:bodyPr spcFirstLastPara="1" wrap="square" lIns="91425" tIns="45700" rIns="91425" bIns="45700" anchor="t" anchorCtr="0">
            <a:normAutofit/>
          </a:bodyPr>
          <a:lstStyle/>
          <a:p>
            <a:pPr marL="0" lvl="0" indent="0" algn="just" rtl="0">
              <a:lnSpc>
                <a:spcPct val="120000"/>
              </a:lnSpc>
              <a:spcBef>
                <a:spcPts val="0"/>
              </a:spcBef>
              <a:spcAft>
                <a:spcPts val="0"/>
              </a:spcAft>
              <a:buSzPts val="2000"/>
              <a:buNone/>
            </a:pPr>
            <a:endParaRPr/>
          </a:p>
          <a:p>
            <a:pPr marL="228600" lvl="0" indent="-101600" algn="l" rtl="0">
              <a:lnSpc>
                <a:spcPct val="120000"/>
              </a:lnSpc>
              <a:spcBef>
                <a:spcPts val="1000"/>
              </a:spcBef>
              <a:spcAft>
                <a:spcPts val="0"/>
              </a:spcAft>
              <a:buSzPts val="2000"/>
              <a:buNone/>
            </a:pPr>
            <a:endParaRPr/>
          </a:p>
          <a:p>
            <a:pPr marL="228600" lvl="0" indent="-101600" algn="l" rtl="0">
              <a:lnSpc>
                <a:spcPct val="120000"/>
              </a:lnSpc>
              <a:spcBef>
                <a:spcPts val="1000"/>
              </a:spcBef>
              <a:spcAft>
                <a:spcPts val="0"/>
              </a:spcAft>
              <a:buSzPts val="2000"/>
              <a:buNone/>
            </a:pPr>
            <a:endParaRPr/>
          </a:p>
          <a:p>
            <a:pPr marL="228600" lvl="0" indent="-101600" algn="l" rtl="0">
              <a:lnSpc>
                <a:spcPct val="120000"/>
              </a:lnSpc>
              <a:spcBef>
                <a:spcPts val="1000"/>
              </a:spcBef>
              <a:spcAft>
                <a:spcPts val="0"/>
              </a:spcAft>
              <a:buSzPts val="2000"/>
              <a:buNone/>
            </a:pPr>
            <a:endParaRPr/>
          </a:p>
          <a:p>
            <a:pPr marL="228600" lvl="0" indent="-101600" algn="l" rtl="0">
              <a:lnSpc>
                <a:spcPct val="120000"/>
              </a:lnSpc>
              <a:spcBef>
                <a:spcPts val="1000"/>
              </a:spcBef>
              <a:spcAft>
                <a:spcPts val="0"/>
              </a:spcAft>
              <a:buSzPts val="2000"/>
              <a:buNone/>
            </a:pPr>
            <a:endParaRPr/>
          </a:p>
          <a:p>
            <a:pPr marL="228600" lvl="0" indent="-101600" algn="l" rtl="0">
              <a:lnSpc>
                <a:spcPct val="120000"/>
              </a:lnSpc>
              <a:spcBef>
                <a:spcPts val="1000"/>
              </a:spcBef>
              <a:spcAft>
                <a:spcPts val="0"/>
              </a:spcAft>
              <a:buSzPts val="2000"/>
              <a:buNone/>
            </a:pPr>
            <a:endParaRPr/>
          </a:p>
          <a:p>
            <a:pPr marL="0" lvl="0" indent="0" algn="l" rtl="0">
              <a:lnSpc>
                <a:spcPct val="120000"/>
              </a:lnSpc>
              <a:spcBef>
                <a:spcPts val="1000"/>
              </a:spcBef>
              <a:spcAft>
                <a:spcPts val="0"/>
              </a:spcAft>
              <a:buSzPts val="2000"/>
              <a:buNone/>
            </a:pPr>
            <a:endParaRPr/>
          </a:p>
          <a:p>
            <a:pPr marL="0" lvl="0" indent="0" algn="l" rtl="0">
              <a:lnSpc>
                <a:spcPct val="120000"/>
              </a:lnSpc>
              <a:spcBef>
                <a:spcPts val="1000"/>
              </a:spcBef>
              <a:spcAft>
                <a:spcPts val="0"/>
              </a:spcAft>
              <a:buSzPts val="2000"/>
              <a:buNone/>
            </a:pPr>
            <a:endParaRPr/>
          </a:p>
        </p:txBody>
      </p:sp>
      <p:sp>
        <p:nvSpPr>
          <p:cNvPr id="128" name="Google Shape;128;p3"/>
          <p:cNvSpPr/>
          <p:nvPr/>
        </p:nvSpPr>
        <p:spPr>
          <a:xfrm>
            <a:off x="155855" y="2348892"/>
            <a:ext cx="11929308" cy="3693319"/>
          </a:xfrm>
          <a:prstGeom prst="rect">
            <a:avLst/>
          </a:prstGeom>
          <a:no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rgbClr val="C00000"/>
              </a:buClr>
              <a:buSzPts val="1800"/>
              <a:buFont typeface="Arial"/>
              <a:buChar char="•"/>
            </a:pPr>
            <a:r>
              <a:rPr lang="it-IT" sz="1800" b="0" i="0">
                <a:solidFill>
                  <a:schemeClr val="dk1"/>
                </a:solidFill>
                <a:latin typeface="Gill Sans"/>
                <a:ea typeface="Gill Sans"/>
                <a:cs typeface="Gill Sans"/>
                <a:sym typeface="Gill Sans"/>
              </a:rPr>
              <a:t>L’atto di alimentarsi non è il mero soddisfacimento di un bisogno primario ma anche un comportamento sociale destinato all’autorealizzazione e alla socializzazione, governato da norme morali o giuridiche, avente lo scopo di rafforzare il senso di appartenenza ad un gruppo attraverso la condivisione di modelli etici</a:t>
            </a:r>
            <a:endParaRPr/>
          </a:p>
          <a:p>
            <a:pPr marL="285750" marR="0" lvl="0" indent="-285750" algn="just" rtl="0">
              <a:spcBef>
                <a:spcPts val="0"/>
              </a:spcBef>
              <a:spcAft>
                <a:spcPts val="0"/>
              </a:spcAft>
              <a:buClr>
                <a:srgbClr val="C00000"/>
              </a:buClr>
              <a:buSzPts val="1800"/>
              <a:buFont typeface="Arial"/>
              <a:buChar char="•"/>
            </a:pPr>
            <a:r>
              <a:rPr lang="it-IT" sz="1800">
                <a:solidFill>
                  <a:schemeClr val="dk1"/>
                </a:solidFill>
                <a:latin typeface="Gill Sans"/>
                <a:ea typeface="Gill Sans"/>
                <a:cs typeface="Gill Sans"/>
                <a:sym typeface="Gill Sans"/>
              </a:rPr>
              <a:t>Il nutrimento fa parte dei simboli che costituiscono il sistema culturale di un gruppo        ogni cultura stabilisce un codice di condotta alimentare, attraverso il quale si esprimono i valori insegnati dalla cultura riguardo alla natura, alle fonti dell’autorità sociale, agli scopi della vita        </a:t>
            </a:r>
            <a:r>
              <a:rPr lang="it-IT" sz="1800" i="1">
                <a:solidFill>
                  <a:schemeClr val="dk1"/>
                </a:solidFill>
                <a:latin typeface="Gill Sans"/>
                <a:ea typeface="Gill Sans"/>
                <a:cs typeface="Gill Sans"/>
                <a:sym typeface="Gill Sans"/>
              </a:rPr>
              <a:t>food use patterns</a:t>
            </a:r>
            <a:r>
              <a:rPr lang="it-IT" sz="1800">
                <a:solidFill>
                  <a:schemeClr val="dk1"/>
                </a:solidFill>
                <a:latin typeface="Gill Sans"/>
                <a:ea typeface="Gill Sans"/>
                <a:cs typeface="Gill Sans"/>
                <a:sym typeface="Gill Sans"/>
              </a:rPr>
              <a:t> =modelli di utilizzazione del cibo impiegati nei gruppi sociali, strutturati in processi di esternalizzazione (=produzione di valori culturali alimentari in base ai quali si definisce ciò di cui ci si può o meno nutrire), oggettivazione (=strutturazione dei valori culturali prodotti in norme etiche o giuridiche), internalizzazione (=modo in cui l’individuo si appropria di queste norme e le impiega per costruire la propria identità).</a:t>
            </a:r>
            <a:endParaRPr/>
          </a:p>
          <a:p>
            <a:pPr marL="285750" marR="0" lvl="0" indent="-285750" algn="just" rtl="0">
              <a:spcBef>
                <a:spcPts val="0"/>
              </a:spcBef>
              <a:spcAft>
                <a:spcPts val="0"/>
              </a:spcAft>
              <a:buClr>
                <a:srgbClr val="C00000"/>
              </a:buClr>
              <a:buSzPts val="1800"/>
              <a:buFont typeface="Arial"/>
              <a:buChar char="•"/>
            </a:pPr>
            <a:r>
              <a:rPr lang="it-IT" sz="1800" b="0" i="0">
                <a:solidFill>
                  <a:schemeClr val="dk1"/>
                </a:solidFill>
                <a:latin typeface="Gill Sans"/>
                <a:ea typeface="Gill Sans"/>
                <a:cs typeface="Gill Sans"/>
                <a:sym typeface="Gill Sans"/>
              </a:rPr>
              <a:t>Le religioni</a:t>
            </a:r>
            <a:r>
              <a:rPr lang="it-IT" sz="1800">
                <a:solidFill>
                  <a:schemeClr val="dk1"/>
                </a:solidFill>
                <a:latin typeface="Gill Sans"/>
                <a:ea typeface="Gill Sans"/>
                <a:cs typeface="Gill Sans"/>
                <a:sym typeface="Gill Sans"/>
              </a:rPr>
              <a:t>, facendo del cibo una forma di mediazione e di comunicazione con il divino e una via di perfezione e di salvezza, contribuiscono a creare (influenzando i processi di esternalizzazione, oggettivazione e internalizzazione) e a rafforzare i </a:t>
            </a:r>
            <a:r>
              <a:rPr lang="it-IT" sz="1800" i="1">
                <a:solidFill>
                  <a:schemeClr val="dk1"/>
                </a:solidFill>
                <a:latin typeface="Gill Sans"/>
                <a:ea typeface="Gill Sans"/>
                <a:cs typeface="Gill Sans"/>
                <a:sym typeface="Gill Sans"/>
              </a:rPr>
              <a:t>food use patterns</a:t>
            </a:r>
            <a:endParaRPr sz="1800" b="0" i="0">
              <a:solidFill>
                <a:schemeClr val="dk1"/>
              </a:solidFill>
              <a:latin typeface="Gill Sans"/>
              <a:ea typeface="Gill Sans"/>
              <a:cs typeface="Gill Sans"/>
              <a:sym typeface="Gill Sans"/>
            </a:endParaRPr>
          </a:p>
          <a:p>
            <a:pPr marL="0" marR="0" lvl="0" indent="0" algn="just" rtl="0">
              <a:spcBef>
                <a:spcPts val="0"/>
              </a:spcBef>
              <a:spcAft>
                <a:spcPts val="0"/>
              </a:spcAft>
              <a:buNone/>
            </a:pPr>
            <a:endParaRPr sz="1800" b="0" i="0">
              <a:solidFill>
                <a:schemeClr val="dk1"/>
              </a:solidFill>
              <a:latin typeface="Gill Sans"/>
              <a:ea typeface="Gill Sans"/>
              <a:cs typeface="Gill Sans"/>
              <a:sym typeface="Gill Sans"/>
            </a:endParaRPr>
          </a:p>
        </p:txBody>
      </p:sp>
      <p:cxnSp>
        <p:nvCxnSpPr>
          <p:cNvPr id="129" name="Google Shape;129;p3"/>
          <p:cNvCxnSpPr/>
          <p:nvPr/>
        </p:nvCxnSpPr>
        <p:spPr>
          <a:xfrm>
            <a:off x="8371003" y="3353585"/>
            <a:ext cx="329938" cy="0"/>
          </a:xfrm>
          <a:prstGeom prst="straightConnector1">
            <a:avLst/>
          </a:prstGeom>
          <a:noFill/>
          <a:ln w="9525" cap="flat" cmpd="sng">
            <a:solidFill>
              <a:schemeClr val="accent1"/>
            </a:solidFill>
            <a:prstDash val="solid"/>
            <a:round/>
            <a:headEnd type="none" w="sm" len="sm"/>
            <a:tailEnd type="triangle" w="med" len="med"/>
          </a:ln>
        </p:spPr>
      </p:cxnSp>
      <p:cxnSp>
        <p:nvCxnSpPr>
          <p:cNvPr id="130" name="Google Shape;130;p3"/>
          <p:cNvCxnSpPr/>
          <p:nvPr/>
        </p:nvCxnSpPr>
        <p:spPr>
          <a:xfrm>
            <a:off x="4243634" y="3920764"/>
            <a:ext cx="329938"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4"/>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1"/>
              </a:buClr>
              <a:buSzPct val="100000"/>
              <a:buFont typeface="Gill Sans"/>
              <a:buNone/>
            </a:pPr>
            <a:r>
              <a:rPr lang="it-IT"/>
              <a:t>III. TIPOLOGIE DI REGOLE ALIMENTARI ETICO-RELIGIOSE</a:t>
            </a:r>
            <a:endParaRPr/>
          </a:p>
        </p:txBody>
      </p:sp>
      <p:sp>
        <p:nvSpPr>
          <p:cNvPr id="136" name="Google Shape;136;p4"/>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457200" lvl="0" indent="-457200" algn="just" rtl="0">
              <a:lnSpc>
                <a:spcPct val="120000"/>
              </a:lnSpc>
              <a:spcBef>
                <a:spcPts val="0"/>
              </a:spcBef>
              <a:spcAft>
                <a:spcPts val="0"/>
              </a:spcAft>
              <a:buSzPts val="2000"/>
              <a:buAutoNum type="arabicParenR"/>
            </a:pPr>
            <a:r>
              <a:rPr lang="it-IT"/>
              <a:t>Cosa mangiare</a:t>
            </a:r>
            <a:endParaRPr/>
          </a:p>
          <a:p>
            <a:pPr marL="0" lvl="0" indent="0" algn="just" rtl="0">
              <a:lnSpc>
                <a:spcPct val="120000"/>
              </a:lnSpc>
              <a:spcBef>
                <a:spcPts val="1000"/>
              </a:spcBef>
              <a:spcAft>
                <a:spcPts val="0"/>
              </a:spcAft>
              <a:buSzPts val="2000"/>
              <a:buNone/>
            </a:pPr>
            <a:endParaRPr/>
          </a:p>
          <a:p>
            <a:pPr marL="0" lvl="0" indent="0" algn="just" rtl="0">
              <a:lnSpc>
                <a:spcPct val="120000"/>
              </a:lnSpc>
              <a:spcBef>
                <a:spcPts val="1000"/>
              </a:spcBef>
              <a:spcAft>
                <a:spcPts val="0"/>
              </a:spcAft>
              <a:buSzPts val="2000"/>
              <a:buNone/>
            </a:pPr>
            <a:endParaRPr/>
          </a:p>
        </p:txBody>
      </p:sp>
      <p:sp>
        <p:nvSpPr>
          <p:cNvPr id="137" name="Google Shape;137;p4"/>
          <p:cNvSpPr/>
          <p:nvPr/>
        </p:nvSpPr>
        <p:spPr>
          <a:xfrm>
            <a:off x="142069" y="178924"/>
            <a:ext cx="10265652"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
        <p:nvSpPr>
          <p:cNvPr id="138" name="Google Shape;138;p4"/>
          <p:cNvSpPr/>
          <p:nvPr/>
        </p:nvSpPr>
        <p:spPr>
          <a:xfrm>
            <a:off x="365760" y="2450968"/>
            <a:ext cx="2575403" cy="4232635"/>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Cristianesimo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Si può mangiare tutto, perché la purezza non è una qualità intrinseca alle cose ma dipende dall’attitudine interiore del soggetto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(un’eccezione parziale a questo schema riguarda la Chiesa avventista, che contempla un forte impegno alla promozione della salute e di uno stile di vita sano</a:t>
            </a:r>
            <a:endParaRPr/>
          </a:p>
        </p:txBody>
      </p:sp>
      <p:sp>
        <p:nvSpPr>
          <p:cNvPr id="139" name="Google Shape;139;p4"/>
          <p:cNvSpPr/>
          <p:nvPr/>
        </p:nvSpPr>
        <p:spPr>
          <a:xfrm>
            <a:off x="8936296" y="2450968"/>
            <a:ext cx="2575403" cy="4232635"/>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Ebraismo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L’adempimento dei complessi precetti alimentari costituisce una forma concreta di adesione e sottomissione alla volontà e all’ordine divini:</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animali puri e permessi/animali impuri e illeciti</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Altri divieti concernono parti specifiche di animali leciti o mescolanze di alimenti</a:t>
            </a:r>
            <a:endParaRPr/>
          </a:p>
        </p:txBody>
      </p:sp>
      <p:sp>
        <p:nvSpPr>
          <p:cNvPr id="140" name="Google Shape;140;p4"/>
          <p:cNvSpPr/>
          <p:nvPr/>
        </p:nvSpPr>
        <p:spPr>
          <a:xfrm>
            <a:off x="3152246" y="1889682"/>
            <a:ext cx="2786484" cy="4271592"/>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Induismo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Le regole relative ai cibi proibiti/permessi sono legittimate sia dal benessere fisico che dalla purezza rituale e morale.</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Il vegetarianismo più che un precetto rigido è un ideale per le caste superiori</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Buddhismo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Principio di mantenimento di una via di mezzo tra ascetismo e edonismo. Il b. Mahayana implica un vegetarianismo più rigoroso</a:t>
            </a:r>
            <a:endParaRPr/>
          </a:p>
        </p:txBody>
      </p:sp>
      <p:sp>
        <p:nvSpPr>
          <p:cNvPr id="141" name="Google Shape;141;p4"/>
          <p:cNvSpPr/>
          <p:nvPr/>
        </p:nvSpPr>
        <p:spPr>
          <a:xfrm>
            <a:off x="6149811" y="1889682"/>
            <a:ext cx="2575403" cy="4271592"/>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Islam</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Le prescrizioni alimentari si inscrivono in un quadro in cui la legge divina rivelata regola tutte le attività umane:</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alimenti leciti/impuri</a:t>
            </a:r>
            <a:endParaRPr/>
          </a:p>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142" name="Google Shape;142;p4"/>
          <p:cNvSpPr/>
          <p:nvPr/>
        </p:nvSpPr>
        <p:spPr>
          <a:xfrm>
            <a:off x="3459637" y="6260254"/>
            <a:ext cx="5128182" cy="498765"/>
          </a:xfrm>
          <a:prstGeom prst="leftRightArrow">
            <a:avLst>
              <a:gd name="adj1" fmla="val 50000"/>
              <a:gd name="adj2" fmla="val 50000"/>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5"/>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1"/>
              </a:buClr>
              <a:buSzPct val="100000"/>
              <a:buFont typeface="Gill Sans"/>
              <a:buNone/>
            </a:pPr>
            <a:r>
              <a:rPr lang="it-IT"/>
              <a:t>III. TIPOLOGIE DI REGOLE ALIMENTARI ETICO-RELIGIOSE</a:t>
            </a:r>
            <a:endParaRPr/>
          </a:p>
        </p:txBody>
      </p:sp>
      <p:sp>
        <p:nvSpPr>
          <p:cNvPr id="148" name="Google Shape;148;p5"/>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0" lvl="0" indent="0" algn="just" rtl="0">
              <a:lnSpc>
                <a:spcPct val="120000"/>
              </a:lnSpc>
              <a:spcBef>
                <a:spcPts val="0"/>
              </a:spcBef>
              <a:spcAft>
                <a:spcPts val="0"/>
              </a:spcAft>
              <a:buSzPts val="2000"/>
              <a:buNone/>
            </a:pPr>
            <a:r>
              <a:rPr lang="it-IT">
                <a:solidFill>
                  <a:srgbClr val="C00000"/>
                </a:solidFill>
              </a:rPr>
              <a:t>2) </a:t>
            </a:r>
            <a:r>
              <a:rPr lang="it-IT"/>
              <a:t>Come mangiare</a:t>
            </a:r>
            <a:endParaRPr/>
          </a:p>
          <a:p>
            <a:pPr marL="0" lvl="0" indent="0" algn="just" rtl="0">
              <a:lnSpc>
                <a:spcPct val="120000"/>
              </a:lnSpc>
              <a:spcBef>
                <a:spcPts val="1000"/>
              </a:spcBef>
              <a:spcAft>
                <a:spcPts val="0"/>
              </a:spcAft>
              <a:buSzPts val="2000"/>
              <a:buNone/>
            </a:pPr>
            <a:endParaRPr/>
          </a:p>
        </p:txBody>
      </p:sp>
      <p:sp>
        <p:nvSpPr>
          <p:cNvPr id="149" name="Google Shape;149;p5"/>
          <p:cNvSpPr/>
          <p:nvPr/>
        </p:nvSpPr>
        <p:spPr>
          <a:xfrm>
            <a:off x="111247"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
        <p:nvSpPr>
          <p:cNvPr id="150" name="Google Shape;150;p5"/>
          <p:cNvSpPr/>
          <p:nvPr/>
        </p:nvSpPr>
        <p:spPr>
          <a:xfrm>
            <a:off x="1593130" y="2354345"/>
            <a:ext cx="3959258" cy="3742441"/>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Modalità di preparazione del cibo:</a:t>
            </a:r>
            <a:endParaRPr/>
          </a:p>
          <a:p>
            <a:pPr marL="342900" marR="0" lvl="0" indent="-342900" algn="ctr" rtl="0">
              <a:spcBef>
                <a:spcPts val="0"/>
              </a:spcBef>
              <a:spcAft>
                <a:spcPts val="0"/>
              </a:spcAft>
              <a:buClr>
                <a:schemeClr val="lt1"/>
              </a:buClr>
              <a:buSzPts val="1800"/>
              <a:buFont typeface="Gill Sans"/>
              <a:buAutoNum type="arabicParenR"/>
            </a:pPr>
            <a:r>
              <a:rPr lang="it-IT" sz="1800">
                <a:solidFill>
                  <a:schemeClr val="lt1"/>
                </a:solidFill>
                <a:latin typeface="Gill Sans"/>
                <a:ea typeface="Gill Sans"/>
                <a:cs typeface="Gill Sans"/>
                <a:sym typeface="Gill Sans"/>
              </a:rPr>
              <a:t>Macellazione rituale </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2) Modalità di cottura</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3) Cibi rituali</a:t>
            </a:r>
            <a:endParaRPr/>
          </a:p>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151" name="Google Shape;151;p5"/>
          <p:cNvSpPr/>
          <p:nvPr/>
        </p:nvSpPr>
        <p:spPr>
          <a:xfrm>
            <a:off x="6407084" y="2354345"/>
            <a:ext cx="3959258" cy="3742441"/>
          </a:xfrm>
          <a:prstGeom prst="rect">
            <a:avLst/>
          </a:prstGeom>
          <a:solidFill>
            <a:schemeClr val="accent1"/>
          </a:solidFill>
          <a:ln w="15875" cap="flat" cmpd="sng">
            <a:solidFill>
              <a:srgbClr val="85153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Attitudine del soggetto che consuma il cibo: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1) Regole concernenti la dimensione del corpo (abluzioni di purificazione, orientamento nello spazio)</a:t>
            </a:r>
            <a:endParaRPr/>
          </a:p>
          <a:p>
            <a:pPr marL="0" marR="0" lvl="0" indent="0" algn="ctr" rtl="0">
              <a:spcBef>
                <a:spcPts val="0"/>
              </a:spcBef>
              <a:spcAft>
                <a:spcPts val="0"/>
              </a:spcAft>
              <a:buNone/>
            </a:pPr>
            <a:r>
              <a:rPr lang="it-IT" sz="1800">
                <a:solidFill>
                  <a:schemeClr val="lt1"/>
                </a:solidFill>
                <a:latin typeface="Gill Sans"/>
                <a:ea typeface="Gill Sans"/>
                <a:cs typeface="Gill Sans"/>
                <a:sym typeface="Gill Sans"/>
              </a:rPr>
              <a:t>2) Regole concernenti la dimensione etico-spirituale (gratitudine, consapevolezza, moderazione, regole di galateo)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6"/>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1"/>
              </a:buClr>
              <a:buSzPct val="100000"/>
              <a:buFont typeface="Gill Sans"/>
              <a:buNone/>
            </a:pPr>
            <a:r>
              <a:rPr lang="it-IT"/>
              <a:t>III. TIPOLOGIE DI REGOLE ALIMENTARI ETICO-RELIGIOSE</a:t>
            </a:r>
            <a:endParaRPr/>
          </a:p>
        </p:txBody>
      </p:sp>
      <p:sp>
        <p:nvSpPr>
          <p:cNvPr id="157" name="Google Shape;157;p6"/>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fontScale="92500" lnSpcReduction="20000"/>
          </a:bodyPr>
          <a:lstStyle/>
          <a:p>
            <a:pPr marL="0" lvl="0" indent="0" algn="just" rtl="0">
              <a:lnSpc>
                <a:spcPct val="120000"/>
              </a:lnSpc>
              <a:spcBef>
                <a:spcPts val="0"/>
              </a:spcBef>
              <a:spcAft>
                <a:spcPts val="0"/>
              </a:spcAft>
              <a:buSzPct val="100000"/>
              <a:buNone/>
            </a:pPr>
            <a:r>
              <a:rPr lang="it-IT">
                <a:solidFill>
                  <a:srgbClr val="C00000"/>
                </a:solidFill>
              </a:rPr>
              <a:t>2) </a:t>
            </a:r>
            <a:r>
              <a:rPr lang="it-IT"/>
              <a:t>Macellazione rituale </a:t>
            </a:r>
            <a:endParaRPr/>
          </a:p>
          <a:p>
            <a:pPr marL="0" lvl="0" indent="0" algn="just" rtl="0">
              <a:lnSpc>
                <a:spcPct val="120000"/>
              </a:lnSpc>
              <a:spcBef>
                <a:spcPts val="1000"/>
              </a:spcBef>
              <a:spcAft>
                <a:spcPts val="0"/>
              </a:spcAft>
              <a:buSzPct val="100000"/>
              <a:buNone/>
            </a:pPr>
            <a:r>
              <a:rPr lang="it-IT"/>
              <a:t>Divieto di consumare sangue         l’animale deve essere ucciso in maniera da esserne privato, ossia per sgozzamento e successivo dissanguamento (Dt 12, 21 ss.; Sura V, 3)</a:t>
            </a:r>
            <a:endParaRPr/>
          </a:p>
          <a:p>
            <a:pPr marL="0" lvl="0" indent="0" algn="just" rtl="0">
              <a:lnSpc>
                <a:spcPct val="120000"/>
              </a:lnSpc>
              <a:spcBef>
                <a:spcPts val="1000"/>
              </a:spcBef>
              <a:spcAft>
                <a:spcPts val="0"/>
              </a:spcAft>
              <a:buSzPct val="100000"/>
              <a:buNone/>
            </a:pPr>
            <a:r>
              <a:rPr lang="it-IT"/>
              <a:t>Per il diritto ebraico, la macellazione deve essere compiuta da figure di ebrei osservanti che abbiano ricevuto una formazione apposita e deve essere preceduta dall’ispezione dell’animale per evitare difetti o malformazioni; il taglio deve essere effettuato con un coltello affilatissimo e deve recidere in un solo movimento la trachea, l’esofago e i grossi vasi sanguigni del collo; è accompagnato dalla formula di benedizione</a:t>
            </a:r>
            <a:endParaRPr/>
          </a:p>
          <a:p>
            <a:pPr marL="0" lvl="0" indent="0" algn="just" rtl="0">
              <a:lnSpc>
                <a:spcPct val="120000"/>
              </a:lnSpc>
              <a:spcBef>
                <a:spcPts val="1000"/>
              </a:spcBef>
              <a:spcAft>
                <a:spcPts val="0"/>
              </a:spcAft>
              <a:buSzPct val="100000"/>
              <a:buNone/>
            </a:pPr>
            <a:r>
              <a:rPr lang="it-IT"/>
              <a:t>Per il diritto islamico, la macellazione deve avvenire dopo la prima preghiera del giorno, deve essere effettuata da un musulmano (o ebreo o cristiano) maschio, sano di mente e osservante, con la specifica intenzione di compiere il rituale e invocare sull’animale il nome di Dio; l’animale deve essere rivolto verso la Mecca, tranquillizzato e trattato con rispetto, con una zampa libera per consentirgli di esprimersi, in un luogo in cui non sia già avvenuta una macellazione; il taglio ha caratteristiche analoghe a quello del rituale ebraico</a:t>
            </a:r>
            <a:endParaRPr/>
          </a:p>
          <a:p>
            <a:pPr marL="0" lvl="0" indent="0" algn="just" rtl="0">
              <a:lnSpc>
                <a:spcPct val="120000"/>
              </a:lnSpc>
              <a:spcBef>
                <a:spcPts val="1000"/>
              </a:spcBef>
              <a:spcAft>
                <a:spcPts val="0"/>
              </a:spcAft>
              <a:buSzPct val="100000"/>
              <a:buNone/>
            </a:pPr>
            <a:r>
              <a:rPr lang="it-IT"/>
              <a:t>In entrambi i rituali l’animale deve essere vigile per permettere il corretto dissanguamento; mentre però in ambito islamico</a:t>
            </a:r>
            <a:r>
              <a:rPr lang="it-IT">
                <a:solidFill>
                  <a:schemeClr val="lt1"/>
                </a:solidFill>
              </a:rPr>
              <a:t> vi sono pareri che ammettono lo stordimento preventivo, purché reversibile, ciò non è contemplato in ambito ebraico (divieto di mangiare animali già morti)</a:t>
            </a:r>
            <a:endParaRPr/>
          </a:p>
          <a:p>
            <a:pPr marL="0" lvl="0" indent="0" algn="just" rtl="0">
              <a:lnSpc>
                <a:spcPct val="120000"/>
              </a:lnSpc>
              <a:spcBef>
                <a:spcPts val="1000"/>
              </a:spcBef>
              <a:spcAft>
                <a:spcPts val="0"/>
              </a:spcAft>
              <a:buSzPct val="100000"/>
              <a:buNone/>
            </a:pPr>
            <a:endParaRPr/>
          </a:p>
        </p:txBody>
      </p:sp>
      <p:sp>
        <p:nvSpPr>
          <p:cNvPr id="158" name="Google Shape;158;p6"/>
          <p:cNvSpPr/>
          <p:nvPr/>
        </p:nvSpPr>
        <p:spPr>
          <a:xfrm>
            <a:off x="244811" y="135947"/>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cxnSp>
        <p:nvCxnSpPr>
          <p:cNvPr id="159" name="Google Shape;159;p6"/>
          <p:cNvCxnSpPr/>
          <p:nvPr/>
        </p:nvCxnSpPr>
        <p:spPr>
          <a:xfrm>
            <a:off x="3214342" y="2486891"/>
            <a:ext cx="348792"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7"/>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1"/>
              </a:buClr>
              <a:buSzPct val="100000"/>
              <a:buFont typeface="Gill Sans"/>
              <a:buNone/>
            </a:pPr>
            <a:r>
              <a:rPr lang="it-IT"/>
              <a:t>III. TIPOLOGIE DI REGOLE ALIMENTARI ETICO-RELIGIOSE</a:t>
            </a:r>
            <a:endParaRPr/>
          </a:p>
        </p:txBody>
      </p:sp>
      <p:sp>
        <p:nvSpPr>
          <p:cNvPr id="165" name="Google Shape;165;p7"/>
          <p:cNvSpPr txBox="1">
            <a:spLocks noGrp="1"/>
          </p:cNvSpPr>
          <p:nvPr>
            <p:ph type="body" idx="1"/>
          </p:nvPr>
        </p:nvSpPr>
        <p:spPr>
          <a:xfrm>
            <a:off x="449344" y="2641192"/>
            <a:ext cx="11293311" cy="2177591"/>
          </a:xfrm>
          <a:prstGeom prst="rect">
            <a:avLst/>
          </a:prstGeom>
          <a:noFill/>
          <a:ln>
            <a:noFill/>
          </a:ln>
        </p:spPr>
        <p:txBody>
          <a:bodyPr spcFirstLastPara="1" wrap="square" lIns="91425" tIns="45700" rIns="91425" bIns="45700" anchor="t" anchorCtr="0">
            <a:normAutofit/>
          </a:bodyPr>
          <a:lstStyle/>
          <a:p>
            <a:pPr marL="0" lvl="0" indent="0" algn="just" rtl="0">
              <a:lnSpc>
                <a:spcPct val="120000"/>
              </a:lnSpc>
              <a:spcBef>
                <a:spcPts val="0"/>
              </a:spcBef>
              <a:spcAft>
                <a:spcPts val="0"/>
              </a:spcAft>
              <a:buSzPts val="2000"/>
              <a:buNone/>
            </a:pPr>
            <a:r>
              <a:rPr lang="it-IT">
                <a:solidFill>
                  <a:srgbClr val="C00000"/>
                </a:solidFill>
              </a:rPr>
              <a:t>3)</a:t>
            </a:r>
            <a:r>
              <a:rPr lang="it-IT"/>
              <a:t> Quando mangiare</a:t>
            </a:r>
            <a:endParaRPr/>
          </a:p>
          <a:p>
            <a:pPr marL="0" lvl="0" indent="0" algn="just" rtl="0">
              <a:lnSpc>
                <a:spcPct val="120000"/>
              </a:lnSpc>
              <a:spcBef>
                <a:spcPts val="1000"/>
              </a:spcBef>
              <a:spcAft>
                <a:spcPts val="0"/>
              </a:spcAft>
              <a:buSzPts val="2000"/>
              <a:buNone/>
            </a:pPr>
            <a:r>
              <a:rPr lang="it-IT"/>
              <a:t>Tutte le principali tradizioni religiose conoscono l’istituzione del digiuno, con diversi significati: penitenziale ed espiatorio (ebraismo, cristianesimo), di purificazione e autocontrollo (islam, buddhismo), perfezionamento spirituale (induismo, buddhismo)</a:t>
            </a:r>
            <a:endParaRPr/>
          </a:p>
          <a:p>
            <a:pPr marL="0" lvl="0" indent="0" algn="just" rtl="0">
              <a:lnSpc>
                <a:spcPct val="120000"/>
              </a:lnSpc>
              <a:spcBef>
                <a:spcPts val="1000"/>
              </a:spcBef>
              <a:spcAft>
                <a:spcPts val="0"/>
              </a:spcAft>
              <a:buSzPts val="2000"/>
              <a:buNone/>
            </a:pPr>
            <a:endParaRPr/>
          </a:p>
        </p:txBody>
      </p:sp>
      <p:sp>
        <p:nvSpPr>
          <p:cNvPr id="166" name="Google Shape;166;p7"/>
          <p:cNvSpPr/>
          <p:nvPr/>
        </p:nvSpPr>
        <p:spPr>
          <a:xfrm>
            <a:off x="111247" y="115398"/>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8"/>
          <p:cNvSpPr txBox="1">
            <a:spLocks noGrp="1"/>
          </p:cNvSpPr>
          <p:nvPr>
            <p:ph type="title"/>
          </p:nvPr>
        </p:nvSpPr>
        <p:spPr>
          <a:xfrm>
            <a:off x="1517566" y="923924"/>
            <a:ext cx="9603275" cy="550121"/>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dk1"/>
              </a:buClr>
              <a:buSzPct val="100000"/>
              <a:buFont typeface="Gill Sans"/>
              <a:buNone/>
            </a:pPr>
            <a:r>
              <a:rPr lang="it-IT"/>
              <a:t>III. TIPOLOGIE DI REGOLE ALIMENTARI ETICO-RELIGIOSE. ORIENTAMENTI ETICI NON RELIGIOSI</a:t>
            </a:r>
            <a:endParaRPr/>
          </a:p>
        </p:txBody>
      </p:sp>
      <p:sp>
        <p:nvSpPr>
          <p:cNvPr id="172" name="Google Shape;172;p8"/>
          <p:cNvSpPr txBox="1">
            <a:spLocks noGrp="1"/>
          </p:cNvSpPr>
          <p:nvPr>
            <p:ph type="body" idx="1"/>
          </p:nvPr>
        </p:nvSpPr>
        <p:spPr>
          <a:xfrm>
            <a:off x="449344" y="2641192"/>
            <a:ext cx="11293311" cy="3292883"/>
          </a:xfrm>
          <a:prstGeom prst="rect">
            <a:avLst/>
          </a:prstGeom>
          <a:noFill/>
          <a:ln>
            <a:noFill/>
          </a:ln>
        </p:spPr>
        <p:txBody>
          <a:bodyPr spcFirstLastPara="1" wrap="square" lIns="91425" tIns="45700" rIns="91425" bIns="45700" anchor="t" anchorCtr="0">
            <a:normAutofit fontScale="92500" lnSpcReduction="10000"/>
          </a:bodyPr>
          <a:lstStyle/>
          <a:p>
            <a:pPr marL="0" lvl="0" indent="0" algn="just" rtl="0">
              <a:lnSpc>
                <a:spcPct val="120000"/>
              </a:lnSpc>
              <a:spcBef>
                <a:spcPts val="0"/>
              </a:spcBef>
              <a:spcAft>
                <a:spcPts val="0"/>
              </a:spcAft>
              <a:buSzPct val="100000"/>
              <a:buNone/>
            </a:pPr>
            <a:r>
              <a:rPr lang="it-IT"/>
              <a:t>Parallelamente ai precetti alimentari di diretta origine religiosa, emergono codici di alimentazione e di preparazione del cibo di matrice etica, filosofica e culturale </a:t>
            </a:r>
            <a:endParaRPr/>
          </a:p>
          <a:p>
            <a:pPr marL="0" lvl="0" indent="0" algn="just" rtl="0">
              <a:lnSpc>
                <a:spcPct val="120000"/>
              </a:lnSpc>
              <a:spcBef>
                <a:spcPts val="1000"/>
              </a:spcBef>
              <a:spcAft>
                <a:spcPts val="0"/>
              </a:spcAft>
              <a:buSzPct val="100000"/>
              <a:buNone/>
            </a:pPr>
            <a:r>
              <a:rPr lang="it-IT"/>
              <a:t>       vegetarianismo e veganismo/aspecismo: volontà di non nuocere agli animali, non solamente eliminando i prodotti di origine animale dall’alimentazione, ma anche evitando i prodotti dello sfruttamento animale; principio di non discriminazione sulla base della specie.</a:t>
            </a:r>
            <a:endParaRPr/>
          </a:p>
          <a:p>
            <a:pPr marL="0" lvl="0" indent="0" algn="just" rtl="0">
              <a:lnSpc>
                <a:spcPct val="120000"/>
              </a:lnSpc>
              <a:spcBef>
                <a:spcPts val="1000"/>
              </a:spcBef>
              <a:spcAft>
                <a:spcPts val="0"/>
              </a:spcAft>
              <a:buSzPct val="100000"/>
              <a:buNone/>
            </a:pPr>
            <a:r>
              <a:rPr lang="it-IT"/>
              <a:t>       </a:t>
            </a:r>
            <a:r>
              <a:rPr lang="it-IT" i="1"/>
              <a:t>mindful cooking</a:t>
            </a:r>
            <a:r>
              <a:rPr lang="it-IT"/>
              <a:t>: preparare e mangiare con piena coscienza, per ragioni di salute e di benessere fisico, ma anche spirituale. Derivato dalla filosofia zen, si basa sul principio per cui ogni azione è essenziale per manifestare l’attitudine del Buddha verso il mondo e la natura, cosicché la preparazione degli alimenti diventa una forma di meditazione. </a:t>
            </a:r>
            <a:endParaRPr/>
          </a:p>
        </p:txBody>
      </p:sp>
      <p:sp>
        <p:nvSpPr>
          <p:cNvPr id="173" name="Google Shape;173;p8"/>
          <p:cNvSpPr/>
          <p:nvPr/>
        </p:nvSpPr>
        <p:spPr>
          <a:xfrm>
            <a:off x="520715" y="228414"/>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cxnSp>
        <p:nvCxnSpPr>
          <p:cNvPr id="174" name="Google Shape;174;p8"/>
          <p:cNvCxnSpPr/>
          <p:nvPr/>
        </p:nvCxnSpPr>
        <p:spPr>
          <a:xfrm>
            <a:off x="522384" y="3619500"/>
            <a:ext cx="422260" cy="0"/>
          </a:xfrm>
          <a:prstGeom prst="straightConnector1">
            <a:avLst/>
          </a:prstGeom>
          <a:noFill/>
          <a:ln w="9525" cap="flat" cmpd="sng">
            <a:solidFill>
              <a:schemeClr val="accent1"/>
            </a:solidFill>
            <a:prstDash val="solid"/>
            <a:round/>
            <a:headEnd type="none" w="sm" len="sm"/>
            <a:tailEnd type="triangle" w="med" len="med"/>
          </a:ln>
        </p:spPr>
      </p:cxnSp>
      <p:cxnSp>
        <p:nvCxnSpPr>
          <p:cNvPr id="175" name="Google Shape;175;p8"/>
          <p:cNvCxnSpPr/>
          <p:nvPr/>
        </p:nvCxnSpPr>
        <p:spPr>
          <a:xfrm>
            <a:off x="520715" y="4667250"/>
            <a:ext cx="422260"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9"/>
          <p:cNvSpPr txBox="1">
            <a:spLocks noGrp="1"/>
          </p:cNvSpPr>
          <p:nvPr>
            <p:ph type="title"/>
          </p:nvPr>
        </p:nvSpPr>
        <p:spPr>
          <a:xfrm>
            <a:off x="1517566" y="597746"/>
            <a:ext cx="9603275" cy="876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Font typeface="Gill Sans"/>
              <a:buNone/>
            </a:pPr>
            <a:r>
              <a:rPr lang="it-IT"/>
              <a:t>IV. IL CIBO NEL DIRITTO SECOLARE.</a:t>
            </a:r>
            <a:endParaRPr/>
          </a:p>
        </p:txBody>
      </p:sp>
      <p:sp>
        <p:nvSpPr>
          <p:cNvPr id="181" name="Google Shape;181;p9"/>
          <p:cNvSpPr txBox="1">
            <a:spLocks noGrp="1"/>
          </p:cNvSpPr>
          <p:nvPr>
            <p:ph type="body" idx="1"/>
          </p:nvPr>
        </p:nvSpPr>
        <p:spPr>
          <a:xfrm>
            <a:off x="0" y="1847654"/>
            <a:ext cx="12192000" cy="5010345"/>
          </a:xfrm>
          <a:prstGeom prst="rect">
            <a:avLst/>
          </a:prstGeom>
          <a:noFill/>
          <a:ln>
            <a:noFill/>
          </a:ln>
        </p:spPr>
        <p:txBody>
          <a:bodyPr spcFirstLastPara="1" wrap="square" lIns="91425" tIns="45700" rIns="91425" bIns="45700" anchor="t" anchorCtr="0">
            <a:normAutofit/>
          </a:bodyPr>
          <a:lstStyle/>
          <a:p>
            <a:pPr marL="457200" lvl="0" indent="-457200" algn="just" rtl="0">
              <a:lnSpc>
                <a:spcPct val="120000"/>
              </a:lnSpc>
              <a:spcBef>
                <a:spcPts val="0"/>
              </a:spcBef>
              <a:spcAft>
                <a:spcPts val="0"/>
              </a:spcAft>
              <a:buSzPts val="2000"/>
              <a:buAutoNum type="arabicParenR"/>
            </a:pPr>
            <a:r>
              <a:rPr lang="it-IT" i="1"/>
              <a:t>Food security </a:t>
            </a:r>
            <a:r>
              <a:rPr lang="it-IT"/>
              <a:t>(=accesso fisico, sociale ed economico ad alimenti sufficienti, sicuri e nutrienti che garantiscano i loro bisogni e preferenze alimentari per condurre una vita attiva e sana) e </a:t>
            </a:r>
            <a:r>
              <a:rPr lang="it-IT" i="1"/>
              <a:t>food safety </a:t>
            </a:r>
            <a:r>
              <a:rPr lang="it-IT"/>
              <a:t>(=disponibilità di cibo sicuro dal punto di vista igienico-sanitario) (Art. 1 e 5 Reg. (CE) 178/2002; cf. anche art. 169 TFUE e d. lgs. 27/2021 di attuazione del Reg. UE 625/2017)</a:t>
            </a:r>
            <a:endParaRPr/>
          </a:p>
          <a:p>
            <a:pPr marL="0" lvl="0" indent="0" algn="just" rtl="0">
              <a:lnSpc>
                <a:spcPct val="120000"/>
              </a:lnSpc>
              <a:spcBef>
                <a:spcPts val="1000"/>
              </a:spcBef>
              <a:spcAft>
                <a:spcPts val="0"/>
              </a:spcAft>
              <a:buSzPts val="2000"/>
              <a:buNone/>
            </a:pPr>
            <a:r>
              <a:rPr lang="it-IT"/>
              <a:t>              il concetto di </a:t>
            </a:r>
            <a:r>
              <a:rPr lang="it-IT" i="1"/>
              <a:t>food security </a:t>
            </a:r>
            <a:r>
              <a:rPr lang="it-IT"/>
              <a:t>viene declinato non solo come disponibilità e accessibilità del cibo, ma anche come sua adeguatezza rispetto alle esigenze fisiche e di salute di ciascuno nei vari stadi dell’esistenza, oltre che alle esigenze legate all’appartenenza a determinati gruppi culturali e religiosi in un contesto volto a consentire il fondamentale diritto di ciascuno alla libera costruzione della propria personalità (Comitato ONU sui diritti economici, sociali e culturali, Gen. Comm. N. 12 (1999))</a:t>
            </a:r>
            <a:endParaRPr/>
          </a:p>
          <a:p>
            <a:pPr marL="0" lvl="0" indent="0" algn="just" rtl="0">
              <a:lnSpc>
                <a:spcPct val="120000"/>
              </a:lnSpc>
              <a:spcBef>
                <a:spcPts val="1000"/>
              </a:spcBef>
              <a:spcAft>
                <a:spcPts val="0"/>
              </a:spcAft>
              <a:buSzPts val="2000"/>
              <a:buNone/>
            </a:pPr>
            <a:r>
              <a:rPr lang="it-IT"/>
              <a:t>          le prescrizioni religiose possono contribuire alla realizzazione di tali principi</a:t>
            </a:r>
            <a:endParaRPr/>
          </a:p>
        </p:txBody>
      </p:sp>
      <p:sp>
        <p:nvSpPr>
          <p:cNvPr id="182" name="Google Shape;182;p9"/>
          <p:cNvSpPr/>
          <p:nvPr/>
        </p:nvSpPr>
        <p:spPr>
          <a:xfrm>
            <a:off x="196077" y="144431"/>
            <a:ext cx="709033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Gill Sans"/>
                <a:ea typeface="Gill Sans"/>
                <a:cs typeface="Gill Sans"/>
                <a:sym typeface="Gill Sans"/>
              </a:rPr>
              <a:t>Convinzioni etico-religiose e scelte alimentari. Problemi e principi giuridici</a:t>
            </a:r>
            <a:endParaRPr/>
          </a:p>
        </p:txBody>
      </p:sp>
      <p:cxnSp>
        <p:nvCxnSpPr>
          <p:cNvPr id="183" name="Google Shape;183;p9"/>
          <p:cNvCxnSpPr/>
          <p:nvPr/>
        </p:nvCxnSpPr>
        <p:spPr>
          <a:xfrm>
            <a:off x="196077" y="3714161"/>
            <a:ext cx="405353" cy="0"/>
          </a:xfrm>
          <a:prstGeom prst="straightConnector1">
            <a:avLst/>
          </a:prstGeom>
          <a:noFill/>
          <a:ln w="9525" cap="flat" cmpd="sng">
            <a:solidFill>
              <a:schemeClr val="accent1"/>
            </a:solidFill>
            <a:prstDash val="solid"/>
            <a:round/>
            <a:headEnd type="none" w="sm" len="sm"/>
            <a:tailEnd type="triangle" w="med" len="med"/>
          </a:ln>
        </p:spPr>
      </p:cxnSp>
      <p:cxnSp>
        <p:nvCxnSpPr>
          <p:cNvPr id="184" name="Google Shape;184;p9"/>
          <p:cNvCxnSpPr/>
          <p:nvPr/>
        </p:nvCxnSpPr>
        <p:spPr>
          <a:xfrm>
            <a:off x="282804" y="5524107"/>
            <a:ext cx="395926" cy="0"/>
          </a:xfrm>
          <a:prstGeom prst="straightConnector1">
            <a:avLst/>
          </a:prstGeom>
          <a:noFill/>
          <a:ln w="9525" cap="flat" cmpd="sng">
            <a:solidFill>
              <a:schemeClr val="accent1"/>
            </a:solidFill>
            <a:prstDash val="solid"/>
            <a:round/>
            <a:headEnd type="none" w="sm" len="sm"/>
            <a:tailEnd type="triangle" w="med" len="med"/>
          </a:ln>
        </p:spPr>
      </p:cxnSp>
    </p:spTree>
  </p:cSld>
  <p:clrMapOvr>
    <a:masterClrMapping/>
  </p:clrMapOvr>
</p:sld>
</file>

<file path=ppt/theme/theme1.xml><?xml version="1.0" encoding="utf-8"?>
<a:theme xmlns:a="http://schemas.openxmlformats.org/drawingml/2006/main" name="Raccolta">
  <a:themeElements>
    <a:clrScheme name="Raccolta">
      <a:dk1>
        <a:srgbClr val="000000"/>
      </a:dk1>
      <a:lt1>
        <a:srgbClr val="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3091</Words>
  <Application>Microsoft Macintosh PowerPoint</Application>
  <PresentationFormat>Widescreen</PresentationFormat>
  <Paragraphs>141</Paragraphs>
  <Slides>21</Slides>
  <Notes>21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21</vt:i4>
      </vt:variant>
    </vt:vector>
  </HeadingPairs>
  <TitlesOfParts>
    <vt:vector size="26" baseType="lpstr">
      <vt:lpstr>Gill Sans</vt:lpstr>
      <vt:lpstr>Arial</vt:lpstr>
      <vt:lpstr>Calibri</vt:lpstr>
      <vt:lpstr>Times New Roman</vt:lpstr>
      <vt:lpstr>Raccolta</vt:lpstr>
      <vt:lpstr>CONVINZIONI ETICO-RELIGIOSE E SCELTE ALIMENTARI. PROBLEMI E PRINCIPI GIURIDICI</vt:lpstr>
      <vt:lpstr>I. LA PROSPETTIVA INTERCULTURALE</vt:lpstr>
      <vt:lpstr>II. PRECETTI RELIGIOSI E FOOD USE PATTERNS</vt:lpstr>
      <vt:lpstr>III. TIPOLOGIE DI REGOLE ALIMENTARI ETICO-RELIGIOSE</vt:lpstr>
      <vt:lpstr>III. TIPOLOGIE DI REGOLE ALIMENTARI ETICO-RELIGIOSE</vt:lpstr>
      <vt:lpstr>III. TIPOLOGIE DI REGOLE ALIMENTARI ETICO-RELIGIOSE</vt:lpstr>
      <vt:lpstr>III. TIPOLOGIE DI REGOLE ALIMENTARI ETICO-RELIGIOSE</vt:lpstr>
      <vt:lpstr>III. TIPOLOGIE DI REGOLE ALIMENTARI ETICO-RELIGIOSE. ORIENTAMENTI ETICI NON RELIGIOSI</vt:lpstr>
      <vt:lpstr>IV. IL CIBO NEL DIRITTO SECOLARE.</vt:lpstr>
      <vt:lpstr>IV. IL CIBO NEL DIRITTO SECOLARE.</vt:lpstr>
      <vt:lpstr>V. PROBLEMI GIURIDICI</vt:lpstr>
      <vt:lpstr>V. PROBLEMI GIURIDICI</vt:lpstr>
      <vt:lpstr>V. PROBLEMI GIURIDICI</vt:lpstr>
      <vt:lpstr>V. PROBLEMI GIURIDICI</vt:lpstr>
      <vt:lpstr>V. PROBLEMI GIURIDICI</vt:lpstr>
      <vt:lpstr>V. PROBLEMI GIURIDICI</vt:lpstr>
      <vt:lpstr>V. PROBLEMI GIURIDICI</vt:lpstr>
      <vt:lpstr>V. PROBLEMI GIURIDICI</vt:lpstr>
      <vt:lpstr>V. PROBLEMI GIURIDICI</vt:lpstr>
      <vt:lpstr>V. PROBLEMI GIURIDICI</vt:lpstr>
      <vt:lpstr>BIBLIOGRAFIA</vt:lpstr>
    </vt:vector>
  </TitlesOfParts>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CONVINZIONI ETICO-RELIGIOSE E SCELTE ALIMENTARI. PROBLEMI E PRINCIPI GIURIDICI</dc:title>
  <dc:creator>Maria Chiara</dc:creator>
  <cp:lastModifiedBy>ma.garrone@libero.it</cp:lastModifiedBy>
  <cp:revision>1</cp:revision>
  <dcterms:created xsi:type="dcterms:W3CDTF">2021-08-02T10:16:46Z</dcterms:created>
  <dcterms:modified xsi:type="dcterms:W3CDTF">2023-05-29T10:22:14Z</dcterms:modified>
</cp:coreProperties>
</file>