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4" r:id="rId3"/>
    <p:sldId id="265" r:id="rId4"/>
    <p:sldId id="267" r:id="rId5"/>
    <p:sldId id="268" r:id="rId6"/>
    <p:sldId id="266" r:id="rId7"/>
    <p:sldId id="273" r:id="rId8"/>
    <p:sldId id="272"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CF42"/>
    <a:srgbClr val="E5454B"/>
    <a:srgbClr val="00622A"/>
    <a:srgbClr val="86603F"/>
    <a:srgbClr val="DE5F9B"/>
    <a:srgbClr val="FFD50C"/>
    <a:srgbClr val="EE7272"/>
    <a:srgbClr val="E3333D"/>
    <a:srgbClr val="5B5A5A"/>
    <a:srgbClr val="80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40" autoAdjust="0"/>
    <p:restoredTop sz="95473" autoAdjust="0"/>
  </p:normalViewPr>
  <p:slideViewPr>
    <p:cSldViewPr snapToGrid="0">
      <p:cViewPr varScale="1">
        <p:scale>
          <a:sx n="109" d="100"/>
          <a:sy n="109" d="100"/>
        </p:scale>
        <p:origin x="552"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401041-00F3-4AA7-9215-0A5E7A7DD234}" type="datetimeFigureOut">
              <a:rPr lang="it-IT" smtClean="0"/>
              <a:pPr/>
              <a:t>08/10/2020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80A9B7-C3E5-48B7-B2D7-26B0BC68D6D9}" type="slidenum">
              <a:rPr lang="it-IT" smtClean="0"/>
              <a:pPr/>
              <a:t>‹N›</a:t>
            </a:fld>
            <a:endParaRPr lang="it-IT"/>
          </a:p>
        </p:txBody>
      </p:sp>
    </p:spTree>
    <p:extLst>
      <p:ext uri="{BB962C8B-B14F-4D97-AF65-F5344CB8AC3E}">
        <p14:creationId xmlns:p14="http://schemas.microsoft.com/office/powerpoint/2010/main" val="276462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2C9D2087-53D3-BF40-B6C5-EAEB054420C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olo 1"/>
          <p:cNvSpPr>
            <a:spLocks noGrp="1" noChangeAspect="1"/>
          </p:cNvSpPr>
          <p:nvPr>
            <p:ph type="ctrTitle"/>
          </p:nvPr>
        </p:nvSpPr>
        <p:spPr>
          <a:xfrm>
            <a:off x="1524000" y="1122363"/>
            <a:ext cx="9144000" cy="2387600"/>
          </a:xfrm>
        </p:spPr>
        <p:txBody>
          <a:bodyPr anchor="b"/>
          <a:lstStyle>
            <a:lvl1pPr algn="ctr">
              <a:defRPr sz="6000"/>
            </a:lvl1pPr>
          </a:lstStyle>
          <a:p>
            <a:r>
              <a:rPr lang="it-IT" dirty="0"/>
              <a:t>Fare clic per modificare lo stile del titolo</a:t>
            </a:r>
          </a:p>
        </p:txBody>
      </p:sp>
      <p:sp>
        <p:nvSpPr>
          <p:cNvPr id="3" name="Sottotitolo 2"/>
          <p:cNvSpPr>
            <a:spLocks noGrp="1"/>
          </p:cNvSpPr>
          <p:nvPr>
            <p:ph type="subTitle" idx="1"/>
          </p:nvPr>
        </p:nvSpPr>
        <p:spPr>
          <a:xfrm>
            <a:off x="1768000" y="359681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4" name="Segnaposto data 3"/>
          <p:cNvSpPr>
            <a:spLocks noGrp="1"/>
          </p:cNvSpPr>
          <p:nvPr>
            <p:ph type="dt" sz="half" idx="10"/>
          </p:nvPr>
        </p:nvSpPr>
        <p:spPr>
          <a:xfrm flipH="1">
            <a:off x="-340948" y="6485360"/>
            <a:ext cx="1683350" cy="224057"/>
          </a:xfrm>
        </p:spPr>
        <p:txBody>
          <a:bodyPr/>
          <a:lstStyle/>
          <a:p>
            <a:fld id="{51541A12-46E9-4A3F-B36A-FAD7D0A3C1CF}" type="datetime1">
              <a:rPr lang="it-IT" smtClean="0"/>
              <a:pPr/>
              <a:t>08/10/2020</a:t>
            </a:fld>
            <a:endParaRPr lang="it-IT"/>
          </a:p>
        </p:txBody>
      </p:sp>
      <p:pic>
        <p:nvPicPr>
          <p:cNvPr id="10" name="Immagine 9">
            <a:extLst>
              <a:ext uri="{FF2B5EF4-FFF2-40B4-BE49-F238E27FC236}">
                <a16:creationId xmlns:a16="http://schemas.microsoft.com/office/drawing/2014/main" id="{405C6F64-3921-C34E-959F-601BF7932F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53169" y="211756"/>
            <a:ext cx="2685662" cy="1104740"/>
          </a:xfrm>
          <a:prstGeom prst="rect">
            <a:avLst/>
          </a:prstGeom>
        </p:spPr>
      </p:pic>
    </p:spTree>
    <p:extLst>
      <p:ext uri="{BB962C8B-B14F-4D97-AF65-F5344CB8AC3E}">
        <p14:creationId xmlns:p14="http://schemas.microsoft.com/office/powerpoint/2010/main" val="3616515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838200" y="6373441"/>
            <a:ext cx="2743200" cy="365125"/>
          </a:xfrm>
        </p:spPr>
        <p:txBody>
          <a:bodyPr/>
          <a:lstStyle/>
          <a:p>
            <a:fld id="{CC645AEF-268B-496A-B418-DC856C112DDA}" type="datetime1">
              <a:rPr lang="it-IT" smtClean="0"/>
              <a:pPr/>
              <a:t>08/10/2020</a:t>
            </a:fld>
            <a:endParaRPr lang="it-IT"/>
          </a:p>
        </p:txBody>
      </p:sp>
      <p:sp>
        <p:nvSpPr>
          <p:cNvPr id="3" name="Segnaposto piè di pagina 2"/>
          <p:cNvSpPr>
            <a:spLocks noGrp="1"/>
          </p:cNvSpPr>
          <p:nvPr>
            <p:ph type="ftr" sz="quarter" idx="11"/>
          </p:nvPr>
        </p:nvSpPr>
        <p:spPr>
          <a:xfrm>
            <a:off x="4038600" y="6373441"/>
            <a:ext cx="4114800" cy="365125"/>
          </a:xfrm>
        </p:spPr>
        <p:txBody>
          <a:bodyPr/>
          <a:lstStyle/>
          <a:p>
            <a:r>
              <a:rPr lang="it-IT"/>
              <a:t>Antropologia del Mediterraneo</a:t>
            </a:r>
          </a:p>
        </p:txBody>
      </p:sp>
      <p:sp>
        <p:nvSpPr>
          <p:cNvPr id="4" name="Segnaposto numero diapositiva 3"/>
          <p:cNvSpPr>
            <a:spLocks noGrp="1"/>
          </p:cNvSpPr>
          <p:nvPr>
            <p:ph type="sldNum" sz="quarter" idx="12"/>
          </p:nvPr>
        </p:nvSpPr>
        <p:spPr>
          <a:xfrm>
            <a:off x="8610600" y="6373441"/>
            <a:ext cx="2743200" cy="365125"/>
          </a:xfrm>
        </p:spPr>
        <p:txBody>
          <a:bodyPr/>
          <a:lstStyle/>
          <a:p>
            <a:fld id="{97FD0DC9-7625-4210-859B-42F81EE27038}" type="slidenum">
              <a:rPr lang="it-IT" smtClean="0"/>
              <a:pPr/>
              <a:t>‹N›</a:t>
            </a:fld>
            <a:endParaRPr lang="it-IT"/>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403" y="136525"/>
            <a:ext cx="2182695" cy="1037134"/>
          </a:xfrm>
          <a:prstGeom prst="rect">
            <a:avLst/>
          </a:prstGeom>
        </p:spPr>
      </p:pic>
      <p:sp>
        <p:nvSpPr>
          <p:cNvPr id="8" name="Rettangolo 7">
            <a:extLst>
              <a:ext uri="{FF2B5EF4-FFF2-40B4-BE49-F238E27FC236}">
                <a16:creationId xmlns:a16="http://schemas.microsoft.com/office/drawing/2014/main" id="{7D866379-DDF8-1445-94E1-35E78CD48637}"/>
              </a:ext>
            </a:extLst>
          </p:cNvPr>
          <p:cNvSpPr/>
          <p:nvPr userDrawn="1"/>
        </p:nvSpPr>
        <p:spPr>
          <a:xfrm>
            <a:off x="0" y="5563402"/>
            <a:ext cx="12192000" cy="1294598"/>
          </a:xfrm>
          <a:prstGeom prst="rect">
            <a:avLst/>
          </a:prstGeom>
          <a:solidFill>
            <a:srgbClr val="DE5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010587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838200" y="6373441"/>
            <a:ext cx="2743200" cy="365125"/>
          </a:xfrm>
        </p:spPr>
        <p:txBody>
          <a:bodyPr/>
          <a:lstStyle/>
          <a:p>
            <a:fld id="{A93078C8-9F61-4270-865C-545DC3EAB4CB}" type="datetime1">
              <a:rPr lang="it-IT" smtClean="0"/>
              <a:pPr/>
              <a:t>08/10/2020</a:t>
            </a:fld>
            <a:endParaRPr lang="it-IT"/>
          </a:p>
        </p:txBody>
      </p:sp>
      <p:sp>
        <p:nvSpPr>
          <p:cNvPr id="3" name="Segnaposto piè di pagina 2"/>
          <p:cNvSpPr>
            <a:spLocks noGrp="1"/>
          </p:cNvSpPr>
          <p:nvPr>
            <p:ph type="ftr" sz="quarter" idx="11"/>
          </p:nvPr>
        </p:nvSpPr>
        <p:spPr>
          <a:xfrm>
            <a:off x="4038600" y="6373441"/>
            <a:ext cx="4114800" cy="365125"/>
          </a:xfrm>
        </p:spPr>
        <p:txBody>
          <a:bodyPr/>
          <a:lstStyle/>
          <a:p>
            <a:r>
              <a:rPr lang="it-IT"/>
              <a:t>Antropologia del Mediterraneo</a:t>
            </a:r>
          </a:p>
        </p:txBody>
      </p:sp>
      <p:sp>
        <p:nvSpPr>
          <p:cNvPr id="4" name="Segnaposto numero diapositiva 3"/>
          <p:cNvSpPr>
            <a:spLocks noGrp="1"/>
          </p:cNvSpPr>
          <p:nvPr>
            <p:ph type="sldNum" sz="quarter" idx="12"/>
          </p:nvPr>
        </p:nvSpPr>
        <p:spPr>
          <a:xfrm>
            <a:off x="8610600" y="6373441"/>
            <a:ext cx="2743200" cy="365125"/>
          </a:xfrm>
        </p:spPr>
        <p:txBody>
          <a:bodyPr/>
          <a:lstStyle/>
          <a:p>
            <a:fld id="{97FD0DC9-7625-4210-859B-42F81EE27038}" type="slidenum">
              <a:rPr lang="it-IT" smtClean="0"/>
              <a:pPr/>
              <a:t>‹N›</a:t>
            </a:fld>
            <a:endParaRPr lang="it-IT"/>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403" y="136525"/>
            <a:ext cx="2182695" cy="1037134"/>
          </a:xfrm>
          <a:prstGeom prst="rect">
            <a:avLst/>
          </a:prstGeom>
        </p:spPr>
      </p:pic>
      <p:sp>
        <p:nvSpPr>
          <p:cNvPr id="8" name="Rettangolo 7">
            <a:extLst>
              <a:ext uri="{FF2B5EF4-FFF2-40B4-BE49-F238E27FC236}">
                <a16:creationId xmlns:a16="http://schemas.microsoft.com/office/drawing/2014/main" id="{7D866379-DDF8-1445-94E1-35E78CD48637}"/>
              </a:ext>
            </a:extLst>
          </p:cNvPr>
          <p:cNvSpPr/>
          <p:nvPr userDrawn="1"/>
        </p:nvSpPr>
        <p:spPr>
          <a:xfrm>
            <a:off x="0" y="5563402"/>
            <a:ext cx="12192000" cy="1294598"/>
          </a:xfrm>
          <a:prstGeom prst="rect">
            <a:avLst/>
          </a:prstGeom>
          <a:solidFill>
            <a:srgbClr val="866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788257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2_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838200" y="6373441"/>
            <a:ext cx="2743200" cy="365125"/>
          </a:xfrm>
        </p:spPr>
        <p:txBody>
          <a:bodyPr/>
          <a:lstStyle/>
          <a:p>
            <a:fld id="{CA1C6008-06C0-48EF-92AD-2D8BE980B3E3}" type="datetime1">
              <a:rPr lang="it-IT" smtClean="0"/>
              <a:pPr/>
              <a:t>08/10/2020</a:t>
            </a:fld>
            <a:endParaRPr lang="it-IT"/>
          </a:p>
        </p:txBody>
      </p:sp>
      <p:sp>
        <p:nvSpPr>
          <p:cNvPr id="3" name="Segnaposto piè di pagina 2"/>
          <p:cNvSpPr>
            <a:spLocks noGrp="1"/>
          </p:cNvSpPr>
          <p:nvPr>
            <p:ph type="ftr" sz="quarter" idx="11"/>
          </p:nvPr>
        </p:nvSpPr>
        <p:spPr>
          <a:xfrm>
            <a:off x="4038600" y="6373441"/>
            <a:ext cx="4114800" cy="365125"/>
          </a:xfrm>
        </p:spPr>
        <p:txBody>
          <a:bodyPr/>
          <a:lstStyle/>
          <a:p>
            <a:r>
              <a:rPr lang="it-IT"/>
              <a:t>Antropologia del Mediterraneo</a:t>
            </a:r>
          </a:p>
        </p:txBody>
      </p:sp>
      <p:sp>
        <p:nvSpPr>
          <p:cNvPr id="4" name="Segnaposto numero diapositiva 3"/>
          <p:cNvSpPr>
            <a:spLocks noGrp="1"/>
          </p:cNvSpPr>
          <p:nvPr>
            <p:ph type="sldNum" sz="quarter" idx="12"/>
          </p:nvPr>
        </p:nvSpPr>
        <p:spPr>
          <a:xfrm>
            <a:off x="8610600" y="6373441"/>
            <a:ext cx="2743200" cy="365125"/>
          </a:xfrm>
        </p:spPr>
        <p:txBody>
          <a:bodyPr/>
          <a:lstStyle/>
          <a:p>
            <a:fld id="{97FD0DC9-7625-4210-859B-42F81EE27038}" type="slidenum">
              <a:rPr lang="it-IT" smtClean="0"/>
              <a:pPr/>
              <a:t>‹N›</a:t>
            </a:fld>
            <a:endParaRPr lang="it-IT"/>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403" y="136525"/>
            <a:ext cx="2182695" cy="1037134"/>
          </a:xfrm>
          <a:prstGeom prst="rect">
            <a:avLst/>
          </a:prstGeom>
        </p:spPr>
      </p:pic>
      <p:sp>
        <p:nvSpPr>
          <p:cNvPr id="8" name="Rettangolo 7">
            <a:extLst>
              <a:ext uri="{FF2B5EF4-FFF2-40B4-BE49-F238E27FC236}">
                <a16:creationId xmlns:a16="http://schemas.microsoft.com/office/drawing/2014/main" id="{7D866379-DDF8-1445-94E1-35E78CD48637}"/>
              </a:ext>
            </a:extLst>
          </p:cNvPr>
          <p:cNvSpPr/>
          <p:nvPr userDrawn="1"/>
        </p:nvSpPr>
        <p:spPr>
          <a:xfrm>
            <a:off x="0" y="5563402"/>
            <a:ext cx="12192000" cy="1294598"/>
          </a:xfrm>
          <a:prstGeom prst="rect">
            <a:avLst/>
          </a:prstGeom>
          <a:solidFill>
            <a:srgbClr val="006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089879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3_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838200" y="6373441"/>
            <a:ext cx="2743200" cy="365125"/>
          </a:xfrm>
        </p:spPr>
        <p:txBody>
          <a:bodyPr/>
          <a:lstStyle/>
          <a:p>
            <a:fld id="{5E9F6806-5766-427D-AFC0-3C50D496BE5C}" type="datetime1">
              <a:rPr lang="it-IT" smtClean="0"/>
              <a:pPr/>
              <a:t>08/10/2020</a:t>
            </a:fld>
            <a:endParaRPr lang="it-IT"/>
          </a:p>
        </p:txBody>
      </p:sp>
      <p:sp>
        <p:nvSpPr>
          <p:cNvPr id="3" name="Segnaposto piè di pagina 2"/>
          <p:cNvSpPr>
            <a:spLocks noGrp="1"/>
          </p:cNvSpPr>
          <p:nvPr>
            <p:ph type="ftr" sz="quarter" idx="11"/>
          </p:nvPr>
        </p:nvSpPr>
        <p:spPr>
          <a:xfrm>
            <a:off x="4038600" y="6373441"/>
            <a:ext cx="4114800" cy="365125"/>
          </a:xfrm>
        </p:spPr>
        <p:txBody>
          <a:bodyPr/>
          <a:lstStyle/>
          <a:p>
            <a:r>
              <a:rPr lang="it-IT"/>
              <a:t>Antropologia del Mediterraneo</a:t>
            </a:r>
          </a:p>
        </p:txBody>
      </p:sp>
      <p:sp>
        <p:nvSpPr>
          <p:cNvPr id="4" name="Segnaposto numero diapositiva 3"/>
          <p:cNvSpPr>
            <a:spLocks noGrp="1"/>
          </p:cNvSpPr>
          <p:nvPr>
            <p:ph type="sldNum" sz="quarter" idx="12"/>
          </p:nvPr>
        </p:nvSpPr>
        <p:spPr>
          <a:xfrm>
            <a:off x="8610600" y="6373441"/>
            <a:ext cx="2743200" cy="365125"/>
          </a:xfrm>
        </p:spPr>
        <p:txBody>
          <a:bodyPr/>
          <a:lstStyle/>
          <a:p>
            <a:fld id="{97FD0DC9-7625-4210-859B-42F81EE27038}" type="slidenum">
              <a:rPr lang="it-IT" smtClean="0"/>
              <a:pPr/>
              <a:t>‹N›</a:t>
            </a:fld>
            <a:endParaRPr lang="it-IT"/>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403" y="136525"/>
            <a:ext cx="2182695" cy="1037134"/>
          </a:xfrm>
          <a:prstGeom prst="rect">
            <a:avLst/>
          </a:prstGeom>
        </p:spPr>
      </p:pic>
      <p:sp>
        <p:nvSpPr>
          <p:cNvPr id="8" name="Rettangolo 7">
            <a:extLst>
              <a:ext uri="{FF2B5EF4-FFF2-40B4-BE49-F238E27FC236}">
                <a16:creationId xmlns:a16="http://schemas.microsoft.com/office/drawing/2014/main" id="{7D866379-DDF8-1445-94E1-35E78CD48637}"/>
              </a:ext>
            </a:extLst>
          </p:cNvPr>
          <p:cNvSpPr/>
          <p:nvPr userDrawn="1"/>
        </p:nvSpPr>
        <p:spPr>
          <a:xfrm>
            <a:off x="0" y="5563402"/>
            <a:ext cx="12192000" cy="1294598"/>
          </a:xfrm>
          <a:prstGeom prst="rect">
            <a:avLst/>
          </a:prstGeom>
          <a:solidFill>
            <a:srgbClr val="E54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1640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4_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838200" y="6373441"/>
            <a:ext cx="2743200" cy="365125"/>
          </a:xfrm>
        </p:spPr>
        <p:txBody>
          <a:bodyPr/>
          <a:lstStyle/>
          <a:p>
            <a:fld id="{BD2F5C41-928C-465E-928F-4A30B291D5FE}" type="datetime1">
              <a:rPr lang="it-IT" smtClean="0"/>
              <a:pPr/>
              <a:t>08/10/2020</a:t>
            </a:fld>
            <a:endParaRPr lang="it-IT"/>
          </a:p>
        </p:txBody>
      </p:sp>
      <p:sp>
        <p:nvSpPr>
          <p:cNvPr id="3" name="Segnaposto piè di pagina 2"/>
          <p:cNvSpPr>
            <a:spLocks noGrp="1"/>
          </p:cNvSpPr>
          <p:nvPr>
            <p:ph type="ftr" sz="quarter" idx="11"/>
          </p:nvPr>
        </p:nvSpPr>
        <p:spPr>
          <a:xfrm>
            <a:off x="4038600" y="6373441"/>
            <a:ext cx="4114800" cy="365125"/>
          </a:xfrm>
        </p:spPr>
        <p:txBody>
          <a:bodyPr/>
          <a:lstStyle/>
          <a:p>
            <a:r>
              <a:rPr lang="it-IT"/>
              <a:t>Antropologia del Mediterraneo</a:t>
            </a:r>
          </a:p>
        </p:txBody>
      </p:sp>
      <p:sp>
        <p:nvSpPr>
          <p:cNvPr id="4" name="Segnaposto numero diapositiva 3"/>
          <p:cNvSpPr>
            <a:spLocks noGrp="1"/>
          </p:cNvSpPr>
          <p:nvPr>
            <p:ph type="sldNum" sz="quarter" idx="12"/>
          </p:nvPr>
        </p:nvSpPr>
        <p:spPr>
          <a:xfrm>
            <a:off x="8610600" y="6373441"/>
            <a:ext cx="2743200" cy="365125"/>
          </a:xfrm>
        </p:spPr>
        <p:txBody>
          <a:bodyPr/>
          <a:lstStyle/>
          <a:p>
            <a:fld id="{97FD0DC9-7625-4210-859B-42F81EE27038}" type="slidenum">
              <a:rPr lang="it-IT" smtClean="0"/>
              <a:pPr/>
              <a:t>‹N›</a:t>
            </a:fld>
            <a:endParaRPr lang="it-IT"/>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403" y="136525"/>
            <a:ext cx="2182695" cy="1037134"/>
          </a:xfrm>
          <a:prstGeom prst="rect">
            <a:avLst/>
          </a:prstGeom>
        </p:spPr>
      </p:pic>
      <p:sp>
        <p:nvSpPr>
          <p:cNvPr id="8" name="Rettangolo 7">
            <a:extLst>
              <a:ext uri="{FF2B5EF4-FFF2-40B4-BE49-F238E27FC236}">
                <a16:creationId xmlns:a16="http://schemas.microsoft.com/office/drawing/2014/main" id="{7D866379-DDF8-1445-94E1-35E78CD48637}"/>
              </a:ext>
            </a:extLst>
          </p:cNvPr>
          <p:cNvSpPr/>
          <p:nvPr userDrawn="1"/>
        </p:nvSpPr>
        <p:spPr>
          <a:xfrm>
            <a:off x="0" y="5563402"/>
            <a:ext cx="12192000" cy="1294598"/>
          </a:xfrm>
          <a:prstGeom prst="rect">
            <a:avLst/>
          </a:prstGeom>
          <a:solidFill>
            <a:srgbClr val="BEC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8490792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6474C0-EF0B-40BA-B7B5-0B45272EA818}" type="datetime1">
              <a:rPr lang="it-IT" smtClean="0"/>
              <a:pPr/>
              <a:t>08/10/2020</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Antropologia del Mediterraneo</a:t>
            </a:r>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FD0DC9-7625-4210-859B-42F81EE27038}" type="slidenum">
              <a:rPr lang="it-IT" smtClean="0"/>
              <a:pPr/>
              <a:t>‹N›</a:t>
            </a:fld>
            <a:endParaRPr lang="it-IT"/>
          </a:p>
        </p:txBody>
      </p:sp>
    </p:spTree>
    <p:extLst>
      <p:ext uri="{BB962C8B-B14F-4D97-AF65-F5344CB8AC3E}">
        <p14:creationId xmlns:p14="http://schemas.microsoft.com/office/powerpoint/2010/main" val="3495950269"/>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7" r:id="rId4"/>
    <p:sldLayoutId id="2147483658" r:id="rId5"/>
    <p:sldLayoutId id="2147483659" r:id="rId6"/>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868213"/>
            <a:ext cx="12192000" cy="1389506"/>
          </a:xfrm>
        </p:spPr>
        <p:txBody>
          <a:bodyPr>
            <a:normAutofit/>
          </a:bodyPr>
          <a:lstStyle/>
          <a:p>
            <a:r>
              <a:rPr lang="it-IT" sz="3600" b="1" dirty="0">
                <a:latin typeface="Tahoma" panose="020B0604030504040204" pitchFamily="34" charset="0"/>
                <a:ea typeface="Tahoma" panose="020B0604030504040204" pitchFamily="34" charset="0"/>
                <a:cs typeface="Tahoma" panose="020B0604030504040204" pitchFamily="34" charset="0"/>
              </a:rPr>
              <a:t>Antropologia del Mediterraneo</a:t>
            </a:r>
          </a:p>
        </p:txBody>
      </p:sp>
      <p:sp>
        <p:nvSpPr>
          <p:cNvPr id="3" name="Sottotitolo 2"/>
          <p:cNvSpPr>
            <a:spLocks noGrp="1"/>
          </p:cNvSpPr>
          <p:nvPr>
            <p:ph type="subTitle" idx="1"/>
          </p:nvPr>
        </p:nvSpPr>
        <p:spPr>
          <a:xfrm>
            <a:off x="0" y="2301007"/>
            <a:ext cx="12182818" cy="1655762"/>
          </a:xfrm>
        </p:spPr>
        <p:txBody>
          <a:bodyPr>
            <a:normAutofit/>
          </a:bodyPr>
          <a:lstStyle/>
          <a:p>
            <a:r>
              <a:rPr lang="it-IT" sz="2800" dirty="0">
                <a:latin typeface="Tahoma" panose="020B0604030504040204" pitchFamily="34" charset="0"/>
                <a:ea typeface="Tahoma" panose="020B0604030504040204" pitchFamily="34" charset="0"/>
                <a:cs typeface="Tahoma" panose="020B0604030504040204" pitchFamily="34" charset="0"/>
              </a:rPr>
              <a:t>Proff. Paola Sacchi e Pier Paolo </a:t>
            </a:r>
            <a:r>
              <a:rPr lang="it-IT" sz="2800" dirty="0" err="1">
                <a:latin typeface="Tahoma" panose="020B0604030504040204" pitchFamily="34" charset="0"/>
                <a:ea typeface="Tahoma" panose="020B0604030504040204" pitchFamily="34" charset="0"/>
                <a:cs typeface="Tahoma" panose="020B0604030504040204" pitchFamily="34" charset="0"/>
              </a:rPr>
              <a:t>Viazzo</a:t>
            </a:r>
            <a:endParaRPr lang="it-IT" sz="2800" dirty="0">
              <a:latin typeface="Tahoma" panose="020B0604030504040204" pitchFamily="34" charset="0"/>
              <a:ea typeface="Tahoma" panose="020B0604030504040204" pitchFamily="34" charset="0"/>
              <a:cs typeface="Tahoma" panose="020B0604030504040204" pitchFamily="34" charset="0"/>
            </a:endParaRPr>
          </a:p>
        </p:txBody>
      </p:sp>
      <p:sp>
        <p:nvSpPr>
          <p:cNvPr id="7" name="Sottotitolo 2">
            <a:extLst>
              <a:ext uri="{FF2B5EF4-FFF2-40B4-BE49-F238E27FC236}">
                <a16:creationId xmlns:a16="http://schemas.microsoft.com/office/drawing/2014/main" id="{B4C35D45-9251-4921-B7D8-DD171060F540}"/>
              </a:ext>
            </a:extLst>
          </p:cNvPr>
          <p:cNvSpPr txBox="1">
            <a:spLocks/>
          </p:cNvSpPr>
          <p:nvPr/>
        </p:nvSpPr>
        <p:spPr>
          <a:xfrm>
            <a:off x="9182" y="3085600"/>
            <a:ext cx="12182818" cy="8711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sz="1600" b="1" i="1" dirty="0">
                <a:latin typeface="Tahoma" panose="020B0604030504040204" pitchFamily="34" charset="0"/>
                <a:ea typeface="Tahoma" panose="020B0604030504040204" pitchFamily="34" charset="0"/>
                <a:cs typeface="Tahoma" panose="020B0604030504040204" pitchFamily="34" charset="0"/>
              </a:rPr>
              <a:t>A.A. 2020/21</a:t>
            </a:r>
          </a:p>
          <a:p>
            <a:r>
              <a:rPr lang="it-IT" sz="1600" b="1" i="1" dirty="0">
                <a:latin typeface="Tahoma" panose="020B0604030504040204" pitchFamily="34" charset="0"/>
                <a:ea typeface="Tahoma" panose="020B0604030504040204" pitchFamily="34" charset="0"/>
                <a:cs typeface="Tahoma" panose="020B0604030504040204" pitchFamily="34" charset="0"/>
              </a:rPr>
              <a:t>Corsi di laurea in Scienze internazionali – Antropologia culturale e Etnologia</a:t>
            </a:r>
            <a:endParaRPr lang="it-IT" sz="1600" i="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22531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0" y="282337"/>
            <a:ext cx="12192000" cy="954107"/>
          </a:xfrm>
          <a:prstGeom prst="rect">
            <a:avLst/>
          </a:prstGeom>
          <a:noFill/>
        </p:spPr>
        <p:txBody>
          <a:bodyPr wrap="square" rtlCol="0">
            <a:spAutoFit/>
          </a:bodyPr>
          <a:lstStyle/>
          <a:p>
            <a:pPr lvl="0"/>
            <a:r>
              <a:rPr lang="it-IT" sz="2800" b="1" i="1" dirty="0"/>
              <a:t>Storia dell’antropologia e storia del Mediterraneo</a:t>
            </a:r>
          </a:p>
          <a:p>
            <a:pPr lvl="0"/>
            <a:r>
              <a:rPr lang="it-IT" sz="2800" b="1" i="1" dirty="0"/>
              <a:t>nella seconda metà del Novecento</a:t>
            </a:r>
            <a:endParaRPr lang="it-IT" sz="2800" b="1" dirty="0"/>
          </a:p>
        </p:txBody>
      </p:sp>
      <p:sp>
        <p:nvSpPr>
          <p:cNvPr id="4" name="Titolo 1">
            <a:extLst>
              <a:ext uri="{FF2B5EF4-FFF2-40B4-BE49-F238E27FC236}">
                <a16:creationId xmlns:a16="http://schemas.microsoft.com/office/drawing/2014/main" id="{4F99FC27-69F9-44E9-BC6D-315AC5994CC7}"/>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5" name="Titolo 1">
            <a:extLst>
              <a:ext uri="{FF2B5EF4-FFF2-40B4-BE49-F238E27FC236}">
                <a16:creationId xmlns:a16="http://schemas.microsoft.com/office/drawing/2014/main" id="{22975BDD-81D4-4393-A279-371977DC3842}"/>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id="{55151FA4-0FF2-4823-B20B-CCA58ADA0C43}"/>
              </a:ext>
            </a:extLst>
          </p:cNvPr>
          <p:cNvSpPr txBox="1"/>
          <p:nvPr/>
        </p:nvSpPr>
        <p:spPr>
          <a:xfrm>
            <a:off x="368449" y="1350236"/>
            <a:ext cx="9343176" cy="4042132"/>
          </a:xfrm>
          <a:prstGeom prst="rect">
            <a:avLst/>
          </a:prstGeom>
          <a:noFill/>
        </p:spPr>
        <p:txBody>
          <a:bodyPr wrap="square" rtlCol="0">
            <a:spAutoFit/>
          </a:bodyPr>
          <a:lstStyle/>
          <a:p>
            <a:pPr>
              <a:spcAft>
                <a:spcPts val="600"/>
              </a:spcAft>
            </a:pPr>
            <a:r>
              <a:rPr lang="it-IT" sz="1600" dirty="0"/>
              <a:t>Cominciando dall’ultima questione, occorre ricordare che </a:t>
            </a:r>
            <a:r>
              <a:rPr lang="it-IT" sz="1600" u="sng" dirty="0"/>
              <a:t>tanto gli studi antropologici sul Mediterraneo quanto l’area mediterranea stessa hanno conosciuto profondi mutamenti nella seconda metà del XX secolo</a:t>
            </a:r>
            <a:r>
              <a:rPr lang="it-IT" sz="1600" dirty="0"/>
              <a:t>: una possibile periodizzazione è quella che separa il periodo 1950-70 dal ventennio seguente. Intorno o poco dopo il 1970: </a:t>
            </a:r>
          </a:p>
          <a:p>
            <a:pPr marL="360000" lvl="0" indent="-180000">
              <a:spcAft>
                <a:spcPts val="200"/>
              </a:spcAft>
              <a:buFont typeface="Arial" pitchFamily="34" charset="0"/>
              <a:buChar char="•"/>
            </a:pPr>
            <a:r>
              <a:rPr lang="it-IT" sz="1600" dirty="0"/>
              <a:t>gli antropologi di formazione britannica cominciano a spostare la loro attenzione da villaggi rurali e isolati alle città, mettono in discussione la centralità dell’onore, iniziano il loro lavoro di “decostruzione”;</a:t>
            </a:r>
          </a:p>
          <a:p>
            <a:pPr marL="360000" lvl="0" indent="-180000">
              <a:spcAft>
                <a:spcPts val="200"/>
              </a:spcAft>
              <a:buFont typeface="Arial" pitchFamily="34" charset="0"/>
              <a:buChar char="•"/>
            </a:pPr>
            <a:r>
              <a:rPr lang="it-IT" sz="1600" dirty="0"/>
              <a:t>alla generazione dei “pionieri” succede una generazione di “epigoni”;</a:t>
            </a:r>
          </a:p>
          <a:p>
            <a:pPr marL="360000" lvl="0" indent="-180000">
              <a:spcAft>
                <a:spcPts val="200"/>
              </a:spcAft>
              <a:buFont typeface="Arial" pitchFamily="34" charset="0"/>
              <a:buChar char="•"/>
            </a:pPr>
            <a:r>
              <a:rPr lang="it-IT" sz="1600" dirty="0"/>
              <a:t>nei paesi sud-europei l’antropologia inizia a consolidarsi istituzionalmente;</a:t>
            </a:r>
          </a:p>
          <a:p>
            <a:pPr marL="360000" lvl="0" indent="-180000">
              <a:spcAft>
                <a:spcPts val="200"/>
              </a:spcAft>
              <a:buFont typeface="Arial" pitchFamily="34" charset="0"/>
              <a:buChar char="•"/>
            </a:pPr>
            <a:r>
              <a:rPr lang="it-IT" sz="1600" dirty="0"/>
              <a:t>nei paesi sud-europei muta radicalmente il contesto politico: “Rivoluzione dei garofani” in Portogallo (1974) e caduta del regime di Salazar, caduta della Giunta dei Colonnelli in Grecia (1974), fine del franchismo in Spagna (1975), tensioni politiche in Italia;</a:t>
            </a:r>
          </a:p>
          <a:p>
            <a:pPr marL="360000" lvl="0" indent="-180000">
              <a:spcAft>
                <a:spcPts val="600"/>
              </a:spcAft>
              <a:buFont typeface="Arial" pitchFamily="34" charset="0"/>
              <a:buChar char="•"/>
            </a:pPr>
            <a:r>
              <a:rPr lang="it-IT" sz="1600" dirty="0"/>
              <a:t>trasformazioni sociali e culturali che tra il 1975 e il 1983 trovano espressione nella riforma del diritto di famiglia in tutti i paesi dell’Europa meridionale. </a:t>
            </a:r>
          </a:p>
          <a:p>
            <a:r>
              <a:rPr lang="it-IT" sz="1600" u="sng" dirty="0"/>
              <a:t>Ipotesi</a:t>
            </a:r>
            <a:r>
              <a:rPr lang="it-IT" sz="1600" dirty="0"/>
              <a:t>: tra antropologi stranieri e italiani (o più in generale sud-europei) le relazioni hanno iniziato a deteriorarsi nel passaggio tra la generazione dei pionieri anglo-sassoni e quella dei primi epigoni</a:t>
            </a:r>
          </a:p>
        </p:txBody>
      </p:sp>
      <p:sp>
        <p:nvSpPr>
          <p:cNvPr id="2" name="Segnaposto piè di pagina 1"/>
          <p:cNvSpPr>
            <a:spLocks noGrp="1"/>
          </p:cNvSpPr>
          <p:nvPr>
            <p:ph type="ftr" sz="quarter" idx="11"/>
          </p:nvPr>
        </p:nvSpPr>
        <p:spPr/>
        <p:txBody>
          <a:bodyPr/>
          <a:lstStyle/>
          <a:p>
            <a:r>
              <a:rPr lang="it-IT"/>
              <a:t>Antropologia del Mediterraneo</a:t>
            </a:r>
          </a:p>
        </p:txBody>
      </p:sp>
    </p:spTree>
    <p:extLst>
      <p:ext uri="{BB962C8B-B14F-4D97-AF65-F5344CB8AC3E}">
        <p14:creationId xmlns:p14="http://schemas.microsoft.com/office/powerpoint/2010/main" val="886188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7F87BD-A8AF-4CC4-BC0A-439E1B0283E0}"/>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id="{BE20370E-1B29-4B5A-8D5B-6CCD2F37144C}"/>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id="{82826240-1EE6-4DEE-B135-F171CE860655}"/>
              </a:ext>
            </a:extLst>
          </p:cNvPr>
          <p:cNvSpPr txBox="1"/>
          <p:nvPr/>
        </p:nvSpPr>
        <p:spPr>
          <a:xfrm>
            <a:off x="0" y="282339"/>
            <a:ext cx="12192000" cy="1384995"/>
          </a:xfrm>
          <a:prstGeom prst="rect">
            <a:avLst/>
          </a:prstGeom>
          <a:noFill/>
        </p:spPr>
        <p:txBody>
          <a:bodyPr wrap="square" rtlCol="0">
            <a:spAutoFit/>
          </a:bodyPr>
          <a:lstStyle/>
          <a:p>
            <a:r>
              <a:rPr lang="it-IT" sz="2800" b="1" i="1" dirty="0"/>
              <a:t>La Lucania come “laboratorio etnografico” negli anni ’50</a:t>
            </a:r>
            <a:endParaRPr lang="it-IT" sz="2800" dirty="0"/>
          </a:p>
          <a:p>
            <a:endParaRPr lang="it-IT" sz="2800" dirty="0"/>
          </a:p>
          <a:p>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id="{BB9F990E-EB22-440F-834E-4102C7B115E2}"/>
              </a:ext>
            </a:extLst>
          </p:cNvPr>
          <p:cNvSpPr txBox="1"/>
          <p:nvPr/>
        </p:nvSpPr>
        <p:spPr>
          <a:xfrm>
            <a:off x="368449" y="940037"/>
            <a:ext cx="9343176" cy="4424288"/>
          </a:xfrm>
          <a:prstGeom prst="rect">
            <a:avLst/>
          </a:prstGeom>
          <a:noFill/>
        </p:spPr>
        <p:txBody>
          <a:bodyPr wrap="square" rtlCol="0">
            <a:spAutoFit/>
          </a:bodyPr>
          <a:lstStyle/>
          <a:p>
            <a:pPr>
              <a:spcAft>
                <a:spcPts val="300"/>
              </a:spcAft>
              <a:buFont typeface="Wingdings" pitchFamily="2" charset="2"/>
              <a:buChar char="§"/>
            </a:pPr>
            <a:r>
              <a:rPr lang="it-CH" dirty="0"/>
              <a:t> La Lucania negli anni Cinquanta diventa «una sorta di laboratorio etnografico dove poter sperimentare metodiche e tecniche d’indagine elaborate all’interno di scuole di vario orientamento e diversa provenienza» (</a:t>
            </a:r>
            <a:r>
              <a:rPr lang="it-CH" dirty="0" err="1"/>
              <a:t>Mirizzi</a:t>
            </a:r>
            <a:r>
              <a:rPr lang="it-CH" dirty="0"/>
              <a:t> 2000).</a:t>
            </a:r>
            <a:endParaRPr lang="it-IT" dirty="0"/>
          </a:p>
          <a:p>
            <a:pPr lvl="0">
              <a:spcAft>
                <a:spcPts val="300"/>
              </a:spcAft>
              <a:buFont typeface="Wingdings" pitchFamily="2" charset="2"/>
              <a:buChar char="§"/>
            </a:pPr>
            <a:r>
              <a:rPr lang="it-CH" dirty="0"/>
              <a:t> Studiosi italiani e stranieri convergono soprattutto su </a:t>
            </a:r>
            <a:r>
              <a:rPr lang="it-CH" dirty="0" err="1"/>
              <a:t>Tricarico</a:t>
            </a:r>
            <a:r>
              <a:rPr lang="it-CH" dirty="0"/>
              <a:t>, cittadina in provincia di Matera, patria di Rocco </a:t>
            </a:r>
            <a:r>
              <a:rPr lang="it-CH" dirty="0" err="1"/>
              <a:t>Scotellaro</a:t>
            </a:r>
            <a:r>
              <a:rPr lang="it-CH" dirty="0"/>
              <a:t>, scrittore, poeta e uomo politico militante nel partito socialista, ma ricerche vengono condotte anche a Pisticci, a Matera, a </a:t>
            </a:r>
            <a:r>
              <a:rPr lang="it-CH" dirty="0" err="1"/>
              <a:t>Chiaromonte</a:t>
            </a:r>
            <a:r>
              <a:rPr lang="it-CH" dirty="0"/>
              <a:t> [= “</a:t>
            </a:r>
            <a:r>
              <a:rPr lang="it-CH" dirty="0" err="1"/>
              <a:t>Montegrano</a:t>
            </a:r>
            <a:r>
              <a:rPr lang="it-CH" dirty="0"/>
              <a:t>”] e a </a:t>
            </a:r>
            <a:r>
              <a:rPr lang="it-CH" dirty="0" err="1"/>
              <a:t>Grassano</a:t>
            </a:r>
            <a:r>
              <a:rPr lang="it-CH" dirty="0"/>
              <a:t>, dove Carlo Levi aveva trascorso una parte del suo periodo di confino.</a:t>
            </a:r>
            <a:endParaRPr lang="it-IT" dirty="0"/>
          </a:p>
          <a:p>
            <a:pPr>
              <a:spcAft>
                <a:spcPts val="300"/>
              </a:spcAft>
              <a:buFont typeface="Wingdings" pitchFamily="2" charset="2"/>
              <a:buChar char="§"/>
            </a:pPr>
            <a:r>
              <a:rPr lang="it-CH" dirty="0"/>
              <a:t> In Lucania troviamo pionieri italiani degli studi antropologici: Ernesto de Martino (a </a:t>
            </a:r>
            <a:r>
              <a:rPr lang="it-CH" dirty="0" err="1"/>
              <a:t>Tricarico</a:t>
            </a:r>
            <a:r>
              <a:rPr lang="it-CH" dirty="0"/>
              <a:t> nel 1949-50, poi in numerose altre località lucane), </a:t>
            </a:r>
            <a:r>
              <a:rPr lang="it-IT" dirty="0"/>
              <a:t>Giovanni Battista Bronzini, Tullio </a:t>
            </a:r>
            <a:r>
              <a:rPr lang="it-IT" dirty="0" err="1"/>
              <a:t>Tentori</a:t>
            </a:r>
            <a:r>
              <a:rPr lang="it-IT" dirty="0"/>
              <a:t> (a Matera)</a:t>
            </a:r>
          </a:p>
          <a:p>
            <a:pPr>
              <a:spcAft>
                <a:spcPts val="1200"/>
              </a:spcAft>
              <a:buFont typeface="Wingdings" pitchFamily="2" charset="2"/>
              <a:buChar char="§"/>
            </a:pPr>
            <a:r>
              <a:rPr lang="it-IT" dirty="0"/>
              <a:t> Ma anche molti stranieri: George Peck (sociologo, che influenza </a:t>
            </a:r>
            <a:r>
              <a:rPr lang="it-IT" dirty="0" err="1"/>
              <a:t>Scotellaro</a:t>
            </a:r>
            <a:r>
              <a:rPr lang="it-IT" dirty="0"/>
              <a:t>), Friedrich </a:t>
            </a:r>
            <a:r>
              <a:rPr lang="it-IT" dirty="0" err="1"/>
              <a:t>Friedmann</a:t>
            </a:r>
            <a:r>
              <a:rPr lang="it-IT" dirty="0"/>
              <a:t> (sociologo), </a:t>
            </a:r>
            <a:r>
              <a:rPr lang="it-IT" dirty="0" err="1"/>
              <a:t>Ann</a:t>
            </a:r>
            <a:r>
              <a:rPr lang="it-IT" dirty="0"/>
              <a:t> </a:t>
            </a:r>
            <a:r>
              <a:rPr lang="it-IT" dirty="0" err="1"/>
              <a:t>Cornelisen</a:t>
            </a:r>
            <a:r>
              <a:rPr lang="it-IT" dirty="0"/>
              <a:t> (archeologa che si converte all’antropologia), Edward </a:t>
            </a:r>
            <a:r>
              <a:rPr lang="it-IT" dirty="0" err="1"/>
              <a:t>Banfield</a:t>
            </a:r>
            <a:r>
              <a:rPr lang="it-IT" dirty="0"/>
              <a:t> (politologo, a “</a:t>
            </a:r>
            <a:r>
              <a:rPr lang="it-IT" dirty="0" err="1"/>
              <a:t>Montegrano</a:t>
            </a:r>
            <a:r>
              <a:rPr lang="it-IT" dirty="0"/>
              <a:t>”).</a:t>
            </a:r>
            <a:endParaRPr lang="it-IT" sz="1600" dirty="0"/>
          </a:p>
          <a:p>
            <a:pPr marL="360000" indent="-180000">
              <a:buFont typeface="Arial" pitchFamily="34" charset="0"/>
              <a:buChar char="•"/>
            </a:pPr>
            <a:r>
              <a:rPr lang="it-CH" sz="1600" dirty="0"/>
              <a:t>Ferdinando F. </a:t>
            </a:r>
            <a:r>
              <a:rPr lang="it-CH" sz="1600" dirty="0" err="1"/>
              <a:t>Mirizzi</a:t>
            </a:r>
            <a:r>
              <a:rPr lang="it-CH" sz="1600" dirty="0"/>
              <a:t> 2000, </a:t>
            </a:r>
            <a:r>
              <a:rPr lang="it-IT" sz="1600" i="1" dirty="0"/>
              <a:t>La Basilicata dopo Levi, laboratorio e centro propulsivo di studi demoetnoantropologici</a:t>
            </a:r>
            <a:r>
              <a:rPr lang="it-IT" sz="1600" dirty="0"/>
              <a:t>, in «Annali della Facoltà di Lettere e Filosofia dell’Università degli Studi della Basilicata», 10, pp. 177-207.</a:t>
            </a:r>
            <a:endParaRPr lang="it-IT" sz="1400" dirty="0"/>
          </a:p>
        </p:txBody>
      </p:sp>
      <p:sp>
        <p:nvSpPr>
          <p:cNvPr id="4" name="Segnaposto piè di pagina 3"/>
          <p:cNvSpPr>
            <a:spLocks noGrp="1"/>
          </p:cNvSpPr>
          <p:nvPr>
            <p:ph type="ftr" sz="quarter" idx="11"/>
          </p:nvPr>
        </p:nvSpPr>
        <p:spPr/>
        <p:txBody>
          <a:bodyPr/>
          <a:lstStyle/>
          <a:p>
            <a:endParaRPr lang="it-IT" dirty="0"/>
          </a:p>
        </p:txBody>
      </p:sp>
    </p:spTree>
    <p:extLst>
      <p:ext uri="{BB962C8B-B14F-4D97-AF65-F5344CB8AC3E}">
        <p14:creationId xmlns:p14="http://schemas.microsoft.com/office/powerpoint/2010/main" val="2068771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CFB984-EC62-4468-AFB3-25D582FB1DF2}"/>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id="{D2D9AA4E-E2C6-411F-BB55-82CC1BE57469}"/>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id="{81632976-9C63-499E-995F-6595CC625DDA}"/>
              </a:ext>
            </a:extLst>
          </p:cNvPr>
          <p:cNvSpPr txBox="1"/>
          <p:nvPr/>
        </p:nvSpPr>
        <p:spPr>
          <a:xfrm>
            <a:off x="0" y="282337"/>
            <a:ext cx="12192000" cy="1292662"/>
          </a:xfrm>
          <a:prstGeom prst="rect">
            <a:avLst/>
          </a:prstGeom>
          <a:noFill/>
        </p:spPr>
        <p:txBody>
          <a:bodyPr wrap="square" rtlCol="0">
            <a:spAutoFit/>
          </a:bodyPr>
          <a:lstStyle/>
          <a:p>
            <a:r>
              <a:rPr lang="it-CH" sz="2400" b="1" dirty="0"/>
              <a:t>Rocco </a:t>
            </a:r>
            <a:r>
              <a:rPr lang="it-CH" sz="2400" b="1" dirty="0" err="1"/>
              <a:t>Scotellaro</a:t>
            </a:r>
            <a:r>
              <a:rPr lang="it-CH" sz="2400" b="1" dirty="0"/>
              <a:t> e </a:t>
            </a:r>
            <a:r>
              <a:rPr lang="it-CH" sz="2400" b="1" i="1" dirty="0"/>
              <a:t>I contadini del sud</a:t>
            </a:r>
          </a:p>
          <a:p>
            <a:r>
              <a:rPr lang="it-CH" dirty="0"/>
              <a:t>Nasce nel 1923 a </a:t>
            </a:r>
            <a:r>
              <a:rPr lang="it-CH" dirty="0" err="1"/>
              <a:t>Tricarico</a:t>
            </a:r>
            <a:r>
              <a:rPr lang="it-CH" dirty="0"/>
              <a:t>, di cui diviene sindaco nel 1946, e muore a soli trent’anni nel 1953.</a:t>
            </a:r>
          </a:p>
          <a:p>
            <a:r>
              <a:rPr lang="it-CH" dirty="0"/>
              <a:t>Esce così postumo un libro che molto influenza gli antropologi: </a:t>
            </a:r>
            <a:r>
              <a:rPr lang="it-IT" i="1" dirty="0"/>
              <a:t>Contadini del Sud</a:t>
            </a:r>
            <a:r>
              <a:rPr lang="it-IT" dirty="0"/>
              <a:t>, Bari, Laterza, 1954</a:t>
            </a:r>
          </a:p>
          <a:p>
            <a:r>
              <a:rPr lang="it-IT" dirty="0"/>
              <a:t>(ripubblicato nel 1955, con una prefazione di Carlo Levi, insieme all’incompiuto romanzo autobiografico </a:t>
            </a:r>
            <a:r>
              <a:rPr lang="it-IT" i="1" dirty="0"/>
              <a:t>L’uva puttanella</a:t>
            </a:r>
            <a:r>
              <a:rPr lang="it-IT" dirty="0"/>
              <a:t>) </a:t>
            </a:r>
            <a:endParaRPr lang="it-IT" b="1" dirty="0">
              <a:latin typeface="Tahoma" panose="020B0604030504040204" pitchFamily="34" charset="0"/>
              <a:ea typeface="Tahoma" panose="020B0604030504040204" pitchFamily="34" charset="0"/>
              <a:cs typeface="Tahoma" panose="020B0604030504040204" pitchFamily="34" charset="0"/>
            </a:endParaRPr>
          </a:p>
        </p:txBody>
      </p:sp>
      <p:sp>
        <p:nvSpPr>
          <p:cNvPr id="4" name="Segnaposto piè di pagina 3"/>
          <p:cNvSpPr>
            <a:spLocks noGrp="1"/>
          </p:cNvSpPr>
          <p:nvPr>
            <p:ph type="ftr" sz="quarter" idx="11"/>
          </p:nvPr>
        </p:nvSpPr>
        <p:spPr/>
        <p:txBody>
          <a:bodyPr/>
          <a:lstStyle/>
          <a:p>
            <a:endParaRPr lang="it-IT" dirty="0"/>
          </a:p>
        </p:txBody>
      </p:sp>
      <p:pic>
        <p:nvPicPr>
          <p:cNvPr id="10" name="Immagine 9" descr="La politica del mestiere. Ritorno a Rocco Scotellaro - minima&amp;moralia :  minima&amp;moralia"/>
          <p:cNvPicPr/>
          <p:nvPr/>
        </p:nvPicPr>
        <p:blipFill>
          <a:blip r:embed="rId2"/>
          <a:srcRect/>
          <a:stretch>
            <a:fillRect/>
          </a:stretch>
        </p:blipFill>
        <p:spPr bwMode="auto">
          <a:xfrm>
            <a:off x="573838" y="1766595"/>
            <a:ext cx="4874260" cy="3600000"/>
          </a:xfrm>
          <a:prstGeom prst="rect">
            <a:avLst/>
          </a:prstGeom>
          <a:noFill/>
          <a:ln w="9525">
            <a:noFill/>
            <a:miter lim="800000"/>
            <a:headEnd/>
            <a:tailEnd/>
          </a:ln>
        </p:spPr>
      </p:pic>
      <p:pic>
        <p:nvPicPr>
          <p:cNvPr id="11" name="Immagine 10" descr="L'Uva puttanella contadini del sud - Rocco Scotellaro - Storia d'Italia -  Storia - Libreria - dimanoinmano.it"/>
          <p:cNvPicPr/>
          <p:nvPr/>
        </p:nvPicPr>
        <p:blipFill>
          <a:blip r:embed="rId3" cstate="print"/>
          <a:srcRect/>
          <a:stretch>
            <a:fillRect/>
          </a:stretch>
        </p:blipFill>
        <p:spPr bwMode="auto">
          <a:xfrm>
            <a:off x="6939045" y="1842645"/>
            <a:ext cx="2125334" cy="3600000"/>
          </a:xfrm>
          <a:prstGeom prst="rect">
            <a:avLst/>
          </a:prstGeom>
          <a:noFill/>
          <a:ln w="9525">
            <a:noFill/>
            <a:miter lim="800000"/>
            <a:headEnd/>
            <a:tailEnd/>
          </a:ln>
        </p:spPr>
      </p:pic>
    </p:spTree>
    <p:extLst>
      <p:ext uri="{BB962C8B-B14F-4D97-AF65-F5344CB8AC3E}">
        <p14:creationId xmlns:p14="http://schemas.microsoft.com/office/powerpoint/2010/main" val="3696986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491150-0A6F-47D2-967F-18CC4FCC205A}"/>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p:txBody>
      </p:sp>
      <p:sp>
        <p:nvSpPr>
          <p:cNvPr id="3" name="Titolo 1">
            <a:extLst>
              <a:ext uri="{FF2B5EF4-FFF2-40B4-BE49-F238E27FC236}">
                <a16:creationId xmlns:a16="http://schemas.microsoft.com/office/drawing/2014/main" id="{2BA40961-6FC9-4CC2-BDB5-60F4A54C81E3}"/>
              </a:ext>
            </a:extLst>
          </p:cNvPr>
          <p:cNvSpPr txBox="1">
            <a:spLocks/>
          </p:cNvSpPr>
          <p:nvPr/>
        </p:nvSpPr>
        <p:spPr>
          <a:xfrm>
            <a:off x="197667" y="6259145"/>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id="{862677D1-11EA-4653-9C88-1FF5DF9B2F64}"/>
              </a:ext>
            </a:extLst>
          </p:cNvPr>
          <p:cNvSpPr txBox="1"/>
          <p:nvPr/>
        </p:nvSpPr>
        <p:spPr>
          <a:xfrm>
            <a:off x="0" y="282337"/>
            <a:ext cx="12192000" cy="1815882"/>
          </a:xfrm>
          <a:prstGeom prst="rect">
            <a:avLst/>
          </a:prstGeom>
          <a:noFill/>
        </p:spPr>
        <p:txBody>
          <a:bodyPr wrap="square" rtlCol="0">
            <a:spAutoFit/>
          </a:bodyPr>
          <a:lstStyle/>
          <a:p>
            <a:pPr lvl="0"/>
            <a:r>
              <a:rPr lang="it-IT" sz="2800" b="1" i="1" dirty="0"/>
              <a:t>Antropologi “anglo-sassoni” e antropologi “nativi” in Lucania</a:t>
            </a:r>
          </a:p>
          <a:p>
            <a:pPr lvl="0"/>
            <a:r>
              <a:rPr lang="it-IT" sz="2800" b="1" i="1" dirty="0"/>
              <a:t> </a:t>
            </a:r>
          </a:p>
          <a:p>
            <a:pPr lvl="0"/>
            <a:endParaRPr lang="it-IT" sz="2800" b="1" dirty="0"/>
          </a:p>
          <a:p>
            <a:pPr lvl="0"/>
            <a:endParaRPr lang="it-IT" sz="2800" b="1" i="1" dirty="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id="{B3BD40C0-613A-4874-8B4F-F766B0777D5D}"/>
              </a:ext>
            </a:extLst>
          </p:cNvPr>
          <p:cNvSpPr txBox="1"/>
          <p:nvPr/>
        </p:nvSpPr>
        <p:spPr>
          <a:xfrm>
            <a:off x="368449" y="1131307"/>
            <a:ext cx="9343176" cy="4427145"/>
          </a:xfrm>
          <a:prstGeom prst="rect">
            <a:avLst/>
          </a:prstGeom>
          <a:noFill/>
        </p:spPr>
        <p:txBody>
          <a:bodyPr wrap="square" rtlCol="0">
            <a:spAutoFit/>
          </a:bodyPr>
          <a:lstStyle/>
          <a:p>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7" name="Rettangolo 6"/>
          <p:cNvSpPr/>
          <p:nvPr/>
        </p:nvSpPr>
        <p:spPr>
          <a:xfrm>
            <a:off x="324740" y="1102408"/>
            <a:ext cx="8990176" cy="4455066"/>
          </a:xfrm>
          <a:prstGeom prst="rect">
            <a:avLst/>
          </a:prstGeom>
        </p:spPr>
        <p:txBody>
          <a:bodyPr wrap="square">
            <a:spAutoFit/>
          </a:bodyPr>
          <a:lstStyle/>
          <a:p>
            <a:pPr>
              <a:spcAft>
                <a:spcPts val="300"/>
              </a:spcAft>
              <a:buFont typeface="Wingdings" pitchFamily="2" charset="2"/>
              <a:buChar char="§"/>
            </a:pPr>
            <a:r>
              <a:rPr lang="it-IT" sz="1600" dirty="0"/>
              <a:t> </a:t>
            </a:r>
            <a:r>
              <a:rPr lang="it-CH" dirty="0"/>
              <a:t>Quali erano le relazioni tra italiani e stranieri?</a:t>
            </a:r>
            <a:endParaRPr lang="it-IT" dirty="0"/>
          </a:p>
          <a:p>
            <a:pPr>
              <a:spcAft>
                <a:spcPts val="300"/>
              </a:spcAft>
              <a:buFont typeface="Wingdings" pitchFamily="2" charset="2"/>
              <a:buChar char="§"/>
            </a:pPr>
            <a:r>
              <a:rPr lang="it-CH" dirty="0"/>
              <a:t> Non si può negare che già negli anni ’50, tra i ricercatori italiani che lavoravano in Lucania, ci fossero opinioni diverse tra chi, come </a:t>
            </a:r>
            <a:r>
              <a:rPr lang="it-CH" dirty="0" err="1"/>
              <a:t>Tentori</a:t>
            </a:r>
            <a:r>
              <a:rPr lang="it-CH" dirty="0"/>
              <a:t> (1953), cercava di diffondere il verbo americano degli studi di comunità (appreso a Chicago da Robert </a:t>
            </a:r>
            <a:r>
              <a:rPr lang="it-CH" dirty="0" err="1"/>
              <a:t>Redfield</a:t>
            </a:r>
            <a:r>
              <a:rPr lang="it-CH" dirty="0"/>
              <a:t>), e chi invece, come de Martino (1953: 3) riteneva che al rinnovato studio del mondo popolare si dovesse «partecipare non da apolidi ma da italiani» e che «era ora di smetterla di correre dietro come allocchi alle novità forestiere».</a:t>
            </a:r>
          </a:p>
          <a:p>
            <a:pPr>
              <a:spcAft>
                <a:spcPts val="600"/>
              </a:spcAft>
              <a:buFont typeface="Wingdings" pitchFamily="2" charset="2"/>
              <a:buChar char="§"/>
            </a:pPr>
            <a:r>
              <a:rPr lang="it-IT" dirty="0"/>
              <a:t> Ma Francesco </a:t>
            </a:r>
            <a:r>
              <a:rPr lang="it-IT" dirty="0" err="1"/>
              <a:t>Faeta</a:t>
            </a:r>
            <a:r>
              <a:rPr lang="it-IT" dirty="0"/>
              <a:t> (2005) sembra aver ragione quando sostiene che esisteva allora tra gli studiosi italiani e stranieri che lavoravano nel Mezzogiorno italiano «</a:t>
            </a:r>
            <a:r>
              <a:rPr lang="it-CH" dirty="0"/>
              <a:t>una trama fitta che si svolgeva entro un progetto largamente comune».</a:t>
            </a:r>
          </a:p>
          <a:p>
            <a:pPr marL="360000" indent="-180000">
              <a:buFont typeface="Arial" pitchFamily="34" charset="0"/>
              <a:buChar char="•"/>
            </a:pPr>
            <a:r>
              <a:rPr lang="it-IT" sz="1600" dirty="0"/>
              <a:t>Tullio </a:t>
            </a:r>
            <a:r>
              <a:rPr lang="it-IT" sz="1600" dirty="0" err="1"/>
              <a:t>Tentori</a:t>
            </a:r>
            <a:r>
              <a:rPr lang="it-IT" sz="1600" dirty="0"/>
              <a:t> 1953, </a:t>
            </a:r>
            <a:r>
              <a:rPr lang="it-IT" sz="1600" i="1" dirty="0"/>
              <a:t>Sullo studio etnologico delle comunità</a:t>
            </a:r>
            <a:r>
              <a:rPr lang="it-IT" sz="1600" dirty="0"/>
              <a:t>, in «La </a:t>
            </a:r>
            <a:r>
              <a:rPr lang="it-IT" sz="1600" dirty="0" err="1"/>
              <a:t>Lapa</a:t>
            </a:r>
            <a:r>
              <a:rPr lang="it-IT" sz="1600" dirty="0"/>
              <a:t>. Argomenti di storia e letteratura popolare», 1, pp. 5-7.</a:t>
            </a:r>
          </a:p>
          <a:p>
            <a:pPr marL="360000" indent="-180000">
              <a:buFont typeface="Arial" pitchFamily="34" charset="0"/>
              <a:buChar char="•"/>
            </a:pPr>
            <a:r>
              <a:rPr lang="it-CH" sz="1600" dirty="0"/>
              <a:t>Ernesto de Martino 1953, </a:t>
            </a:r>
            <a:r>
              <a:rPr lang="it-IT" sz="1600" i="1" dirty="0"/>
              <a:t>Mondo popolare e cultura nazionale</a:t>
            </a:r>
            <a:r>
              <a:rPr lang="it-IT" sz="1600" dirty="0"/>
              <a:t>, in «La </a:t>
            </a:r>
            <a:r>
              <a:rPr lang="it-IT" sz="1600" dirty="0" err="1"/>
              <a:t>Lapa</a:t>
            </a:r>
            <a:r>
              <a:rPr lang="it-IT" sz="1600" dirty="0"/>
              <a:t>. Argomenti di storia e letteratura popolare», 1, p.  3.</a:t>
            </a:r>
          </a:p>
          <a:p>
            <a:pPr marL="360000" indent="-180000">
              <a:buFont typeface="Arial" pitchFamily="34" charset="0"/>
              <a:buChar char="•"/>
            </a:pPr>
            <a:r>
              <a:rPr lang="it-CH" sz="1600" dirty="0"/>
              <a:t>Francesco </a:t>
            </a:r>
            <a:r>
              <a:rPr lang="it-CH" sz="1600" dirty="0" err="1"/>
              <a:t>Faeta</a:t>
            </a:r>
            <a:r>
              <a:rPr lang="it-CH" sz="1600" dirty="0"/>
              <a:t> 2005, </a:t>
            </a:r>
            <a:r>
              <a:rPr lang="it-CH" sz="1600" i="1" dirty="0"/>
              <a:t>Questioni italiane. Demologia, antropologia, critica culturale</a:t>
            </a:r>
            <a:r>
              <a:rPr lang="it-CH" sz="1600" dirty="0"/>
              <a:t>, Torino, Bollati </a:t>
            </a:r>
            <a:r>
              <a:rPr lang="it-CH" sz="1600" dirty="0" err="1"/>
              <a:t>Boringhieri</a:t>
            </a:r>
            <a:r>
              <a:rPr lang="it-CH" sz="1600" dirty="0"/>
              <a:t>.</a:t>
            </a:r>
            <a:endParaRPr lang="it-IT" sz="1600" dirty="0"/>
          </a:p>
        </p:txBody>
      </p:sp>
    </p:spTree>
    <p:extLst>
      <p:ext uri="{BB962C8B-B14F-4D97-AF65-F5344CB8AC3E}">
        <p14:creationId xmlns:p14="http://schemas.microsoft.com/office/powerpoint/2010/main" val="3555252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4D0C87-7EEF-445A-B274-D70AC6B5FE32}"/>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Antropologia del Mediterraneo</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it-IT"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id="{23B54174-EBA3-4C72-8B30-772941404A9D}"/>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11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Paola Sacchi – Pier Paolo </a:t>
            </a:r>
            <a:r>
              <a:rPr kumimoji="0" lang="it-IT" sz="11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Viazzo</a:t>
            </a:r>
            <a:endParaRPr kumimoji="0" lang="it-IT" sz="11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it-IT" sz="11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id="{E9D5F10E-50F4-4326-9914-0CBFEFF1875B}"/>
              </a:ext>
            </a:extLst>
          </p:cNvPr>
          <p:cNvSpPr txBox="1"/>
          <p:nvPr/>
        </p:nvSpPr>
        <p:spPr>
          <a:xfrm>
            <a:off x="0" y="282337"/>
            <a:ext cx="12192000" cy="523220"/>
          </a:xfrm>
          <a:prstGeom prst="rect">
            <a:avLst/>
          </a:prstGeom>
          <a:noFill/>
        </p:spPr>
        <p:txBody>
          <a:bodyPr wrap="square" rtlCol="0">
            <a:spAutoFit/>
          </a:bodyPr>
          <a:lstStyle/>
          <a:p>
            <a:pPr lvl="0"/>
            <a:r>
              <a:rPr lang="it-IT" sz="2800" b="1" i="1" dirty="0"/>
              <a:t>Antropologi “anglo-sassoni” e antropologi “nativi” in Spagna</a:t>
            </a:r>
            <a:endParaRPr kumimoji="0" lang="it-IT" sz="2600" b="1" i="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id="{3E346584-B317-4747-94F7-DF50B95DF597}"/>
              </a:ext>
            </a:extLst>
          </p:cNvPr>
          <p:cNvSpPr txBox="1"/>
          <p:nvPr/>
        </p:nvSpPr>
        <p:spPr>
          <a:xfrm>
            <a:off x="368449" y="1016951"/>
            <a:ext cx="9343176" cy="4431983"/>
          </a:xfrm>
          <a:prstGeom prst="rect">
            <a:avLst/>
          </a:prstGeom>
          <a:noFill/>
        </p:spPr>
        <p:txBody>
          <a:bodyPr wrap="square" rtlCol="0">
            <a:spAutoFit/>
          </a:bodyPr>
          <a:lstStyle/>
          <a:p>
            <a:pPr>
              <a:buFont typeface="Wingdings" pitchFamily="2" charset="2"/>
              <a:buChar char="§"/>
            </a:pPr>
            <a:r>
              <a:rPr lang="it-CH" dirty="0"/>
              <a:t> </a:t>
            </a:r>
            <a:r>
              <a:rPr lang="it-CH" sz="1700" dirty="0"/>
              <a:t>Non dissimile sembra essere stato il caso della Spagna. Il famoso libro di </a:t>
            </a:r>
            <a:r>
              <a:rPr lang="it-IT" sz="1700" dirty="0" err="1"/>
              <a:t>Julian</a:t>
            </a:r>
            <a:r>
              <a:rPr lang="it-IT" sz="1700" dirty="0"/>
              <a:t> </a:t>
            </a:r>
            <a:r>
              <a:rPr lang="it-IT" sz="1700" dirty="0" err="1"/>
              <a:t>Pitt-Rivers</a:t>
            </a:r>
            <a:r>
              <a:rPr lang="it-IT" sz="1700" dirty="0"/>
              <a:t> </a:t>
            </a:r>
            <a:r>
              <a:rPr lang="it-IT" sz="1700" i="1" dirty="0"/>
              <a:t>The People </a:t>
            </a:r>
            <a:r>
              <a:rPr lang="it-IT" sz="1700" i="1" dirty="0" err="1"/>
              <a:t>of</a:t>
            </a:r>
            <a:r>
              <a:rPr lang="it-IT" sz="1700" i="1" dirty="0"/>
              <a:t> the Sierra </a:t>
            </a:r>
            <a:r>
              <a:rPr lang="it-CH" sz="1700" dirty="0"/>
              <a:t>(1954), che nella storia dell’antropologia di questo paese ha rappresentato un vero e proprio spartiacque – </a:t>
            </a:r>
            <a:r>
              <a:rPr lang="it-IT" sz="1700" dirty="0"/>
              <a:t>«</a:t>
            </a:r>
            <a:r>
              <a:rPr lang="it-IT" sz="1700" dirty="0" err="1"/>
              <a:t>antes</a:t>
            </a:r>
            <a:r>
              <a:rPr lang="it-IT" sz="1700" dirty="0"/>
              <a:t> y </a:t>
            </a:r>
            <a:r>
              <a:rPr lang="it-IT" sz="1700" dirty="0" err="1"/>
              <a:t>después</a:t>
            </a:r>
            <a:r>
              <a:rPr lang="it-IT" sz="1700" dirty="0"/>
              <a:t> de </a:t>
            </a:r>
            <a:r>
              <a:rPr lang="it-IT" sz="1700" dirty="0" err="1"/>
              <a:t>Pitt-Rivers</a:t>
            </a:r>
            <a:r>
              <a:rPr lang="it-IT" sz="1700" dirty="0"/>
              <a:t>» </a:t>
            </a:r>
            <a:r>
              <a:rPr lang="it-CH" sz="1700" dirty="0"/>
              <a:t>– è stato oggetto, come vedremo, di </a:t>
            </a:r>
            <a:r>
              <a:rPr lang="it-IT" sz="1700" dirty="0"/>
              <a:t>feroci critiche agli inizi degli anni Ottanta (</a:t>
            </a:r>
            <a:r>
              <a:rPr lang="it-IT" sz="1700" dirty="0" err="1"/>
              <a:t>Serrán</a:t>
            </a:r>
            <a:r>
              <a:rPr lang="it-IT" sz="1700" dirty="0"/>
              <a:t> </a:t>
            </a:r>
            <a:r>
              <a:rPr lang="it-IT" sz="1700" dirty="0" err="1"/>
              <a:t>Pagán</a:t>
            </a:r>
            <a:r>
              <a:rPr lang="it-IT" sz="1700" dirty="0"/>
              <a:t> 1980; Moreno 1984). Ma questo antagonismo non esisteva trent’anni prima.</a:t>
            </a:r>
          </a:p>
          <a:p>
            <a:pPr>
              <a:buFont typeface="Wingdings" pitchFamily="2" charset="2"/>
              <a:buChar char="§"/>
            </a:pPr>
            <a:r>
              <a:rPr lang="it-IT" sz="1700" dirty="0"/>
              <a:t> Emblematica l’amicizia tra </a:t>
            </a:r>
            <a:r>
              <a:rPr lang="it-IT" sz="1700" dirty="0" err="1"/>
              <a:t>Pitt-Rivers</a:t>
            </a:r>
            <a:r>
              <a:rPr lang="it-IT" sz="1700" dirty="0"/>
              <a:t> (1919-2001) e lo storico e antropologo spagnolo Julio Caro </a:t>
            </a:r>
            <a:r>
              <a:rPr lang="it-IT" sz="1700" dirty="0" err="1"/>
              <a:t>Baroja</a:t>
            </a:r>
            <a:r>
              <a:rPr lang="it-IT" sz="1700" dirty="0"/>
              <a:t> (1914-1995), al quale </a:t>
            </a:r>
            <a:r>
              <a:rPr lang="it-IT" sz="1700" dirty="0" err="1"/>
              <a:t>Pitt-Rivers</a:t>
            </a:r>
            <a:r>
              <a:rPr lang="it-IT" sz="1700" dirty="0"/>
              <a:t> dedica </a:t>
            </a:r>
            <a:r>
              <a:rPr lang="it-IT" sz="1700" i="1" dirty="0"/>
              <a:t>The People </a:t>
            </a:r>
            <a:r>
              <a:rPr lang="it-IT" sz="1700" i="1" dirty="0" err="1"/>
              <a:t>of</a:t>
            </a:r>
            <a:r>
              <a:rPr lang="it-IT" sz="1700" i="1" dirty="0"/>
              <a:t> the Sierra</a:t>
            </a:r>
            <a:r>
              <a:rPr lang="it-IT" sz="1700" dirty="0"/>
              <a:t> «con ammirazione e gratitudine». </a:t>
            </a:r>
            <a:r>
              <a:rPr lang="it-IT" sz="1700" dirty="0" err="1"/>
              <a:t>Pitt-Rivers</a:t>
            </a:r>
            <a:r>
              <a:rPr lang="it-IT" sz="1700" dirty="0"/>
              <a:t> aveva conosciuto Caro </a:t>
            </a:r>
            <a:r>
              <a:rPr lang="it-IT" sz="1700" dirty="0" err="1"/>
              <a:t>Baroja</a:t>
            </a:r>
            <a:r>
              <a:rPr lang="it-IT" sz="1700" dirty="0"/>
              <a:t> (allora direttore del Museo del Pueblo </a:t>
            </a:r>
            <a:r>
              <a:rPr lang="it-IT" sz="1700" dirty="0" err="1"/>
              <a:t>Español</a:t>
            </a:r>
            <a:r>
              <a:rPr lang="it-IT" sz="1700" dirty="0"/>
              <a:t> di Madrid) nel novembre del 1949, proprio agli inizi della sua ricerca sul campo, in occasione di una visita a </a:t>
            </a:r>
            <a:r>
              <a:rPr lang="it-IT" sz="1700" dirty="0" err="1"/>
              <a:t>Grazalema</a:t>
            </a:r>
            <a:r>
              <a:rPr lang="it-IT" sz="1700" dirty="0"/>
              <a:t> di George Foster.</a:t>
            </a:r>
          </a:p>
          <a:p>
            <a:pPr>
              <a:spcAft>
                <a:spcPts val="600"/>
              </a:spcAft>
              <a:buFont typeface="Wingdings" pitchFamily="2" charset="2"/>
              <a:buChar char="§"/>
            </a:pPr>
            <a:r>
              <a:rPr lang="it-IT" sz="1700" dirty="0"/>
              <a:t> Fu l’inizio di una lunga amicizia documentata minuziosamente dalla recente pubblicazione della poderosa corrispondenza tra i due studiosi: 293 lettere, cartoline e telegrammi di </a:t>
            </a:r>
            <a:r>
              <a:rPr lang="it-IT" sz="1700" dirty="0" err="1"/>
              <a:t>Julian</a:t>
            </a:r>
            <a:r>
              <a:rPr lang="it-IT" sz="1700" dirty="0"/>
              <a:t> a Julio, e 325 lettere di Julio a </a:t>
            </a:r>
            <a:r>
              <a:rPr lang="it-IT" sz="1700" dirty="0" err="1"/>
              <a:t>Julian</a:t>
            </a:r>
            <a:r>
              <a:rPr lang="it-IT" sz="1700" dirty="0"/>
              <a:t>, su un arco di oltre quarant’anni.</a:t>
            </a:r>
          </a:p>
          <a:p>
            <a:pPr marL="360000" indent="-180000">
              <a:buFont typeface="Arial" pitchFamily="34" charset="0"/>
              <a:buChar char="•"/>
            </a:pPr>
            <a:r>
              <a:rPr lang="es-ES" sz="1600" dirty="0"/>
              <a:t>Julian Pitt‐Rivers &amp; Caro Baroja Julio, </a:t>
            </a:r>
            <a:r>
              <a:rPr lang="es-ES" sz="1600" i="1" dirty="0"/>
              <a:t>De Julian a Julio y de Julio a Julian: correspondencia entre Julio Caro Baroja y Julian Pitt‐Rivers (1949‐1991)</a:t>
            </a:r>
            <a:r>
              <a:rPr lang="es-ES" sz="1600" dirty="0"/>
              <a:t>, Introduzioni di  Honorio M. Velasco, Carmen Caro &amp; Françoise Pitt‐Rivers, 498 pp., Madrid, Consejo Superior de Investigaciones Científicas, 2015.</a:t>
            </a:r>
            <a:endParaRPr lang="it-IT" sz="1600" dirty="0"/>
          </a:p>
        </p:txBody>
      </p:sp>
      <p:sp>
        <p:nvSpPr>
          <p:cNvPr id="4" name="Segnaposto piè di pa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Antropologia del Mediterraneo</a:t>
            </a:r>
          </a:p>
        </p:txBody>
      </p:sp>
    </p:spTree>
    <p:extLst>
      <p:ext uri="{BB962C8B-B14F-4D97-AF65-F5344CB8AC3E}">
        <p14:creationId xmlns:p14="http://schemas.microsoft.com/office/powerpoint/2010/main" val="1437376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0" y="282337"/>
            <a:ext cx="12192000" cy="523220"/>
          </a:xfrm>
          <a:prstGeom prst="rect">
            <a:avLst/>
          </a:prstGeom>
          <a:noFill/>
        </p:spPr>
        <p:txBody>
          <a:bodyPr wrap="square" rtlCol="0">
            <a:spAutoFit/>
          </a:bodyPr>
          <a:lstStyle/>
          <a:p>
            <a:pPr lvl="0"/>
            <a:r>
              <a:rPr lang="it-IT" sz="2800" b="1" i="1" dirty="0"/>
              <a:t>“Professori </a:t>
            </a:r>
            <a:r>
              <a:rPr lang="it-IT" sz="2800" b="1" i="1" dirty="0" err="1"/>
              <a:t>tyloriani</a:t>
            </a:r>
            <a:r>
              <a:rPr lang="it-IT" sz="2800" b="1" i="1" dirty="0"/>
              <a:t> e caporali giapponesi”?</a:t>
            </a:r>
            <a:endParaRPr lang="it-IT" sz="2800" b="1" dirty="0"/>
          </a:p>
        </p:txBody>
      </p:sp>
      <p:sp>
        <p:nvSpPr>
          <p:cNvPr id="4" name="Titolo 1">
            <a:extLst>
              <a:ext uri="{FF2B5EF4-FFF2-40B4-BE49-F238E27FC236}">
                <a16:creationId xmlns:a16="http://schemas.microsoft.com/office/drawing/2014/main" id="{4F99FC27-69F9-44E9-BC6D-315AC5994CC7}"/>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5" name="Titolo 1">
            <a:extLst>
              <a:ext uri="{FF2B5EF4-FFF2-40B4-BE49-F238E27FC236}">
                <a16:creationId xmlns:a16="http://schemas.microsoft.com/office/drawing/2014/main" id="{22975BDD-81D4-4393-A279-371977DC3842}"/>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id="{55151FA4-0FF2-4823-B20B-CCA58ADA0C43}"/>
              </a:ext>
            </a:extLst>
          </p:cNvPr>
          <p:cNvSpPr txBox="1"/>
          <p:nvPr/>
        </p:nvSpPr>
        <p:spPr>
          <a:xfrm>
            <a:off x="368449" y="1051134"/>
            <a:ext cx="9343176" cy="4385816"/>
          </a:xfrm>
          <a:prstGeom prst="rect">
            <a:avLst/>
          </a:prstGeom>
          <a:noFill/>
        </p:spPr>
        <p:txBody>
          <a:bodyPr wrap="square" rtlCol="0">
            <a:spAutoFit/>
          </a:bodyPr>
          <a:lstStyle/>
          <a:p>
            <a:pPr>
              <a:spcAft>
                <a:spcPts val="300"/>
              </a:spcAft>
              <a:buFont typeface="Wingdings" pitchFamily="2" charset="2"/>
              <a:buChar char="§"/>
            </a:pPr>
            <a:r>
              <a:rPr lang="it-IT" dirty="0"/>
              <a:t> Qualcosa – o forse molto – cambia negli anni Sessanta, quando dalla generazione dei pionieri si passa a quella dei primi “epigoni”, ad antropologi come Jeremy </a:t>
            </a:r>
            <a:r>
              <a:rPr lang="it-IT" dirty="0" err="1"/>
              <a:t>Boissevain</a:t>
            </a:r>
            <a:r>
              <a:rPr lang="it-IT" dirty="0"/>
              <a:t> o John Davis oppure come Anton </a:t>
            </a:r>
            <a:r>
              <a:rPr lang="it-IT" dirty="0" err="1"/>
              <a:t>Blok</a:t>
            </a:r>
            <a:r>
              <a:rPr lang="it-IT" dirty="0"/>
              <a:t> (non “anglo-sassone” ma olandese, però antropologo sociale di scuola britannica).</a:t>
            </a:r>
          </a:p>
          <a:p>
            <a:pPr>
              <a:spcAft>
                <a:spcPts val="300"/>
              </a:spcAft>
              <a:buFont typeface="Wingdings" pitchFamily="2" charset="2"/>
              <a:buChar char="§"/>
            </a:pPr>
            <a:r>
              <a:rPr lang="it-IT" dirty="0"/>
              <a:t> Questi antropologi portano con sé la convinzione – spesso neppure nascosta – di essere rappresentanti di un’antropologia incomparabilmente più moderna e raffinata rispetto all’etnografia sud-europea, fossilizzatasi nello studio del folklore e ferma a teorie e metodi di stampo ottocentesco. Emblematico quanto scrive Davis nelle prime pagine del suo libro di sintesi sull’antropologia del Mediterraneo: </a:t>
            </a:r>
          </a:p>
          <a:p>
            <a:pPr marL="432000">
              <a:spcAft>
                <a:spcPts val="600"/>
              </a:spcAft>
            </a:pPr>
            <a:r>
              <a:rPr lang="it-IT" dirty="0"/>
              <a:t>«un etnografo francese o inglese o americano, armato dell’ultimissimo modello di mitragliatrice leggera intellettuale [</a:t>
            </a:r>
            <a:r>
              <a:rPr lang="en-MY" i="1" dirty="0"/>
              <a:t>carrying the very latest lightweight intellectual machine gun in his pack</a:t>
            </a:r>
            <a:r>
              <a:rPr lang="it-IT" dirty="0"/>
              <a:t>], rischia oggi di trovarsi davanti da un momento all’altro un professore </a:t>
            </a:r>
            <a:r>
              <a:rPr lang="it-IT" dirty="0" err="1"/>
              <a:t>tyloriano</a:t>
            </a:r>
            <a:r>
              <a:rPr lang="it-IT" dirty="0"/>
              <a:t> o </a:t>
            </a:r>
            <a:r>
              <a:rPr lang="it-IT" dirty="0" err="1"/>
              <a:t>frazeriano</a:t>
            </a:r>
            <a:r>
              <a:rPr lang="it-IT" dirty="0"/>
              <a:t> simile a un caporale giapponese sbucato fuori dalla giungla a combattere una guerra che solo lui non sa che è finita» (Davis 1977: 3-4).</a:t>
            </a:r>
            <a:endParaRPr lang="it-IT" sz="1600" dirty="0"/>
          </a:p>
          <a:p>
            <a:pPr marL="360000" indent="-180000">
              <a:buFont typeface="Arial" pitchFamily="34" charset="0"/>
              <a:buChar char="•"/>
            </a:pPr>
            <a:r>
              <a:rPr lang="en-GB" sz="1700" dirty="0"/>
              <a:t>John Davis 1977, </a:t>
            </a:r>
            <a:r>
              <a:rPr lang="en-GB" sz="1700" i="1" dirty="0"/>
              <a:t>People of the Mediterranean</a:t>
            </a:r>
            <a:r>
              <a:rPr lang="en-GB" sz="1700" dirty="0"/>
              <a:t>, London, </a:t>
            </a:r>
            <a:r>
              <a:rPr lang="en-GB" sz="1700" dirty="0" err="1"/>
              <a:t>Routledge</a:t>
            </a:r>
            <a:r>
              <a:rPr lang="en-GB" sz="1700" dirty="0"/>
              <a:t> &amp; </a:t>
            </a:r>
            <a:r>
              <a:rPr lang="en-GB" sz="1700" dirty="0" err="1"/>
              <a:t>Kegan</a:t>
            </a:r>
            <a:r>
              <a:rPr lang="en-GB" sz="1700" dirty="0"/>
              <a:t> Paul.</a:t>
            </a:r>
            <a:endParaRPr lang="it-IT" sz="1700" dirty="0"/>
          </a:p>
        </p:txBody>
      </p:sp>
      <p:sp>
        <p:nvSpPr>
          <p:cNvPr id="2" name="Segnaposto piè di pagina 1"/>
          <p:cNvSpPr>
            <a:spLocks noGrp="1"/>
          </p:cNvSpPr>
          <p:nvPr>
            <p:ph type="ftr" sz="quarter" idx="11"/>
          </p:nvPr>
        </p:nvSpPr>
        <p:spPr/>
        <p:txBody>
          <a:bodyPr/>
          <a:lstStyle/>
          <a:p>
            <a:r>
              <a:rPr lang="it-IT"/>
              <a:t>Antropologia del Mediterraneo</a:t>
            </a:r>
          </a:p>
        </p:txBody>
      </p:sp>
    </p:spTree>
    <p:extLst>
      <p:ext uri="{BB962C8B-B14F-4D97-AF65-F5344CB8AC3E}">
        <p14:creationId xmlns:p14="http://schemas.microsoft.com/office/powerpoint/2010/main" val="886188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7F87BD-A8AF-4CC4-BC0A-439E1B0283E0}"/>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id="{BE20370E-1B29-4B5A-8D5B-6CCD2F37144C}"/>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id="{82826240-1EE6-4DEE-B135-F171CE860655}"/>
              </a:ext>
            </a:extLst>
          </p:cNvPr>
          <p:cNvSpPr txBox="1"/>
          <p:nvPr/>
        </p:nvSpPr>
        <p:spPr>
          <a:xfrm>
            <a:off x="0" y="282339"/>
            <a:ext cx="12192000" cy="1384995"/>
          </a:xfrm>
          <a:prstGeom prst="rect">
            <a:avLst/>
          </a:prstGeom>
          <a:noFill/>
        </p:spPr>
        <p:txBody>
          <a:bodyPr wrap="square" rtlCol="0">
            <a:spAutoFit/>
          </a:bodyPr>
          <a:lstStyle/>
          <a:p>
            <a:r>
              <a:rPr lang="it-IT" sz="2800" b="1" i="1" dirty="0"/>
              <a:t>Antropologi anglo-sassoni e “</a:t>
            </a:r>
            <a:r>
              <a:rPr lang="it-IT" sz="2800" b="1" i="1" dirty="0" err="1"/>
              <a:t>folkloristi</a:t>
            </a:r>
            <a:r>
              <a:rPr lang="it-IT" sz="2800" b="1" i="1" dirty="0"/>
              <a:t>” nativi</a:t>
            </a:r>
            <a:endParaRPr lang="it-IT" sz="2800" dirty="0"/>
          </a:p>
          <a:p>
            <a:endParaRPr lang="it-IT" sz="2800" dirty="0"/>
          </a:p>
          <a:p>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id="{BB9F990E-EB22-440F-834E-4102C7B115E2}"/>
              </a:ext>
            </a:extLst>
          </p:cNvPr>
          <p:cNvSpPr txBox="1"/>
          <p:nvPr/>
        </p:nvSpPr>
        <p:spPr>
          <a:xfrm>
            <a:off x="368449" y="940037"/>
            <a:ext cx="9343176" cy="5109091"/>
          </a:xfrm>
          <a:prstGeom prst="rect">
            <a:avLst/>
          </a:prstGeom>
          <a:noFill/>
        </p:spPr>
        <p:txBody>
          <a:bodyPr wrap="square" rtlCol="0">
            <a:spAutoFit/>
          </a:bodyPr>
          <a:lstStyle/>
          <a:p>
            <a:pPr>
              <a:spcAft>
                <a:spcPts val="300"/>
              </a:spcAft>
              <a:buFont typeface="Wingdings" pitchFamily="2" charset="2"/>
              <a:buChar char="§"/>
            </a:pPr>
            <a:r>
              <a:rPr lang="it-IT" dirty="0"/>
              <a:t> Qualche anno più tardi </a:t>
            </a:r>
            <a:r>
              <a:rPr lang="it-IT" dirty="0" err="1"/>
              <a:t>Blok</a:t>
            </a:r>
            <a:r>
              <a:rPr lang="it-IT" dirty="0"/>
              <a:t> (1981: 427), constatando che «sorprendentemente gli antropologi che scrivono di onore e vergogna nelle società mediterranee non sembrano cavarsela meglio dei </a:t>
            </a:r>
            <a:r>
              <a:rPr lang="it-IT" dirty="0" err="1"/>
              <a:t>folkloristi</a:t>
            </a:r>
            <a:r>
              <a:rPr lang="it-IT" dirty="0"/>
              <a:t> di un tempo», lascia chiaramente trasparire un senso di superiorità.</a:t>
            </a:r>
          </a:p>
          <a:p>
            <a:pPr>
              <a:spcAft>
                <a:spcPts val="600"/>
              </a:spcAft>
              <a:buFont typeface="Wingdings" pitchFamily="2" charset="2"/>
              <a:buChar char="§"/>
            </a:pPr>
            <a:r>
              <a:rPr lang="it-IT" dirty="0"/>
              <a:t> Per la maggior parte degli antropologi anglo-americani di questa generazione gli studi dei «</a:t>
            </a:r>
            <a:r>
              <a:rPr lang="it-IT" dirty="0" err="1"/>
              <a:t>folkloristi</a:t>
            </a:r>
            <a:r>
              <a:rPr lang="it-IT" dirty="0"/>
              <a:t>» indigeni sono del tutto irrilevanti: invano si cercherebbero nei lavori di Davis su Pisticci dei riferimenti anche minimi a de Martino, che pure nella cittadina lucana aveva compiuto tra il 1952 e il 1954 importanti, anche se brevi, discese sul campo, come mostra il suo celebre libro </a:t>
            </a:r>
            <a:r>
              <a:rPr lang="it-IT" i="1" dirty="0"/>
              <a:t>Sud e magia</a:t>
            </a:r>
            <a:r>
              <a:rPr lang="it-IT" dirty="0"/>
              <a:t> (1959).</a:t>
            </a:r>
          </a:p>
          <a:p>
            <a:pPr marL="540000" indent="-180000">
              <a:spcAft>
                <a:spcPts val="1200"/>
              </a:spcAft>
              <a:buFont typeface="Arial" pitchFamily="34" charset="0"/>
              <a:buChar char="•"/>
            </a:pPr>
            <a:r>
              <a:rPr lang="en-US" sz="1700" dirty="0"/>
              <a:t>Anton Blok 1981, </a:t>
            </a:r>
            <a:r>
              <a:rPr lang="en-CA" sz="1700" i="1" dirty="0"/>
              <a:t>Rams and </a:t>
            </a:r>
            <a:r>
              <a:rPr lang="en-CA" sz="1700" i="1" dirty="0" err="1"/>
              <a:t>billy</a:t>
            </a:r>
            <a:r>
              <a:rPr lang="en-CA" sz="1700" i="1" dirty="0"/>
              <a:t>-goats: a key to the Mediterranean code of honour</a:t>
            </a:r>
            <a:r>
              <a:rPr lang="en-US" sz="1700" dirty="0"/>
              <a:t>, in «Man» (</a:t>
            </a:r>
            <a:r>
              <a:rPr lang="en-US" sz="1700" dirty="0" err="1"/>
              <a:t>n.s</a:t>
            </a:r>
            <a:r>
              <a:rPr lang="en-US" sz="1700" dirty="0"/>
              <a:t>.), 16, pp. 427-440.</a:t>
            </a:r>
            <a:endParaRPr lang="it-IT" dirty="0"/>
          </a:p>
          <a:p>
            <a:pPr>
              <a:spcAft>
                <a:spcPts val="300"/>
              </a:spcAft>
              <a:buFont typeface="Wingdings" pitchFamily="2" charset="2"/>
              <a:buChar char="§"/>
            </a:pPr>
            <a:r>
              <a:rPr lang="it-IT" dirty="0"/>
              <a:t> Non stupisce che tra antropologi nativi e antropologi stranieri i risentimenti si siano accumulati, non solo in Italia ma anche in altri paesi sud-europei:</a:t>
            </a:r>
          </a:p>
          <a:p>
            <a:pPr marL="540000" indent="-180000">
              <a:buFont typeface="Arial" pitchFamily="34" charset="0"/>
              <a:buChar char="•"/>
            </a:pPr>
            <a:r>
              <a:rPr lang="en-GB" sz="1700" dirty="0" err="1"/>
              <a:t>João</a:t>
            </a:r>
            <a:r>
              <a:rPr lang="en-GB" sz="1700" dirty="0"/>
              <a:t>  Leal 2001, </a:t>
            </a:r>
            <a:r>
              <a:rPr lang="en-GB" sz="1700" i="1" dirty="0"/>
              <a:t>«</a:t>
            </a:r>
            <a:r>
              <a:rPr lang="en-GB" sz="1700" i="1" dirty="0" err="1"/>
              <a:t>Tylorian</a:t>
            </a:r>
            <a:r>
              <a:rPr lang="en-GB" sz="1700" i="1" dirty="0"/>
              <a:t> professors» and «Japanese corporals»: anthropological theory and national identity in Portuguese ethnography</a:t>
            </a:r>
            <a:r>
              <a:rPr lang="en-GB" sz="1700" dirty="0"/>
              <a:t>, in D. </a:t>
            </a:r>
            <a:r>
              <a:rPr lang="en-GB" sz="1700" dirty="0" err="1"/>
              <a:t>Albera</a:t>
            </a:r>
            <a:r>
              <a:rPr lang="en-GB" sz="1700" dirty="0"/>
              <a:t>, A. Blok, C. </a:t>
            </a:r>
            <a:r>
              <a:rPr lang="en-GB" sz="1700" dirty="0" err="1"/>
              <a:t>Bromberger</a:t>
            </a:r>
            <a:r>
              <a:rPr lang="en-GB" sz="1700" dirty="0"/>
              <a:t> (a </a:t>
            </a:r>
            <a:r>
              <a:rPr lang="en-GB" sz="1700" dirty="0" err="1"/>
              <a:t>cura</a:t>
            </a:r>
            <a:r>
              <a:rPr lang="en-GB" sz="1700" dirty="0"/>
              <a:t> </a:t>
            </a:r>
            <a:r>
              <a:rPr lang="en-GB" sz="1700" dirty="0" err="1"/>
              <a:t>di</a:t>
            </a:r>
            <a:r>
              <a:rPr lang="en-GB" sz="1700" dirty="0"/>
              <a:t>) </a:t>
            </a:r>
            <a:r>
              <a:rPr lang="en-GB" sz="1700" i="1" dirty="0" err="1"/>
              <a:t>Anthropologie</a:t>
            </a:r>
            <a:r>
              <a:rPr lang="en-GB" sz="1700" i="1" dirty="0"/>
              <a:t> de la </a:t>
            </a:r>
            <a:r>
              <a:rPr lang="en-GB" sz="1700" i="1" dirty="0" err="1"/>
              <a:t>Méditerranée</a:t>
            </a:r>
            <a:r>
              <a:rPr lang="en-GB" sz="1700" dirty="0"/>
              <a:t>, Paris, </a:t>
            </a:r>
            <a:r>
              <a:rPr lang="en-GB" sz="1700" dirty="0" err="1"/>
              <a:t>Maisonneuve</a:t>
            </a:r>
            <a:r>
              <a:rPr lang="en-GB" sz="1700" dirty="0"/>
              <a:t> &amp; Larose, pp. 645-662.</a:t>
            </a:r>
            <a:endParaRPr lang="it-IT" sz="1700" dirty="0"/>
          </a:p>
          <a:p>
            <a:pPr>
              <a:spcAft>
                <a:spcPts val="300"/>
              </a:spcAft>
              <a:buFont typeface="Wingdings" pitchFamily="2" charset="2"/>
              <a:buChar char="§"/>
            </a:pPr>
            <a:endParaRPr lang="it-IT" dirty="0"/>
          </a:p>
          <a:p>
            <a:pPr>
              <a:spcAft>
                <a:spcPts val="300"/>
              </a:spcAft>
            </a:pPr>
            <a:endParaRPr lang="it-IT" dirty="0"/>
          </a:p>
        </p:txBody>
      </p:sp>
      <p:sp>
        <p:nvSpPr>
          <p:cNvPr id="4" name="Segnaposto piè di pagina 3"/>
          <p:cNvSpPr>
            <a:spLocks noGrp="1"/>
          </p:cNvSpPr>
          <p:nvPr>
            <p:ph type="ftr" sz="quarter" idx="11"/>
          </p:nvPr>
        </p:nvSpPr>
        <p:spPr/>
        <p:txBody>
          <a:bodyPr/>
          <a:lstStyle/>
          <a:p>
            <a:endParaRPr lang="it-IT" dirty="0"/>
          </a:p>
        </p:txBody>
      </p:sp>
    </p:spTree>
    <p:extLst>
      <p:ext uri="{BB962C8B-B14F-4D97-AF65-F5344CB8AC3E}">
        <p14:creationId xmlns:p14="http://schemas.microsoft.com/office/powerpoint/2010/main" val="2068771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CFB984-EC62-4468-AFB3-25D582FB1DF2}"/>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id="{D2D9AA4E-E2C6-411F-BB55-82CC1BE57469}"/>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id="{81632976-9C63-499E-995F-6595CC625DDA}"/>
              </a:ext>
            </a:extLst>
          </p:cNvPr>
          <p:cNvSpPr txBox="1"/>
          <p:nvPr/>
        </p:nvSpPr>
        <p:spPr>
          <a:xfrm>
            <a:off x="0" y="282337"/>
            <a:ext cx="12192000" cy="523220"/>
          </a:xfrm>
          <a:prstGeom prst="rect">
            <a:avLst/>
          </a:prstGeom>
          <a:noFill/>
        </p:spPr>
        <p:txBody>
          <a:bodyPr wrap="square" rtlCol="0">
            <a:spAutoFit/>
          </a:bodyPr>
          <a:lstStyle/>
          <a:p>
            <a:r>
              <a:rPr lang="it-IT" sz="2800" b="1" i="1" dirty="0"/>
              <a:t>In Italia: innovazione teorica e tensioni politiche</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id="{F87AEBBA-7499-4324-AB63-F36F09D32CF9}"/>
              </a:ext>
            </a:extLst>
          </p:cNvPr>
          <p:cNvSpPr txBox="1"/>
          <p:nvPr/>
        </p:nvSpPr>
        <p:spPr>
          <a:xfrm>
            <a:off x="368449" y="1110953"/>
            <a:ext cx="9343176" cy="5047536"/>
          </a:xfrm>
          <a:prstGeom prst="rect">
            <a:avLst/>
          </a:prstGeom>
          <a:noFill/>
        </p:spPr>
        <p:txBody>
          <a:bodyPr wrap="square" rtlCol="0">
            <a:spAutoFit/>
          </a:bodyPr>
          <a:lstStyle/>
          <a:p>
            <a:pPr lvl="0">
              <a:spcAft>
                <a:spcPts val="1200"/>
              </a:spcAft>
              <a:buFont typeface="Wingdings" pitchFamily="2" charset="2"/>
              <a:buChar char="§"/>
            </a:pPr>
            <a:r>
              <a:rPr lang="it-IT" sz="1700" dirty="0"/>
              <a:t> </a:t>
            </a:r>
            <a:r>
              <a:rPr lang="it-IT" dirty="0"/>
              <a:t>Da un punto di vista teorico, lo stereotipo del “</a:t>
            </a:r>
            <a:r>
              <a:rPr lang="it-IT" dirty="0" err="1"/>
              <a:t>folklorista</a:t>
            </a:r>
            <a:r>
              <a:rPr lang="it-IT" dirty="0"/>
              <a:t> arretrato” male si addice, soprattutto in Italia, a nuove generazioni che già negli anni Sessanta avevano avviato una ridefinizione del folklore come terreno privilegiato per lo studio dei dislivelli interni di cultura e dei rapporti tra culture egemoniche e culture subalterne, che si manifesta pienamente nel decennio seguente e che unisce a una considerevole raffinatezza teorica un combattivo impegno politico (</a:t>
            </a:r>
            <a:r>
              <a:rPr lang="it-IT" dirty="0" err="1"/>
              <a:t>Cirese</a:t>
            </a:r>
            <a:r>
              <a:rPr lang="it-IT" dirty="0"/>
              <a:t> 1971; Lombardi </a:t>
            </a:r>
            <a:r>
              <a:rPr lang="it-IT" dirty="0" err="1"/>
              <a:t>Satriani</a:t>
            </a:r>
            <a:r>
              <a:rPr lang="it-IT" dirty="0"/>
              <a:t> 1973; Clemente, Meoni, </a:t>
            </a:r>
            <a:r>
              <a:rPr lang="it-IT" dirty="0" err="1"/>
              <a:t>Squillacciotti</a:t>
            </a:r>
            <a:r>
              <a:rPr lang="it-IT" dirty="0"/>
              <a:t> 1976). </a:t>
            </a:r>
          </a:p>
          <a:p>
            <a:pPr lvl="0">
              <a:spcAft>
                <a:spcPts val="600"/>
              </a:spcAft>
              <a:buFont typeface="Wingdings" pitchFamily="2" charset="2"/>
              <a:buChar char="§"/>
            </a:pPr>
            <a:r>
              <a:rPr lang="it-IT" dirty="0"/>
              <a:t> Questo impegno si inseriva in un quadro di tensione politica che si ritrova non solo in Italia ma anche negli altri paesi sud-europei, dove il processo di democratizzazione seguito alla caduta delle dittature si intreccia con atteggiamenti non sempre benevoli nei confronti degli Stati Uniti, a cui non si risparmiano accuse di imperialismo economico e culturale, ma anche della Gran Bretagna e del suo passato colonialista. Le infelici metafore usate da Davis di certo non aiutarono a gettare ponti.</a:t>
            </a:r>
          </a:p>
          <a:p>
            <a:pPr lvl="0">
              <a:spcAft>
                <a:spcPts val="600"/>
              </a:spcAft>
              <a:buFont typeface="Wingdings" pitchFamily="2" charset="2"/>
              <a:buChar char="§"/>
            </a:pPr>
            <a:endParaRPr lang="it-IT" sz="1400" dirty="0"/>
          </a:p>
          <a:p>
            <a:pPr lvl="0"/>
            <a:endParaRPr lang="it-IT" sz="1400" dirty="0"/>
          </a:p>
          <a:p>
            <a:pPr lvl="0"/>
            <a:endParaRPr lang="it-IT" sz="1400" dirty="0"/>
          </a:p>
          <a:p>
            <a:pPr lvl="0"/>
            <a:endParaRPr lang="it-IT" sz="1400" dirty="0"/>
          </a:p>
          <a:p>
            <a:pPr lvl="0"/>
            <a:endParaRPr lang="it-IT" sz="1400" dirty="0"/>
          </a:p>
          <a:p>
            <a:endParaRPr lang="it-IT" sz="1600" dirty="0"/>
          </a:p>
        </p:txBody>
      </p:sp>
      <p:sp>
        <p:nvSpPr>
          <p:cNvPr id="4" name="Segnaposto piè di pagina 3"/>
          <p:cNvSpPr>
            <a:spLocks noGrp="1"/>
          </p:cNvSpPr>
          <p:nvPr>
            <p:ph type="ftr" sz="quarter" idx="11"/>
          </p:nvPr>
        </p:nvSpPr>
        <p:spPr/>
        <p:txBody>
          <a:bodyPr/>
          <a:lstStyle/>
          <a:p>
            <a:endParaRPr lang="it-IT" dirty="0"/>
          </a:p>
        </p:txBody>
      </p:sp>
    </p:spTree>
    <p:extLst>
      <p:ext uri="{BB962C8B-B14F-4D97-AF65-F5344CB8AC3E}">
        <p14:creationId xmlns:p14="http://schemas.microsoft.com/office/powerpoint/2010/main" val="3696986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491150-0A6F-47D2-967F-18CC4FCC205A}"/>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p:txBody>
      </p:sp>
      <p:sp>
        <p:nvSpPr>
          <p:cNvPr id="3" name="Titolo 1">
            <a:extLst>
              <a:ext uri="{FF2B5EF4-FFF2-40B4-BE49-F238E27FC236}">
                <a16:creationId xmlns:a16="http://schemas.microsoft.com/office/drawing/2014/main" id="{2BA40961-6FC9-4CC2-BDB5-60F4A54C81E3}"/>
              </a:ext>
            </a:extLst>
          </p:cNvPr>
          <p:cNvSpPr txBox="1">
            <a:spLocks/>
          </p:cNvSpPr>
          <p:nvPr/>
        </p:nvSpPr>
        <p:spPr>
          <a:xfrm>
            <a:off x="197667" y="6259145"/>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id="{862677D1-11EA-4653-9C88-1FF5DF9B2F64}"/>
              </a:ext>
            </a:extLst>
          </p:cNvPr>
          <p:cNvSpPr txBox="1"/>
          <p:nvPr/>
        </p:nvSpPr>
        <p:spPr>
          <a:xfrm>
            <a:off x="0" y="282338"/>
            <a:ext cx="12192000" cy="1384995"/>
          </a:xfrm>
          <a:prstGeom prst="rect">
            <a:avLst/>
          </a:prstGeom>
          <a:noFill/>
        </p:spPr>
        <p:txBody>
          <a:bodyPr wrap="square" rtlCol="0">
            <a:spAutoFit/>
          </a:bodyPr>
          <a:lstStyle/>
          <a:p>
            <a:pPr lvl="0"/>
            <a:r>
              <a:rPr lang="it-IT" sz="2800" b="1" i="1" dirty="0"/>
              <a:t>Il rinnovamento degli studi sul folklore in Italia negli anni ’70</a:t>
            </a:r>
          </a:p>
          <a:p>
            <a:pPr lvl="0"/>
            <a:endParaRPr lang="it-IT" sz="2800" b="1" dirty="0"/>
          </a:p>
          <a:p>
            <a:pPr lvl="0"/>
            <a:endParaRPr lang="it-IT" sz="2800" b="1" i="1" dirty="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id="{B3BD40C0-613A-4874-8B4F-F766B0777D5D}"/>
              </a:ext>
            </a:extLst>
          </p:cNvPr>
          <p:cNvSpPr txBox="1"/>
          <p:nvPr/>
        </p:nvSpPr>
        <p:spPr>
          <a:xfrm>
            <a:off x="368449" y="1131307"/>
            <a:ext cx="9343176" cy="4427145"/>
          </a:xfrm>
          <a:prstGeom prst="rect">
            <a:avLst/>
          </a:prstGeom>
          <a:noFill/>
        </p:spPr>
        <p:txBody>
          <a:bodyPr wrap="square" rtlCol="0">
            <a:spAutoFit/>
          </a:bodyPr>
          <a:lstStyle/>
          <a:p>
            <a:endParaRPr lang="it-IT" dirty="0"/>
          </a:p>
        </p:txBody>
      </p:sp>
      <p:sp>
        <p:nvSpPr>
          <p:cNvPr id="4" name="Segnaposto piè di pagina 3"/>
          <p:cNvSpPr>
            <a:spLocks noGrp="1"/>
          </p:cNvSpPr>
          <p:nvPr>
            <p:ph type="ftr" sz="quarter" idx="11"/>
          </p:nvPr>
        </p:nvSpPr>
        <p:spPr/>
        <p:txBody>
          <a:bodyPr/>
          <a:lstStyle/>
          <a:p>
            <a:endParaRPr lang="it-IT" dirty="0"/>
          </a:p>
        </p:txBody>
      </p:sp>
      <p:pic>
        <p:nvPicPr>
          <p:cNvPr id="11" name="Immagine 10" descr="Cultura egemonica e culture subalterne - Alberto Cirese - Anobii"/>
          <p:cNvPicPr/>
          <p:nvPr/>
        </p:nvPicPr>
        <p:blipFill>
          <a:blip r:embed="rId2"/>
          <a:srcRect/>
          <a:stretch>
            <a:fillRect/>
          </a:stretch>
        </p:blipFill>
        <p:spPr bwMode="auto">
          <a:xfrm>
            <a:off x="750011" y="1586271"/>
            <a:ext cx="2351284" cy="3600000"/>
          </a:xfrm>
          <a:prstGeom prst="rect">
            <a:avLst/>
          </a:prstGeom>
          <a:noFill/>
          <a:ln w="9525">
            <a:noFill/>
            <a:miter lim="800000"/>
            <a:headEnd/>
            <a:tailEnd/>
          </a:ln>
        </p:spPr>
      </p:pic>
      <p:pic>
        <p:nvPicPr>
          <p:cNvPr id="12" name="Immagine 11" descr="http://1.bp.blogspot.com/-rBddtK4sW7A/UVhZIQ7d8VI/AAAAAAAAGcs/AqTZ2BCY6Bs/s320/folklore.jpg"/>
          <p:cNvPicPr>
            <a:picLocks noChangeAspect="1"/>
          </p:cNvPicPr>
          <p:nvPr/>
        </p:nvPicPr>
        <p:blipFill>
          <a:blip r:embed="rId3"/>
          <a:srcRect/>
          <a:stretch>
            <a:fillRect/>
          </a:stretch>
        </p:blipFill>
        <p:spPr bwMode="auto">
          <a:xfrm>
            <a:off x="4653101" y="1555892"/>
            <a:ext cx="2340458" cy="3600000"/>
          </a:xfrm>
          <a:prstGeom prst="rect">
            <a:avLst/>
          </a:prstGeom>
          <a:noFill/>
          <a:ln w="9525">
            <a:noFill/>
            <a:miter lim="800000"/>
            <a:headEnd/>
            <a:tailEnd/>
          </a:ln>
        </p:spPr>
      </p:pic>
      <p:pic>
        <p:nvPicPr>
          <p:cNvPr id="13" name="imgBlkFront" descr="https://images-na.ssl-images-amazon.com/images/I/51ayrXAVCJL._SX373_BO1,204,203,200_.jpg"/>
          <p:cNvPicPr>
            <a:picLocks noChangeAspect="1"/>
          </p:cNvPicPr>
          <p:nvPr/>
        </p:nvPicPr>
        <p:blipFill>
          <a:blip r:embed="rId4"/>
          <a:srcRect/>
          <a:stretch>
            <a:fillRect/>
          </a:stretch>
        </p:blipFill>
        <p:spPr bwMode="auto">
          <a:xfrm>
            <a:off x="8173720" y="1581399"/>
            <a:ext cx="2664153" cy="3600000"/>
          </a:xfrm>
          <a:prstGeom prst="rect">
            <a:avLst/>
          </a:prstGeom>
          <a:noFill/>
          <a:ln w="9525">
            <a:noFill/>
            <a:miter lim="800000"/>
            <a:headEnd/>
            <a:tailEnd/>
          </a:ln>
        </p:spPr>
      </p:pic>
    </p:spTree>
    <p:extLst>
      <p:ext uri="{BB962C8B-B14F-4D97-AF65-F5344CB8AC3E}">
        <p14:creationId xmlns:p14="http://schemas.microsoft.com/office/powerpoint/2010/main" val="3555252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4D0C87-7EEF-445A-B274-D70AC6B5FE32}"/>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Antropologia del Mediterraneo</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it-IT"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id="{23B54174-EBA3-4C72-8B30-772941404A9D}"/>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11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Paola Sacchi – Pier Paolo </a:t>
            </a:r>
            <a:r>
              <a:rPr kumimoji="0" lang="it-IT" sz="11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Viazzo</a:t>
            </a:r>
            <a:endParaRPr kumimoji="0" lang="it-IT" sz="11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it-IT" sz="11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id="{E9D5F10E-50F4-4326-9914-0CBFEFF1875B}"/>
              </a:ext>
            </a:extLst>
          </p:cNvPr>
          <p:cNvSpPr txBox="1"/>
          <p:nvPr/>
        </p:nvSpPr>
        <p:spPr>
          <a:xfrm>
            <a:off x="0" y="282337"/>
            <a:ext cx="12192000" cy="523220"/>
          </a:xfrm>
          <a:prstGeom prst="rect">
            <a:avLst/>
          </a:prstGeom>
          <a:noFill/>
        </p:spPr>
        <p:txBody>
          <a:bodyPr wrap="square" rtlCol="0">
            <a:spAutoFit/>
          </a:bodyPr>
          <a:lstStyle/>
          <a:p>
            <a:pPr lvl="0"/>
            <a:r>
              <a:rPr lang="it-IT" sz="2800" b="1" i="1" dirty="0"/>
              <a:t>In Spagna: “la favola di </a:t>
            </a:r>
            <a:r>
              <a:rPr lang="it-IT" sz="2800" b="1" i="1" dirty="0" err="1"/>
              <a:t>Alcalá</a:t>
            </a:r>
            <a:r>
              <a:rPr lang="it-IT" sz="2800" b="1" i="1" dirty="0"/>
              <a:t> e la realtà storica di </a:t>
            </a:r>
            <a:r>
              <a:rPr lang="it-IT" sz="2800" b="1" i="1" dirty="0" err="1"/>
              <a:t>Grazalema</a:t>
            </a:r>
            <a:r>
              <a:rPr lang="it-IT" sz="2800" b="1" i="1" dirty="0"/>
              <a:t>” </a:t>
            </a:r>
            <a:endParaRPr kumimoji="0" lang="it-IT" sz="2600" b="1" i="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id="{3E346584-B317-4747-94F7-DF50B95DF597}"/>
              </a:ext>
            </a:extLst>
          </p:cNvPr>
          <p:cNvSpPr txBox="1"/>
          <p:nvPr/>
        </p:nvSpPr>
        <p:spPr>
          <a:xfrm>
            <a:off x="368449" y="1016951"/>
            <a:ext cx="9343176" cy="4447371"/>
          </a:xfrm>
          <a:prstGeom prst="rect">
            <a:avLst/>
          </a:prstGeom>
          <a:noFill/>
        </p:spPr>
        <p:txBody>
          <a:bodyPr wrap="square" rtlCol="0">
            <a:spAutoFit/>
          </a:bodyPr>
          <a:lstStyle/>
          <a:p>
            <a:pPr>
              <a:spcAft>
                <a:spcPts val="1200"/>
              </a:spcAft>
              <a:buFont typeface="Wingdings" pitchFamily="2" charset="2"/>
              <a:buChar char="§"/>
            </a:pPr>
            <a:r>
              <a:rPr lang="it-IT" dirty="0"/>
              <a:t> Forte di cinque anni di ricerca storica su </a:t>
            </a:r>
            <a:r>
              <a:rPr lang="it-IT" dirty="0" err="1"/>
              <a:t>Grazalema</a:t>
            </a:r>
            <a:r>
              <a:rPr lang="it-IT" dirty="0"/>
              <a:t> (la cittadina andalusa che </a:t>
            </a:r>
            <a:r>
              <a:rPr lang="it-IT" dirty="0" err="1"/>
              <a:t>Pitt-Rivers</a:t>
            </a:r>
            <a:r>
              <a:rPr lang="it-IT" dirty="0"/>
              <a:t> aveva celato dietro allo pseudonimo di </a:t>
            </a:r>
            <a:r>
              <a:rPr lang="it-IT" dirty="0" err="1"/>
              <a:t>Alcalá</a:t>
            </a:r>
            <a:r>
              <a:rPr lang="it-IT" dirty="0"/>
              <a:t> de la Sierra), nel 1980 </a:t>
            </a:r>
            <a:r>
              <a:rPr lang="it-IT" dirty="0" err="1"/>
              <a:t>Ginés</a:t>
            </a:r>
            <a:r>
              <a:rPr lang="it-IT" dirty="0"/>
              <a:t> </a:t>
            </a:r>
            <a:r>
              <a:rPr lang="it-IT" b="1" dirty="0" err="1"/>
              <a:t>Serrán</a:t>
            </a:r>
            <a:r>
              <a:rPr lang="it-IT" b="1" dirty="0"/>
              <a:t> </a:t>
            </a:r>
            <a:r>
              <a:rPr lang="it-IT" b="1" dirty="0" err="1"/>
              <a:t>Pagán</a:t>
            </a:r>
            <a:r>
              <a:rPr lang="it-IT" b="1" dirty="0"/>
              <a:t> </a:t>
            </a:r>
            <a:r>
              <a:rPr lang="it-IT" dirty="0"/>
              <a:t>scrive un articolo in cui – contrapponendo la «favola» di </a:t>
            </a:r>
            <a:r>
              <a:rPr lang="it-IT" dirty="0" err="1"/>
              <a:t>Alcalá</a:t>
            </a:r>
            <a:r>
              <a:rPr lang="it-IT" dirty="0"/>
              <a:t> alla «realtà storica» di </a:t>
            </a:r>
            <a:r>
              <a:rPr lang="it-IT" dirty="0" err="1"/>
              <a:t>Grazalema</a:t>
            </a:r>
            <a:r>
              <a:rPr lang="it-IT" dirty="0"/>
              <a:t> – </a:t>
            </a:r>
            <a:r>
              <a:rPr lang="it-CH" dirty="0"/>
              <a:t>accusa </a:t>
            </a:r>
            <a:r>
              <a:rPr lang="it-IT" dirty="0" err="1"/>
              <a:t>Pitt-Rivers</a:t>
            </a:r>
            <a:r>
              <a:rPr lang="it-CH" dirty="0"/>
              <a:t> di clamorosa ignoranza, frutto di un coinvolgimento pragmatico e superficiale con la storia locale, con i processi economici, con i conflitti politici e con le espressioni simboliche dell’Andalusia.</a:t>
            </a:r>
          </a:p>
          <a:p>
            <a:pPr>
              <a:buFont typeface="Wingdings" pitchFamily="2" charset="2"/>
              <a:buChar char="§"/>
            </a:pPr>
            <a:r>
              <a:rPr lang="it-CH" dirty="0"/>
              <a:t> Il suo verdetto è che </a:t>
            </a:r>
            <a:r>
              <a:rPr lang="it-CH" i="1" dirty="0"/>
              <a:t>The People </a:t>
            </a:r>
            <a:r>
              <a:rPr lang="it-CH" i="1" dirty="0" err="1"/>
              <a:t>of</a:t>
            </a:r>
            <a:r>
              <a:rPr lang="it-CH" i="1" dirty="0"/>
              <a:t> the Sierra</a:t>
            </a:r>
            <a:r>
              <a:rPr lang="it-CH" dirty="0"/>
              <a:t> è «lontano dal rappresentare un modello utile per analizzare la realtà sociale spagnola. […] Il libro ha presentato una immagine falsa dell’Andalusia e ha influito negativamente sugli studi storici e antropologici che sono stati condotti in seguito» (1980: 82).</a:t>
            </a:r>
          </a:p>
          <a:p>
            <a:endParaRPr lang="it-CH" sz="1400" dirty="0"/>
          </a:p>
          <a:p>
            <a:endParaRPr lang="it-CH" sz="1400" dirty="0"/>
          </a:p>
          <a:p>
            <a:pPr marL="360000" indent="-180000">
              <a:buFont typeface="Arial" pitchFamily="34" charset="0"/>
              <a:buChar char="•"/>
            </a:pPr>
            <a:r>
              <a:rPr lang="es-CO" sz="1700" dirty="0"/>
              <a:t>Ginés Serrán Pagán</a:t>
            </a:r>
            <a:r>
              <a:rPr lang="es-ES" sz="1700" dirty="0"/>
              <a:t> 1980, </a:t>
            </a:r>
            <a:r>
              <a:rPr lang="es-EC" sz="1700" i="1" dirty="0"/>
              <a:t>La fábula de Alcalá  y la realidad histórica de Grazalema. Replanteamiento del primer estudio de antropología social en España</a:t>
            </a:r>
            <a:r>
              <a:rPr lang="es-EC" sz="1700" dirty="0"/>
              <a:t>, in «Revista Española de Investigaciones Sociológicas»,</a:t>
            </a:r>
            <a:r>
              <a:rPr lang="es-ES" sz="1700" dirty="0"/>
              <a:t> 9, pp. 81-115.</a:t>
            </a:r>
            <a:endParaRPr lang="it-IT" sz="1700" dirty="0"/>
          </a:p>
          <a:p>
            <a:r>
              <a:rPr lang="it-IT" sz="1400" dirty="0"/>
              <a:t> </a:t>
            </a:r>
          </a:p>
        </p:txBody>
      </p:sp>
      <p:sp>
        <p:nvSpPr>
          <p:cNvPr id="4" name="Segnaposto piè di pa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Antropologia del Mediterraneo</a:t>
            </a:r>
          </a:p>
        </p:txBody>
      </p:sp>
    </p:spTree>
    <p:extLst>
      <p:ext uri="{BB962C8B-B14F-4D97-AF65-F5344CB8AC3E}">
        <p14:creationId xmlns:p14="http://schemas.microsoft.com/office/powerpoint/2010/main" val="1437376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491150-0A6F-47D2-967F-18CC4FCC205A}"/>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p:txBody>
      </p:sp>
      <p:sp>
        <p:nvSpPr>
          <p:cNvPr id="3" name="Titolo 1">
            <a:extLst>
              <a:ext uri="{FF2B5EF4-FFF2-40B4-BE49-F238E27FC236}">
                <a16:creationId xmlns:a16="http://schemas.microsoft.com/office/drawing/2014/main" id="{2BA40961-6FC9-4CC2-BDB5-60F4A54C81E3}"/>
              </a:ext>
            </a:extLst>
          </p:cNvPr>
          <p:cNvSpPr txBox="1">
            <a:spLocks/>
          </p:cNvSpPr>
          <p:nvPr/>
        </p:nvSpPr>
        <p:spPr>
          <a:xfrm>
            <a:off x="197667" y="6259145"/>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id="{862677D1-11EA-4653-9C88-1FF5DF9B2F64}"/>
              </a:ext>
            </a:extLst>
          </p:cNvPr>
          <p:cNvSpPr txBox="1"/>
          <p:nvPr/>
        </p:nvSpPr>
        <p:spPr>
          <a:xfrm>
            <a:off x="0" y="282337"/>
            <a:ext cx="12192000" cy="523220"/>
          </a:xfrm>
          <a:prstGeom prst="rect">
            <a:avLst/>
          </a:prstGeom>
          <a:noFill/>
        </p:spPr>
        <p:txBody>
          <a:bodyPr wrap="square" rtlCol="0">
            <a:spAutoFit/>
          </a:bodyPr>
          <a:lstStyle/>
          <a:p>
            <a:r>
              <a:rPr lang="it-IT" sz="2800" b="1" dirty="0">
                <a:latin typeface="Tahoma" panose="020B0604030504040204" pitchFamily="34" charset="0"/>
                <a:ea typeface="Tahoma" panose="020B0604030504040204" pitchFamily="34" charset="0"/>
                <a:cs typeface="Tahoma" panose="020B0604030504040204" pitchFamily="34" charset="0"/>
              </a:rPr>
              <a:t>					Lezione 6</a:t>
            </a:r>
          </a:p>
        </p:txBody>
      </p:sp>
      <p:sp>
        <p:nvSpPr>
          <p:cNvPr id="6" name="CasellaDiTesto 5">
            <a:extLst>
              <a:ext uri="{FF2B5EF4-FFF2-40B4-BE49-F238E27FC236}">
                <a16:creationId xmlns:a16="http://schemas.microsoft.com/office/drawing/2014/main" id="{B3BD40C0-613A-4874-8B4F-F766B0777D5D}"/>
              </a:ext>
            </a:extLst>
          </p:cNvPr>
          <p:cNvSpPr txBox="1"/>
          <p:nvPr/>
        </p:nvSpPr>
        <p:spPr>
          <a:xfrm>
            <a:off x="368449" y="1131307"/>
            <a:ext cx="9343176" cy="4427145"/>
          </a:xfrm>
          <a:prstGeom prst="rect">
            <a:avLst/>
          </a:prstGeom>
          <a:noFill/>
        </p:spPr>
        <p:txBody>
          <a:bodyPr wrap="square" rtlCol="0">
            <a:spAutoFit/>
          </a:bodyPr>
          <a:lstStyle/>
          <a:p>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7" name="Rettangolo 6"/>
          <p:cNvSpPr/>
          <p:nvPr/>
        </p:nvSpPr>
        <p:spPr>
          <a:xfrm>
            <a:off x="1486967" y="2444097"/>
            <a:ext cx="8289421" cy="1446550"/>
          </a:xfrm>
          <a:prstGeom prst="rect">
            <a:avLst/>
          </a:prstGeom>
        </p:spPr>
        <p:txBody>
          <a:bodyPr wrap="square">
            <a:spAutoFit/>
          </a:bodyPr>
          <a:lstStyle/>
          <a:p>
            <a:pPr algn="ctr"/>
            <a:r>
              <a:rPr lang="it-IT" sz="3000" b="1" i="1" dirty="0"/>
              <a:t>Antropologi “anglo-sassoni” e antropologi “nativi” nel Mediterraneo: un incontro mancato?</a:t>
            </a:r>
            <a:endParaRPr lang="it-IT" sz="3000" dirty="0"/>
          </a:p>
          <a:p>
            <a:pPr algn="ctr"/>
            <a:endParaRPr lang="it-IT" sz="2800" b="1" i="1" dirty="0"/>
          </a:p>
        </p:txBody>
      </p:sp>
    </p:spTree>
    <p:extLst>
      <p:ext uri="{BB962C8B-B14F-4D97-AF65-F5344CB8AC3E}">
        <p14:creationId xmlns:p14="http://schemas.microsoft.com/office/powerpoint/2010/main" val="3555252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0" y="282337"/>
            <a:ext cx="12192000" cy="523220"/>
          </a:xfrm>
          <a:prstGeom prst="rect">
            <a:avLst/>
          </a:prstGeom>
          <a:noFill/>
        </p:spPr>
        <p:txBody>
          <a:bodyPr wrap="square" rtlCol="0">
            <a:spAutoFit/>
          </a:bodyPr>
          <a:lstStyle/>
          <a:p>
            <a:pPr lvl="0"/>
            <a:r>
              <a:rPr lang="it-IT" sz="2800" b="1" i="1" dirty="0"/>
              <a:t>Una “doppia colonizzazione”?</a:t>
            </a:r>
            <a:endParaRPr lang="it-IT" sz="2800" b="1" dirty="0"/>
          </a:p>
        </p:txBody>
      </p:sp>
      <p:sp>
        <p:nvSpPr>
          <p:cNvPr id="4" name="Titolo 1">
            <a:extLst>
              <a:ext uri="{FF2B5EF4-FFF2-40B4-BE49-F238E27FC236}">
                <a16:creationId xmlns:a16="http://schemas.microsoft.com/office/drawing/2014/main" id="{4F99FC27-69F9-44E9-BC6D-315AC5994CC7}"/>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5" name="Titolo 1">
            <a:extLst>
              <a:ext uri="{FF2B5EF4-FFF2-40B4-BE49-F238E27FC236}">
                <a16:creationId xmlns:a16="http://schemas.microsoft.com/office/drawing/2014/main" id="{22975BDD-81D4-4393-A279-371977DC3842}"/>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id="{55151FA4-0FF2-4823-B20B-CCA58ADA0C43}"/>
              </a:ext>
            </a:extLst>
          </p:cNvPr>
          <p:cNvSpPr txBox="1"/>
          <p:nvPr/>
        </p:nvSpPr>
        <p:spPr>
          <a:xfrm>
            <a:off x="368449" y="1051134"/>
            <a:ext cx="9343176" cy="4308872"/>
          </a:xfrm>
          <a:prstGeom prst="rect">
            <a:avLst/>
          </a:prstGeom>
          <a:noFill/>
        </p:spPr>
        <p:txBody>
          <a:bodyPr wrap="square" rtlCol="0">
            <a:spAutoFit/>
          </a:bodyPr>
          <a:lstStyle/>
          <a:p>
            <a:pPr>
              <a:spcAft>
                <a:spcPts val="300"/>
              </a:spcAft>
              <a:buFont typeface="Wingdings" pitchFamily="2" charset="2"/>
              <a:buChar char="§"/>
            </a:pPr>
            <a:r>
              <a:rPr lang="it-IT" dirty="0"/>
              <a:t> In Spagna critiche simili sono sollevate qualche anno dopo da Isidoro </a:t>
            </a:r>
            <a:r>
              <a:rPr lang="it-CH" dirty="0"/>
              <a:t>Moreno (1984), che ritornando sullo studio paradigmatico di </a:t>
            </a:r>
            <a:r>
              <a:rPr lang="it-CH" dirty="0" err="1"/>
              <a:t>Pitt-Rivers</a:t>
            </a:r>
            <a:r>
              <a:rPr lang="it-CH" dirty="0"/>
              <a:t> e analizzando alcuni lavori più recenti di antropologi anglo-americani e di alcuni loro emuli spagnoli non esita a parlare di una «</a:t>
            </a:r>
            <a:r>
              <a:rPr lang="it-CH" b="1" dirty="0"/>
              <a:t>doppia colonizzazione</a:t>
            </a:r>
            <a:r>
              <a:rPr lang="it-CH" dirty="0"/>
              <a:t>»:</a:t>
            </a:r>
          </a:p>
          <a:p>
            <a:pPr marL="540000">
              <a:spcAft>
                <a:spcPts val="300"/>
              </a:spcAft>
            </a:pPr>
            <a:r>
              <a:rPr lang="it-CH" dirty="0"/>
              <a:t>- teorica, attraverso l’applicazione meccanica da parte degli antropologi “nativi” di concetti elaborati in contesti geografici e scientifici che nulla hanno a che vedere con il Mediterraneo;</a:t>
            </a:r>
          </a:p>
          <a:p>
            <a:pPr marL="540000">
              <a:spcAft>
                <a:spcPts val="300"/>
              </a:spcAft>
            </a:pPr>
            <a:r>
              <a:rPr lang="it-CH" dirty="0"/>
              <a:t>- ma anche spaziale, in quanto l’Andalusia e la Spagna sono viste soltanto come un territorio popolato da informatori dove condurre l’indispensabile ricerca sul campo, un oggetto di studio che si riduce «a un pretesto per inutili polemiche accademiche in paesi lontani e per assegnare titoli e status a professionisti dell’antropologia che hanno in realtà ben poco interesse per il presente e per il futuro del popolo andaluso. E questo ha un solo nome, quello di </a:t>
            </a:r>
            <a:r>
              <a:rPr lang="it-CH" i="1" dirty="0"/>
              <a:t>colonialismo antropologico</a:t>
            </a:r>
            <a:r>
              <a:rPr lang="it-CH" dirty="0"/>
              <a:t>».</a:t>
            </a:r>
          </a:p>
          <a:p>
            <a:pPr>
              <a:spcAft>
                <a:spcPts val="300"/>
              </a:spcAft>
              <a:buFont typeface="Wingdings" pitchFamily="2" charset="2"/>
              <a:buChar char="§"/>
            </a:pPr>
            <a:endParaRPr lang="it-CH" sz="1400" dirty="0"/>
          </a:p>
          <a:p>
            <a:pPr marL="360000" indent="-180000">
              <a:spcAft>
                <a:spcPts val="300"/>
              </a:spcAft>
              <a:buFont typeface="Arial" pitchFamily="34" charset="0"/>
              <a:buChar char="•"/>
            </a:pPr>
            <a:r>
              <a:rPr lang="ca-ES" sz="1700" dirty="0"/>
              <a:t>Isidoro Moreno 1984, </a:t>
            </a:r>
            <a:r>
              <a:rPr lang="ca-ES" sz="1700" i="1" dirty="0"/>
              <a:t>La doble colonització de l’antropologia andalusa i perpecticves de futur</a:t>
            </a:r>
            <a:r>
              <a:rPr lang="ca-ES" sz="1700" dirty="0"/>
              <a:t>, in «Quaderns de l’Institut Català d’Antropologia», 5, pp. 69-84.</a:t>
            </a:r>
            <a:endParaRPr lang="it-IT" sz="1700" dirty="0"/>
          </a:p>
        </p:txBody>
      </p:sp>
      <p:sp>
        <p:nvSpPr>
          <p:cNvPr id="2" name="Segnaposto piè di pagina 1"/>
          <p:cNvSpPr>
            <a:spLocks noGrp="1"/>
          </p:cNvSpPr>
          <p:nvPr>
            <p:ph type="ftr" sz="quarter" idx="11"/>
          </p:nvPr>
        </p:nvSpPr>
        <p:spPr/>
        <p:txBody>
          <a:bodyPr/>
          <a:lstStyle/>
          <a:p>
            <a:r>
              <a:rPr lang="it-IT"/>
              <a:t>Antropologia del Mediterraneo</a:t>
            </a:r>
          </a:p>
        </p:txBody>
      </p:sp>
    </p:spTree>
    <p:extLst>
      <p:ext uri="{BB962C8B-B14F-4D97-AF65-F5344CB8AC3E}">
        <p14:creationId xmlns:p14="http://schemas.microsoft.com/office/powerpoint/2010/main" val="886188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7F87BD-A8AF-4CC4-BC0A-439E1B0283E0}"/>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id="{BE20370E-1B29-4B5A-8D5B-6CCD2F37144C}"/>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id="{82826240-1EE6-4DEE-B135-F171CE860655}"/>
              </a:ext>
            </a:extLst>
          </p:cNvPr>
          <p:cNvSpPr txBox="1"/>
          <p:nvPr/>
        </p:nvSpPr>
        <p:spPr>
          <a:xfrm>
            <a:off x="0" y="282339"/>
            <a:ext cx="12192000" cy="1384995"/>
          </a:xfrm>
          <a:prstGeom prst="rect">
            <a:avLst/>
          </a:prstGeom>
          <a:noFill/>
        </p:spPr>
        <p:txBody>
          <a:bodyPr wrap="square" rtlCol="0">
            <a:spAutoFit/>
          </a:bodyPr>
          <a:lstStyle/>
          <a:p>
            <a:r>
              <a:rPr lang="it-IT" sz="2800" b="1" i="1" dirty="0"/>
              <a:t>Antropologi “anglo-sassoni”: altre critiche dalla penisola iberica</a:t>
            </a:r>
            <a:endParaRPr lang="it-IT" sz="2800" dirty="0"/>
          </a:p>
          <a:p>
            <a:endParaRPr lang="it-IT" sz="2800" dirty="0"/>
          </a:p>
          <a:p>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id="{BB9F990E-EB22-440F-834E-4102C7B115E2}"/>
              </a:ext>
            </a:extLst>
          </p:cNvPr>
          <p:cNvSpPr txBox="1"/>
          <p:nvPr/>
        </p:nvSpPr>
        <p:spPr>
          <a:xfrm>
            <a:off x="368449" y="940037"/>
            <a:ext cx="9343176" cy="4824398"/>
          </a:xfrm>
          <a:prstGeom prst="rect">
            <a:avLst/>
          </a:prstGeom>
          <a:noFill/>
        </p:spPr>
        <p:txBody>
          <a:bodyPr wrap="square" rtlCol="0">
            <a:spAutoFit/>
          </a:bodyPr>
          <a:lstStyle/>
          <a:p>
            <a:pPr lvl="0">
              <a:spcAft>
                <a:spcPts val="1200"/>
              </a:spcAft>
              <a:buFont typeface="Wingdings" pitchFamily="2" charset="2"/>
              <a:buChar char="§"/>
            </a:pPr>
            <a:r>
              <a:rPr lang="it-CH" dirty="0"/>
              <a:t> Gli articoli di </a:t>
            </a:r>
            <a:r>
              <a:rPr lang="it-CH" dirty="0" err="1"/>
              <a:t>Pagán</a:t>
            </a:r>
            <a:r>
              <a:rPr lang="it-CH" dirty="0"/>
              <a:t> e Moreno ebbero risonanza quasi soltanto in Spagna, dove continuano ad essere citati e discussi anche oggi.</a:t>
            </a:r>
          </a:p>
          <a:p>
            <a:pPr lvl="0">
              <a:spcAft>
                <a:spcPts val="1200"/>
              </a:spcAft>
              <a:buFont typeface="Wingdings" pitchFamily="2" charset="2"/>
              <a:buChar char="§"/>
            </a:pPr>
            <a:r>
              <a:rPr lang="it-CH" dirty="0"/>
              <a:t> Quelli di tenore assai simile del catalano </a:t>
            </a:r>
            <a:r>
              <a:rPr lang="it-CH" dirty="0" err="1"/>
              <a:t>Josep</a:t>
            </a:r>
            <a:r>
              <a:rPr lang="it-CH" dirty="0"/>
              <a:t> </a:t>
            </a:r>
            <a:r>
              <a:rPr lang="it-CH" dirty="0" err="1"/>
              <a:t>Llobera</a:t>
            </a:r>
            <a:r>
              <a:rPr lang="it-CH" dirty="0"/>
              <a:t> e soprattutto del portoghese </a:t>
            </a:r>
            <a:r>
              <a:rPr lang="en-GB" dirty="0" err="1"/>
              <a:t>João</a:t>
            </a:r>
            <a:r>
              <a:rPr lang="en-GB" dirty="0"/>
              <a:t> de </a:t>
            </a:r>
            <a:r>
              <a:rPr lang="it-CH" dirty="0" err="1"/>
              <a:t>Pina-Cabral</a:t>
            </a:r>
            <a:r>
              <a:rPr lang="it-CH" dirty="0"/>
              <a:t> ebbero invece un effetto dirompente a livello internazionale, facendo traballare paurosamente la legittimità di un’antropologia del Mediterraneo che era in gran parte nata e si era sviluppata nel mondo antropologico “anglo-sassone”.</a:t>
            </a:r>
          </a:p>
          <a:p>
            <a:pPr lvl="0">
              <a:spcAft>
                <a:spcPts val="1200"/>
              </a:spcAft>
              <a:buFont typeface="Wingdings" pitchFamily="2" charset="2"/>
              <a:buChar char="§"/>
            </a:pPr>
            <a:r>
              <a:rPr lang="it-CH" dirty="0"/>
              <a:t> Questo effetto dirompente si deve, paradossalmente, al fatto che i loro articoli furono pubblicati in riviste “anglo-sassoni”.</a:t>
            </a:r>
            <a:endParaRPr lang="it-IT" dirty="0"/>
          </a:p>
          <a:p>
            <a:r>
              <a:rPr lang="en-GB" dirty="0"/>
              <a:t> </a:t>
            </a:r>
            <a:endParaRPr lang="it-IT" dirty="0"/>
          </a:p>
          <a:p>
            <a:pPr marL="360000" indent="-180000">
              <a:spcAft>
                <a:spcPts val="600"/>
              </a:spcAft>
              <a:buFont typeface="Arial" pitchFamily="34" charset="0"/>
              <a:buChar char="•"/>
            </a:pPr>
            <a:r>
              <a:rPr lang="en-GB" dirty="0" err="1"/>
              <a:t>Josep</a:t>
            </a:r>
            <a:r>
              <a:rPr lang="en-GB" dirty="0"/>
              <a:t> R. </a:t>
            </a:r>
            <a:r>
              <a:rPr lang="en-GB" dirty="0" err="1"/>
              <a:t>Llobera</a:t>
            </a:r>
            <a:r>
              <a:rPr lang="en-GB" dirty="0"/>
              <a:t> 1986, </a:t>
            </a:r>
            <a:r>
              <a:rPr lang="en-GB" i="1" dirty="0"/>
              <a:t>Fieldwork in southwestern Europe. Anthropological panacea or epistemological straightjacket?</a:t>
            </a:r>
            <a:r>
              <a:rPr lang="en-GB" dirty="0"/>
              <a:t>, in «Critique of Anthropology», 6 (2), pp. 25-33. </a:t>
            </a:r>
            <a:endParaRPr lang="it-IT" dirty="0"/>
          </a:p>
          <a:p>
            <a:pPr marL="360000" indent="-180000">
              <a:buFont typeface="Arial" pitchFamily="34" charset="0"/>
              <a:buChar char="•"/>
            </a:pPr>
            <a:r>
              <a:rPr lang="en-GB" dirty="0" err="1"/>
              <a:t>João</a:t>
            </a:r>
            <a:r>
              <a:rPr lang="en-GB" dirty="0"/>
              <a:t> de </a:t>
            </a:r>
            <a:r>
              <a:rPr lang="en-GB" dirty="0" err="1"/>
              <a:t>Pina</a:t>
            </a:r>
            <a:r>
              <a:rPr lang="en-GB" dirty="0"/>
              <a:t>-Cabral 1989, </a:t>
            </a:r>
            <a:r>
              <a:rPr lang="en-GB" i="1" dirty="0"/>
              <a:t>The Mediterranean as a category of regional comparison: a critical view</a:t>
            </a:r>
            <a:r>
              <a:rPr lang="en-GB" dirty="0"/>
              <a:t>, in «Current Anthropology», 30, pp. 399-406.</a:t>
            </a:r>
            <a:endParaRPr lang="it-IT" dirty="0"/>
          </a:p>
          <a:p>
            <a:pPr>
              <a:spcAft>
                <a:spcPts val="300"/>
              </a:spcAft>
              <a:buFont typeface="Wingdings" pitchFamily="2" charset="2"/>
              <a:buChar char="§"/>
            </a:pPr>
            <a:endParaRPr lang="it-IT" dirty="0"/>
          </a:p>
          <a:p>
            <a:pPr>
              <a:spcAft>
                <a:spcPts val="300"/>
              </a:spcAft>
            </a:pPr>
            <a:endParaRPr lang="it-IT" dirty="0"/>
          </a:p>
        </p:txBody>
      </p:sp>
      <p:sp>
        <p:nvSpPr>
          <p:cNvPr id="4" name="Segnaposto piè di pagina 3"/>
          <p:cNvSpPr>
            <a:spLocks noGrp="1"/>
          </p:cNvSpPr>
          <p:nvPr>
            <p:ph type="ftr" sz="quarter" idx="11"/>
          </p:nvPr>
        </p:nvSpPr>
        <p:spPr/>
        <p:txBody>
          <a:bodyPr/>
          <a:lstStyle/>
          <a:p>
            <a:endParaRPr lang="it-IT" dirty="0"/>
          </a:p>
        </p:txBody>
      </p:sp>
    </p:spTree>
    <p:extLst>
      <p:ext uri="{BB962C8B-B14F-4D97-AF65-F5344CB8AC3E}">
        <p14:creationId xmlns:p14="http://schemas.microsoft.com/office/powerpoint/2010/main" val="2068771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7F87BD-A8AF-4CC4-BC0A-439E1B0283E0}"/>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id="{BE20370E-1B29-4B5A-8D5B-6CCD2F37144C}"/>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id="{82826240-1EE6-4DEE-B135-F171CE860655}"/>
              </a:ext>
            </a:extLst>
          </p:cNvPr>
          <p:cNvSpPr txBox="1"/>
          <p:nvPr/>
        </p:nvSpPr>
        <p:spPr>
          <a:xfrm>
            <a:off x="0" y="282337"/>
            <a:ext cx="12192000" cy="1323439"/>
          </a:xfrm>
          <a:prstGeom prst="rect">
            <a:avLst/>
          </a:prstGeom>
          <a:noFill/>
        </p:spPr>
        <p:txBody>
          <a:bodyPr wrap="square" rtlCol="0">
            <a:spAutoFit/>
          </a:bodyPr>
          <a:lstStyle/>
          <a:p>
            <a:pPr lvl="0"/>
            <a:r>
              <a:rPr lang="it-IT" sz="2800" b="1" i="1" dirty="0"/>
              <a:t>Antropologi “anglo-sassoni” e antropologi “nativi”:</a:t>
            </a:r>
          </a:p>
          <a:p>
            <a:pPr lvl="0"/>
            <a:r>
              <a:rPr lang="it-IT" sz="2400" b="1" i="1" dirty="0"/>
              <a:t>la testimonianza di un antropologo tedesco, né anglo-sassone né nativo</a:t>
            </a:r>
            <a:endParaRPr lang="it-IT" sz="2400" b="1" dirty="0"/>
          </a:p>
          <a:p>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id="{BB9F990E-EB22-440F-834E-4102C7B115E2}"/>
              </a:ext>
            </a:extLst>
          </p:cNvPr>
          <p:cNvSpPr txBox="1"/>
          <p:nvPr/>
        </p:nvSpPr>
        <p:spPr>
          <a:xfrm>
            <a:off x="368449" y="1375873"/>
            <a:ext cx="9343176" cy="3631763"/>
          </a:xfrm>
          <a:prstGeom prst="rect">
            <a:avLst/>
          </a:prstGeom>
          <a:noFill/>
        </p:spPr>
        <p:txBody>
          <a:bodyPr wrap="square" rtlCol="0">
            <a:spAutoFit/>
          </a:bodyPr>
          <a:lstStyle/>
          <a:p>
            <a:pPr>
              <a:spcAft>
                <a:spcPts val="600"/>
              </a:spcAft>
              <a:buFont typeface="Wingdings" pitchFamily="2" charset="2"/>
              <a:buChar char="§"/>
            </a:pPr>
            <a:r>
              <a:rPr lang="it-IT" sz="1600" dirty="0"/>
              <a:t>  </a:t>
            </a:r>
            <a:r>
              <a:rPr lang="it-CH" dirty="0"/>
              <a:t>È fondato sostenere che l’antropologia del Mediterraneo sia stata sin dagli inizi sottoposta a una egemonia anglo-americana?</a:t>
            </a:r>
            <a:endParaRPr lang="it-IT" dirty="0"/>
          </a:p>
          <a:p>
            <a:pPr>
              <a:spcAft>
                <a:spcPts val="600"/>
              </a:spcAft>
              <a:buFont typeface="Wingdings" pitchFamily="2" charset="2"/>
              <a:buChar char="§"/>
            </a:pPr>
            <a:r>
              <a:rPr lang="it-CH" dirty="0"/>
              <a:t> Quel che è certo è che negli anni Ottanta queste accuse siano state mosse e che tra antropologi “anglo-sassoni” e antropologi “nativi” spesso non corresse buon sangue.</a:t>
            </a:r>
            <a:endParaRPr lang="it-IT" dirty="0"/>
          </a:p>
          <a:p>
            <a:pPr>
              <a:spcAft>
                <a:spcPts val="1200"/>
              </a:spcAft>
              <a:buFont typeface="Wingdings" pitchFamily="2" charset="2"/>
              <a:buChar char="§"/>
            </a:pPr>
            <a:r>
              <a:rPr lang="it-CH" dirty="0"/>
              <a:t> Ce lo dimostra una testimonianza (2005) di </a:t>
            </a:r>
            <a:r>
              <a:rPr lang="it-CH" b="1" dirty="0"/>
              <a:t>Thomas </a:t>
            </a:r>
            <a:r>
              <a:rPr lang="it-CH" b="1" dirty="0" err="1"/>
              <a:t>Hauschild</a:t>
            </a:r>
            <a:r>
              <a:rPr lang="it-CH" dirty="0"/>
              <a:t>, un antropologo tedesco noto per le ricerche condotte a partire dal 1982 a </a:t>
            </a:r>
            <a:r>
              <a:rPr lang="it-CH" dirty="0" err="1"/>
              <a:t>Ripacandida</a:t>
            </a:r>
            <a:r>
              <a:rPr lang="it-CH" dirty="0"/>
              <a:t>, un paese in provincia di Potenza. La scelta di studiare un paese della Basilicata, concentrandosi soprattutto sulla sua vita religiosa, era stata influenzata in maniera decisiva dalla lettura dei libri di </a:t>
            </a:r>
            <a:r>
              <a:rPr lang="it-CH" b="1" dirty="0"/>
              <a:t>Carlo Levi </a:t>
            </a:r>
            <a:r>
              <a:rPr lang="it-CH" dirty="0"/>
              <a:t>(1902-1975)</a:t>
            </a:r>
            <a:r>
              <a:rPr lang="it-CH" i="1" dirty="0"/>
              <a:t> </a:t>
            </a:r>
            <a:r>
              <a:rPr lang="it-CH" dirty="0"/>
              <a:t>e ancor più di </a:t>
            </a:r>
            <a:r>
              <a:rPr lang="it-CH" b="1" dirty="0"/>
              <a:t>Ernesto de Martino </a:t>
            </a:r>
            <a:r>
              <a:rPr lang="it-CH" dirty="0"/>
              <a:t>(1908-1965).</a:t>
            </a:r>
          </a:p>
          <a:p>
            <a:pPr marL="216000" indent="-180000">
              <a:spcAft>
                <a:spcPts val="900"/>
              </a:spcAft>
              <a:buFont typeface="Arial" pitchFamily="34" charset="0"/>
              <a:buChar char="•"/>
            </a:pPr>
            <a:r>
              <a:rPr lang="fr-FR" sz="1600" dirty="0"/>
              <a:t>Thomas </a:t>
            </a:r>
            <a:r>
              <a:rPr lang="fr-FR" sz="1600" dirty="0" err="1"/>
              <a:t>Hauschild</a:t>
            </a:r>
            <a:r>
              <a:rPr lang="fr-FR" sz="1600" dirty="0"/>
              <a:t>, </a:t>
            </a:r>
            <a:r>
              <a:rPr lang="fr-FR" sz="1600" i="1" dirty="0"/>
              <a:t>Le maître, l’indigène et moi. Anthropologie réciproque dans l’Italie du sud</a:t>
            </a:r>
            <a:r>
              <a:rPr lang="fr-FR" sz="1600" dirty="0"/>
              <a:t>, in D. </a:t>
            </a:r>
            <a:r>
              <a:rPr lang="fr-FR" sz="1600" dirty="0" err="1"/>
              <a:t>Albera</a:t>
            </a:r>
            <a:r>
              <a:rPr lang="fr-FR" sz="1600" dirty="0"/>
              <a:t>, M. </a:t>
            </a:r>
            <a:r>
              <a:rPr lang="fr-FR" sz="1600" dirty="0" err="1"/>
              <a:t>Tozy</a:t>
            </a:r>
            <a:r>
              <a:rPr lang="fr-FR" sz="1600" dirty="0"/>
              <a:t> (a cura di) </a:t>
            </a:r>
            <a:r>
              <a:rPr lang="fr-FR" sz="1600" i="1" dirty="0"/>
              <a:t>La Méditerranée des anthropologues</a:t>
            </a:r>
            <a:r>
              <a:rPr lang="fr-FR" sz="1600" dirty="0"/>
              <a:t>. </a:t>
            </a:r>
            <a:r>
              <a:rPr lang="fr-MC" sz="1600" i="1" dirty="0"/>
              <a:t>Fractures, filiations, contiguïtés</a:t>
            </a:r>
            <a:r>
              <a:rPr lang="fr-MC" sz="1600" dirty="0"/>
              <a:t> 2005, Paris, Maisonneuve &amp; </a:t>
            </a:r>
            <a:r>
              <a:rPr lang="fr-MC" sz="1600" dirty="0" err="1"/>
              <a:t>Larose</a:t>
            </a:r>
            <a:r>
              <a:rPr lang="it-IT" sz="1600" dirty="0"/>
              <a:t>, pp. 313-334.</a:t>
            </a:r>
          </a:p>
        </p:txBody>
      </p:sp>
      <p:sp>
        <p:nvSpPr>
          <p:cNvPr id="4" name="Segnaposto piè di pagina 3"/>
          <p:cNvSpPr>
            <a:spLocks noGrp="1"/>
          </p:cNvSpPr>
          <p:nvPr>
            <p:ph type="ftr" sz="quarter" idx="11"/>
          </p:nvPr>
        </p:nvSpPr>
        <p:spPr/>
        <p:txBody>
          <a:bodyPr/>
          <a:lstStyle/>
          <a:p>
            <a:endParaRPr lang="it-IT" dirty="0"/>
          </a:p>
        </p:txBody>
      </p:sp>
    </p:spTree>
    <p:extLst>
      <p:ext uri="{BB962C8B-B14F-4D97-AF65-F5344CB8AC3E}">
        <p14:creationId xmlns:p14="http://schemas.microsoft.com/office/powerpoint/2010/main" val="2068771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0" y="282337"/>
            <a:ext cx="12192000" cy="523220"/>
          </a:xfrm>
          <a:prstGeom prst="rect">
            <a:avLst/>
          </a:prstGeom>
          <a:noFill/>
        </p:spPr>
        <p:txBody>
          <a:bodyPr wrap="square" rtlCol="0">
            <a:spAutoFit/>
          </a:bodyPr>
          <a:lstStyle/>
          <a:p>
            <a:pPr lvl="0"/>
            <a:r>
              <a:rPr lang="it-IT" sz="2800" b="1" i="1" dirty="0"/>
              <a:t>Carlo Levi e il “confino” in Lucania (1935-36)</a:t>
            </a:r>
            <a:endParaRPr lang="it-IT" sz="2800" b="1" dirty="0"/>
          </a:p>
        </p:txBody>
      </p:sp>
      <p:sp>
        <p:nvSpPr>
          <p:cNvPr id="4" name="Titolo 1">
            <a:extLst>
              <a:ext uri="{FF2B5EF4-FFF2-40B4-BE49-F238E27FC236}">
                <a16:creationId xmlns:a16="http://schemas.microsoft.com/office/drawing/2014/main" id="{4F99FC27-69F9-44E9-BC6D-315AC5994CC7}"/>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5" name="Titolo 1">
            <a:extLst>
              <a:ext uri="{FF2B5EF4-FFF2-40B4-BE49-F238E27FC236}">
                <a16:creationId xmlns:a16="http://schemas.microsoft.com/office/drawing/2014/main" id="{22975BDD-81D4-4393-A279-371977DC3842}"/>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id="{55151FA4-0FF2-4823-B20B-CCA58ADA0C43}"/>
              </a:ext>
            </a:extLst>
          </p:cNvPr>
          <p:cNvSpPr txBox="1"/>
          <p:nvPr/>
        </p:nvSpPr>
        <p:spPr>
          <a:xfrm>
            <a:off x="179462" y="1213504"/>
            <a:ext cx="9163714" cy="4293483"/>
          </a:xfrm>
          <a:prstGeom prst="rect">
            <a:avLst/>
          </a:prstGeom>
          <a:noFill/>
        </p:spPr>
        <p:txBody>
          <a:bodyPr wrap="square" rtlCol="0">
            <a:spAutoFit/>
          </a:bodyPr>
          <a:lstStyle/>
          <a:p>
            <a:pPr>
              <a:spcAft>
                <a:spcPts val="600"/>
              </a:spcAft>
              <a:buFont typeface="Wingdings" pitchFamily="2" charset="2"/>
              <a:buChar char="§"/>
            </a:pPr>
            <a:r>
              <a:rPr lang="it-IT" dirty="0"/>
              <a:t>  Ebreo e antifascista, il pittore torinese Carlo Levi viene condannato nel 1935 a un periodo di “confino” che trascorrerà in Lucania a </a:t>
            </a:r>
            <a:r>
              <a:rPr lang="it-IT" dirty="0" err="1"/>
              <a:t>Grassano</a:t>
            </a:r>
            <a:r>
              <a:rPr lang="it-IT" dirty="0"/>
              <a:t> e poi a </a:t>
            </a:r>
            <a:r>
              <a:rPr lang="it-IT" dirty="0" err="1"/>
              <a:t>Aliano</a:t>
            </a:r>
            <a:r>
              <a:rPr lang="it-IT" dirty="0"/>
              <a:t>, due remote località entrambe in provincia di Matera.</a:t>
            </a:r>
          </a:p>
          <a:p>
            <a:pPr>
              <a:spcAft>
                <a:spcPts val="600"/>
              </a:spcAft>
              <a:buFont typeface="Wingdings" pitchFamily="2" charset="2"/>
              <a:buChar char="§"/>
            </a:pPr>
            <a:r>
              <a:rPr lang="it-IT" dirty="0"/>
              <a:t> Da questa esperienza nascerà un libro che lo renderà famoso: </a:t>
            </a:r>
            <a:r>
              <a:rPr lang="it-IT" i="1" dirty="0"/>
              <a:t>Cristo si è fermato a Eboli, </a:t>
            </a:r>
            <a:r>
              <a:rPr lang="it-CH" dirty="0"/>
              <a:t>pubblicato nel 1945 e subito tradotto in inglese (1946), in francese (1948) e poi in innumerevoli altre lingue.</a:t>
            </a:r>
          </a:p>
          <a:p>
            <a:pPr>
              <a:spcAft>
                <a:spcPts val="600"/>
              </a:spcAft>
              <a:buFont typeface="Wingdings" pitchFamily="2" charset="2"/>
              <a:buChar char="§"/>
            </a:pPr>
            <a:r>
              <a:rPr lang="it-CH" dirty="0"/>
              <a:t>  Definito di solito romanzo autobiografico, questo libro può essere legittimamente considerato un resoconto etnografico in forma letteraria.</a:t>
            </a:r>
          </a:p>
          <a:p>
            <a:pPr>
              <a:spcAft>
                <a:spcPts val="1200"/>
              </a:spcAft>
              <a:buFont typeface="Wingdings" pitchFamily="2" charset="2"/>
              <a:buChar char="§"/>
            </a:pPr>
            <a:r>
              <a:rPr lang="it-CH" dirty="0"/>
              <a:t>  George Foster, eminente antropologo americano, in una recensione lo definiva un capolavoro letterario che «ha portato all’etnografia uno dei più piacevoli e penetranti studi di cultura popolare europea» e giudicava il suo autore di gran lunga preferibile a «una dozzina di artigiani dell’etnografia» (Foster 1951: 45-47).</a:t>
            </a:r>
            <a:endParaRPr lang="it-IT" dirty="0"/>
          </a:p>
          <a:p>
            <a:pPr marL="216000" indent="-180000">
              <a:buFont typeface="Arial" pitchFamily="34" charset="0"/>
              <a:buChar char="•"/>
            </a:pPr>
            <a:r>
              <a:rPr lang="it-CH" sz="1600" dirty="0"/>
              <a:t>George M. Foster 1951, Recensione di C. Levi, </a:t>
            </a:r>
            <a:r>
              <a:rPr lang="en-US" sz="1600" i="1" dirty="0"/>
              <a:t>Christ stopped at </a:t>
            </a:r>
            <a:r>
              <a:rPr lang="en-US" sz="1600" i="1" dirty="0" err="1"/>
              <a:t>Eboli</a:t>
            </a:r>
            <a:r>
              <a:rPr lang="it-CH" sz="1600" dirty="0"/>
              <a:t>, in «</a:t>
            </a:r>
            <a:r>
              <a:rPr lang="es-CO" sz="1600" dirty="0"/>
              <a:t>Boletín Bibliográfico de Antropología Americana</a:t>
            </a:r>
            <a:r>
              <a:rPr lang="it-CH" sz="1600" dirty="0"/>
              <a:t>», 13 (2), pp. 45-47.</a:t>
            </a:r>
            <a:endParaRPr lang="it-IT" dirty="0"/>
          </a:p>
        </p:txBody>
      </p:sp>
      <p:sp>
        <p:nvSpPr>
          <p:cNvPr id="2" name="Segnaposto piè di pagina 1"/>
          <p:cNvSpPr>
            <a:spLocks noGrp="1"/>
          </p:cNvSpPr>
          <p:nvPr>
            <p:ph type="ftr" sz="quarter" idx="11"/>
          </p:nvPr>
        </p:nvSpPr>
        <p:spPr/>
        <p:txBody>
          <a:bodyPr/>
          <a:lstStyle/>
          <a:p>
            <a:r>
              <a:rPr lang="it-IT"/>
              <a:t>Antropologia del Mediterraneo</a:t>
            </a:r>
          </a:p>
        </p:txBody>
      </p:sp>
      <p:pic>
        <p:nvPicPr>
          <p:cNvPr id="7" name="Immagine 6" descr="Biografia di Carlo Levi"/>
          <p:cNvPicPr/>
          <p:nvPr/>
        </p:nvPicPr>
        <p:blipFill>
          <a:blip r:embed="rId2"/>
          <a:srcRect/>
          <a:stretch>
            <a:fillRect/>
          </a:stretch>
        </p:blipFill>
        <p:spPr bwMode="auto">
          <a:xfrm>
            <a:off x="9399222" y="1346990"/>
            <a:ext cx="2674289" cy="3600000"/>
          </a:xfrm>
          <a:prstGeom prst="rect">
            <a:avLst/>
          </a:prstGeom>
          <a:noFill/>
          <a:ln w="9525">
            <a:noFill/>
            <a:miter lim="800000"/>
            <a:headEnd/>
            <a:tailEnd/>
          </a:ln>
        </p:spPr>
      </p:pic>
    </p:spTree>
    <p:extLst>
      <p:ext uri="{BB962C8B-B14F-4D97-AF65-F5344CB8AC3E}">
        <p14:creationId xmlns:p14="http://schemas.microsoft.com/office/powerpoint/2010/main" val="886188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4D0C87-7EEF-445A-B274-D70AC6B5FE32}"/>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id="{23B54174-EBA3-4C72-8B30-772941404A9D}"/>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id="{E9D5F10E-50F4-4326-9914-0CBFEFF1875B}"/>
              </a:ext>
            </a:extLst>
          </p:cNvPr>
          <p:cNvSpPr txBox="1"/>
          <p:nvPr/>
        </p:nvSpPr>
        <p:spPr>
          <a:xfrm>
            <a:off x="0" y="282337"/>
            <a:ext cx="12192000" cy="1538883"/>
          </a:xfrm>
          <a:prstGeom prst="rect">
            <a:avLst/>
          </a:prstGeom>
          <a:noFill/>
        </p:spPr>
        <p:txBody>
          <a:bodyPr wrap="square" rtlCol="0">
            <a:spAutoFit/>
          </a:bodyPr>
          <a:lstStyle/>
          <a:p>
            <a:r>
              <a:rPr lang="it-IT" sz="1600" b="1" i="1" dirty="0"/>
              <a:t>«Cristo è sceso nell'inferno sotterraneo del moralismo ebraico per romperne le porte nel tempo</a:t>
            </a:r>
          </a:p>
          <a:p>
            <a:r>
              <a:rPr lang="it-IT" sz="1600" b="1" i="1" dirty="0"/>
              <a:t> e sigillarle nell'eternità. Ma in questa terra oscura, senza peccato e senza redenzione,</a:t>
            </a:r>
          </a:p>
          <a:p>
            <a:r>
              <a:rPr lang="it-IT" sz="1600" b="1" i="1" dirty="0"/>
              <a:t>dove il male non è morale, ma è un dolore terrestre, che sta per sempre nelle cose, Cristo non è disceso.</a:t>
            </a:r>
          </a:p>
          <a:p>
            <a:r>
              <a:rPr lang="it-IT" sz="1600" b="1" i="1" dirty="0"/>
              <a:t>Cristo si è fermato a Eboli» </a:t>
            </a:r>
          </a:p>
          <a:p>
            <a:endParaRPr lang="it-IT" sz="1600" dirty="0"/>
          </a:p>
          <a:p>
            <a:r>
              <a:rPr lang="it-IT" sz="1400" b="1" dirty="0">
                <a:ea typeface="Tahoma" panose="020B0604030504040204" pitchFamily="34" charset="0"/>
                <a:cs typeface="Tahoma" panose="020B0604030504040204" pitchFamily="34" charset="0"/>
              </a:rPr>
              <a:t>Sotto: </a:t>
            </a:r>
            <a:r>
              <a:rPr lang="it-IT" sz="1400" b="1" dirty="0" err="1">
                <a:ea typeface="Tahoma" panose="020B0604030504040204" pitchFamily="34" charset="0"/>
                <a:cs typeface="Tahoma" panose="020B0604030504040204" pitchFamily="34" charset="0"/>
              </a:rPr>
              <a:t>Aliano</a:t>
            </a:r>
            <a:r>
              <a:rPr lang="it-IT" sz="1400" b="1" dirty="0">
                <a:ea typeface="Tahoma" panose="020B0604030504040204" pitchFamily="34" charset="0"/>
                <a:cs typeface="Tahoma" panose="020B0604030504040204" pitchFamily="34" charset="0"/>
              </a:rPr>
              <a:t>, il “borgo di Carlo Levi”</a:t>
            </a:r>
          </a:p>
        </p:txBody>
      </p:sp>
      <p:sp>
        <p:nvSpPr>
          <p:cNvPr id="6" name="CasellaDiTesto 5">
            <a:extLst>
              <a:ext uri="{FF2B5EF4-FFF2-40B4-BE49-F238E27FC236}">
                <a16:creationId xmlns:a16="http://schemas.microsoft.com/office/drawing/2014/main" id="{3E346584-B317-4747-94F7-DF50B95DF597}"/>
              </a:ext>
            </a:extLst>
          </p:cNvPr>
          <p:cNvSpPr txBox="1"/>
          <p:nvPr/>
        </p:nvSpPr>
        <p:spPr>
          <a:xfrm>
            <a:off x="368449" y="1131307"/>
            <a:ext cx="9343176" cy="4427145"/>
          </a:xfrm>
          <a:prstGeom prst="rect">
            <a:avLst/>
          </a:prstGeom>
          <a:noFill/>
        </p:spPr>
        <p:txBody>
          <a:bodyPr wrap="square" rtlCol="0">
            <a:spAutoFit/>
          </a:bodyPr>
          <a:lstStyle/>
          <a:p>
            <a:endParaRPr lang="it-IT" dirty="0"/>
          </a:p>
        </p:txBody>
      </p:sp>
      <p:sp>
        <p:nvSpPr>
          <p:cNvPr id="4" name="Segnaposto piè di pagina 3"/>
          <p:cNvSpPr>
            <a:spLocks noGrp="1"/>
          </p:cNvSpPr>
          <p:nvPr>
            <p:ph type="ftr" sz="quarter" idx="11"/>
          </p:nvPr>
        </p:nvSpPr>
        <p:spPr/>
        <p:txBody>
          <a:bodyPr/>
          <a:lstStyle/>
          <a:p>
            <a:endParaRPr lang="it-IT" dirty="0"/>
          </a:p>
        </p:txBody>
      </p:sp>
      <p:pic>
        <p:nvPicPr>
          <p:cNvPr id="11" name="Immagine 10" descr="Aliano"/>
          <p:cNvPicPr>
            <a:picLocks noChangeAspect="1"/>
          </p:cNvPicPr>
          <p:nvPr/>
        </p:nvPicPr>
        <p:blipFill>
          <a:blip r:embed="rId2"/>
          <a:srcRect/>
          <a:stretch>
            <a:fillRect/>
          </a:stretch>
        </p:blipFill>
        <p:spPr bwMode="auto">
          <a:xfrm>
            <a:off x="430138" y="2065830"/>
            <a:ext cx="5186882" cy="3240000"/>
          </a:xfrm>
          <a:prstGeom prst="rect">
            <a:avLst/>
          </a:prstGeom>
          <a:noFill/>
          <a:ln w="9525">
            <a:noFill/>
            <a:miter lim="800000"/>
            <a:headEnd/>
            <a:tailEnd/>
          </a:ln>
        </p:spPr>
      </p:pic>
      <p:pic>
        <p:nvPicPr>
          <p:cNvPr id="13" name="Immagine 12" descr="Basilicata: Aliano, il borgo di Carlo Levi"/>
          <p:cNvPicPr>
            <a:picLocks noChangeAspect="1"/>
          </p:cNvPicPr>
          <p:nvPr/>
        </p:nvPicPr>
        <p:blipFill>
          <a:blip r:embed="rId3"/>
          <a:srcRect/>
          <a:stretch>
            <a:fillRect/>
          </a:stretch>
        </p:blipFill>
        <p:spPr bwMode="auto">
          <a:xfrm>
            <a:off x="5992782" y="2131088"/>
            <a:ext cx="5424489" cy="3240000"/>
          </a:xfrm>
          <a:prstGeom prst="rect">
            <a:avLst/>
          </a:prstGeom>
          <a:noFill/>
          <a:ln w="9525">
            <a:noFill/>
            <a:miter lim="800000"/>
            <a:headEnd/>
            <a:tailEnd/>
          </a:ln>
        </p:spPr>
      </p:pic>
    </p:spTree>
    <p:extLst>
      <p:ext uri="{BB962C8B-B14F-4D97-AF65-F5344CB8AC3E}">
        <p14:creationId xmlns:p14="http://schemas.microsoft.com/office/powerpoint/2010/main" val="768046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CFB984-EC62-4468-AFB3-25D582FB1DF2}"/>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id="{D2D9AA4E-E2C6-411F-BB55-82CC1BE57469}"/>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id="{81632976-9C63-499E-995F-6595CC625DDA}"/>
              </a:ext>
            </a:extLst>
          </p:cNvPr>
          <p:cNvSpPr txBox="1"/>
          <p:nvPr/>
        </p:nvSpPr>
        <p:spPr>
          <a:xfrm>
            <a:off x="0" y="282337"/>
            <a:ext cx="12192000" cy="523220"/>
          </a:xfrm>
          <a:prstGeom prst="rect">
            <a:avLst/>
          </a:prstGeom>
          <a:noFill/>
        </p:spPr>
        <p:txBody>
          <a:bodyPr wrap="square" rtlCol="0">
            <a:spAutoFit/>
          </a:bodyPr>
          <a:lstStyle/>
          <a:p>
            <a:r>
              <a:rPr lang="it-IT" sz="2800" b="1" i="1" dirty="0"/>
              <a:t>Carlo Levi tra pittura, letteratura e etnografia</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4" name="Segnaposto piè di pagina 3"/>
          <p:cNvSpPr>
            <a:spLocks noGrp="1"/>
          </p:cNvSpPr>
          <p:nvPr>
            <p:ph type="ftr" sz="quarter" idx="11"/>
          </p:nvPr>
        </p:nvSpPr>
        <p:spPr/>
        <p:txBody>
          <a:bodyPr/>
          <a:lstStyle/>
          <a:p>
            <a:endParaRPr lang="it-IT" dirty="0"/>
          </a:p>
        </p:txBody>
      </p:sp>
      <p:pic>
        <p:nvPicPr>
          <p:cNvPr id="8" name="summary-frontcover" descr="Copertina anteriore"/>
          <p:cNvPicPr>
            <a:picLocks noChangeAspect="1"/>
          </p:cNvPicPr>
          <p:nvPr/>
        </p:nvPicPr>
        <p:blipFill>
          <a:blip r:embed="rId2"/>
          <a:srcRect/>
          <a:stretch>
            <a:fillRect/>
          </a:stretch>
        </p:blipFill>
        <p:spPr bwMode="auto">
          <a:xfrm>
            <a:off x="1176696" y="1346989"/>
            <a:ext cx="2606544" cy="3960000"/>
          </a:xfrm>
          <a:prstGeom prst="rect">
            <a:avLst/>
          </a:prstGeom>
          <a:noFill/>
          <a:ln w="9525">
            <a:noFill/>
            <a:miter lim="800000"/>
            <a:headEnd/>
            <a:tailEnd/>
          </a:ln>
        </p:spPr>
      </p:pic>
      <p:pic>
        <p:nvPicPr>
          <p:cNvPr id="9" name="Immagine 8" descr="Tra letteratura e pittura: la vulcanica espressività di Carlo Levi -  ArtsLife"/>
          <p:cNvPicPr>
            <a:picLocks noChangeAspect="1"/>
          </p:cNvPicPr>
          <p:nvPr/>
        </p:nvPicPr>
        <p:blipFill>
          <a:blip r:embed="rId3"/>
          <a:srcRect/>
          <a:stretch>
            <a:fillRect/>
          </a:stretch>
        </p:blipFill>
        <p:spPr bwMode="auto">
          <a:xfrm>
            <a:off x="5206568" y="1501682"/>
            <a:ext cx="5520031" cy="3600000"/>
          </a:xfrm>
          <a:prstGeom prst="rect">
            <a:avLst/>
          </a:prstGeom>
          <a:noFill/>
          <a:ln w="9525">
            <a:noFill/>
            <a:miter lim="800000"/>
            <a:headEnd/>
            <a:tailEnd/>
          </a:ln>
        </p:spPr>
      </p:pic>
    </p:spTree>
    <p:extLst>
      <p:ext uri="{BB962C8B-B14F-4D97-AF65-F5344CB8AC3E}">
        <p14:creationId xmlns:p14="http://schemas.microsoft.com/office/powerpoint/2010/main" val="3696986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491150-0A6F-47D2-967F-18CC4FCC205A}"/>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p:txBody>
      </p:sp>
      <p:sp>
        <p:nvSpPr>
          <p:cNvPr id="3" name="Titolo 1">
            <a:extLst>
              <a:ext uri="{FF2B5EF4-FFF2-40B4-BE49-F238E27FC236}">
                <a16:creationId xmlns:a16="http://schemas.microsoft.com/office/drawing/2014/main" id="{2BA40961-6FC9-4CC2-BDB5-60F4A54C81E3}"/>
              </a:ext>
            </a:extLst>
          </p:cNvPr>
          <p:cNvSpPr txBox="1">
            <a:spLocks/>
          </p:cNvSpPr>
          <p:nvPr/>
        </p:nvSpPr>
        <p:spPr>
          <a:xfrm>
            <a:off x="197667" y="6259145"/>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id="{862677D1-11EA-4653-9C88-1FF5DF9B2F64}"/>
              </a:ext>
            </a:extLst>
          </p:cNvPr>
          <p:cNvSpPr txBox="1"/>
          <p:nvPr/>
        </p:nvSpPr>
        <p:spPr>
          <a:xfrm>
            <a:off x="0" y="282337"/>
            <a:ext cx="12192000" cy="1815882"/>
          </a:xfrm>
          <a:prstGeom prst="rect">
            <a:avLst/>
          </a:prstGeom>
          <a:noFill/>
        </p:spPr>
        <p:txBody>
          <a:bodyPr wrap="square" rtlCol="0">
            <a:spAutoFit/>
          </a:bodyPr>
          <a:lstStyle/>
          <a:p>
            <a:pPr lvl="0"/>
            <a:r>
              <a:rPr lang="it-IT" sz="2800" b="1" i="1" dirty="0"/>
              <a:t>Il “maestro”: Ernesto de Martino tra storia delle religioni,</a:t>
            </a:r>
          </a:p>
          <a:p>
            <a:pPr lvl="0"/>
            <a:r>
              <a:rPr lang="it-IT" sz="2800" b="1" i="1" dirty="0"/>
              <a:t>etnologia e politica </a:t>
            </a:r>
          </a:p>
          <a:p>
            <a:pPr lvl="0"/>
            <a:endParaRPr lang="it-IT" sz="2800" b="1" dirty="0"/>
          </a:p>
          <a:p>
            <a:pPr lvl="0"/>
            <a:endParaRPr lang="it-IT" sz="2800" b="1" i="1" dirty="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id="{B3BD40C0-613A-4874-8B4F-F766B0777D5D}"/>
              </a:ext>
            </a:extLst>
          </p:cNvPr>
          <p:cNvSpPr txBox="1"/>
          <p:nvPr/>
        </p:nvSpPr>
        <p:spPr>
          <a:xfrm>
            <a:off x="368449" y="1131307"/>
            <a:ext cx="9343176" cy="4427145"/>
          </a:xfrm>
          <a:prstGeom prst="rect">
            <a:avLst/>
          </a:prstGeom>
          <a:noFill/>
        </p:spPr>
        <p:txBody>
          <a:bodyPr wrap="square" rtlCol="0">
            <a:spAutoFit/>
          </a:bodyPr>
          <a:lstStyle/>
          <a:p>
            <a:endParaRPr lang="it-IT" dirty="0"/>
          </a:p>
        </p:txBody>
      </p:sp>
      <p:sp>
        <p:nvSpPr>
          <p:cNvPr id="4" name="Segnaposto piè di pagina 3"/>
          <p:cNvSpPr>
            <a:spLocks noGrp="1"/>
          </p:cNvSpPr>
          <p:nvPr>
            <p:ph type="ftr" sz="quarter" idx="11"/>
          </p:nvPr>
        </p:nvSpPr>
        <p:spPr/>
        <p:txBody>
          <a:bodyPr/>
          <a:lstStyle/>
          <a:p>
            <a:endParaRPr lang="it-IT" dirty="0"/>
          </a:p>
        </p:txBody>
      </p:sp>
      <p:pic>
        <p:nvPicPr>
          <p:cNvPr id="8" name="Immagine 7" descr="ERNESTO DE MARTINO"/>
          <p:cNvPicPr>
            <a:picLocks noChangeAspect="1"/>
          </p:cNvPicPr>
          <p:nvPr/>
        </p:nvPicPr>
        <p:blipFill>
          <a:blip r:embed="rId2"/>
          <a:srcRect/>
          <a:stretch>
            <a:fillRect/>
          </a:stretch>
        </p:blipFill>
        <p:spPr bwMode="auto">
          <a:xfrm>
            <a:off x="288900" y="1516303"/>
            <a:ext cx="2393805" cy="3636000"/>
          </a:xfrm>
          <a:prstGeom prst="rect">
            <a:avLst/>
          </a:prstGeom>
          <a:noFill/>
          <a:ln w="9525">
            <a:noFill/>
            <a:miter lim="800000"/>
            <a:headEnd/>
            <a:tailEnd/>
          </a:ln>
        </p:spPr>
      </p:pic>
      <p:pic>
        <p:nvPicPr>
          <p:cNvPr id="9" name="Immagine 8" descr="Sud e magia - Ernesto De Martino Libro - Libraccio.it"/>
          <p:cNvPicPr/>
          <p:nvPr/>
        </p:nvPicPr>
        <p:blipFill>
          <a:blip r:embed="rId3"/>
          <a:srcRect/>
          <a:stretch>
            <a:fillRect/>
          </a:stretch>
        </p:blipFill>
        <p:spPr bwMode="auto">
          <a:xfrm>
            <a:off x="3519849" y="1534996"/>
            <a:ext cx="2588566" cy="3600000"/>
          </a:xfrm>
          <a:prstGeom prst="rect">
            <a:avLst/>
          </a:prstGeom>
          <a:noFill/>
          <a:ln w="9525">
            <a:noFill/>
            <a:miter lim="800000"/>
            <a:headEnd/>
            <a:tailEnd/>
          </a:ln>
        </p:spPr>
      </p:pic>
      <p:pic>
        <p:nvPicPr>
          <p:cNvPr id="10" name="Immagine 9" descr="Amazon.it: La terra del rimorso. Contributo a una storia religiosa del Sud  - De Martino, Ernesto - Libri"/>
          <p:cNvPicPr/>
          <p:nvPr/>
        </p:nvPicPr>
        <p:blipFill>
          <a:blip r:embed="rId4"/>
          <a:srcRect/>
          <a:stretch>
            <a:fillRect/>
          </a:stretch>
        </p:blipFill>
        <p:spPr bwMode="auto">
          <a:xfrm>
            <a:off x="6748225" y="1569179"/>
            <a:ext cx="2643709" cy="3600000"/>
          </a:xfrm>
          <a:prstGeom prst="rect">
            <a:avLst/>
          </a:prstGeom>
          <a:noFill/>
          <a:ln w="9525">
            <a:noFill/>
            <a:miter lim="800000"/>
            <a:headEnd/>
            <a:tailEnd/>
          </a:ln>
        </p:spPr>
      </p:pic>
    </p:spTree>
    <p:extLst>
      <p:ext uri="{BB962C8B-B14F-4D97-AF65-F5344CB8AC3E}">
        <p14:creationId xmlns:p14="http://schemas.microsoft.com/office/powerpoint/2010/main" val="3555252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CFB984-EC62-4468-AFB3-25D582FB1DF2}"/>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id="{D2D9AA4E-E2C6-411F-BB55-82CC1BE57469}"/>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id="{81632976-9C63-499E-995F-6595CC625DDA}"/>
              </a:ext>
            </a:extLst>
          </p:cNvPr>
          <p:cNvSpPr txBox="1"/>
          <p:nvPr/>
        </p:nvSpPr>
        <p:spPr>
          <a:xfrm>
            <a:off x="0" y="282337"/>
            <a:ext cx="12192000" cy="523220"/>
          </a:xfrm>
          <a:prstGeom prst="rect">
            <a:avLst/>
          </a:prstGeom>
          <a:noFill/>
        </p:spPr>
        <p:txBody>
          <a:bodyPr wrap="square" rtlCol="0">
            <a:spAutoFit/>
          </a:bodyPr>
          <a:lstStyle/>
          <a:p>
            <a:r>
              <a:rPr lang="it-IT" sz="2800" b="1" i="1" dirty="0"/>
              <a:t>“… profondi risentimenti …”</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id="{F87AEBBA-7499-4324-AB63-F36F09D32CF9}"/>
              </a:ext>
            </a:extLst>
          </p:cNvPr>
          <p:cNvSpPr txBox="1"/>
          <p:nvPr/>
        </p:nvSpPr>
        <p:spPr>
          <a:xfrm>
            <a:off x="368449" y="1170775"/>
            <a:ext cx="9343176" cy="3916457"/>
          </a:xfrm>
          <a:prstGeom prst="rect">
            <a:avLst/>
          </a:prstGeom>
          <a:noFill/>
        </p:spPr>
        <p:txBody>
          <a:bodyPr wrap="square" rtlCol="0">
            <a:spAutoFit/>
          </a:bodyPr>
          <a:lstStyle/>
          <a:p>
            <a:pPr>
              <a:spcAft>
                <a:spcPts val="600"/>
              </a:spcAft>
              <a:buFont typeface="Wingdings" pitchFamily="2" charset="2"/>
              <a:buChar char="§"/>
            </a:pPr>
            <a:r>
              <a:rPr lang="it-CH" dirty="0"/>
              <a:t> </a:t>
            </a:r>
            <a:r>
              <a:rPr lang="it-CH" dirty="0" err="1"/>
              <a:t>Hauschild</a:t>
            </a:r>
            <a:r>
              <a:rPr lang="it-CH" dirty="0"/>
              <a:t> è uno degli antropologi che maggiormente hanno contribuito a far conoscere all’estero i lavori di de Martino, e nel corso degli anni ha avuto modo di stabilire legami di collaborazione con numerosi colleghi italiani. Ma come lui stesso ci dice:</a:t>
            </a:r>
            <a:endParaRPr lang="it-IT" sz="1600" dirty="0"/>
          </a:p>
          <a:p>
            <a:pPr marL="360000">
              <a:spcAft>
                <a:spcPts val="300"/>
              </a:spcAft>
            </a:pPr>
            <a:r>
              <a:rPr lang="it-IT" sz="1700" dirty="0"/>
              <a:t>“</a:t>
            </a:r>
            <a:r>
              <a:rPr lang="it-CH" sz="1700" dirty="0"/>
              <a:t>Gli inizi furono difficili. Poco prima della mia partenza per l’Italia nel 1982 […] insieme a </a:t>
            </a:r>
            <a:r>
              <a:rPr lang="it-CH" sz="1700"/>
              <a:t>una collega avevo </a:t>
            </a:r>
            <a:r>
              <a:rPr lang="it-CH" sz="1700" dirty="0"/>
              <a:t>organizzato a Berlino un convegno sull’“etnologia europea”, al quale avevamo ingenuamente invitato i grandi nomi della ricerca europea e nord-americana nel campo dell’antropologia sociale e culturale: Alan </a:t>
            </a:r>
            <a:r>
              <a:rPr lang="it-CH" sz="1700" dirty="0" err="1"/>
              <a:t>Dundes</a:t>
            </a:r>
            <a:r>
              <a:rPr lang="it-CH" sz="1700" dirty="0"/>
              <a:t>, Jeanne </a:t>
            </a:r>
            <a:r>
              <a:rPr lang="it-CH" sz="1700" dirty="0" err="1"/>
              <a:t>Favret-Saada</a:t>
            </a:r>
            <a:r>
              <a:rPr lang="it-CH" sz="1700" dirty="0"/>
              <a:t>, John Davis, Anton </a:t>
            </a:r>
            <a:r>
              <a:rPr lang="it-CH" sz="1700" dirty="0" err="1"/>
              <a:t>Blok</a:t>
            </a:r>
            <a:r>
              <a:rPr lang="it-CH" sz="1700" dirty="0"/>
              <a:t>, e per l’occasione Clara </a:t>
            </a:r>
            <a:r>
              <a:rPr lang="it-CH" sz="1700" dirty="0" err="1"/>
              <a:t>Gallini</a:t>
            </a:r>
            <a:r>
              <a:rPr lang="it-CH" sz="1700" dirty="0"/>
              <a:t> e Luigi Lombardi </a:t>
            </a:r>
            <a:r>
              <a:rPr lang="it-CH" sz="1700" dirty="0" err="1"/>
              <a:t>Satriani</a:t>
            </a:r>
            <a:r>
              <a:rPr lang="it-CH" sz="1700" dirty="0"/>
              <a:t>. […]</a:t>
            </a:r>
          </a:p>
          <a:p>
            <a:pPr marL="360000"/>
            <a:r>
              <a:rPr lang="it-CH" sz="1700" dirty="0"/>
              <a:t>Lombardi </a:t>
            </a:r>
            <a:r>
              <a:rPr lang="it-CH" sz="1700" dirty="0" err="1"/>
              <a:t>Satriani</a:t>
            </a:r>
            <a:r>
              <a:rPr lang="it-CH" sz="1700" dirty="0"/>
              <a:t> rifiutò in modo brusco quando gli spiegai il mio progetto al telefono; solo molto più tardi dovevamo diventare amici, nel corso del mio soggiorno a </a:t>
            </a:r>
            <a:r>
              <a:rPr lang="it-CH" sz="1700" dirty="0" err="1"/>
              <a:t>Ripacandida</a:t>
            </a:r>
            <a:r>
              <a:rPr lang="it-CH" sz="1700" dirty="0"/>
              <a:t>. All’epoca lui non era pronto a sedersi allo stesso tavolo con gli americani e i britannici che avevano fatto ricerche in Italia. A dispetto delle mie buone intenzioni, mi resi dunque conto dell’incompatibilità delle posizioni degli etnografi indigeni e esogeni così come dei profondi risentimenti che si erano accumulati fra di loro: John Davis si rifiutava di parlare a Clara </a:t>
            </a:r>
            <a:r>
              <a:rPr lang="it-CH" sz="1700" dirty="0" err="1"/>
              <a:t>Gallini</a:t>
            </a:r>
            <a:r>
              <a:rPr lang="it-CH" sz="1700" dirty="0"/>
              <a:t>, Clara </a:t>
            </a:r>
            <a:r>
              <a:rPr lang="it-CH" sz="1700" dirty="0" err="1"/>
              <a:t>Gallini</a:t>
            </a:r>
            <a:r>
              <a:rPr lang="it-CH" sz="1700" dirty="0"/>
              <a:t> evitava Anton </a:t>
            </a:r>
            <a:r>
              <a:rPr lang="it-CH" sz="1700" dirty="0" err="1"/>
              <a:t>Blok</a:t>
            </a:r>
            <a:r>
              <a:rPr lang="it-CH" sz="1700" dirty="0"/>
              <a:t>” (p. 318).</a:t>
            </a:r>
          </a:p>
        </p:txBody>
      </p:sp>
      <p:sp>
        <p:nvSpPr>
          <p:cNvPr id="4" name="Segnaposto piè di pagina 3"/>
          <p:cNvSpPr>
            <a:spLocks noGrp="1"/>
          </p:cNvSpPr>
          <p:nvPr>
            <p:ph type="ftr" sz="quarter" idx="11"/>
          </p:nvPr>
        </p:nvSpPr>
        <p:spPr/>
        <p:txBody>
          <a:bodyPr/>
          <a:lstStyle/>
          <a:p>
            <a:endParaRPr lang="it-IT" dirty="0"/>
          </a:p>
        </p:txBody>
      </p:sp>
    </p:spTree>
    <p:extLst>
      <p:ext uri="{BB962C8B-B14F-4D97-AF65-F5344CB8AC3E}">
        <p14:creationId xmlns:p14="http://schemas.microsoft.com/office/powerpoint/2010/main" val="3696986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4D0C87-7EEF-445A-B274-D70AC6B5FE32}"/>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Antropologia del Mediterraneo</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it-IT"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id="{23B54174-EBA3-4C72-8B30-772941404A9D}"/>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11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Paola Sacchi – Pier Paolo </a:t>
            </a:r>
            <a:r>
              <a:rPr kumimoji="0" lang="it-IT" sz="11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Viazzo</a:t>
            </a:r>
            <a:endParaRPr kumimoji="0" lang="it-IT" sz="11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it-IT" sz="11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id="{E9D5F10E-50F4-4326-9914-0CBFEFF1875B}"/>
              </a:ext>
            </a:extLst>
          </p:cNvPr>
          <p:cNvSpPr txBox="1"/>
          <p:nvPr/>
        </p:nvSpPr>
        <p:spPr>
          <a:xfrm>
            <a:off x="0" y="282337"/>
            <a:ext cx="12192000" cy="523220"/>
          </a:xfrm>
          <a:prstGeom prst="rect">
            <a:avLst/>
          </a:prstGeom>
          <a:noFill/>
        </p:spPr>
        <p:txBody>
          <a:bodyPr wrap="square" rtlCol="0">
            <a:spAutoFit/>
          </a:bodyPr>
          <a:lstStyle/>
          <a:p>
            <a:pPr lvl="0"/>
            <a:r>
              <a:rPr lang="it-IT" sz="2800" b="1" i="1" dirty="0"/>
              <a:t>Un “incontro mancato”?</a:t>
            </a:r>
            <a:endParaRPr kumimoji="0" lang="it-IT" sz="2600" b="1" i="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id="{3E346584-B317-4747-94F7-DF50B95DF597}"/>
              </a:ext>
            </a:extLst>
          </p:cNvPr>
          <p:cNvSpPr txBox="1"/>
          <p:nvPr/>
        </p:nvSpPr>
        <p:spPr>
          <a:xfrm>
            <a:off x="368449" y="1016951"/>
            <a:ext cx="9343176" cy="4462760"/>
          </a:xfrm>
          <a:prstGeom prst="rect">
            <a:avLst/>
          </a:prstGeom>
          <a:noFill/>
        </p:spPr>
        <p:txBody>
          <a:bodyPr wrap="square" rtlCol="0">
            <a:spAutoFit/>
          </a:bodyPr>
          <a:lstStyle/>
          <a:p>
            <a:pPr>
              <a:spcAft>
                <a:spcPts val="600"/>
              </a:spcAft>
              <a:buFont typeface="Wingdings" pitchFamily="2" charset="2"/>
              <a:buChar char="§"/>
            </a:pPr>
            <a:r>
              <a:rPr lang="it-IT" dirty="0"/>
              <a:t> Nel tracciare un bilancio delle ricerche antropologiche condotte nel Mezzogiorno tra il 1950 e il 1990, Maria </a:t>
            </a:r>
            <a:r>
              <a:rPr lang="it-IT" dirty="0" err="1"/>
              <a:t>Minicuci</a:t>
            </a:r>
            <a:r>
              <a:rPr lang="it-IT" dirty="0"/>
              <a:t> (2003) ha parlato di un «incontro mancato», notando come antropologi italiani e antropologi stranieri non abbiano «assolutamente dialogato tra loro […] anzi gli uni sconoscevano le analisi degli altri e ciascuno procedeva per la propria strada senza verifiche né confronti».</a:t>
            </a:r>
          </a:p>
          <a:p>
            <a:pPr>
              <a:spcAft>
                <a:spcPts val="1200"/>
              </a:spcAft>
              <a:buFont typeface="Wingdings" pitchFamily="2" charset="2"/>
              <a:buChar char="§"/>
            </a:pPr>
            <a:r>
              <a:rPr lang="it-IT" dirty="0"/>
              <a:t> La reminiscenza di </a:t>
            </a:r>
            <a:r>
              <a:rPr lang="it-IT" dirty="0" err="1"/>
              <a:t>Hauschild</a:t>
            </a:r>
            <a:r>
              <a:rPr lang="it-IT" dirty="0"/>
              <a:t> ci aiuta a comprendere in che cosa sia consistito questo incontro mancato, ma non ne spiega le ragioni. Le domande che dobbiamo porci sono le seguenti: </a:t>
            </a:r>
          </a:p>
          <a:p>
            <a:pPr marL="288000" lvl="0">
              <a:buFont typeface="Wingdings" pitchFamily="2" charset="2"/>
              <a:buChar char="Ø"/>
            </a:pPr>
            <a:r>
              <a:rPr lang="it-IT" dirty="0"/>
              <a:t> Come si era creato in Italia questo atteggiamento di diffidenza, quando non addirittura di ostilità?</a:t>
            </a:r>
          </a:p>
          <a:p>
            <a:pPr marL="288000" lvl="0">
              <a:buFont typeface="Wingdings" pitchFamily="2" charset="2"/>
              <a:buChar char="Ø"/>
            </a:pPr>
            <a:r>
              <a:rPr lang="it-IT" dirty="0"/>
              <a:t> Ci sono state differenze tra l’Italia e gli altri paesi sud-europei?</a:t>
            </a:r>
          </a:p>
          <a:p>
            <a:pPr marL="288000" lvl="0">
              <a:spcAft>
                <a:spcPts val="600"/>
              </a:spcAft>
              <a:buFont typeface="Wingdings" pitchFamily="2" charset="2"/>
              <a:buChar char="Ø"/>
            </a:pPr>
            <a:r>
              <a:rPr lang="it-IT" dirty="0"/>
              <a:t> E le relazioni tra antropologi “anglo-sassoni” e “nativi” sono cambiate nel corso della seconda metà del Novecento?</a:t>
            </a:r>
          </a:p>
          <a:p>
            <a:pPr lvl="0"/>
            <a:endParaRPr lang="it-IT" sz="1600" dirty="0"/>
          </a:p>
          <a:p>
            <a:pPr marL="180000" indent="-180000">
              <a:buFont typeface="Arial" pitchFamily="34" charset="0"/>
              <a:buChar char="•"/>
            </a:pPr>
            <a:r>
              <a:rPr lang="it-CH" sz="1700" dirty="0"/>
              <a:t>Maria </a:t>
            </a:r>
            <a:r>
              <a:rPr lang="it-CH" sz="1700" dirty="0" err="1"/>
              <a:t>Minicuci</a:t>
            </a:r>
            <a:r>
              <a:rPr lang="it-CH" sz="1700" dirty="0"/>
              <a:t> 2003, </a:t>
            </a:r>
            <a:r>
              <a:rPr lang="it-CH" sz="1700" i="1" dirty="0"/>
              <a:t>Antropologi e Mezzogiorno</a:t>
            </a:r>
            <a:r>
              <a:rPr lang="it-CH" sz="1700" dirty="0"/>
              <a:t>, in «Meridiana», 47-48, pp. 139-174.</a:t>
            </a:r>
            <a:endParaRPr lang="it-IT" sz="1600" dirty="0"/>
          </a:p>
          <a:p>
            <a:pPr>
              <a:spcAft>
                <a:spcPts val="600"/>
              </a:spcAft>
              <a:buFont typeface="Wingdings" pitchFamily="2" charset="2"/>
              <a:buChar char="§"/>
            </a:pPr>
            <a:endParaRPr kumimoji="0" lang="it-IT"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egnaposto piè di pa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Antropologia del Mediterraneo</a:t>
            </a:r>
          </a:p>
        </p:txBody>
      </p:sp>
    </p:spTree>
    <p:extLst>
      <p:ext uri="{BB962C8B-B14F-4D97-AF65-F5344CB8AC3E}">
        <p14:creationId xmlns:p14="http://schemas.microsoft.com/office/powerpoint/2010/main" val="143737663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1412</TotalTime>
  <Words>2698</Words>
  <Application>Microsoft Office PowerPoint</Application>
  <PresentationFormat>Widescreen</PresentationFormat>
  <Paragraphs>157</Paragraphs>
  <Slides>21</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21</vt:i4>
      </vt:variant>
    </vt:vector>
  </HeadingPairs>
  <TitlesOfParts>
    <vt:vector size="27" baseType="lpstr">
      <vt:lpstr>Arial</vt:lpstr>
      <vt:lpstr>Calibri</vt:lpstr>
      <vt:lpstr>Calibri Light</vt:lpstr>
      <vt:lpstr>Tahoma</vt:lpstr>
      <vt:lpstr>Wingdings</vt:lpstr>
      <vt:lpstr>Tema di Office</vt:lpstr>
      <vt:lpstr>Antropologia del Mediterraneo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Unito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Stefania Stecca</dc:creator>
  <cp:lastModifiedBy>Piero Viazzo</cp:lastModifiedBy>
  <cp:revision>121</cp:revision>
  <dcterms:created xsi:type="dcterms:W3CDTF">2019-05-28T15:53:33Z</dcterms:created>
  <dcterms:modified xsi:type="dcterms:W3CDTF">2020-10-08T07:21:35Z</dcterms:modified>
</cp:coreProperties>
</file>