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2" r:id="rId4"/>
    <p:sldId id="256" r:id="rId5"/>
    <p:sldId id="257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07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412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26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0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2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23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3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99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30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F8FE-ED44-4B1D-9AE2-D019CF0BBF02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30F1-5164-4917-9131-87332A75FD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16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163699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3ACA6-6E48-8144-8CA6-E1962A880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Economia e società dagli anni Settanta del Novecento a oggi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7086B36-BF41-054B-BF9E-15EBA3A3F323}"/>
              </a:ext>
            </a:extLst>
          </p:cNvPr>
          <p:cNvSpPr txBox="1"/>
          <p:nvPr/>
        </p:nvSpPr>
        <p:spPr>
          <a:xfrm>
            <a:off x="5034579" y="39910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B3A352-91A0-C74F-92F7-0F6C843455B2}"/>
              </a:ext>
            </a:extLst>
          </p:cNvPr>
          <p:cNvSpPr txBox="1"/>
          <p:nvPr/>
        </p:nvSpPr>
        <p:spPr>
          <a:xfrm>
            <a:off x="4356847" y="4184725"/>
            <a:ext cx="3035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E8117B8-F155-E142-8CBD-A87559708711}"/>
              </a:ext>
            </a:extLst>
          </p:cNvPr>
          <p:cNvSpPr txBox="1"/>
          <p:nvPr/>
        </p:nvSpPr>
        <p:spPr>
          <a:xfrm>
            <a:off x="4808668" y="5142155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285083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41BF58-0C02-704D-97C2-16BDD200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Il cambiamento economico-sociale </a:t>
            </a:r>
            <a:br>
              <a:rPr lang="it-IT" dirty="0"/>
            </a:br>
            <a:r>
              <a:rPr lang="it-IT" dirty="0"/>
              <a:t> Dagli anni Settanta a 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40C395-E725-724B-BC34-23D78E5D7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/>
              <a:t>INDICE</a:t>
            </a:r>
            <a:endParaRPr lang="it-IT" i="1" dirty="0"/>
          </a:p>
          <a:p>
            <a:endParaRPr lang="it-IT" dirty="0"/>
          </a:p>
          <a:p>
            <a:r>
              <a:rPr lang="it-IT" dirty="0"/>
              <a:t>Dall’autunno caldo all’autunno freddo</a:t>
            </a:r>
          </a:p>
          <a:p>
            <a:r>
              <a:rPr lang="it-IT" dirty="0"/>
              <a:t>Gli anni Ottanta</a:t>
            </a:r>
          </a:p>
          <a:p>
            <a:r>
              <a:rPr lang="it-IT" dirty="0"/>
              <a:t>Gli anni Novanta</a:t>
            </a:r>
          </a:p>
          <a:p>
            <a:r>
              <a:rPr lang="it-IT" dirty="0"/>
              <a:t>La </a:t>
            </a:r>
            <a:r>
              <a:rPr lang="it-IT" dirty="0" err="1"/>
              <a:t>flessibilizzazione</a:t>
            </a:r>
            <a:r>
              <a:rPr lang="it-IT" dirty="0"/>
              <a:t> del mercato del lavoro</a:t>
            </a:r>
          </a:p>
          <a:p>
            <a:r>
              <a:rPr lang="it-IT" dirty="0"/>
              <a:t>Nel Duemila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2617AE-8931-6549-8E4F-202146F7CE4A}"/>
              </a:ext>
            </a:extLst>
          </p:cNvPr>
          <p:cNvSpPr txBox="1"/>
          <p:nvPr/>
        </p:nvSpPr>
        <p:spPr>
          <a:xfrm>
            <a:off x="6618514" y="2079171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61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Dall’autunno caldo all’autunno freddo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1969: «autunno caldo» per ondata di scioperi per oltre 30 rinnovi di contratti nazionali di categoria. Introduzione della contrattazione articolata (a livello aziendale si contratta tutto)- Centralità operaia </a:t>
            </a:r>
          </a:p>
          <a:p>
            <a:r>
              <a:rPr lang="it-IT" dirty="0"/>
              <a:t>1970: legge 300/70, Statuto dei lavoratori</a:t>
            </a:r>
          </a:p>
          <a:p>
            <a:r>
              <a:rPr lang="it-IT" dirty="0"/>
              <a:t>1974: primo shock petrolifero. Crescita inflazione</a:t>
            </a:r>
          </a:p>
          <a:p>
            <a:r>
              <a:rPr lang="it-IT" dirty="0"/>
              <a:t>1975: accordo Lama Agnelli che rende più sensibile la scala mobile dei salari in periodo di inflazione a due cifre</a:t>
            </a:r>
          </a:p>
          <a:p>
            <a:r>
              <a:rPr lang="it-IT" dirty="0"/>
              <a:t>1979: secondo shock petrolifero e sistema monetario europeo (fine delle svalutazioni competitive)</a:t>
            </a:r>
          </a:p>
          <a:p>
            <a:r>
              <a:rPr lang="it-IT" dirty="0"/>
              <a:t>1980: «autunno freddo» per sconfitta sindacale nella «vertenza dei 35 giorni» alla Fiat, dopo la «marcia dei 40.000». Svolta nelle relazioni industriali. Fine del periodo di alta conflittualità </a:t>
            </a:r>
          </a:p>
        </p:txBody>
      </p:sp>
    </p:spTree>
    <p:extLst>
      <p:ext uri="{BB962C8B-B14F-4D97-AF65-F5344CB8AC3E}">
        <p14:creationId xmlns:p14="http://schemas.microsoft.com/office/powerpoint/2010/main" val="184253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anni Ottanta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L’industria perde il primato per quota di occupati, superata dal terziario</a:t>
            </a:r>
          </a:p>
          <a:p>
            <a:r>
              <a:rPr lang="it-IT" dirty="0"/>
              <a:t>Caduta dell’occupazione nella grande industria e crescita della «Terza Italia» dei distretti industriali</a:t>
            </a:r>
          </a:p>
          <a:p>
            <a:r>
              <a:rPr lang="it-IT" dirty="0"/>
              <a:t>1984: «decreto di San Valentino» che raffredda la scala mobile. Nuove divisioni tra CGIL da un lato e CISL e UIL dall’altro</a:t>
            </a:r>
          </a:p>
          <a:p>
            <a:r>
              <a:rPr lang="it-IT" dirty="0"/>
              <a:t>1985: sconfitta del referendum per l’abrogazione del decreto di San Valentino indetto dal partito comunista</a:t>
            </a:r>
          </a:p>
        </p:txBody>
      </p:sp>
    </p:spTree>
    <p:extLst>
      <p:ext uri="{BB962C8B-B14F-4D97-AF65-F5344CB8AC3E}">
        <p14:creationId xmlns:p14="http://schemas.microsoft.com/office/powerpoint/2010/main" val="150373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anni Novanta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1992: primo protocollo tripartito (sindacati-</a:t>
            </a:r>
            <a:r>
              <a:rPr lang="it-IT" dirty="0" err="1"/>
              <a:t>confindustria</a:t>
            </a:r>
            <a:r>
              <a:rPr lang="it-IT" dirty="0"/>
              <a:t>-governo) che abolisce la scala mobile</a:t>
            </a:r>
          </a:p>
          <a:p>
            <a:r>
              <a:rPr lang="it-IT" dirty="0"/>
              <a:t>1993: secondo accordo tripartito che introduce la politica dei redditi (salari legati a inflazione programmata) e nuova centralizzazione contrattuale. Decisivo contributo della «concertazione» tra governo e parti sociali per il raggiungimento dei parametri di Maastricht e l’ingresso dell’Italia nell’Euro. </a:t>
            </a:r>
          </a:p>
        </p:txBody>
      </p:sp>
    </p:spTree>
    <p:extLst>
      <p:ext uri="{BB962C8B-B14F-4D97-AF65-F5344CB8AC3E}">
        <p14:creationId xmlns:p14="http://schemas.microsoft.com/office/powerpoint/2010/main" val="1904278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flessibilizzazione</a:t>
            </a:r>
            <a:r>
              <a:rPr lang="it-IT" dirty="0"/>
              <a:t> del mercato del lavoro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Abolizione della «chiamata numerica» (generalizzazione  della «chiamata nominativa») – 1991</a:t>
            </a:r>
          </a:p>
          <a:p>
            <a:r>
              <a:rPr lang="it-IT" dirty="0"/>
              <a:t>Introduzione del «lavoro interinale», fine del monopolio statale del collocamento, reintroduzione della mediazione privata («Pacchetto Treu», 1997)</a:t>
            </a:r>
          </a:p>
          <a:p>
            <a:r>
              <a:rPr lang="it-IT" dirty="0"/>
              <a:t>Moltiplicazione  dei soggetti abilitati a operare la mediazione del lavoro e delle forme contrattuali «atipiche» («Legge Biagi», 2003)  </a:t>
            </a:r>
          </a:p>
          <a:p>
            <a:r>
              <a:rPr lang="it-IT" dirty="0"/>
              <a:t>Jobs </a:t>
            </a:r>
            <a:r>
              <a:rPr lang="it-IT" dirty="0" err="1"/>
              <a:t>act</a:t>
            </a:r>
            <a:r>
              <a:rPr lang="it-IT" dirty="0"/>
              <a:t> 2015 : abolizione dell’articolo 18 dello Statuto dei lavoratori, assunzione a tempo indeterminato fiscalmente incentivata con indennità di licenziamento di entità proporzionale alla durata del rapporto di lavoro)</a:t>
            </a:r>
          </a:p>
        </p:txBody>
      </p:sp>
    </p:spTree>
    <p:extLst>
      <p:ext uri="{BB962C8B-B14F-4D97-AF65-F5344CB8AC3E}">
        <p14:creationId xmlns:p14="http://schemas.microsoft.com/office/powerpoint/2010/main" val="50570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 Duemila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Globalizzazione</a:t>
            </a:r>
          </a:p>
          <a:p>
            <a:r>
              <a:rPr lang="it-IT" dirty="0"/>
              <a:t>Outsourcing (subfornitura, filiere produttive, impresa a rete)</a:t>
            </a:r>
          </a:p>
          <a:p>
            <a:r>
              <a:rPr lang="it-IT" dirty="0"/>
              <a:t>Delocalizzazione (</a:t>
            </a:r>
            <a:r>
              <a:rPr lang="it-IT" dirty="0" err="1"/>
              <a:t>offshoring</a:t>
            </a:r>
            <a:r>
              <a:rPr lang="it-IT" dirty="0"/>
              <a:t>)</a:t>
            </a:r>
          </a:p>
          <a:p>
            <a:r>
              <a:rPr lang="it-IT" dirty="0"/>
              <a:t>IV rivoluzione industriale:</a:t>
            </a:r>
          </a:p>
          <a:p>
            <a:r>
              <a:rPr lang="it-IT" dirty="0"/>
              <a:t>Digitalizzazione</a:t>
            </a:r>
          </a:p>
          <a:p>
            <a:r>
              <a:rPr lang="it-IT" dirty="0"/>
              <a:t>Big Data</a:t>
            </a:r>
          </a:p>
          <a:p>
            <a:r>
              <a:rPr lang="it-IT"/>
              <a:t>Sensori</a:t>
            </a:r>
            <a:endParaRPr lang="it-IT" dirty="0"/>
          </a:p>
          <a:p>
            <a:r>
              <a:rPr lang="it-IT" dirty="0"/>
              <a:t>Internet of </a:t>
            </a:r>
            <a:r>
              <a:rPr lang="it-IT" dirty="0" err="1"/>
              <a:t>Things</a:t>
            </a:r>
            <a:endParaRPr lang="it-IT" dirty="0"/>
          </a:p>
          <a:p>
            <a:r>
              <a:rPr lang="it-IT" dirty="0"/>
              <a:t>Stampanti 3D (additive manufacturing)</a:t>
            </a:r>
          </a:p>
          <a:p>
            <a:r>
              <a:rPr lang="it-IT" dirty="0"/>
              <a:t>Sistemi </a:t>
            </a:r>
            <a:r>
              <a:rPr lang="it-IT" dirty="0" err="1"/>
              <a:t>ciberfisici</a:t>
            </a:r>
            <a:r>
              <a:rPr lang="it-IT" dirty="0"/>
              <a:t> (CPS)</a:t>
            </a:r>
          </a:p>
          <a:p>
            <a:r>
              <a:rPr lang="it-IT" dirty="0" err="1"/>
              <a:t>Reshoring</a:t>
            </a:r>
            <a:r>
              <a:rPr lang="it-IT" dirty="0"/>
              <a:t>??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8550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462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Economia e società dagli anni Settanta del Novecento a oggi</vt:lpstr>
      <vt:lpstr> Il cambiamento economico-sociale   Dagli anni Settanta a oggi</vt:lpstr>
      <vt:lpstr>Dall’autunno caldo all’autunno freddo</vt:lpstr>
      <vt:lpstr>Gli anni Ottanta</vt:lpstr>
      <vt:lpstr>Gli anni Novanta</vt:lpstr>
      <vt:lpstr>La flessibilizzazione del mercato del lavoro </vt:lpstr>
      <vt:lpstr>Nel Duemila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Dall’autunno caldo all’autunno freddo</dc:title>
  <dc:creator>Stefano Musso</dc:creator>
  <cp:lastModifiedBy>Microsoft Office User</cp:lastModifiedBy>
  <cp:revision>15</cp:revision>
  <dcterms:created xsi:type="dcterms:W3CDTF">2017-10-31T07:05:55Z</dcterms:created>
  <dcterms:modified xsi:type="dcterms:W3CDTF">2021-02-09T08:24:45Z</dcterms:modified>
</cp:coreProperties>
</file>