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1" r:id="rId4"/>
    <p:sldId id="266" r:id="rId5"/>
    <p:sldId id="284" r:id="rId6"/>
    <p:sldId id="288" r:id="rId7"/>
    <p:sldId id="264" r:id="rId8"/>
    <p:sldId id="263" r:id="rId9"/>
    <p:sldId id="267" r:id="rId10"/>
    <p:sldId id="268" r:id="rId11"/>
    <p:sldId id="274" r:id="rId12"/>
    <p:sldId id="277" r:id="rId13"/>
    <p:sldId id="275" r:id="rId14"/>
    <p:sldId id="287" r:id="rId15"/>
    <p:sldId id="281" r:id="rId16"/>
    <p:sldId id="278" r:id="rId17"/>
    <p:sldId id="279" r:id="rId18"/>
    <p:sldId id="28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2" autoAdjust="0"/>
    <p:restoredTop sz="95474" autoAdjust="0"/>
  </p:normalViewPr>
  <p:slideViewPr>
    <p:cSldViewPr snapToGrid="0">
      <p:cViewPr varScale="1">
        <p:scale>
          <a:sx n="113" d="100"/>
          <a:sy n="113" d="100"/>
        </p:scale>
        <p:origin x="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06/03/23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4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19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0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66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40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25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7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06/03/23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06/03/23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06/03/23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n8Zrf_iw-g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9GDjT3Fw_6w" TargetMode="External"/><Relationship Id="rId4" Type="http://schemas.openxmlformats.org/officeDocument/2006/relationships/hyperlink" Target="http://democraciagloba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Oe5-UsQ2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aapf.org/sayhernam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467511"/>
            <a:ext cx="12192000" cy="1389506"/>
          </a:xfrm>
        </p:spPr>
        <p:txBody>
          <a:bodyPr>
            <a:normAutofit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razza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</a:t>
            </a:r>
            <a:endParaRPr lang="en-GB" b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4152501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endParaRPr lang="it-IT" sz="2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3677" y="1425376"/>
            <a:ext cx="10686295" cy="42890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Importanza delle etnicità nell’accesso al potere</a:t>
            </a:r>
          </a:p>
          <a:p>
            <a:pPr algn="just"/>
            <a:r>
              <a:rPr lang="it-IT" dirty="0"/>
              <a:t>Auto-determinazione come spazio di ricostruzione culturale, le etnicità possono sovrapporsi</a:t>
            </a:r>
          </a:p>
          <a:p>
            <a:pPr algn="just"/>
            <a:r>
              <a:rPr lang="it-IT" dirty="0" err="1"/>
              <a:t>Etnogenesi</a:t>
            </a:r>
            <a:r>
              <a:rPr lang="it-IT" dirty="0"/>
              <a:t> e appropriazione delle differenze</a:t>
            </a:r>
          </a:p>
          <a:p>
            <a:pPr algn="just"/>
            <a:r>
              <a:rPr lang="it-IT" dirty="0"/>
              <a:t>Rischio di essenzialismo</a:t>
            </a:r>
          </a:p>
          <a:p>
            <a:pPr algn="just"/>
            <a:r>
              <a:rPr lang="it-IT" dirty="0"/>
              <a:t>Politica dell’etnicità = politica delle culture subalterne?</a:t>
            </a:r>
          </a:p>
          <a:p>
            <a:pPr marL="228600" lvl="1" algn="just">
              <a:spcBef>
                <a:spcPts val="2000"/>
              </a:spcBef>
              <a:buClr>
                <a:schemeClr val="accent1"/>
              </a:buClr>
            </a:pPr>
            <a:r>
              <a:rPr lang="it-IT" dirty="0"/>
              <a:t>orientamento politico delle azioni condivise: comunità transnazionali, </a:t>
            </a:r>
            <a:r>
              <a:rPr lang="it-IT" i="1" dirty="0" err="1"/>
              <a:t>etnificazione</a:t>
            </a:r>
            <a:r>
              <a:rPr lang="it-IT" dirty="0"/>
              <a:t> delle comunità migranti, flussi e movimenti di cultura materiale e immateriale (</a:t>
            </a:r>
            <a:r>
              <a:rPr lang="it-IT" dirty="0" err="1"/>
              <a:t>Appadurai</a:t>
            </a:r>
            <a:r>
              <a:rPr lang="it-IT" dirty="0"/>
              <a:t>), </a:t>
            </a:r>
            <a:r>
              <a:rPr lang="it-IT" dirty="0" err="1"/>
              <a:t>indigenismi</a:t>
            </a:r>
            <a:r>
              <a:rPr lang="it-IT" dirty="0"/>
              <a:t>, regionalismi. 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420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54276" y="204122"/>
            <a:ext cx="728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Movimento Negro do Brazil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72575" y="1575130"/>
            <a:ext cx="506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ym typeface="Wingdings" pitchFamily="2" charset="2"/>
              </a:rPr>
              <a:t>.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Immagine 9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34CD264B-ED61-0E4C-BB21-C7C0D8C9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04366" y="185624"/>
            <a:ext cx="4525920" cy="6465600"/>
          </a:xfrm>
          <a:prstGeom prst="rect">
            <a:avLst/>
          </a:prstGeom>
        </p:spPr>
      </p:pic>
      <p:pic>
        <p:nvPicPr>
          <p:cNvPr id="11" name="Immagine 10" descr="Immagine che contiene testo, quotidiano, vecchio, persone&#10;&#10;Descrizione generata automaticamente">
            <a:extLst>
              <a:ext uri="{FF2B5EF4-FFF2-40B4-BE49-F238E27FC236}">
                <a16:creationId xmlns:a16="http://schemas.microsoft.com/office/drawing/2014/main" id="{BF017EE0-C472-BA4B-9D18-CAEFCF5FA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60" y="1160068"/>
            <a:ext cx="5291666" cy="41671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3EF02C-C979-B64B-A96C-2143973C5428}"/>
              </a:ext>
            </a:extLst>
          </p:cNvPr>
          <p:cNvSpPr txBox="1"/>
          <p:nvPr/>
        </p:nvSpPr>
        <p:spPr>
          <a:xfrm>
            <a:off x="698945" y="5340572"/>
            <a:ext cx="437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/>
              <a:t>The 7th </a:t>
            </a:r>
            <a:r>
              <a:rPr lang="en-US" b="1" dirty="0"/>
              <a:t>of July 1978 - Foundation of the </a:t>
            </a:r>
            <a:r>
              <a:rPr lang="en-US" b="1" i="1" dirty="0" err="1"/>
              <a:t>Movimento</a:t>
            </a:r>
            <a:r>
              <a:rPr lang="en-US" b="1" i="1" dirty="0"/>
              <a:t> Negro </a:t>
            </a:r>
            <a:r>
              <a:rPr lang="en-US" b="1" i="1" dirty="0" err="1"/>
              <a:t>Unificado</a:t>
            </a:r>
            <a:r>
              <a:rPr lang="en-US" b="1" dirty="0"/>
              <a:t> in Sao Paulo</a:t>
            </a:r>
          </a:p>
        </p:txBody>
      </p:sp>
    </p:spTree>
    <p:extLst>
      <p:ext uri="{BB962C8B-B14F-4D97-AF65-F5344CB8AC3E}">
        <p14:creationId xmlns:p14="http://schemas.microsoft.com/office/powerpoint/2010/main" val="110642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542711"/>
            <a:ext cx="920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Negritude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affermazione identitaria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C7A66B9-8C0D-0E49-91A3-53726D386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64" y="1723390"/>
            <a:ext cx="5939536" cy="341122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1E9A50-3F4A-074C-8DD7-86E65BC14B2B}"/>
              </a:ext>
            </a:extLst>
          </p:cNvPr>
          <p:cNvSpPr txBox="1"/>
          <p:nvPr/>
        </p:nvSpPr>
        <p:spPr>
          <a:xfrm>
            <a:off x="391982" y="1520785"/>
            <a:ext cx="5704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Negritude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coscienza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comunità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nera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propria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condizione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storica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cioè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sottoposta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all'inferiorizzazione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negazione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propria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umanità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da parte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potenze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coloniali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Tuttavia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l'accettazione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passiva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questa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condizione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storica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costante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rivendicazione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afro-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brasiliani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proprie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storie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negate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negritudine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fondamentale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lotta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dei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neri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ricostruire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affermare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positivamente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loro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identità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Munanga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2009).</a:t>
            </a:r>
            <a:r>
              <a:rPr lang="it-IT" sz="2200" dirty="0">
                <a:effectLst/>
              </a:rPr>
              <a:t>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27080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6534" y="162944"/>
            <a:ext cx="728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Brazilian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Black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Feminism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7325046" y="360865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74955" y="1145584"/>
            <a:ext cx="4779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1975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Presentazione</a:t>
            </a:r>
            <a:r>
              <a:rPr lang="en-US" sz="2000" dirty="0">
                <a:sym typeface="Wingdings" pitchFamily="2" charset="2"/>
              </a:rPr>
              <a:t> del </a:t>
            </a:r>
            <a:r>
              <a:rPr lang="en-US" sz="2000" b="1" dirty="0">
                <a:sym typeface="Wingdings" pitchFamily="2" charset="2"/>
              </a:rPr>
              <a:t>Manifesto </a:t>
            </a:r>
            <a:r>
              <a:rPr lang="en-US" sz="2000" b="1" dirty="0" err="1">
                <a:sym typeface="Wingdings" pitchFamily="2" charset="2"/>
              </a:rPr>
              <a:t>delle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donne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nere</a:t>
            </a:r>
            <a:endParaRPr lang="en-US" sz="2000" b="1" dirty="0">
              <a:sym typeface="Wingdings" pitchFamily="2" charset="2"/>
            </a:endParaRPr>
          </a:p>
          <a:p>
            <a:pPr algn="just"/>
            <a:endParaRPr lang="en-US" sz="2000" b="1" dirty="0">
              <a:sym typeface="Wingdings" pitchFamily="2" charset="2"/>
            </a:endParaRPr>
          </a:p>
          <a:p>
            <a:pPr algn="just"/>
            <a:r>
              <a:rPr lang="en-US" sz="2000" b="1" dirty="0"/>
              <a:t>Anni </a:t>
            </a:r>
            <a:r>
              <a:rPr lang="en-US" sz="2000" b="1" dirty="0" err="1"/>
              <a:t>Ottanta</a:t>
            </a:r>
            <a:r>
              <a:rPr lang="en-US" sz="2000" b="1" dirty="0"/>
              <a:t> e </a:t>
            </a:r>
            <a:r>
              <a:rPr lang="en-US" sz="2000" b="1" dirty="0" err="1"/>
              <a:t>Novanta</a:t>
            </a:r>
            <a:r>
              <a:rPr lang="en-US" sz="2000" b="1" dirty="0"/>
              <a:t>: </a:t>
            </a:r>
            <a:r>
              <a:rPr lang="en-US" sz="2000" dirty="0" err="1"/>
              <a:t>Organizzazione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sistematica</a:t>
            </a:r>
            <a:r>
              <a:rPr lang="en-US" sz="2000" dirty="0"/>
              <a:t> e </a:t>
            </a:r>
            <a:r>
              <a:rPr lang="en-US" sz="2000" dirty="0" err="1"/>
              <a:t>creazione</a:t>
            </a:r>
            <a:r>
              <a:rPr lang="en-US" sz="2000" dirty="0"/>
              <a:t> di </a:t>
            </a:r>
            <a:r>
              <a:rPr lang="en-US" sz="2000" dirty="0" err="1"/>
              <a:t>nuovi</a:t>
            </a:r>
            <a:r>
              <a:rPr lang="en-US" sz="2000" dirty="0"/>
              <a:t> </a:t>
            </a:r>
            <a:r>
              <a:rPr lang="en-US" sz="2000" dirty="0" err="1"/>
              <a:t>collettivi</a:t>
            </a:r>
            <a:r>
              <a:rPr lang="en-US" sz="2000" dirty="0"/>
              <a:t>..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200o: </a:t>
            </a:r>
            <a:r>
              <a:rPr lang="en-US" sz="2000" dirty="0"/>
              <a:t>Fondazione</a:t>
            </a:r>
            <a:r>
              <a:rPr lang="en-US" sz="2000" b="1" dirty="0"/>
              <a:t> </a:t>
            </a:r>
            <a:r>
              <a:rPr lang="en-US" sz="2000" b="1" dirty="0" err="1"/>
              <a:t>dell'Articulação</a:t>
            </a:r>
            <a:r>
              <a:rPr lang="en-US" sz="2000" b="1" dirty="0"/>
              <a:t> de </a:t>
            </a:r>
            <a:r>
              <a:rPr lang="en-US" sz="2000" b="1" dirty="0" err="1"/>
              <a:t>Mulheres</a:t>
            </a:r>
            <a:r>
              <a:rPr lang="en-US" sz="2000" b="1" dirty="0"/>
              <a:t> Negras </a:t>
            </a:r>
            <a:r>
              <a:rPr lang="en-US" sz="2000" b="1" dirty="0" err="1"/>
              <a:t>Brasileiras</a:t>
            </a:r>
            <a:r>
              <a:rPr lang="en-US" sz="2000" b="1" dirty="0"/>
              <a:t> (AMNB). </a:t>
            </a:r>
            <a:r>
              <a:rPr lang="en-US" sz="2000" dirty="0"/>
              <a:t>Nel 2001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tenuta</a:t>
            </a:r>
            <a:r>
              <a:rPr lang="en-US" sz="2000" dirty="0"/>
              <a:t> a Durban la </a:t>
            </a:r>
            <a:r>
              <a:rPr lang="en-US" sz="2000" b="1" dirty="0"/>
              <a:t>Third Conference against Racism, Xenophobia and Religious Intolerance </a:t>
            </a:r>
          </a:p>
          <a:p>
            <a:pPr algn="just"/>
            <a:endParaRPr lang="en-US" sz="2000" b="1" dirty="0"/>
          </a:p>
          <a:p>
            <a:pPr marL="11113" indent="-11113" algn="just"/>
            <a:r>
              <a:rPr lang="en-US" sz="2000" dirty="0"/>
              <a:t>Il 18 </a:t>
            </a:r>
            <a:r>
              <a:rPr lang="en-US" sz="2000" dirty="0" err="1"/>
              <a:t>novembre</a:t>
            </a:r>
            <a:r>
              <a:rPr lang="en-US" sz="2000" dirty="0"/>
              <a:t> 2015 Primo </a:t>
            </a:r>
            <a:r>
              <a:rPr lang="en-US" sz="2000" b="1" i="1" dirty="0" err="1"/>
              <a:t>Marcha</a:t>
            </a:r>
            <a:r>
              <a:rPr lang="en-US" sz="2000" b="1" i="1" dirty="0"/>
              <a:t> das </a:t>
            </a:r>
            <a:r>
              <a:rPr lang="en-US" sz="2000" b="1" i="1" dirty="0" err="1"/>
              <a:t>Mulheres</a:t>
            </a:r>
            <a:r>
              <a:rPr lang="en-US" sz="2000" b="1" i="1" dirty="0"/>
              <a:t> Negras contra o </a:t>
            </a:r>
            <a:r>
              <a:rPr lang="en-US" sz="2000" b="1" i="1" dirty="0" err="1"/>
              <a:t>Racismo</a:t>
            </a:r>
            <a:r>
              <a:rPr lang="en-US" sz="2000" b="1" i="1" dirty="0"/>
              <a:t>, a </a:t>
            </a:r>
            <a:r>
              <a:rPr lang="en-US" sz="2000" b="1" i="1" dirty="0" err="1"/>
              <a:t>Violência</a:t>
            </a:r>
            <a:r>
              <a:rPr lang="en-US" sz="2000" b="1" i="1" dirty="0"/>
              <a:t> e </a:t>
            </a:r>
            <a:r>
              <a:rPr lang="en-US" sz="2000" b="1" i="1" dirty="0" err="1"/>
              <a:t>pelo</a:t>
            </a:r>
            <a:r>
              <a:rPr lang="en-US" sz="2000" b="1" i="1" dirty="0"/>
              <a:t> </a:t>
            </a:r>
            <a:r>
              <a:rPr lang="en-US" sz="2000" b="1" i="1" dirty="0" err="1"/>
              <a:t>Bem</a:t>
            </a:r>
            <a:r>
              <a:rPr lang="en-US" sz="2000" b="1" i="1" dirty="0"/>
              <a:t> </a:t>
            </a:r>
            <a:r>
              <a:rPr lang="en-US" sz="2000" b="1" i="1" dirty="0" err="1"/>
              <a:t>Viver</a:t>
            </a:r>
            <a:endParaRPr lang="en-US" sz="20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4" name="Immagine 13" descr="Immagine che contiene cielo, esterni, persona, inpiedi&#10;&#10;Descrizione generata automaticamente">
            <a:extLst>
              <a:ext uri="{FF2B5EF4-FFF2-40B4-BE49-F238E27FC236}">
                <a16:creationId xmlns:a16="http://schemas.microsoft.com/office/drawing/2014/main" id="{8A241E61-F3E5-8A4B-BBA0-D0DB83E0F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193728"/>
            <a:ext cx="6985000" cy="48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86C672-2370-994B-8797-A1B11701F16C}"/>
              </a:ext>
            </a:extLst>
          </p:cNvPr>
          <p:cNvSpPr txBox="1"/>
          <p:nvPr/>
        </p:nvSpPr>
        <p:spPr>
          <a:xfrm>
            <a:off x="6096000" y="1935629"/>
            <a:ext cx="5252443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a </a:t>
            </a:r>
            <a:r>
              <a:rPr lang="pt-B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máscara do silenciamento 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[...] foi uma peça muito concreta, um instrumento real que se tornou parte do projeto colonial europeu por mais de trezentos anos. [...] a máscara representa o colonialismo como um todo. Ela simboliza políticas sádicas de conquista e dominação e seus regimes brutais de silenciamento das/os chamadas/os </a:t>
            </a:r>
            <a:r>
              <a:rPr lang="pt-B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“Outras/os”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Quem pode falar? (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Kilomba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2019, 33).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52D712-0FE7-7259-EA25-740778D8D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49" y="214629"/>
            <a:ext cx="4000672" cy="56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109698" y="6376966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819" y="6171860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110398-DF3D-C94B-8198-C79FB61C191C}"/>
              </a:ext>
            </a:extLst>
          </p:cNvPr>
          <p:cNvSpPr txBox="1"/>
          <p:nvPr/>
        </p:nvSpPr>
        <p:spPr>
          <a:xfrm>
            <a:off x="1915026" y="339962"/>
            <a:ext cx="836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 femminista nero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43FA28-C669-8D41-9EBB-B505774DC5CB}"/>
              </a:ext>
            </a:extLst>
          </p:cNvPr>
          <p:cNvSpPr txBox="1"/>
          <p:nvPr/>
        </p:nvSpPr>
        <p:spPr>
          <a:xfrm>
            <a:off x="952500" y="1428579"/>
            <a:ext cx="1028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Quando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fragilità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femminile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storicamente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ha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giustificato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protezione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paternalistica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dell'uomo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sulla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donna,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?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Noi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facciamo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un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contingente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probabilmente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maggioranza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riconosciuto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sé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questo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perché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siamo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state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trattate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come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fragili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Facciamo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un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contingente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lavorato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per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secoli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come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schiave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campi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o per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strada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commesse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fruttivendole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prostitute. . . Donne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capito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niente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quando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femministe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detto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dovrebbero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prendere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il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controllo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strade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lavorare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! […]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Quando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rottura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con il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regina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casa,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musa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idolatrata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poeti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? Le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 un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contingente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sono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regine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niente,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sono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ritratte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come anti muse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società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brasiliana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perché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il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estetico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è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la donna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bianca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” (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Sueli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Carneiro 2003, 50-51).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240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04689" y="210592"/>
            <a:ext cx="822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violenza simbolica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4CA580F7-1F18-6544-924E-C3594A6C6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7" y="1708805"/>
            <a:ext cx="7419975" cy="3619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22282DB-225B-5740-ACDB-C12F61486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5" y="1064915"/>
            <a:ext cx="3657092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7437" y="360865"/>
            <a:ext cx="938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autorappresentazioni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0967DA6-E9E7-2D4C-946A-3065F3A39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5080000" cy="2857500"/>
          </a:xfrm>
          <a:prstGeom prst="rect">
            <a:avLst/>
          </a:prstGeom>
        </p:spPr>
      </p:pic>
      <p:pic>
        <p:nvPicPr>
          <p:cNvPr id="14" name="Immagine 13" descr="Immagine che contiene testo, libro, segnale, persona&#10;&#10;Descrizione generata automaticamente">
            <a:extLst>
              <a:ext uri="{FF2B5EF4-FFF2-40B4-BE49-F238E27FC236}">
                <a16:creationId xmlns:a16="http://schemas.microsoft.com/office/drawing/2014/main" id="{B171F672-DD92-D749-85B9-76E886AC5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95" y="1375279"/>
            <a:ext cx="4101084" cy="4087876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B4FABA-3A26-524B-9CEA-A9DFBADFA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60" y="1825367"/>
            <a:ext cx="2552700" cy="31877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D94DBAC-8026-CA4F-ACBF-6074D73E14B2}"/>
              </a:ext>
            </a:extLst>
          </p:cNvPr>
          <p:cNvSpPr txBox="1"/>
          <p:nvPr/>
        </p:nvSpPr>
        <p:spPr>
          <a:xfrm>
            <a:off x="1410703" y="4959696"/>
            <a:ext cx="239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Dandara</a:t>
            </a:r>
            <a:r>
              <a:rPr lang="it-IT" b="1" dirty="0"/>
              <a:t> </a:t>
            </a:r>
            <a:r>
              <a:rPr lang="it-IT" b="1" dirty="0" err="1"/>
              <a:t>dos</a:t>
            </a:r>
            <a:r>
              <a:rPr lang="it-IT" b="1" dirty="0"/>
              <a:t> Palmares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8446DC-748F-6940-A9FC-C714430CDF58}"/>
              </a:ext>
            </a:extLst>
          </p:cNvPr>
          <p:cNvSpPr txBox="1"/>
          <p:nvPr/>
        </p:nvSpPr>
        <p:spPr>
          <a:xfrm>
            <a:off x="9687984" y="5093823"/>
            <a:ext cx="13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Luiza</a:t>
            </a:r>
            <a:r>
              <a:rPr lang="it-IT" b="1" dirty="0"/>
              <a:t> </a:t>
            </a:r>
            <a:r>
              <a:rPr lang="it-IT" b="1" dirty="0" err="1"/>
              <a:t>Mahin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918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Immagine 2" descr="Immagine che contiene testo, persona, natura, luminoso&#10;&#10;Descrizione generata automaticamente">
            <a:extLst>
              <a:ext uri="{FF2B5EF4-FFF2-40B4-BE49-F238E27FC236}">
                <a16:creationId xmlns:a16="http://schemas.microsoft.com/office/drawing/2014/main" id="{EE8395DA-C436-8646-A8AE-81F56640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7" y="346755"/>
            <a:ext cx="5478780" cy="5486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86C672-2370-994B-8797-A1B11701F16C}"/>
              </a:ext>
            </a:extLst>
          </p:cNvPr>
          <p:cNvSpPr txBox="1"/>
          <p:nvPr/>
        </p:nvSpPr>
        <p:spPr>
          <a:xfrm>
            <a:off x="6800045" y="1256337"/>
            <a:ext cx="4548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  <a:hlinkClick r:id="rId5"/>
              </a:rPr>
              <a:t>DORALYCE - Miss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  <a:hlinkClick r:id="rId5"/>
              </a:rPr>
              <a:t>Beleza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  <a:hlinkClick r:id="rId5"/>
              </a:rPr>
              <a:t> Universal</a:t>
            </a:r>
            <a:endParaRPr lang="it-IT" sz="2400" b="0" i="0" u="none" strike="noStrike" dirty="0">
              <a:solidFill>
                <a:srgbClr val="0F0F0F"/>
              </a:solidFill>
              <a:effectLst/>
            </a:endParaRPr>
          </a:p>
          <a:p>
            <a:endParaRPr lang="it-IT" sz="2400" b="0" i="0" u="none" strike="noStrike" dirty="0">
              <a:solidFill>
                <a:srgbClr val="0F0F0F"/>
              </a:solidFill>
              <a:effectLst/>
            </a:endParaRP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Mode on High Tech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Modelo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Ocidental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Magra,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clara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e alta.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Miss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Beleza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Universal.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É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ditadura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!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Quanta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opressão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,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Não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basta ser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mulher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...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Tem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que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ta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dentro do 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padrão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.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FODA - SE o PADRÃO!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7710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9511" y="43089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intersezionalità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8475" y="1476532"/>
            <a:ext cx="6522142" cy="4390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r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endParaRPr lang="it-IT" sz="1600" dirty="0"/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it-IT" dirty="0"/>
              <a:t>Etnia/razza – genere: </a:t>
            </a:r>
            <a:r>
              <a:rPr lang="it-IT" b="1" dirty="0"/>
              <a:t>intersezionalità</a:t>
            </a:r>
            <a:r>
              <a:rPr lang="it-IT" dirty="0"/>
              <a:t> (</a:t>
            </a:r>
            <a:r>
              <a:rPr lang="en-US" dirty="0" err="1"/>
              <a:t>Kimberlé</a:t>
            </a:r>
            <a:r>
              <a:rPr lang="en-US" dirty="0"/>
              <a:t> Crenshaw) </a:t>
            </a:r>
            <a:endParaRPr lang="it-IT" dirty="0">
              <a:hlinkClick r:id="rId4"/>
            </a:endParaRPr>
          </a:p>
          <a:p>
            <a:pPr marL="0" indent="0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it-IT" dirty="0"/>
              <a:t>Una prospettiva che si focalizza </a:t>
            </a:r>
            <a:r>
              <a:rPr lang="it-IT" b="1" dirty="0"/>
              <a:t>sull’intersezione di differenti sistemi di dominazione: razzismo, sessismo, classismo, ecc.</a:t>
            </a:r>
            <a:endParaRPr lang="it-IT" dirty="0"/>
          </a:p>
          <a:p>
            <a:r>
              <a:rPr lang="it-IT" dirty="0">
                <a:hlinkClick r:id="rId5"/>
              </a:rPr>
              <a:t>D</a:t>
            </a:r>
            <a:r>
              <a:rPr lang="en-US" dirty="0">
                <a:hlinkClick r:id="rId5"/>
              </a:rPr>
              <a:t>iritti intersezionali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7D56DB-D5C0-3571-6E97-4F4F00962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73" y="2371852"/>
            <a:ext cx="4919827" cy="36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77215" y="4296998"/>
            <a:ext cx="454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Una “doppia” subordinazione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1594" y="352748"/>
            <a:ext cx="5374241" cy="5714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“variabile” razza ha determinato la subordinazione di entrambi i generi, uomini e donne, appartenenti alla medesima categoria razziale. Ma, allo stesso tempo, </a:t>
            </a:r>
            <a:r>
              <a:rPr lang="it-IT" b="1" dirty="0"/>
              <a:t>le donne nere e indigene si sono trovate, e tuttora si trovano, in un’ulteriore posizione di subordinazione rispetto agli uomini del proprio gruppo, in quanto appartenenti al genere femminile</a:t>
            </a:r>
            <a:r>
              <a:rPr lang="it-IT" dirty="0"/>
              <a:t>.</a:t>
            </a:r>
          </a:p>
          <a:p>
            <a:r>
              <a:rPr lang="en-US" dirty="0">
                <a:hlinkClick r:id="rId5"/>
              </a:rPr>
              <a:t>#SAYHERNAME </a:t>
            </a:r>
            <a:r>
              <a:rPr lang="en-US" dirty="0"/>
              <a:t>campaign</a:t>
            </a:r>
            <a:endParaRPr lang="pt-BR" dirty="0"/>
          </a:p>
        </p:txBody>
      </p:sp>
      <p:pic>
        <p:nvPicPr>
          <p:cNvPr id="2" name="Picture 1" descr="Schermata 2021-03-04 alle 15.27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52" y="0"/>
            <a:ext cx="6038648" cy="39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9268"/>
            <a:ext cx="701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Ruth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(1887-1948) e </a:t>
            </a:r>
          </a:p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Margaret Mead (1901-1978)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65264" y="1683314"/>
            <a:ext cx="30505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quanto e come il genere è costruito e definito culturalmente contro l’approccio biologico alla determinazione del comportamento di genere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la voce delle donne è stata taciuta: mancanza di studi che si occupano dell’ambito femminile, mancanza di approcci femministi.</a:t>
            </a:r>
            <a:endParaRPr lang="en-US" sz="2000" dirty="0"/>
          </a:p>
        </p:txBody>
      </p:sp>
      <p:pic>
        <p:nvPicPr>
          <p:cNvPr id="12" name="Content Placeholder 3" descr="220px-Ruth_Benedic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690"/>
          <a:stretch/>
        </p:blipFill>
        <p:spPr>
          <a:xfrm>
            <a:off x="4961911" y="1472709"/>
            <a:ext cx="3668771" cy="4625975"/>
          </a:xfrm>
          <a:prstGeom prst="rect">
            <a:avLst/>
          </a:prstGeom>
        </p:spPr>
      </p:pic>
      <p:pic>
        <p:nvPicPr>
          <p:cNvPr id="13" name="Picture 12" descr="margaret-mead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685"/>
            <a:ext cx="4948784" cy="32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9268"/>
            <a:ext cx="701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Sherry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Ortner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0353" y="2577412"/>
            <a:ext cx="6217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/>
              <a:t>1974 «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female</a:t>
            </a:r>
            <a:r>
              <a:rPr lang="it-IT" sz="2800" dirty="0"/>
              <a:t> to male </a:t>
            </a:r>
            <a:r>
              <a:rPr lang="it-IT" sz="2800" dirty="0" err="1"/>
              <a:t>as</a:t>
            </a:r>
            <a:r>
              <a:rPr lang="it-IT" sz="2800" dirty="0"/>
              <a:t> nature to culture?»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L</a:t>
            </a:r>
            <a:r>
              <a:rPr lang="en-US" sz="2800" dirty="0"/>
              <a:t>e </a:t>
            </a:r>
            <a:r>
              <a:rPr lang="en-US" sz="2800" dirty="0" err="1"/>
              <a:t>dicotomie</a:t>
            </a:r>
            <a:r>
              <a:rPr lang="en-US" sz="2800" dirty="0"/>
              <a:t> </a:t>
            </a:r>
            <a:r>
              <a:rPr lang="en-US" sz="2800" dirty="0" err="1"/>
              <a:t>natura-cultura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domestico-pubblico</a:t>
            </a:r>
            <a:r>
              <a:rPr lang="en-US" sz="2800" dirty="0"/>
              <a:t> come </a:t>
            </a:r>
            <a:r>
              <a:rPr lang="en-US" sz="2800" dirty="0" err="1"/>
              <a:t>costrutti</a:t>
            </a:r>
            <a:r>
              <a:rPr lang="en-US" sz="2800" dirty="0"/>
              <a:t> </a:t>
            </a:r>
            <a:r>
              <a:rPr lang="en-US" sz="2800" dirty="0" err="1"/>
              <a:t>culturali</a:t>
            </a:r>
            <a:r>
              <a:rPr lang="en-US" sz="2800" dirty="0"/>
              <a:t>  </a:t>
            </a:r>
          </a:p>
        </p:txBody>
      </p:sp>
      <p:pic>
        <p:nvPicPr>
          <p:cNvPr id="2" name="Picture 1" descr="Ortn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" y="1366882"/>
            <a:ext cx="3144651" cy="46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3688" y="169268"/>
            <a:ext cx="701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Razza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4330" y="4205096"/>
            <a:ext cx="8723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razza non è una categoria analitica per comprendere la diversità biologica umana, ma una «costruzione sociale», ovvero:</a:t>
            </a:r>
            <a:r>
              <a:rPr lang="it-IT" sz="2400" b="1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b="1" dirty="0"/>
              <a:t>“un insieme di idee sulla somiglianza e la diversità umana” e, in quanto tale, “non è un concetto statico con un unico significato sedimentato” </a:t>
            </a:r>
            <a:r>
              <a:rPr lang="it-IT" sz="2400" dirty="0"/>
              <a:t>(Wade, 2008, p. 177) </a:t>
            </a:r>
            <a:endParaRPr lang="pt-BR" sz="24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DC9A41-6D10-877C-410D-3AAC90B5E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" y="1134400"/>
            <a:ext cx="5402439" cy="30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60" y="196879"/>
            <a:ext cx="77655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Etnicità: dai confini…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4845" y="1306421"/>
            <a:ext cx="11302972" cy="44643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/>
              <a:t>etnicità</a:t>
            </a:r>
            <a:r>
              <a:rPr lang="it-IT" dirty="0"/>
              <a:t> situazionale, è una pratica di relazioni sociali con persone specifiche in luoghi specifici, non è situata nel corpo ma nel contesto sociale, </a:t>
            </a:r>
            <a:r>
              <a:rPr lang="it-IT" b="1" dirty="0"/>
              <a:t>Frederick </a:t>
            </a:r>
            <a:r>
              <a:rPr lang="it-IT" b="1" dirty="0" err="1"/>
              <a:t>Barth</a:t>
            </a:r>
            <a:r>
              <a:rPr lang="it-IT" dirty="0"/>
              <a:t> </a:t>
            </a:r>
            <a:r>
              <a:rPr lang="it-IT" i="1" dirty="0" err="1"/>
              <a:t>Ethnic</a:t>
            </a:r>
            <a:r>
              <a:rPr lang="it-IT" i="1" dirty="0"/>
              <a:t> </a:t>
            </a:r>
            <a:r>
              <a:rPr lang="it-IT" i="1" dirty="0" err="1"/>
              <a:t>Groups</a:t>
            </a:r>
            <a:r>
              <a:rPr lang="it-IT" i="1" dirty="0"/>
              <a:t> and </a:t>
            </a:r>
            <a:r>
              <a:rPr lang="it-IT" i="1" dirty="0" err="1"/>
              <a:t>Boundaries</a:t>
            </a:r>
            <a:r>
              <a:rPr lang="it-IT" i="1" dirty="0"/>
              <a:t> </a:t>
            </a:r>
            <a:r>
              <a:rPr lang="it-IT" dirty="0"/>
              <a:t>(1969): le relazioni implicite nel concetto di etnia.</a:t>
            </a:r>
          </a:p>
          <a:p>
            <a:pPr algn="just"/>
            <a:r>
              <a:rPr lang="it-IT" dirty="0"/>
              <a:t>L’opposizione binaria io/altro non come inevitabile e naturale ma come il prodotto di determinate strategie discorsive di dominazione, storicamente definite </a:t>
            </a:r>
          </a:p>
          <a:p>
            <a:pPr algn="just"/>
            <a:r>
              <a:rPr lang="it-IT" dirty="0"/>
              <a:t>l’etnicità è relazionale anche in quanto definita in base a </a:t>
            </a:r>
            <a:r>
              <a:rPr lang="it-IT" b="1" i="1" dirty="0"/>
              <a:t>relazioni di potere </a:t>
            </a:r>
            <a:r>
              <a:rPr lang="it-IT" dirty="0"/>
              <a:t>(lo stato nazione o altri gruppi che rivendicano altre etnicità) la posizione di una particolare etnicità è definita dalla sua posizione di potere, e la presenza del </a:t>
            </a:r>
            <a:r>
              <a:rPr lang="it-IT" i="1" dirty="0"/>
              <a:t>politico</a:t>
            </a:r>
            <a:r>
              <a:rPr lang="it-IT" dirty="0"/>
              <a:t> all’interno dell’etnicità</a:t>
            </a:r>
          </a:p>
          <a:p>
            <a:pPr algn="just"/>
            <a:r>
              <a:rPr lang="it-IT" b="1" dirty="0"/>
              <a:t>segni diacritici </a:t>
            </a:r>
            <a:r>
              <a:rPr lang="it-IT" dirty="0"/>
              <a:t>che emergono dall’interazione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80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60" y="196879"/>
            <a:ext cx="8594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Etnicità: </a:t>
            </a:r>
            <a:r>
              <a:rPr lang="mr-IN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frontiere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8474" y="1292786"/>
            <a:ext cx="11087652" cy="46436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sz="1600" dirty="0"/>
              <a:t>“l’etnicità si riferisce alle forme delle relazioni tra gruppi che considerano sé stessi e sono considerati dagli altri come distinti. Dal punto di vista dell’interazione, il processo d’identificazione etnica si costruisce in modo contrastivo, cioè, attraverso l’affermazione di un noi di fronte a un altro.” (Cardoso de Oliveira 1976)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coinvolge idee di </a:t>
            </a:r>
            <a:r>
              <a:rPr lang="it-IT" b="1" dirty="0"/>
              <a:t>territorio</a:t>
            </a:r>
            <a:r>
              <a:rPr lang="it-IT" dirty="0"/>
              <a:t> o luogo di origine, di eredità culturale, di discendenza, un senso condiviso di parentela, legame con il </a:t>
            </a:r>
            <a:r>
              <a:rPr lang="it-IT" b="1" dirty="0"/>
              <a:t>passato</a:t>
            </a:r>
            <a:r>
              <a:rPr lang="it-IT" dirty="0"/>
              <a:t>, appartenenza a un gruppo</a:t>
            </a:r>
          </a:p>
          <a:p>
            <a:pPr algn="just"/>
            <a:r>
              <a:rPr lang="it-IT" dirty="0"/>
              <a:t>Coinvolge il passato, condiviso ma continuamente articolato </a:t>
            </a:r>
          </a:p>
          <a:p>
            <a:pPr algn="just"/>
            <a:r>
              <a:rPr lang="it-IT" dirty="0"/>
              <a:t>Eterogeneità e polifonia, definizioni in disputa</a:t>
            </a:r>
          </a:p>
          <a:p>
            <a:pPr algn="just"/>
            <a:r>
              <a:rPr lang="it-IT" dirty="0"/>
              <a:t>classificazione sociale e individuale, rappresentazione e </a:t>
            </a:r>
            <a:r>
              <a:rPr lang="it-IT" b="1" dirty="0"/>
              <a:t>auto-rappresentazione</a:t>
            </a:r>
            <a:r>
              <a:rPr lang="it-IT" dirty="0"/>
              <a:t>, molteplici definizioni e ascrizioni, il punto di vista emico, sovrapposizioni</a:t>
            </a:r>
          </a:p>
          <a:p>
            <a:pPr algn="just"/>
            <a:r>
              <a:rPr lang="it-IT" dirty="0"/>
              <a:t>“Nuove etnicità” Stuart-Hall il superamento dell’</a:t>
            </a:r>
            <a:r>
              <a:rPr lang="it-IT" dirty="0" err="1"/>
              <a:t>essenzialimso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76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830241"/>
            <a:ext cx="761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 dell’etnicità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124738792_31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b="8757"/>
          <a:stretch>
            <a:fillRect/>
          </a:stretch>
        </p:blipFill>
        <p:spPr>
          <a:xfrm>
            <a:off x="0" y="2664178"/>
            <a:ext cx="6131845" cy="33635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2074-C03E-8D1D-6A08-24215820F8B7}"/>
              </a:ext>
            </a:extLst>
          </p:cNvPr>
          <p:cNvSpPr txBox="1"/>
          <p:nvPr/>
        </p:nvSpPr>
        <p:spPr>
          <a:xfrm>
            <a:off x="6322337" y="2388428"/>
            <a:ext cx="53729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cultura è politica perché i significati sono costitutivi di processi che, implicitamente o esplicitamente, cercano di ridefinire il potere sociale. Cioè, quando i movimenti dispiegano concezioni alternative di donna, natura, razza, economia, democrazia o cittadinanza che sconvolgono i significati culturali dominanti, mettono in atto una politica culturale.</a:t>
            </a:r>
          </a:p>
        </p:txBody>
      </p:sp>
    </p:spTree>
    <p:extLst>
      <p:ext uri="{BB962C8B-B14F-4D97-AF65-F5344CB8AC3E}">
        <p14:creationId xmlns:p14="http://schemas.microsoft.com/office/powerpoint/2010/main" val="3582377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11788</TotalTime>
  <Words>1239</Words>
  <Application>Microsoft Macintosh PowerPoint</Application>
  <PresentationFormat>Widescreen</PresentationFormat>
  <Paragraphs>133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Tahoma</vt:lpstr>
      <vt:lpstr>Template LA</vt:lpstr>
      <vt:lpstr>Etnia, razza e genere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136</cp:revision>
  <dcterms:created xsi:type="dcterms:W3CDTF">2019-05-28T15:53:33Z</dcterms:created>
  <dcterms:modified xsi:type="dcterms:W3CDTF">2023-03-06T11:56:52Z</dcterms:modified>
</cp:coreProperties>
</file>