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874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168FFD-C9FE-4721-B9A4-B4DA018A2122}" type="datetimeFigureOut">
              <a:rPr lang="it-IT" smtClean="0"/>
              <a:t>04/11/2025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16D21F-4681-47A3-B521-FAB3A16E9E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2177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16D21F-4681-47A3-B521-FAB3A16E9EBC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9877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99F79-FDF0-4A3D-ADFE-921EB84249F1}" type="datetimeFigureOut">
              <a:rPr lang="it-IT" smtClean="0"/>
              <a:t>04/11/2025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3F8A3C53-587D-4569-8062-BE0ED035DC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7038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99F79-FDF0-4A3D-ADFE-921EB84249F1}" type="datetimeFigureOut">
              <a:rPr lang="it-IT" smtClean="0"/>
              <a:t>04/11/2025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F8A3C53-587D-4569-8062-BE0ED035DC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7450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99F79-FDF0-4A3D-ADFE-921EB84249F1}" type="datetimeFigureOut">
              <a:rPr lang="it-IT" smtClean="0"/>
              <a:t>04/11/2025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F8A3C53-587D-4569-8062-BE0ED035DC58}" type="slidenum">
              <a:rPr lang="it-IT" smtClean="0"/>
              <a:t>‹N›</a:t>
            </a:fld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954557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99F79-FDF0-4A3D-ADFE-921EB84249F1}" type="datetimeFigureOut">
              <a:rPr lang="it-IT" smtClean="0"/>
              <a:t>04/11/2025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F8A3C53-587D-4569-8062-BE0ED035DC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64691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99F79-FDF0-4A3D-ADFE-921EB84249F1}" type="datetimeFigureOut">
              <a:rPr lang="it-IT" smtClean="0"/>
              <a:t>04/11/2025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F8A3C53-587D-4569-8062-BE0ED035DC58}" type="slidenum">
              <a:rPr lang="it-IT" smtClean="0"/>
              <a:t>‹N›</a:t>
            </a:fld>
            <a:endParaRPr lang="it-IT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297217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99F79-FDF0-4A3D-ADFE-921EB84249F1}" type="datetimeFigureOut">
              <a:rPr lang="it-IT" smtClean="0"/>
              <a:t>04/11/2025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F8A3C53-587D-4569-8062-BE0ED035DC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29172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99F79-FDF0-4A3D-ADFE-921EB84249F1}" type="datetimeFigureOut">
              <a:rPr lang="it-IT" smtClean="0"/>
              <a:t>04/11/2025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A3C53-587D-4569-8062-BE0ED035DC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79139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99F79-FDF0-4A3D-ADFE-921EB84249F1}" type="datetimeFigureOut">
              <a:rPr lang="it-IT" smtClean="0"/>
              <a:t>04/11/2025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A3C53-587D-4569-8062-BE0ED035DC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7684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99F79-FDF0-4A3D-ADFE-921EB84249F1}" type="datetimeFigureOut">
              <a:rPr lang="it-IT" smtClean="0"/>
              <a:t>04/11/2025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A3C53-587D-4569-8062-BE0ED035DC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8909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99F79-FDF0-4A3D-ADFE-921EB84249F1}" type="datetimeFigureOut">
              <a:rPr lang="it-IT" smtClean="0"/>
              <a:t>04/11/2025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F8A3C53-587D-4569-8062-BE0ED035DC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4294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99F79-FDF0-4A3D-ADFE-921EB84249F1}" type="datetimeFigureOut">
              <a:rPr lang="it-IT" smtClean="0"/>
              <a:t>04/11/2025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it-IT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F8A3C53-587D-4569-8062-BE0ED035DC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4618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99F79-FDF0-4A3D-ADFE-921EB84249F1}" type="datetimeFigureOut">
              <a:rPr lang="it-IT" smtClean="0"/>
              <a:t>04/11/2025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F8A3C53-587D-4569-8062-BE0ED035DC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0609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99F79-FDF0-4A3D-ADFE-921EB84249F1}" type="datetimeFigureOut">
              <a:rPr lang="it-IT" smtClean="0"/>
              <a:t>04/11/2025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A3C53-587D-4569-8062-BE0ED035DC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1607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99F79-FDF0-4A3D-ADFE-921EB84249F1}" type="datetimeFigureOut">
              <a:rPr lang="it-IT" smtClean="0"/>
              <a:t>04/11/2025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A3C53-587D-4569-8062-BE0ED035DC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5286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99F79-FDF0-4A3D-ADFE-921EB84249F1}" type="datetimeFigureOut">
              <a:rPr lang="it-IT" smtClean="0"/>
              <a:t>04/11/2025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A3C53-587D-4569-8062-BE0ED035DC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6032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99F79-FDF0-4A3D-ADFE-921EB84249F1}" type="datetimeFigureOut">
              <a:rPr lang="it-IT" smtClean="0"/>
              <a:t>04/11/2025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F8A3C53-587D-4569-8062-BE0ED035DC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3561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999F79-FDF0-4A3D-ADFE-921EB84249F1}" type="datetimeFigureOut">
              <a:rPr lang="it-IT" smtClean="0"/>
              <a:t>04/11/2025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F8A3C53-587D-4569-8062-BE0ED035DC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7644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bianco e nero, aria aperta, casa, schizzo&#10;&#10;Il contenuto generato dall'IA potrebbe non essere corretto.">
            <a:extLst>
              <a:ext uri="{FF2B5EF4-FFF2-40B4-BE49-F238E27FC236}">
                <a16:creationId xmlns:a16="http://schemas.microsoft.com/office/drawing/2014/main" id="{89CD248B-C7C2-D727-EF40-6CA4D54C808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45" y="-928926"/>
            <a:ext cx="12008755" cy="7786927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34824B58-0EBC-A807-051D-37A5D8F6093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Le storiografie del secondo dopoguerra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8825011-738A-7BEA-7220-2A76C6AA862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it-IT" sz="3600" dirty="0"/>
              <a:t>tra crisi, rinnovamento e globalizzazione della storia</a:t>
            </a:r>
          </a:p>
        </p:txBody>
      </p:sp>
    </p:spTree>
    <p:extLst>
      <p:ext uri="{BB962C8B-B14F-4D97-AF65-F5344CB8AC3E}">
        <p14:creationId xmlns:p14="http://schemas.microsoft.com/office/powerpoint/2010/main" val="29120987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E7D94E2-CEAE-B162-051E-7B8563A11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4800" dirty="0"/>
              <a:t>Dall’Europa al mondo: verso una storiografia globale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68A42BB-B432-A89A-8D92-F3EFBC37C9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92924" y="2651760"/>
            <a:ext cx="4313864" cy="3777622"/>
          </a:xfrm>
        </p:spPr>
        <p:txBody>
          <a:bodyPr>
            <a:normAutofit fontScale="92500" lnSpcReduction="10000"/>
          </a:bodyPr>
          <a:lstStyle/>
          <a:p>
            <a:r>
              <a:rPr lang="it-IT" sz="2400" dirty="0"/>
              <a:t>Nascita della World History e della Global History</a:t>
            </a:r>
          </a:p>
          <a:p>
            <a:endParaRPr lang="it-IT" sz="2400" dirty="0"/>
          </a:p>
          <a:p>
            <a:r>
              <a:rPr lang="it-IT" sz="2400" dirty="0"/>
              <a:t>Declino dell’eurocentrismo</a:t>
            </a:r>
          </a:p>
          <a:p>
            <a:endParaRPr lang="it-IT" sz="2400" dirty="0"/>
          </a:p>
          <a:p>
            <a:r>
              <a:rPr lang="it-IT" sz="2400" dirty="0"/>
              <a:t>Nuove fonti, archivi digitali, storia comparata</a:t>
            </a:r>
          </a:p>
          <a:p>
            <a:endParaRPr lang="it-IT" sz="2400" dirty="0"/>
          </a:p>
          <a:p>
            <a:r>
              <a:rPr lang="it-IT" sz="2400" dirty="0"/>
              <a:t>Incontro fra scuole e tradizioni</a:t>
            </a:r>
          </a:p>
        </p:txBody>
      </p:sp>
      <p:pic>
        <p:nvPicPr>
          <p:cNvPr id="7" name="Segnaposto contenuto 6" descr="Immagine che contiene interno, sedia, arredo, sala&#10;&#10;Il contenuto generato dall'IA potrebbe non essere corretto.">
            <a:extLst>
              <a:ext uri="{FF2B5EF4-FFF2-40B4-BE49-F238E27FC236}">
                <a16:creationId xmlns:a16="http://schemas.microsoft.com/office/drawing/2014/main" id="{E6EBECC2-4E63-94C7-3558-08B1B29190A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052" y="2820988"/>
            <a:ext cx="5119353" cy="3412902"/>
          </a:xfrm>
        </p:spPr>
      </p:pic>
    </p:spTree>
    <p:extLst>
      <p:ext uri="{BB962C8B-B14F-4D97-AF65-F5344CB8AC3E}">
        <p14:creationId xmlns:p14="http://schemas.microsoft.com/office/powerpoint/2010/main" val="33448867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F4B76F2-B3DE-3645-EE38-464AFC882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800" dirty="0"/>
              <a:t>La storia come pratica di libertà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4E4298F-E16A-9442-24EF-078D904F40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400" dirty="0"/>
              <a:t>La lezione etica del dopoguerra</a:t>
            </a:r>
          </a:p>
          <a:p>
            <a:endParaRPr lang="it-IT" sz="2400" dirty="0"/>
          </a:p>
          <a:p>
            <a:r>
              <a:rPr lang="it-IT" sz="2400" dirty="0"/>
              <a:t>Dalla nazione al mondo, dal documento alla memoria</a:t>
            </a:r>
          </a:p>
          <a:p>
            <a:endParaRPr lang="it-IT" sz="2400" dirty="0"/>
          </a:p>
          <a:p>
            <a:r>
              <a:rPr lang="it-IT" sz="2400" dirty="0"/>
              <a:t>Pluralismo e interdisciplinarità</a:t>
            </a:r>
          </a:p>
          <a:p>
            <a:endParaRPr lang="it-IT" sz="2400" dirty="0"/>
          </a:p>
          <a:p>
            <a:r>
              <a:rPr lang="it-IT" sz="2400" dirty="0"/>
              <a:t>Il mestiere di storico come responsabilità civile</a:t>
            </a:r>
          </a:p>
        </p:txBody>
      </p:sp>
    </p:spTree>
    <p:extLst>
      <p:ext uri="{BB962C8B-B14F-4D97-AF65-F5344CB8AC3E}">
        <p14:creationId xmlns:p14="http://schemas.microsoft.com/office/powerpoint/2010/main" val="2672150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A1CAC8F-7249-F197-C758-9167EA62E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800" dirty="0"/>
              <a:t>La storia dopo Auschwitz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24C5AC4-E2A6-EED0-774C-4C51E1AFCED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it-IT" sz="2400" dirty="0"/>
              <a:t>Crisi morale ed epistemologica dopo il 1945</a:t>
            </a:r>
          </a:p>
          <a:p>
            <a:endParaRPr lang="it-IT" sz="2400" dirty="0"/>
          </a:p>
          <a:p>
            <a:r>
              <a:rPr lang="it-IT" sz="2400" dirty="0"/>
              <a:t>Riflessione sul male e sul senso della storia</a:t>
            </a:r>
          </a:p>
          <a:p>
            <a:endParaRPr lang="it-IT" sz="2400" dirty="0"/>
          </a:p>
          <a:p>
            <a:r>
              <a:rPr lang="it-IT" sz="2400" dirty="0"/>
              <a:t>Nascita di nuove istituzioni e riviste storiche</a:t>
            </a:r>
          </a:p>
        </p:txBody>
      </p:sp>
      <p:pic>
        <p:nvPicPr>
          <p:cNvPr id="7" name="Segnaposto contenuto 6" descr="Immagine che contiene bianco e nero, testo, Fotografia monocromatica, arte&#10;&#10;Il contenuto generato dall'IA potrebbe non essere corretto.">
            <a:extLst>
              <a:ext uri="{FF2B5EF4-FFF2-40B4-BE49-F238E27FC236}">
                <a16:creationId xmlns:a16="http://schemas.microsoft.com/office/drawing/2014/main" id="{3239732B-78A6-F165-0925-6AAE61AE1AC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113" y="1747943"/>
            <a:ext cx="4313864" cy="4548935"/>
          </a:xfrm>
        </p:spPr>
      </p:pic>
    </p:spTree>
    <p:extLst>
      <p:ext uri="{BB962C8B-B14F-4D97-AF65-F5344CB8AC3E}">
        <p14:creationId xmlns:p14="http://schemas.microsoft.com/office/powerpoint/2010/main" val="2903768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C665C04-1539-F65C-03B6-BDCD4EE2E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4800" dirty="0"/>
              <a:t>L’Italia repubblicana: storicismo e marxismo </a:t>
            </a:r>
          </a:p>
        </p:txBody>
      </p:sp>
      <p:pic>
        <p:nvPicPr>
          <p:cNvPr id="7" name="Segnaposto contenuto 6" descr="Immagine che contiene vestiti, aria aperta, calzature, persona&#10;&#10;Il contenuto generato dall'IA potrebbe non essere corretto.">
            <a:extLst>
              <a:ext uri="{FF2B5EF4-FFF2-40B4-BE49-F238E27FC236}">
                <a16:creationId xmlns:a16="http://schemas.microsoft.com/office/drawing/2014/main" id="{C297F33E-D120-7856-ECB1-70C63FB7080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4" y="2126222"/>
            <a:ext cx="2951038" cy="4470097"/>
          </a:xfrm>
        </p:spPr>
      </p:pic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A714C7B-97C6-66D4-5395-048DBFC910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4315218"/>
          </a:xfrm>
        </p:spPr>
        <p:txBody>
          <a:bodyPr>
            <a:normAutofit lnSpcReduction="10000"/>
          </a:bodyPr>
          <a:lstStyle/>
          <a:p>
            <a:r>
              <a:rPr lang="it-IT" sz="2400" dirty="0"/>
              <a:t>Eredità crociana: storia come libertà e giudizio morale</a:t>
            </a:r>
          </a:p>
          <a:p>
            <a:endParaRPr lang="it-IT" sz="2400" dirty="0"/>
          </a:p>
          <a:p>
            <a:r>
              <a:rPr lang="it-IT" sz="2400" dirty="0"/>
              <a:t>Marxismo storico: </a:t>
            </a:r>
            <a:r>
              <a:rPr lang="it-IT" sz="2400" dirty="0" err="1"/>
              <a:t>Cantimori</a:t>
            </a:r>
            <a:r>
              <a:rPr lang="it-IT" sz="2400" dirty="0"/>
              <a:t>, Ragionieri, De Felice</a:t>
            </a:r>
          </a:p>
          <a:p>
            <a:endParaRPr lang="it-IT" sz="2400" dirty="0"/>
          </a:p>
          <a:p>
            <a:r>
              <a:rPr lang="it-IT" sz="2400" dirty="0"/>
              <a:t>Dibattito tra idealismo e materialismo</a:t>
            </a:r>
          </a:p>
          <a:p>
            <a:endParaRPr lang="it-IT" sz="2400" dirty="0"/>
          </a:p>
          <a:p>
            <a:r>
              <a:rPr lang="it-IT" sz="2400" dirty="0"/>
              <a:t>Nascita di </a:t>
            </a:r>
            <a:r>
              <a:rPr lang="it-IT" sz="2400" i="1" dirty="0"/>
              <a:t>Società</a:t>
            </a:r>
            <a:r>
              <a:rPr lang="it-IT" sz="2400" dirty="0"/>
              <a:t> e </a:t>
            </a:r>
            <a:r>
              <a:rPr lang="it-IT" sz="2400" i="1" dirty="0"/>
              <a:t>Studi Storici</a:t>
            </a:r>
          </a:p>
        </p:txBody>
      </p:sp>
    </p:spTree>
    <p:extLst>
      <p:ext uri="{BB962C8B-B14F-4D97-AF65-F5344CB8AC3E}">
        <p14:creationId xmlns:p14="http://schemas.microsoft.com/office/powerpoint/2010/main" val="485116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EB6EF26-316E-A7E5-FBDA-C0A2748A8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4800" dirty="0"/>
              <a:t>La Germania oltre il nazismo: dallo storicismo alla </a:t>
            </a:r>
            <a:r>
              <a:rPr lang="it-IT" sz="4800" i="1" dirty="0" err="1"/>
              <a:t>Begriffsgeschichte</a:t>
            </a:r>
            <a:endParaRPr lang="it-IT" sz="48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C417011-094C-D1E1-C3E6-C6A2A2D819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92924" y="2456268"/>
            <a:ext cx="5315268" cy="3777622"/>
          </a:xfrm>
        </p:spPr>
        <p:txBody>
          <a:bodyPr>
            <a:noAutofit/>
          </a:bodyPr>
          <a:lstStyle/>
          <a:p>
            <a:r>
              <a:rPr lang="it-IT" sz="2400" dirty="0"/>
              <a:t>Crisi morale degli storici tedeschi dopo il 1945</a:t>
            </a:r>
          </a:p>
          <a:p>
            <a:endParaRPr lang="it-IT" sz="2400" dirty="0"/>
          </a:p>
          <a:p>
            <a:r>
              <a:rPr lang="it-IT" sz="2400" dirty="0" err="1"/>
              <a:t>Koselleck</a:t>
            </a:r>
            <a:r>
              <a:rPr lang="it-IT" sz="2400" dirty="0"/>
              <a:t> e la storia dei concetti</a:t>
            </a:r>
          </a:p>
          <a:p>
            <a:endParaRPr lang="it-IT" sz="2400" dirty="0"/>
          </a:p>
          <a:p>
            <a:r>
              <a:rPr lang="it-IT" sz="2400" dirty="0"/>
              <a:t>Il </a:t>
            </a:r>
            <a:r>
              <a:rPr lang="it-IT" sz="2400" i="1" dirty="0" err="1"/>
              <a:t>Geschichtliche</a:t>
            </a:r>
            <a:r>
              <a:rPr lang="it-IT" sz="2400" i="1" dirty="0"/>
              <a:t> </a:t>
            </a:r>
            <a:r>
              <a:rPr lang="it-IT" sz="2400" i="1" dirty="0" err="1"/>
              <a:t>Grundbegriffe</a:t>
            </a:r>
            <a:r>
              <a:rPr lang="it-IT" sz="2400" dirty="0"/>
              <a:t>: analisi semantica della modernità</a:t>
            </a:r>
          </a:p>
          <a:p>
            <a:endParaRPr lang="it-IT" sz="2400" dirty="0"/>
          </a:p>
          <a:p>
            <a:r>
              <a:rPr lang="it-IT" sz="2400" dirty="0"/>
              <a:t>La </a:t>
            </a:r>
            <a:r>
              <a:rPr lang="it-IT" sz="2400" i="1" dirty="0" err="1"/>
              <a:t>Sozialgeschichte</a:t>
            </a:r>
            <a:r>
              <a:rPr lang="it-IT" sz="2400" dirty="0"/>
              <a:t> e la scuola di Bielefeld</a:t>
            </a:r>
          </a:p>
        </p:txBody>
      </p:sp>
      <p:pic>
        <p:nvPicPr>
          <p:cNvPr id="6" name="Segnaposto contenuto 5" descr="Immagine che contiene testo, libro, Carattere, schermata&#10;&#10;Il contenuto generato dall'IA potrebbe non essere corretto.">
            <a:extLst>
              <a:ext uri="{FF2B5EF4-FFF2-40B4-BE49-F238E27FC236}">
                <a16:creationId xmlns:a16="http://schemas.microsoft.com/office/drawing/2014/main" id="{19954492-D5BC-A73D-CC8F-DBE536CE569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487" y="2456268"/>
            <a:ext cx="2587973" cy="3778250"/>
          </a:xfrm>
        </p:spPr>
      </p:pic>
    </p:spTree>
    <p:extLst>
      <p:ext uri="{BB962C8B-B14F-4D97-AF65-F5344CB8AC3E}">
        <p14:creationId xmlns:p14="http://schemas.microsoft.com/office/powerpoint/2010/main" val="1116844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4EDAB05-353D-BDED-C6DA-674EB82E3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4800" dirty="0"/>
              <a:t>Le </a:t>
            </a:r>
            <a:r>
              <a:rPr lang="it-IT" sz="4800" i="1" dirty="0"/>
              <a:t>Annales: </a:t>
            </a:r>
            <a:r>
              <a:rPr lang="it-IT" sz="4800" dirty="0"/>
              <a:t>dalla lunga durata alla </a:t>
            </a:r>
            <a:r>
              <a:rPr lang="it-IT" sz="4800" i="1" dirty="0"/>
              <a:t>nouvelle histoire</a:t>
            </a:r>
            <a:endParaRPr lang="it-IT" sz="4800" dirty="0"/>
          </a:p>
        </p:txBody>
      </p:sp>
      <p:pic>
        <p:nvPicPr>
          <p:cNvPr id="7" name="Segnaposto contenuto 6" descr="Immagine che contiene testo, lettera, Carattere, Stampa&#10;&#10;Il contenuto generato dall'IA potrebbe non essere corretto.">
            <a:extLst>
              <a:ext uri="{FF2B5EF4-FFF2-40B4-BE49-F238E27FC236}">
                <a16:creationId xmlns:a16="http://schemas.microsoft.com/office/drawing/2014/main" id="{667D3AE8-1948-0A8C-1711-09646C5BFDF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851" y="2347692"/>
            <a:ext cx="3153149" cy="4265198"/>
          </a:xfrm>
        </p:spPr>
      </p:pic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ECF2B80-3D08-302F-F59C-5C9D7EEFE6C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it-IT" sz="2400" dirty="0"/>
              <a:t>La rinascita della scuola francese dopo la guerra</a:t>
            </a:r>
          </a:p>
          <a:p>
            <a:endParaRPr lang="it-IT" sz="2400" dirty="0"/>
          </a:p>
          <a:p>
            <a:r>
              <a:rPr lang="it-IT" sz="2400" dirty="0"/>
              <a:t>Braudel e </a:t>
            </a:r>
            <a:r>
              <a:rPr lang="it-IT" sz="2400" i="1" dirty="0"/>
              <a:t>La </a:t>
            </a:r>
            <a:r>
              <a:rPr lang="it-IT" sz="2400" i="1" dirty="0" err="1"/>
              <a:t>Méditerranée</a:t>
            </a:r>
            <a:r>
              <a:rPr lang="it-IT" sz="2400" i="1" dirty="0"/>
              <a:t> </a:t>
            </a:r>
            <a:r>
              <a:rPr lang="it-IT" sz="2400" dirty="0"/>
              <a:t>(1949)</a:t>
            </a:r>
          </a:p>
          <a:p>
            <a:endParaRPr lang="it-IT" sz="2400" dirty="0"/>
          </a:p>
          <a:p>
            <a:r>
              <a:rPr lang="it-IT" sz="2400" dirty="0"/>
              <a:t>Le nuove generazioni: Le Goff, </a:t>
            </a:r>
            <a:r>
              <a:rPr lang="it-IT" sz="2400" dirty="0" err="1"/>
              <a:t>Duby</a:t>
            </a:r>
            <a:r>
              <a:rPr lang="it-IT" sz="2400" dirty="0"/>
              <a:t>, </a:t>
            </a:r>
            <a:r>
              <a:rPr lang="it-IT" sz="2400" dirty="0" err="1"/>
              <a:t>Ladurie</a:t>
            </a:r>
            <a:endParaRPr lang="it-IT" sz="2400" dirty="0"/>
          </a:p>
          <a:p>
            <a:endParaRPr lang="it-IT" sz="2400" dirty="0"/>
          </a:p>
          <a:p>
            <a:r>
              <a:rPr lang="it-IT" sz="2400" dirty="0"/>
              <a:t>Interdisciplinarità e storia delle mentalità</a:t>
            </a:r>
          </a:p>
        </p:txBody>
      </p:sp>
    </p:spTree>
    <p:extLst>
      <p:ext uri="{BB962C8B-B14F-4D97-AF65-F5344CB8AC3E}">
        <p14:creationId xmlns:p14="http://schemas.microsoft.com/office/powerpoint/2010/main" val="3521508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E469E4C-0B87-2847-1CA6-63B5FF9C9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4800" dirty="0"/>
              <a:t>Fernand Braudel e la lunga durata: strutture, tempo e spazio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891141E-0BDC-C304-07C6-ECDFFBF236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92924" y="2467312"/>
            <a:ext cx="4313864" cy="3777622"/>
          </a:xfrm>
        </p:spPr>
        <p:txBody>
          <a:bodyPr>
            <a:normAutofit/>
          </a:bodyPr>
          <a:lstStyle/>
          <a:p>
            <a:r>
              <a:rPr lang="it-IT" sz="2400" dirty="0"/>
              <a:t>Il Mediterraneo come laboratorio storiografico</a:t>
            </a:r>
          </a:p>
          <a:p>
            <a:endParaRPr lang="it-IT" sz="2400" dirty="0"/>
          </a:p>
          <a:p>
            <a:r>
              <a:rPr lang="it-IT" sz="2400" dirty="0"/>
              <a:t>Le tre durate (evento, congiuntura, struttura)</a:t>
            </a:r>
          </a:p>
          <a:p>
            <a:endParaRPr lang="it-IT" sz="2400" dirty="0"/>
          </a:p>
          <a:p>
            <a:r>
              <a:rPr lang="it-IT" sz="2400" dirty="0"/>
              <a:t>Influenza sulle scienze sociali e sulla geografia storica</a:t>
            </a:r>
          </a:p>
        </p:txBody>
      </p:sp>
      <p:pic>
        <p:nvPicPr>
          <p:cNvPr id="7" name="Segnaposto contenuto 6" descr="Immagine che contiene persona, Viso umano, vestiti, bianco e nero&#10;&#10;Il contenuto generato dall'IA potrebbe non essere corretto.">
            <a:extLst>
              <a:ext uri="{FF2B5EF4-FFF2-40B4-BE49-F238E27FC236}">
                <a16:creationId xmlns:a16="http://schemas.microsoft.com/office/drawing/2014/main" id="{AD2F932B-2FFA-4274-8717-66FC716752D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009" y="1905000"/>
            <a:ext cx="3657441" cy="4699147"/>
          </a:xfrm>
        </p:spPr>
      </p:pic>
    </p:spTree>
    <p:extLst>
      <p:ext uri="{BB962C8B-B14F-4D97-AF65-F5344CB8AC3E}">
        <p14:creationId xmlns:p14="http://schemas.microsoft.com/office/powerpoint/2010/main" val="3571666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15C953E-4CA4-959A-DAF8-28BF051CB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4800" dirty="0"/>
              <a:t>L’Inghilterra del dopoguerra fra tradizione empirica e marxismo critico</a:t>
            </a:r>
          </a:p>
        </p:txBody>
      </p:sp>
      <p:pic>
        <p:nvPicPr>
          <p:cNvPr id="7" name="Segnaposto contenuto 6" descr="Immagine che contiene testo, menu, Carattere, calligrafia&#10;&#10;Il contenuto generato dall'IA potrebbe non essere corretto.">
            <a:extLst>
              <a:ext uri="{FF2B5EF4-FFF2-40B4-BE49-F238E27FC236}">
                <a16:creationId xmlns:a16="http://schemas.microsoft.com/office/drawing/2014/main" id="{6BD9395E-FA7F-504D-7AD0-D637221E2FD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720" y="2455863"/>
            <a:ext cx="2784062" cy="4190850"/>
          </a:xfrm>
        </p:spPr>
      </p:pic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B1DA371-A327-0418-0803-A5B4AD9BFA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06788" y="2192108"/>
            <a:ext cx="4878811" cy="3777622"/>
          </a:xfrm>
        </p:spPr>
        <p:txBody>
          <a:bodyPr>
            <a:noAutofit/>
          </a:bodyPr>
          <a:lstStyle/>
          <a:p>
            <a:r>
              <a:rPr lang="it-IT" sz="2400" i="1" dirty="0" err="1"/>
              <a:t>Communist</a:t>
            </a:r>
            <a:r>
              <a:rPr lang="it-IT" sz="2400" i="1" dirty="0"/>
              <a:t> Party </a:t>
            </a:r>
            <a:r>
              <a:rPr lang="it-IT" sz="2400" i="1" dirty="0" err="1"/>
              <a:t>Historians</a:t>
            </a:r>
            <a:r>
              <a:rPr lang="it-IT" sz="2400" i="1" dirty="0"/>
              <a:t>’ Group</a:t>
            </a:r>
            <a:r>
              <a:rPr lang="it-IT" sz="2400" dirty="0"/>
              <a:t>: Hobsbawm, Thompson, Hill</a:t>
            </a:r>
          </a:p>
          <a:p>
            <a:endParaRPr lang="it-IT" sz="2400" dirty="0"/>
          </a:p>
          <a:p>
            <a:r>
              <a:rPr lang="it-IT" sz="2400" i="1" dirty="0"/>
              <a:t>The Making of the English Working Class </a:t>
            </a:r>
            <a:r>
              <a:rPr lang="it-IT" sz="2400" dirty="0"/>
              <a:t>(1963)</a:t>
            </a:r>
          </a:p>
          <a:p>
            <a:endParaRPr lang="it-IT" sz="2400" dirty="0"/>
          </a:p>
          <a:p>
            <a:r>
              <a:rPr lang="it-IT" sz="2400" i="1" dirty="0" err="1"/>
              <a:t>Past</a:t>
            </a:r>
            <a:r>
              <a:rPr lang="it-IT" sz="2400" i="1" dirty="0"/>
              <a:t> &amp; Present</a:t>
            </a:r>
            <a:r>
              <a:rPr lang="it-IT" sz="2400" dirty="0"/>
              <a:t>: rivista di dialogo e confronto</a:t>
            </a:r>
          </a:p>
          <a:p>
            <a:endParaRPr lang="it-IT" sz="2400" dirty="0"/>
          </a:p>
          <a:p>
            <a:r>
              <a:rPr lang="it-IT" sz="2400" dirty="0"/>
              <a:t>Storia sociale e della cultura popolare</a:t>
            </a:r>
          </a:p>
        </p:txBody>
      </p:sp>
    </p:spTree>
    <p:extLst>
      <p:ext uri="{BB962C8B-B14F-4D97-AF65-F5344CB8AC3E}">
        <p14:creationId xmlns:p14="http://schemas.microsoft.com/office/powerpoint/2010/main" val="2756596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2B65957-9ADF-A5C2-14D5-FCFC33410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4800" dirty="0"/>
              <a:t>Le storiografie iberiche e sudamericane: dalla censura alla democrazia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29B600C-3CF3-DB9C-1F9C-D103695134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92924" y="2174240"/>
            <a:ext cx="4313864" cy="3777622"/>
          </a:xfrm>
        </p:spPr>
        <p:txBody>
          <a:bodyPr>
            <a:noAutofit/>
          </a:bodyPr>
          <a:lstStyle/>
          <a:p>
            <a:r>
              <a:rPr lang="it-IT" sz="2400" dirty="0" err="1"/>
              <a:t>Vicens</a:t>
            </a:r>
            <a:r>
              <a:rPr lang="it-IT" sz="2400" dirty="0"/>
              <a:t> Vives e la storia economica spagnola</a:t>
            </a:r>
          </a:p>
          <a:p>
            <a:endParaRPr lang="it-IT" sz="2400" dirty="0"/>
          </a:p>
          <a:p>
            <a:r>
              <a:rPr lang="it-IT" sz="2400" dirty="0"/>
              <a:t>Sánchez-Albornoz e l’esilio intellettuale</a:t>
            </a:r>
          </a:p>
          <a:p>
            <a:endParaRPr lang="it-IT" sz="2400" dirty="0"/>
          </a:p>
          <a:p>
            <a:r>
              <a:rPr lang="it-IT" sz="2400" dirty="0"/>
              <a:t>La storia decoloniale in America Latina: Halperin Donghi, </a:t>
            </a:r>
            <a:r>
              <a:rPr lang="it-IT" sz="2400" dirty="0" err="1"/>
              <a:t>Zea</a:t>
            </a:r>
            <a:endParaRPr lang="it-IT" sz="2400" dirty="0"/>
          </a:p>
          <a:p>
            <a:endParaRPr lang="it-IT" sz="2400" dirty="0"/>
          </a:p>
          <a:p>
            <a:r>
              <a:rPr lang="it-IT" sz="2400" dirty="0"/>
              <a:t>Marxismo e teologia della liberazione</a:t>
            </a:r>
          </a:p>
        </p:txBody>
      </p:sp>
      <p:pic>
        <p:nvPicPr>
          <p:cNvPr id="7" name="Segnaposto contenuto 6" descr="Immagine che contiene persona, Viso umano, Anziano, vestiti&#10;&#10;Il contenuto generato dall'IA potrebbe non essere corretto.">
            <a:extLst>
              <a:ext uri="{FF2B5EF4-FFF2-40B4-BE49-F238E27FC236}">
                <a16:creationId xmlns:a16="http://schemas.microsoft.com/office/drawing/2014/main" id="{14CE0A6B-1DD9-6BF8-4C20-C2948E7BD0E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972" y="2174240"/>
            <a:ext cx="2832187" cy="4358028"/>
          </a:xfrm>
        </p:spPr>
      </p:pic>
    </p:spTree>
    <p:extLst>
      <p:ext uri="{BB962C8B-B14F-4D97-AF65-F5344CB8AC3E}">
        <p14:creationId xmlns:p14="http://schemas.microsoft.com/office/powerpoint/2010/main" val="41504461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882925E-43C7-0383-AD89-15DA04B15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Le storiografie marxiste e sovietiche</a:t>
            </a:r>
          </a:p>
        </p:txBody>
      </p:sp>
      <p:pic>
        <p:nvPicPr>
          <p:cNvPr id="7" name="Segnaposto contenuto 6" descr="Immagine che contiene testo, cartone animato, poster, libro&#10;&#10;Il contenuto generato dall'IA potrebbe non essere corretto.">
            <a:extLst>
              <a:ext uri="{FF2B5EF4-FFF2-40B4-BE49-F238E27FC236}">
                <a16:creationId xmlns:a16="http://schemas.microsoft.com/office/drawing/2014/main" id="{7C74B141-551D-8FEB-1760-73142987B4E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468" y="1360815"/>
            <a:ext cx="3736756" cy="5497185"/>
          </a:xfrm>
        </p:spPr>
      </p:pic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1800BD9-1080-34CA-27EE-16022F1D53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48767" y="1540189"/>
            <a:ext cx="4313864" cy="3777622"/>
          </a:xfrm>
        </p:spPr>
        <p:txBody>
          <a:bodyPr>
            <a:noAutofit/>
          </a:bodyPr>
          <a:lstStyle/>
          <a:p>
            <a:r>
              <a:rPr lang="it-IT" sz="2400" dirty="0"/>
              <a:t>Materialismo storico come dottrina ufficiale</a:t>
            </a:r>
          </a:p>
          <a:p>
            <a:endParaRPr lang="it-IT" sz="2400" dirty="0"/>
          </a:p>
          <a:p>
            <a:r>
              <a:rPr lang="it-IT" sz="2400" dirty="0"/>
              <a:t>Le deviazioni “revisioniste” dell’Est europeo</a:t>
            </a:r>
          </a:p>
          <a:p>
            <a:endParaRPr lang="it-IT" sz="2400" dirty="0"/>
          </a:p>
          <a:p>
            <a:r>
              <a:rPr lang="it-IT" sz="2400" dirty="0"/>
              <a:t>Contatti e dialoghi con l’Occidente (Hobsbawm, Einaudi)</a:t>
            </a:r>
          </a:p>
          <a:p>
            <a:endParaRPr lang="it-IT" sz="2400" dirty="0"/>
          </a:p>
          <a:p>
            <a:r>
              <a:rPr lang="it-IT" sz="2400" dirty="0"/>
              <a:t>La crisi del marxismo ortodosso dopo il 1968</a:t>
            </a:r>
          </a:p>
        </p:txBody>
      </p:sp>
    </p:spTree>
    <p:extLst>
      <p:ext uri="{BB962C8B-B14F-4D97-AF65-F5344CB8AC3E}">
        <p14:creationId xmlns:p14="http://schemas.microsoft.com/office/powerpoint/2010/main" val="1569716369"/>
      </p:ext>
    </p:extLst>
  </p:cSld>
  <p:clrMapOvr>
    <a:masterClrMapping/>
  </p:clrMapOvr>
</p:sld>
</file>

<file path=ppt/theme/theme1.xml><?xml version="1.0" encoding="utf-8"?>
<a:theme xmlns:a="http://schemas.openxmlformats.org/drawingml/2006/main" name="Filo">
  <a:themeElements>
    <a:clrScheme name="Arancione rosso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Personalizzato 1">
      <a:majorFont>
        <a:latin typeface="Bahnschrift Condensed"/>
        <a:ea typeface=""/>
        <a:cs typeface=""/>
      </a:majorFont>
      <a:minorFont>
        <a:latin typeface="Bahnschrift Light Condensed"/>
        <a:ea typeface=""/>
        <a:cs typeface=""/>
      </a:minorFont>
    </a:fontScheme>
    <a:fmtScheme name="Fil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163</TotalTime>
  <Words>366</Words>
  <Application>Microsoft Office PowerPoint</Application>
  <PresentationFormat>Widescreen</PresentationFormat>
  <Paragraphs>79</Paragraphs>
  <Slides>11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7" baseType="lpstr">
      <vt:lpstr>Aptos</vt:lpstr>
      <vt:lpstr>Arial</vt:lpstr>
      <vt:lpstr>Bahnschrift Condensed</vt:lpstr>
      <vt:lpstr>Bahnschrift Light Condensed</vt:lpstr>
      <vt:lpstr>Wingdings 3</vt:lpstr>
      <vt:lpstr>Filo</vt:lpstr>
      <vt:lpstr>Le storiografie del secondo dopoguerra</vt:lpstr>
      <vt:lpstr>La storia dopo Auschwitz</vt:lpstr>
      <vt:lpstr>L’Italia repubblicana: storicismo e marxismo </vt:lpstr>
      <vt:lpstr>La Germania oltre il nazismo: dallo storicismo alla Begriffsgeschichte</vt:lpstr>
      <vt:lpstr>Le Annales: dalla lunga durata alla nouvelle histoire</vt:lpstr>
      <vt:lpstr>Fernand Braudel e la lunga durata: strutture, tempo e spazio</vt:lpstr>
      <vt:lpstr>L’Inghilterra del dopoguerra fra tradizione empirica e marxismo critico</vt:lpstr>
      <vt:lpstr>Le storiografie iberiche e sudamericane: dalla censura alla democrazia</vt:lpstr>
      <vt:lpstr>Le storiografie marxiste e sovietiche</vt:lpstr>
      <vt:lpstr>Dall’Europa al mondo: verso una storiografia globale</vt:lpstr>
      <vt:lpstr>La storia come pratica di libertà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MARCELLO DINACCI</dc:creator>
  <cp:lastModifiedBy>MARCELLO DINACCI</cp:lastModifiedBy>
  <cp:revision>1</cp:revision>
  <dcterms:created xsi:type="dcterms:W3CDTF">2025-11-04T14:47:23Z</dcterms:created>
  <dcterms:modified xsi:type="dcterms:W3CDTF">2025-11-04T17:30:37Z</dcterms:modified>
</cp:coreProperties>
</file>