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8" r:id="rId4"/>
    <p:sldId id="259" r:id="rId5"/>
    <p:sldId id="267" r:id="rId6"/>
    <p:sldId id="269" r:id="rId7"/>
    <p:sldId id="270" r:id="rId8"/>
    <p:sldId id="271" r:id="rId9"/>
    <p:sldId id="263" r:id="rId10"/>
    <p:sldId id="265" r:id="rId11"/>
    <p:sldId id="260" r:id="rId12"/>
    <p:sldId id="272" r:id="rId13"/>
    <p:sldId id="261" r:id="rId14"/>
    <p:sldId id="262" r:id="rId15"/>
    <p:sldId id="258" r:id="rId16"/>
    <p:sldId id="273" r:id="rId17"/>
    <p:sldId id="266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110" d="100"/>
          <a:sy n="110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91C0F-B89E-4464-A8ED-C889A14DFE62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ECAA-FA24-4D1B-B04B-BF67355F5D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25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https://www.diritto.it/le-finzioni-giuridiche-nel-diritto-civile/ (F. Bardelle, </a:t>
            </a:r>
            <a:r>
              <a:rPr lang="it-IT" b="0" i="1" dirty="0" smtClean="0"/>
              <a:t>Le finzioni giuridiche nel diritto civile </a:t>
            </a:r>
            <a:r>
              <a:rPr lang="it-IT" b="0" dirty="0" smtClean="0"/>
              <a:t>, online)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5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"Vom Beruf unserer Zeit für Gesetzgebung und Rechtswissenschaft„ </a:t>
            </a:r>
            <a:r>
              <a:rPr lang="it-IT" sz="1200" dirty="0" smtClean="0"/>
              <a:t>(2d ed.) 32-33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4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http://www.gutenberg.org/ebooks/829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83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A. Watson,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Failures of the Legal Imagination,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Filadelfia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1988; Society and Legal Change,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Edimburgo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1977.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Demogue</a:t>
            </a:r>
            <a:r>
              <a:rPr lang="it-IT" dirty="0" smtClean="0"/>
              <a:t>, risorse online: http://www.europeana.eu/it/item/9200365/BibliographicResource_3000094728676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0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4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4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61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67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55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81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7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04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1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4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7122-A5D8-481D-A577-B03C91BEEDD4}" type="datetimeFigureOut">
              <a:rPr lang="it-IT" smtClean="0"/>
              <a:pPr/>
              <a:t>14/09/2022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6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ved=2ahUKEwjh7Y7FkuHrAhUHJBoKHTLSDLkQFjACegQIAhAB&amp;url=https://lawjournal.mcgill.ca/wp-content/uploads/pdf/71136-bergel.pdf&amp;usg=AOvVaw0tdnM1brVdjKgQuCburfk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bub_gb_IMqwts2-tN4C/page/n191/mode/2up?q=finzi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Finzioni - bibliografia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Alcuni autori suggeriti agli studenti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6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96752"/>
          </a:xfrm>
        </p:spPr>
        <p:txBody>
          <a:bodyPr>
            <a:normAutofit/>
          </a:bodyPr>
          <a:lstStyle/>
          <a:p>
            <a:r>
              <a:rPr lang="en-GB" sz="2800" b="1" i="1" dirty="0" smtClean="0"/>
              <a:t>A Voyage to the Country of the </a:t>
            </a:r>
            <a:r>
              <a:rPr lang="en-GB" sz="2800" b="1" i="1" dirty="0" err="1" smtClean="0"/>
              <a:t>Houyhnhnms</a:t>
            </a:r>
            <a:r>
              <a:rPr lang="en-GB" sz="2000" dirty="0" smtClean="0"/>
              <a:t> (</a:t>
            </a:r>
            <a:r>
              <a:rPr lang="en-GB" sz="2200" dirty="0" smtClean="0"/>
              <a:t>Part </a:t>
            </a:r>
            <a:r>
              <a:rPr lang="en-GB" sz="2200" dirty="0"/>
              <a:t>IV, </a:t>
            </a:r>
            <a:r>
              <a:rPr lang="en-GB" sz="2200" dirty="0" smtClean="0"/>
              <a:t>Chapter V</a:t>
            </a:r>
            <a:r>
              <a:rPr lang="en-GB" sz="2200"/>
              <a:t>) http://www.gutenberg.org/ebooks/829</a:t>
            </a:r>
            <a:endParaRPr lang="it-IT" sz="4000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i="1" dirty="0" smtClean="0"/>
              <a:t>Here he encounters the </a:t>
            </a:r>
            <a:r>
              <a:rPr lang="en-GB" i="1" dirty="0" err="1" smtClean="0"/>
              <a:t>Houyhnhnms</a:t>
            </a:r>
            <a:r>
              <a:rPr lang="en-GB" i="1" dirty="0" smtClean="0"/>
              <a:t>, …a race of </a:t>
            </a:r>
            <a:r>
              <a:rPr lang="en-GB" b="1" i="1" dirty="0" smtClean="0"/>
              <a:t>intelligent horses</a:t>
            </a:r>
            <a:r>
              <a:rPr lang="en-GB" i="1" dirty="0" smtClean="0"/>
              <a:t>. He learns that they keep a race of </a:t>
            </a:r>
            <a:r>
              <a:rPr lang="en-GB" b="1" i="1" dirty="0" smtClean="0"/>
              <a:t>primitive humans</a:t>
            </a:r>
            <a:r>
              <a:rPr lang="en-GB" i="1" dirty="0" smtClean="0"/>
              <a:t>, </a:t>
            </a:r>
            <a:r>
              <a:rPr lang="en-GB" b="1" i="1" dirty="0" smtClean="0"/>
              <a:t>Yahoos</a:t>
            </a:r>
            <a:r>
              <a:rPr lang="en-GB" i="1" dirty="0" smtClean="0"/>
              <a:t>, and use them much like we use horses.</a:t>
            </a:r>
            <a:r>
              <a:rPr lang="en-GB" dirty="0" smtClean="0"/>
              <a:t> </a:t>
            </a:r>
            <a:endParaRPr lang="it-IT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005263"/>
            <a:ext cx="1733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1994"/>
          </a:xfrm>
        </p:spPr>
        <p:txBody>
          <a:bodyPr/>
          <a:lstStyle/>
          <a:p>
            <a:r>
              <a:rPr lang="it-IT" b="1" dirty="0" smtClean="0"/>
              <a:t>Common </a:t>
            </a:r>
            <a:r>
              <a:rPr lang="it-IT" b="1" dirty="0" err="1" smtClean="0"/>
              <a:t>Law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745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H.S. MAINE, </a:t>
            </a:r>
            <a:r>
              <a:rPr lang="en-US" i="1" dirty="0" smtClean="0"/>
              <a:t>Ancient Law. Its Connection with the Early History of Society, and Its Relation to Modern Ideas</a:t>
            </a:r>
            <a:r>
              <a:rPr lang="en-US" dirty="0" smtClean="0"/>
              <a:t>, London, 12.ed, cap. II, 1888, p. 20</a:t>
            </a:r>
          </a:p>
          <a:p>
            <a:pPr>
              <a:buNone/>
            </a:pPr>
            <a:r>
              <a:rPr lang="en-US" dirty="0" smtClean="0"/>
              <a:t>https://oll.libertyfund.org/titles/maine-ancient-law</a:t>
            </a:r>
          </a:p>
          <a:p>
            <a:pPr>
              <a:buNone/>
            </a:pPr>
            <a:r>
              <a:rPr lang="en-US" dirty="0" smtClean="0"/>
              <a:t>L.L.FULLER, </a:t>
            </a:r>
            <a:r>
              <a:rPr lang="en-US" i="1" dirty="0" smtClean="0"/>
              <a:t>Legal Fictions</a:t>
            </a:r>
            <a:r>
              <a:rPr lang="en-US" dirty="0" smtClean="0"/>
              <a:t>, Stanford UP, 1967, 12 (</a:t>
            </a:r>
            <a:r>
              <a:rPr lang="en-US" dirty="0" err="1" smtClean="0"/>
              <a:t>collezione</a:t>
            </a:r>
            <a:r>
              <a:rPr lang="en-US" dirty="0" smtClean="0"/>
              <a:t> di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pubblicati</a:t>
            </a:r>
            <a:r>
              <a:rPr lang="en-US" dirty="0" smtClean="0"/>
              <a:t> in </a:t>
            </a:r>
            <a:r>
              <a:rPr lang="en-US" dirty="0" err="1" smtClean="0"/>
              <a:t>precedenza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sv-SE" dirty="0"/>
              <a:t>25 </a:t>
            </a:r>
            <a:r>
              <a:rPr lang="sv-SE" i="1" dirty="0"/>
              <a:t>ILL. L. REV</a:t>
            </a:r>
            <a:r>
              <a:rPr lang="sv-SE" dirty="0"/>
              <a:t>. </a:t>
            </a:r>
            <a:r>
              <a:rPr lang="sv-SE" dirty="0" smtClean="0"/>
              <a:t>363- 399 </a:t>
            </a:r>
            <a:r>
              <a:rPr lang="sv-SE" dirty="0"/>
              <a:t>(1930-1931</a:t>
            </a:r>
            <a:r>
              <a:rPr lang="sv-SE" dirty="0" smtClean="0"/>
              <a:t>) (reperibile tramite </a:t>
            </a:r>
            <a:r>
              <a:rPr lang="sv-SE" i="1" dirty="0" smtClean="0"/>
              <a:t>Heinonline</a:t>
            </a:r>
            <a:r>
              <a:rPr lang="sv-SE" dirty="0" smtClean="0"/>
              <a:t>).</a:t>
            </a:r>
            <a:endParaRPr lang="sv-SE" dirty="0"/>
          </a:p>
          <a:p>
            <a:pPr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58" y="5322791"/>
            <a:ext cx="11699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196"/>
            <a:ext cx="1403648" cy="160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Common law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I.R.KERR</a:t>
            </a:r>
            <a:r>
              <a:rPr lang="en-US" dirty="0"/>
              <a:t>, </a:t>
            </a:r>
            <a:r>
              <a:rPr lang="en-US" i="1" dirty="0"/>
              <a:t>Fictions and </a:t>
            </a:r>
            <a:r>
              <a:rPr lang="en-US" i="1" dirty="0" err="1"/>
              <a:t>Deemings</a:t>
            </a:r>
            <a:r>
              <a:rPr lang="en-US" dirty="0"/>
              <a:t>, in </a:t>
            </a:r>
            <a:r>
              <a:rPr lang="en-US" i="1" dirty="0"/>
              <a:t>The Philosophy of Law. An Encyclopedia</a:t>
            </a:r>
            <a:r>
              <a:rPr lang="en-US" dirty="0"/>
              <a:t>, New York-London, </a:t>
            </a:r>
            <a:r>
              <a:rPr lang="en-US" dirty="0" smtClean="0"/>
              <a:t>Garland, vol</a:t>
            </a:r>
            <a:r>
              <a:rPr lang="en-US" dirty="0"/>
              <a:t>. II, 1999, </a:t>
            </a:r>
            <a:r>
              <a:rPr lang="en-US" dirty="0" smtClean="0"/>
              <a:t>301</a:t>
            </a:r>
          </a:p>
          <a:p>
            <a:pPr>
              <a:lnSpc>
                <a:spcPct val="150000"/>
              </a:lnSpc>
            </a:pPr>
            <a:r>
              <a:rPr lang="en-US" dirty="0"/>
              <a:t>P</a:t>
            </a:r>
            <a:r>
              <a:rPr lang="en-US" dirty="0" smtClean="0"/>
              <a:t>. BIRKS</a:t>
            </a:r>
            <a:r>
              <a:rPr lang="en-US" dirty="0"/>
              <a:t>, </a:t>
            </a:r>
            <a:r>
              <a:rPr lang="en-US" i="1" dirty="0"/>
              <a:t>Fictions Ancient and Modern</a:t>
            </a:r>
            <a:r>
              <a:rPr lang="en-US" dirty="0"/>
              <a:t>, in </a:t>
            </a:r>
            <a:r>
              <a:rPr lang="en-US" dirty="0" err="1"/>
              <a:t>MacCormick</a:t>
            </a:r>
            <a:r>
              <a:rPr lang="en-US" dirty="0"/>
              <a:t>, Neil, Birks, Peter (eds.), </a:t>
            </a:r>
            <a:r>
              <a:rPr lang="en-US" i="1" dirty="0"/>
              <a:t>The Legal Mind. </a:t>
            </a:r>
            <a:r>
              <a:rPr lang="en-US" i="1" dirty="0" smtClean="0"/>
              <a:t>Essays for </a:t>
            </a:r>
            <a:r>
              <a:rPr lang="en-US" i="1" dirty="0"/>
              <a:t>Tony </a:t>
            </a:r>
            <a:r>
              <a:rPr lang="en-US" i="1" dirty="0" err="1"/>
              <a:t>Honoré</a:t>
            </a:r>
            <a:r>
              <a:rPr lang="en-US" dirty="0"/>
              <a:t>, Oxford, Clarendon Press, 1986, 81.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41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Francia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R. </a:t>
            </a:r>
            <a:r>
              <a:rPr lang="fr-FR" i="1" dirty="0" smtClean="0"/>
              <a:t>DEMOGUE</a:t>
            </a:r>
            <a:r>
              <a:rPr lang="fr-FR" dirty="0" smtClean="0"/>
              <a:t>, </a:t>
            </a:r>
            <a:r>
              <a:rPr lang="fr-FR" i="1" dirty="0" smtClean="0"/>
              <a:t>Les notions fondamentales du droit privé-Essai critique, pour servir d'introduction à l'étude des obligations </a:t>
            </a:r>
            <a:r>
              <a:rPr lang="fr-FR" dirty="0" smtClean="0"/>
              <a:t>/ Paris 1911, p. 242-246 (</a:t>
            </a:r>
            <a:r>
              <a:rPr lang="fr-FR" dirty="0" err="1" smtClean="0"/>
              <a:t>interpretazione</a:t>
            </a:r>
            <a:r>
              <a:rPr lang="fr-FR" dirty="0" smtClean="0"/>
              <a:t> « </a:t>
            </a:r>
            <a:r>
              <a:rPr lang="fr-FR" dirty="0" err="1" smtClean="0"/>
              <a:t>restrittiva</a:t>
            </a:r>
            <a:r>
              <a:rPr lang="fr-FR" dirty="0" smtClean="0"/>
              <a:t>»)</a:t>
            </a:r>
            <a:r>
              <a:rPr lang="it-IT" dirty="0" smtClean="0"/>
              <a:t> </a:t>
            </a:r>
            <a:endParaRPr lang="fr-F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E. GÉNY, </a:t>
            </a:r>
            <a:r>
              <a:rPr lang="fr-FR" i="1" dirty="0" smtClean="0"/>
              <a:t>Science et technique en droit positif. Nouvelle contribution à la critique de la méthode juridique</a:t>
            </a:r>
            <a:r>
              <a:rPr lang="fr-FR" dirty="0" smtClean="0"/>
              <a:t>, </a:t>
            </a:r>
            <a:r>
              <a:rPr lang="fr-FR" dirty="0" err="1" smtClean="0"/>
              <a:t>Parigi</a:t>
            </a:r>
            <a:r>
              <a:rPr lang="fr-FR" dirty="0" smtClean="0"/>
              <a:t>, 1921, 260.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93" y="20563"/>
            <a:ext cx="1428750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92" y="5013176"/>
            <a:ext cx="1323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6771"/>
            <a:ext cx="8229600" cy="84348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Riflessioni recenti (dottrina straniera)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Jean-Louis </a:t>
            </a:r>
            <a:r>
              <a:rPr lang="it-IT" dirty="0" err="1" smtClean="0"/>
              <a:t>Bergel</a:t>
            </a:r>
            <a:r>
              <a:rPr lang="it-IT" dirty="0" smtClean="0"/>
              <a:t>, </a:t>
            </a:r>
            <a:r>
              <a:rPr lang="fr-FR" i="1" dirty="0" smtClean="0"/>
              <a:t>McGill Law Journal </a:t>
            </a:r>
            <a:r>
              <a:rPr lang="fr-FR" dirty="0" smtClean="0"/>
              <a:t>vol. 33, 1988, p. 357 </a:t>
            </a:r>
            <a:r>
              <a:rPr lang="fr-FR" dirty="0" err="1" smtClean="0"/>
              <a:t>ss</a:t>
            </a:r>
            <a:r>
              <a:rPr lang="fr-FR" dirty="0" smtClean="0"/>
              <a:t>., </a:t>
            </a:r>
            <a:r>
              <a:rPr lang="fr-FR" i="1" dirty="0" smtClean="0"/>
              <a:t>Le </a:t>
            </a:r>
            <a:r>
              <a:rPr lang="fr-FR" i="1" dirty="0" err="1" smtClean="0"/>
              <a:t>role</a:t>
            </a:r>
            <a:r>
              <a:rPr lang="fr-FR" i="1" dirty="0" smtClean="0"/>
              <a:t> des fictions dans le système juridique </a:t>
            </a:r>
          </a:p>
          <a:p>
            <a:r>
              <a:rPr lang="fr-FR" i="1" dirty="0" smtClean="0"/>
              <a:t>lawjournal.mcgill.ca › </a:t>
            </a:r>
            <a:r>
              <a:rPr lang="fr-FR" i="1" dirty="0" err="1" smtClean="0"/>
              <a:t>pdf</a:t>
            </a:r>
            <a:r>
              <a:rPr lang="fr-FR" i="1" dirty="0" smtClean="0"/>
              <a:t> › 7113..</a:t>
            </a:r>
            <a:endParaRPr lang="fr-FR" i="1" dirty="0" smtClean="0">
              <a:hlinkClick r:id="rId2"/>
            </a:endParaRPr>
          </a:p>
          <a:p>
            <a:r>
              <a:rPr lang="fr-FR" dirty="0"/>
              <a:t>C</a:t>
            </a:r>
            <a:r>
              <a:rPr lang="fr-FR" dirty="0" smtClean="0"/>
              <a:t>. PERELMAN</a:t>
            </a:r>
            <a:r>
              <a:rPr lang="fr-FR" dirty="0"/>
              <a:t>, </a:t>
            </a:r>
            <a:r>
              <a:rPr lang="fr-FR" i="1" dirty="0"/>
              <a:t>Présomptions et fictions en droit, </a:t>
            </a:r>
            <a:r>
              <a:rPr lang="fr-FR" i="1" dirty="0" err="1"/>
              <a:t>essay</a:t>
            </a:r>
            <a:r>
              <a:rPr lang="fr-FR" i="1" dirty="0"/>
              <a:t> de synthèse</a:t>
            </a:r>
            <a:r>
              <a:rPr lang="fr-FR" dirty="0"/>
              <a:t>, in </a:t>
            </a:r>
            <a:r>
              <a:rPr lang="fr-FR" dirty="0" err="1"/>
              <a:t>Perelman</a:t>
            </a:r>
            <a:r>
              <a:rPr lang="fr-FR" dirty="0"/>
              <a:t>, </a:t>
            </a:r>
            <a:r>
              <a:rPr lang="fr-FR" dirty="0" err="1"/>
              <a:t>Foriers</a:t>
            </a:r>
            <a:r>
              <a:rPr lang="fr-FR" dirty="0"/>
              <a:t> Paul, </a:t>
            </a:r>
            <a:r>
              <a:rPr lang="fr-FR" i="1" dirty="0" smtClean="0"/>
              <a:t>Les présomptions </a:t>
            </a:r>
            <a:r>
              <a:rPr lang="fr-FR" i="1" dirty="0"/>
              <a:t>et les fictions en droit</a:t>
            </a:r>
            <a:r>
              <a:rPr lang="fr-FR" dirty="0"/>
              <a:t>, Bruxelles, </a:t>
            </a:r>
            <a:r>
              <a:rPr lang="fr-FR" dirty="0" err="1"/>
              <a:t>Bruylant</a:t>
            </a:r>
            <a:r>
              <a:rPr lang="fr-FR" dirty="0"/>
              <a:t>, 1974, </a:t>
            </a:r>
            <a:r>
              <a:rPr lang="fr-FR" dirty="0" smtClean="0"/>
              <a:t>339-348</a:t>
            </a:r>
          </a:p>
          <a:p>
            <a:r>
              <a:rPr lang="it-IT" dirty="0"/>
              <a:t>G</a:t>
            </a:r>
            <a:r>
              <a:rPr lang="it-IT" dirty="0" smtClean="0"/>
              <a:t>. TUZET</a:t>
            </a:r>
            <a:r>
              <a:rPr lang="it-IT" dirty="0"/>
              <a:t>, </a:t>
            </a:r>
            <a:r>
              <a:rPr lang="it-IT" i="1" dirty="0"/>
              <a:t>Finzioni giuridiche e letterarie: è possibile una teoria unificata?</a:t>
            </a:r>
            <a:r>
              <a:rPr lang="it-IT" dirty="0"/>
              <a:t>, in </a:t>
            </a:r>
            <a:r>
              <a:rPr lang="it-IT" i="1" dirty="0"/>
              <a:t>Dossier diritto e letteratura. Prospettive di ricerca, </a:t>
            </a:r>
            <a:r>
              <a:rPr lang="it-IT" dirty="0"/>
              <a:t>Atti del Primo Convegno Nazionale, Bologna, 27-28 maggio 2009, 51.</a:t>
            </a:r>
            <a:endParaRPr lang="fr-FR" dirty="0" smtClean="0">
              <a:hlinkClick r:id="rId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6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147" y="-94828"/>
            <a:ext cx="8229600" cy="787524"/>
          </a:xfrm>
        </p:spPr>
        <p:txBody>
          <a:bodyPr/>
          <a:lstStyle/>
          <a:p>
            <a:r>
              <a:rPr lang="it-IT" b="1" dirty="0" smtClean="0"/>
              <a:t>Voci brevi in enciclopedie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61653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R. De Ruggiero, voce </a:t>
            </a:r>
            <a:r>
              <a:rPr lang="it-IT" i="1" dirty="0"/>
              <a:t>Finzione legale</a:t>
            </a:r>
            <a:r>
              <a:rPr lang="it-IT" dirty="0"/>
              <a:t>, in </a:t>
            </a:r>
            <a:r>
              <a:rPr lang="it-IT" i="1" dirty="0"/>
              <a:t>Dizionario di diritto privato </a:t>
            </a:r>
            <a:r>
              <a:rPr lang="it-IT" dirty="0"/>
              <a:t>(1913-1939), v. III, 1923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R. GUASTINI, </a:t>
            </a:r>
            <a:r>
              <a:rPr lang="it-IT" i="1" dirty="0" smtClean="0"/>
              <a:t>Finzione giuridica nella teoria generale</a:t>
            </a:r>
            <a:r>
              <a:rPr lang="it-IT" dirty="0" smtClean="0"/>
              <a:t>, in </a:t>
            </a:r>
            <a:r>
              <a:rPr lang="it-IT" i="1" dirty="0" smtClean="0"/>
              <a:t>Digesto</a:t>
            </a:r>
            <a:r>
              <a:rPr lang="it-IT" dirty="0" smtClean="0"/>
              <a:t>, IV Edizione, vol. VIII Civile, 1992, 356.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E. DIENI, </a:t>
            </a:r>
            <a:r>
              <a:rPr lang="it-IT" i="1" dirty="0" smtClean="0"/>
              <a:t>Finzioni canoniche: dinamiche del “come se” tra diritto sacro e diritto profano</a:t>
            </a:r>
            <a:r>
              <a:rPr lang="it-IT" dirty="0" smtClean="0"/>
              <a:t>, 2004, 323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A. GAMBARO, </a:t>
            </a:r>
            <a:r>
              <a:rPr lang="it-IT" i="1" dirty="0" smtClean="0"/>
              <a:t>Finzione giuridica nel diritto positivo</a:t>
            </a:r>
            <a:r>
              <a:rPr lang="it-IT" dirty="0" smtClean="0"/>
              <a:t>, in </a:t>
            </a:r>
            <a:r>
              <a:rPr lang="it-IT" i="1" dirty="0" smtClean="0"/>
              <a:t>Digesto</a:t>
            </a:r>
            <a:r>
              <a:rPr lang="it-IT" dirty="0" smtClean="0"/>
              <a:t>, IV Edizione, vol. VIII Civile, 1992, 345.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P. CHIASSONI, </a:t>
            </a:r>
            <a:r>
              <a:rPr lang="it-IT" i="1" dirty="0" smtClean="0"/>
              <a:t>Finzioni giudiziali</a:t>
            </a:r>
            <a:r>
              <a:rPr lang="it-IT" dirty="0" smtClean="0"/>
              <a:t>, Progetto di voce per un </a:t>
            </a:r>
            <a:r>
              <a:rPr lang="it-IT" i="1" dirty="0" smtClean="0"/>
              <a:t>vademecum </a:t>
            </a:r>
            <a:r>
              <a:rPr lang="it-IT" dirty="0" smtClean="0"/>
              <a:t>giuridico, 2001, 72.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M. BRETONE</a:t>
            </a:r>
            <a:r>
              <a:rPr lang="it-IT" dirty="0"/>
              <a:t>, Finzioni e formule nel diritto romano, in “Materiali per una storia</a:t>
            </a:r>
            <a:br>
              <a:rPr lang="it-IT" dirty="0"/>
            </a:br>
            <a:r>
              <a:rPr lang="it-IT" dirty="0"/>
              <a:t>della cultura giuridica”, 2, 2001, 295-313.</a:t>
            </a:r>
            <a:endParaRPr lang="it-IT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36" y="2996952"/>
            <a:ext cx="13229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90" y="928628"/>
            <a:ext cx="143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7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romano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ROBBE, </a:t>
            </a:r>
            <a:r>
              <a:rPr lang="it-IT" i="1" dirty="0"/>
              <a:t>La </a:t>
            </a:r>
            <a:r>
              <a:rPr lang="it-IT" i="1" dirty="0" err="1"/>
              <a:t>fictio</a:t>
            </a:r>
            <a:r>
              <a:rPr lang="it-IT" i="1" dirty="0"/>
              <a:t> </a:t>
            </a:r>
            <a:r>
              <a:rPr lang="it-IT" i="1" dirty="0" err="1"/>
              <a:t>iuris</a:t>
            </a:r>
            <a:r>
              <a:rPr lang="it-IT" i="1" dirty="0"/>
              <a:t> e la finzione di adempimento della condizione nel diritto romano</a:t>
            </a:r>
            <a:r>
              <a:rPr lang="it-IT" dirty="0"/>
              <a:t>, in Scritti </a:t>
            </a:r>
            <a:r>
              <a:rPr lang="it-IT" dirty="0" smtClean="0"/>
              <a:t>in onore </a:t>
            </a:r>
            <a:r>
              <a:rPr lang="it-IT" dirty="0"/>
              <a:t>di S. </a:t>
            </a:r>
            <a:r>
              <a:rPr lang="it-IT" dirty="0" err="1"/>
              <a:t>Pugliatti</a:t>
            </a:r>
            <a:r>
              <a:rPr lang="it-IT" dirty="0"/>
              <a:t>, vol. IV, Milano, 1978, 660-662</a:t>
            </a:r>
            <a:r>
              <a:rPr lang="it-IT" dirty="0" smtClean="0"/>
              <a:t>.</a:t>
            </a:r>
          </a:p>
          <a:p>
            <a:r>
              <a:rPr lang="it-IT" dirty="0"/>
              <a:t>AMARELLI (1980), </a:t>
            </a:r>
            <a:r>
              <a:rPr lang="it-IT" i="1" dirty="0"/>
              <a:t>La realtà e la finzione giuridica</a:t>
            </a:r>
            <a:r>
              <a:rPr lang="it-IT" dirty="0"/>
              <a:t>, in LABEO, </a:t>
            </a:r>
            <a:r>
              <a:rPr lang="it-IT" dirty="0" smtClean="0"/>
              <a:t>pp.111-114</a:t>
            </a:r>
          </a:p>
          <a:p>
            <a:r>
              <a:rPr lang="it-IT" dirty="0"/>
              <a:t>E.BIANCHI, </a:t>
            </a:r>
            <a:r>
              <a:rPr lang="it-IT" dirty="0" err="1"/>
              <a:t>Fictio</a:t>
            </a:r>
            <a:r>
              <a:rPr lang="it-IT" dirty="0"/>
              <a:t> </a:t>
            </a:r>
            <a:r>
              <a:rPr lang="it-IT" dirty="0" err="1"/>
              <a:t>iuris</a:t>
            </a:r>
            <a:r>
              <a:rPr lang="it-IT" dirty="0"/>
              <a:t>. Ricerca sulla finzione in diritto romano dal pensiero arcaico all’epoca augustea, Padova, 1997, 12.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79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E altre risorse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</a:t>
            </a:r>
            <a:r>
              <a:rPr lang="it-IT" dirty="0" smtClean="0"/>
              <a:t>irettamente reperite dagli studenti, attingendo ai manuali degli esami già sostenuti: dove si sono incontrate finzioni? Che cosa ne dicono gli specialisti della materia?</a:t>
            </a:r>
          </a:p>
          <a:p>
            <a:pPr marL="0" indent="0">
              <a:buNone/>
            </a:pPr>
            <a:r>
              <a:rPr lang="it-IT" dirty="0" smtClean="0"/>
              <a:t>A voi la parola!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9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 ordine cronologico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Von SAVIGNY, </a:t>
            </a:r>
            <a:r>
              <a:rPr lang="it-IT" i="1" dirty="0" smtClean="0"/>
              <a:t>Sistema del diritto romano attuale</a:t>
            </a:r>
            <a:r>
              <a:rPr lang="it-IT" dirty="0" smtClean="0"/>
              <a:t>, II, </a:t>
            </a:r>
            <a:r>
              <a:rPr lang="it-IT" dirty="0" err="1" smtClean="0"/>
              <a:t>trad</a:t>
            </a:r>
            <a:r>
              <a:rPr lang="it-IT" dirty="0" smtClean="0"/>
              <a:t>. Scialoja, Torino, 1886 (la «persona giuridica»); </a:t>
            </a:r>
            <a:r>
              <a:rPr lang="de-DE" dirty="0"/>
              <a:t>"Vom Beruf unserer Zeit </a:t>
            </a:r>
            <a:r>
              <a:rPr lang="de-DE" dirty="0" smtClean="0"/>
              <a:t>für </a:t>
            </a:r>
            <a:r>
              <a:rPr lang="de-DE" dirty="0"/>
              <a:t>Gesetzgebung und Rechtswissenschaft„ </a:t>
            </a:r>
            <a:r>
              <a:rPr lang="it-IT" dirty="0"/>
              <a:t>(2d ed.) 32-33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R. Von JHERING 1865 (trad.:</a:t>
            </a:r>
            <a:r>
              <a:rPr lang="en-US" dirty="0" smtClean="0"/>
              <a:t> </a:t>
            </a:r>
            <a:r>
              <a:rPr lang="en-US" i="1" dirty="0" err="1" smtClean="0"/>
              <a:t>L’esprit</a:t>
            </a:r>
            <a:r>
              <a:rPr lang="en-US" i="1" dirty="0" smtClean="0"/>
              <a:t> du </a:t>
            </a:r>
            <a:r>
              <a:rPr lang="en-US" i="1" dirty="0" err="1" smtClean="0"/>
              <a:t>droit</a:t>
            </a:r>
            <a:r>
              <a:rPr lang="en-US" i="1" dirty="0" smtClean="0"/>
              <a:t> </a:t>
            </a:r>
            <a:r>
              <a:rPr lang="en-US" i="1" dirty="0" err="1" smtClean="0"/>
              <a:t>romain</a:t>
            </a:r>
            <a:r>
              <a:rPr lang="en-US" i="1" dirty="0" smtClean="0"/>
              <a:t>, </a:t>
            </a:r>
            <a:r>
              <a:rPr lang="en-US" i="1" dirty="0" err="1" smtClean="0"/>
              <a:t>trad</a:t>
            </a:r>
            <a:r>
              <a:rPr lang="en-US" i="1" dirty="0" smtClean="0"/>
              <a:t>. </a:t>
            </a:r>
            <a:r>
              <a:rPr lang="en-US" i="1" dirty="0" err="1" smtClean="0"/>
              <a:t>di</a:t>
            </a:r>
            <a:r>
              <a:rPr lang="en-US" i="1" dirty="0" smtClean="0"/>
              <a:t> O. de </a:t>
            </a:r>
            <a:r>
              <a:rPr lang="en-US" i="1" dirty="0" err="1" smtClean="0"/>
              <a:t>Meulanaere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Parigi</a:t>
            </a:r>
            <a:r>
              <a:rPr lang="en-US" dirty="0" smtClean="0"/>
              <a:t>, 1990, 90.; </a:t>
            </a:r>
            <a:r>
              <a:rPr lang="it-IT" i="1" dirty="0" smtClean="0"/>
              <a:t>Lo spirito del diritto romano nei diversi gradi del suo sviluppo, </a:t>
            </a:r>
            <a:r>
              <a:rPr lang="it-IT" dirty="0" smtClean="0"/>
              <a:t>tr. 1855, Milano, </a:t>
            </a:r>
            <a:r>
              <a:rPr lang="it-IT" i="1" dirty="0" smtClean="0"/>
              <a:t>GOOGLE </a:t>
            </a:r>
            <a:r>
              <a:rPr lang="it-IT" i="1" dirty="0" err="1" smtClean="0"/>
              <a:t>books</a:t>
            </a:r>
            <a:r>
              <a:rPr lang="it-IT" dirty="0" smtClean="0"/>
              <a:t>, p. 151 su </a:t>
            </a:r>
            <a:r>
              <a:rPr lang="it-IT" i="1" dirty="0" smtClean="0"/>
              <a:t>persona giuridica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>
                <a:hlinkClick r:id="rId3"/>
              </a:rPr>
              <a:t>https://archive.org/details/bub_gb_IMqwts2-tN4C/page/n191/mode/2up?q=finzione</a:t>
            </a:r>
            <a:endParaRPr lang="it-IT" dirty="0" smtClean="0"/>
          </a:p>
          <a:p>
            <a:pPr>
              <a:buNone/>
            </a:pPr>
            <a:r>
              <a:rPr lang="de-DE" dirty="0"/>
              <a:t>"</a:t>
            </a:r>
            <a:r>
              <a:rPr lang="de-DE" i="1" dirty="0"/>
              <a:t>Geist des </a:t>
            </a:r>
            <a:r>
              <a:rPr lang="de-DE" i="1" dirty="0" smtClean="0"/>
              <a:t>römischen </a:t>
            </a:r>
            <a:r>
              <a:rPr lang="de-DE" i="1" dirty="0"/>
              <a:t>Rechts</a:t>
            </a:r>
            <a:r>
              <a:rPr lang="de-DE" dirty="0"/>
              <a:t>" </a:t>
            </a:r>
            <a:r>
              <a:rPr lang="de-DE" dirty="0" smtClean="0"/>
              <a:t>III, 1, 301-306; II, 2, </a:t>
            </a:r>
            <a:r>
              <a:rPr lang="de-DE" dirty="0"/>
              <a:t>504-537, </a:t>
            </a:r>
            <a:r>
              <a:rPr lang="de-DE" dirty="0" smtClean="0"/>
              <a:t>III, 1, 281-301 (</a:t>
            </a:r>
            <a:r>
              <a:rPr lang="de-DE" dirty="0" err="1" smtClean="0"/>
              <a:t>deviazione</a:t>
            </a:r>
            <a:r>
              <a:rPr lang="de-DE" dirty="0" smtClean="0"/>
              <a:t> di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procedimento</a:t>
            </a:r>
            <a:r>
              <a:rPr lang="de-DE" dirty="0" smtClean="0"/>
              <a:t>)</a:t>
            </a: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620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000" b="1" dirty="0" smtClean="0"/>
              <a:t>Von </a:t>
            </a:r>
            <a:r>
              <a:rPr lang="de-DE" sz="2000" b="1" dirty="0" err="1" smtClean="0"/>
              <a:t>Savigny</a:t>
            </a:r>
            <a:r>
              <a:rPr lang="de-DE" sz="2000" b="1" dirty="0" smtClean="0"/>
              <a:t> 1814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"When a </a:t>
            </a:r>
            <a:r>
              <a:rPr lang="en-US" i="1" dirty="0"/>
              <a:t>new</a:t>
            </a:r>
            <a:r>
              <a:rPr lang="en-US" dirty="0"/>
              <a:t> juridical form </a:t>
            </a:r>
            <a:r>
              <a:rPr lang="en-US" dirty="0" smtClean="0"/>
              <a:t>arises, </a:t>
            </a:r>
            <a:r>
              <a:rPr lang="en-US" dirty="0"/>
              <a:t>it is </a:t>
            </a:r>
            <a:r>
              <a:rPr lang="en-US" i="1" dirty="0"/>
              <a:t>joined</a:t>
            </a:r>
            <a:r>
              <a:rPr lang="en-US" dirty="0"/>
              <a:t> directly on to </a:t>
            </a:r>
            <a:r>
              <a:rPr lang="en-US" dirty="0" smtClean="0"/>
              <a:t>an </a:t>
            </a:r>
            <a:r>
              <a:rPr lang="en-US" i="1" dirty="0" smtClean="0"/>
              <a:t>old </a:t>
            </a:r>
            <a:r>
              <a:rPr lang="en-US" dirty="0"/>
              <a:t>and existing institution and in this way the </a:t>
            </a:r>
            <a:r>
              <a:rPr lang="en-US" i="1" dirty="0"/>
              <a:t>certainty </a:t>
            </a:r>
            <a:r>
              <a:rPr lang="en-US" dirty="0"/>
              <a:t>and </a:t>
            </a:r>
            <a:r>
              <a:rPr lang="en-US" dirty="0" smtClean="0"/>
              <a:t>development of </a:t>
            </a:r>
            <a:r>
              <a:rPr lang="en-US" dirty="0"/>
              <a:t>the old is procured for the new. This is the </a:t>
            </a:r>
            <a:r>
              <a:rPr lang="en-US" i="1" dirty="0"/>
              <a:t>notion of </a:t>
            </a:r>
            <a:r>
              <a:rPr lang="en-US" i="1" dirty="0" smtClean="0"/>
              <a:t>the Fiction</a:t>
            </a:r>
            <a:r>
              <a:rPr lang="en-US" dirty="0"/>
              <a:t>, which was of the greatest importance in the development </a:t>
            </a:r>
            <a:r>
              <a:rPr lang="en-US" dirty="0" smtClean="0"/>
              <a:t>of the </a:t>
            </a:r>
            <a:r>
              <a:rPr lang="en-US" i="1" dirty="0"/>
              <a:t>Roman Law</a:t>
            </a:r>
            <a:r>
              <a:rPr lang="en-US" dirty="0"/>
              <a:t> and which has often been laughably </a:t>
            </a:r>
            <a:r>
              <a:rPr lang="en-US" dirty="0" smtClean="0"/>
              <a:t>misunderstood by </a:t>
            </a:r>
            <a:r>
              <a:rPr lang="en-US" dirty="0"/>
              <a:t>moderns </a:t>
            </a:r>
            <a:r>
              <a:rPr lang="en-US" b="1" dirty="0"/>
              <a:t>. . . </a:t>
            </a:r>
            <a:endParaRPr lang="en-US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>And </a:t>
            </a:r>
            <a:r>
              <a:rPr lang="en-US" dirty="0"/>
              <a:t>because in this way legal thinking </a:t>
            </a:r>
            <a:r>
              <a:rPr lang="en-US" dirty="0" smtClean="0"/>
              <a:t>progresses </a:t>
            </a:r>
            <a:r>
              <a:rPr lang="en-US" i="1" dirty="0" smtClean="0"/>
              <a:t>from </a:t>
            </a:r>
            <a:r>
              <a:rPr lang="en-US" i="1" dirty="0"/>
              <a:t>simplicity to the most variegated development</a:t>
            </a:r>
            <a:r>
              <a:rPr lang="en-US" dirty="0"/>
              <a:t>, steadily and </a:t>
            </a:r>
            <a:r>
              <a:rPr lang="en-US" i="1" dirty="0" smtClean="0"/>
              <a:t>without external </a:t>
            </a:r>
            <a:r>
              <a:rPr lang="en-US" i="1" dirty="0"/>
              <a:t>disturbance</a:t>
            </a:r>
            <a:r>
              <a:rPr lang="en-US" dirty="0"/>
              <a:t> or interruption, the Roman jurists were </a:t>
            </a:r>
            <a:r>
              <a:rPr lang="en-US" dirty="0" smtClean="0"/>
              <a:t>able to </a:t>
            </a:r>
            <a:r>
              <a:rPr lang="en-US" dirty="0"/>
              <a:t>attain, even in later times, that </a:t>
            </a:r>
            <a:r>
              <a:rPr lang="en-US" i="1" dirty="0"/>
              <a:t>complete mastery </a:t>
            </a:r>
            <a:r>
              <a:rPr lang="en-US" dirty="0"/>
              <a:t>of their </a:t>
            </a:r>
            <a:r>
              <a:rPr lang="en-US" dirty="0" smtClean="0"/>
              <a:t>subject which </a:t>
            </a:r>
            <a:r>
              <a:rPr lang="en-US" dirty="0"/>
              <a:t>we admire in them. '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Filosofi o teorici del diritto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J. BENTHAM, </a:t>
            </a:r>
            <a:r>
              <a:rPr lang="it-IT" i="1" dirty="0" smtClean="0"/>
              <a:t>Teoria delle finzioni</a:t>
            </a:r>
            <a:r>
              <a:rPr lang="it-IT" dirty="0" smtClean="0"/>
              <a:t>, </a:t>
            </a:r>
            <a:r>
              <a:rPr lang="it-IT" dirty="0" err="1" smtClean="0"/>
              <a:t>trad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. a cura di Petrillo, Napoli, 2001.</a:t>
            </a:r>
          </a:p>
          <a:p>
            <a:r>
              <a:rPr lang="it-IT" dirty="0" smtClean="0"/>
              <a:t>Un commento abrasivo, sulfureo, scettico … (le finzioni sono frodi)</a:t>
            </a:r>
          </a:p>
          <a:p>
            <a:r>
              <a:rPr lang="it-IT" dirty="0" smtClean="0"/>
              <a:t>Diffidenza verso i giuristi e il loro espedienti</a:t>
            </a:r>
          </a:p>
          <a:p>
            <a:r>
              <a:rPr lang="it-IT" i="1" dirty="0" err="1"/>
              <a:t>Fragment</a:t>
            </a:r>
            <a:r>
              <a:rPr lang="it-IT" i="1" dirty="0"/>
              <a:t> on </a:t>
            </a:r>
            <a:r>
              <a:rPr lang="it-IT" i="1" dirty="0" err="1"/>
              <a:t>Government</a:t>
            </a:r>
            <a:r>
              <a:rPr lang="it-IT" i="1" dirty="0"/>
              <a:t> </a:t>
            </a:r>
            <a:r>
              <a:rPr lang="it-IT" dirty="0"/>
              <a:t>(1776); </a:t>
            </a:r>
            <a:r>
              <a:rPr lang="it-IT" dirty="0" smtClean="0"/>
              <a:t>An </a:t>
            </a:r>
            <a:r>
              <a:rPr lang="it-IT" i="1" dirty="0" err="1"/>
              <a:t>Introduction</a:t>
            </a:r>
            <a:r>
              <a:rPr lang="it-IT" i="1" dirty="0"/>
              <a:t> to the </a:t>
            </a:r>
            <a:r>
              <a:rPr lang="it-IT" i="1" dirty="0" err="1"/>
              <a:t>Principles</a:t>
            </a:r>
            <a:r>
              <a:rPr lang="it-IT" i="1" dirty="0"/>
              <a:t> of </a:t>
            </a:r>
            <a:r>
              <a:rPr lang="it-IT" i="1" dirty="0" err="1"/>
              <a:t>Morals</a:t>
            </a:r>
            <a:r>
              <a:rPr lang="it-IT" i="1" dirty="0"/>
              <a:t> and </a:t>
            </a:r>
            <a:r>
              <a:rPr lang="it-IT" i="1" dirty="0" err="1" smtClean="0"/>
              <a:t>Legislation</a:t>
            </a:r>
            <a:r>
              <a:rPr lang="it-IT" dirty="0" smtClean="0"/>
              <a:t>(1789</a:t>
            </a:r>
            <a:r>
              <a:rPr lang="it-IT" dirty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7445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72008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John AUSTIN (1790 –1859)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3" y="1340768"/>
            <a:ext cx="8784977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"</a:t>
            </a:r>
            <a:r>
              <a:rPr lang="it-IT" sz="2800" i="1" dirty="0" err="1" smtClean="0"/>
              <a:t>Lectures</a:t>
            </a:r>
            <a:r>
              <a:rPr lang="it-IT" sz="2800" i="1" dirty="0" smtClean="0"/>
              <a:t> on </a:t>
            </a:r>
            <a:r>
              <a:rPr lang="it-IT" sz="2800" i="1" dirty="0" err="1" smtClean="0"/>
              <a:t>Jurisprudence</a:t>
            </a:r>
            <a:r>
              <a:rPr lang="it-IT" sz="2800" i="1" dirty="0" smtClean="0"/>
              <a:t>, </a:t>
            </a:r>
            <a:r>
              <a:rPr lang="en-US" sz="2800" i="1" dirty="0" smtClean="0"/>
              <a:t>Or, The Philosophy of Positive Law</a:t>
            </a:r>
            <a:r>
              <a:rPr lang="it-IT" sz="2800" i="1" dirty="0" smtClean="0"/>
              <a:t>" </a:t>
            </a:r>
            <a:r>
              <a:rPr lang="it-IT" sz="2800" dirty="0" smtClean="0"/>
              <a:t>1875, (3d ed.), 2, p. 630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"a wish to conciliate </a:t>
            </a:r>
            <a:r>
              <a:rPr lang="en-US" sz="2800" dirty="0" smtClean="0"/>
              <a:t> .. the </a:t>
            </a:r>
            <a:r>
              <a:rPr lang="en-US" sz="2800" dirty="0"/>
              <a:t>friends or lovers of the law which </a:t>
            </a:r>
            <a:r>
              <a:rPr lang="en-US" sz="2800" dirty="0" smtClean="0"/>
              <a:t>[the judges</a:t>
            </a:r>
            <a:r>
              <a:rPr lang="en-US" sz="2800" dirty="0"/>
              <a:t>] really annulled. If a praetor, or other subordinate judge</a:t>
            </a:r>
            <a:r>
              <a:rPr lang="en-US" sz="2800" dirty="0" smtClean="0"/>
              <a:t>, had </a:t>
            </a:r>
            <a:r>
              <a:rPr lang="en-US" sz="2800" dirty="0"/>
              <a:t>said openly and avowedly</a:t>
            </a:r>
            <a:r>
              <a:rPr lang="en-US" sz="2800" i="1" dirty="0"/>
              <a:t>, 'I abrogate such a </a:t>
            </a:r>
            <a:r>
              <a:rPr lang="en-US" sz="2800" i="1" dirty="0" smtClean="0"/>
              <a:t>law’ </a:t>
            </a:r>
            <a:r>
              <a:rPr lang="en-US" sz="2800" dirty="0" smtClean="0"/>
              <a:t>he </a:t>
            </a:r>
            <a:r>
              <a:rPr lang="en-US" sz="2800" dirty="0"/>
              <a:t>might have given offence </a:t>
            </a:r>
            <a:r>
              <a:rPr lang="en-US" sz="2800" dirty="0" smtClean="0"/>
              <a:t> … By </a:t>
            </a:r>
            <a:r>
              <a:rPr lang="en-US" sz="2800" dirty="0"/>
              <a:t>covering the innovation with a </a:t>
            </a:r>
            <a:r>
              <a:rPr lang="en-US" sz="2800" b="1" dirty="0"/>
              <a:t>decent lie</a:t>
            </a:r>
            <a:r>
              <a:rPr lang="en-US" sz="2800" dirty="0"/>
              <a:t>, he treated the </a:t>
            </a:r>
            <a:r>
              <a:rPr lang="en-US" sz="2800" dirty="0" smtClean="0"/>
              <a:t>abrogated law </a:t>
            </a:r>
            <a:r>
              <a:rPr lang="en-US" sz="2800" dirty="0"/>
              <a:t>with all seemly respect, whilst he knocked it on </a:t>
            </a:r>
            <a:r>
              <a:rPr lang="en-US" sz="2800" dirty="0" smtClean="0"/>
              <a:t>the </a:t>
            </a:r>
            <a:r>
              <a:rPr lang="it-IT" sz="2800" dirty="0" smtClean="0"/>
              <a:t>'head</a:t>
            </a:r>
            <a:r>
              <a:rPr lang="it-IT" sz="2800" dirty="0"/>
              <a:t>."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Filosofi realisti scandinavi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A.ROSS, </a:t>
            </a:r>
            <a:r>
              <a:rPr lang="it-IT" i="1" dirty="0" err="1"/>
              <a:t>Retlige</a:t>
            </a:r>
            <a:r>
              <a:rPr lang="it-IT" i="1" dirty="0"/>
              <a:t> </a:t>
            </a:r>
            <a:r>
              <a:rPr lang="it-IT" i="1" dirty="0" err="1"/>
              <a:t>fiktioner</a:t>
            </a:r>
            <a:r>
              <a:rPr lang="it-IT" dirty="0"/>
              <a:t>, </a:t>
            </a:r>
            <a:r>
              <a:rPr lang="it-IT" dirty="0" err="1"/>
              <a:t>tr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. </a:t>
            </a:r>
            <a:r>
              <a:rPr lang="it-IT" i="1" dirty="0"/>
              <a:t>Le finzioni giuridiche</a:t>
            </a:r>
            <a:r>
              <a:rPr lang="it-IT" dirty="0"/>
              <a:t>, 1968, in Id., </a:t>
            </a:r>
            <a:r>
              <a:rPr lang="it-IT" i="1" dirty="0"/>
              <a:t>Critica del diritto e analisi </a:t>
            </a:r>
            <a:r>
              <a:rPr lang="it-IT" i="1" dirty="0" smtClean="0"/>
              <a:t>del linguaggio</a:t>
            </a:r>
            <a:r>
              <a:rPr lang="it-IT" dirty="0"/>
              <a:t>, Bologna, Il Mulino, 1982, 181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3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canonico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E.DIENI, </a:t>
            </a:r>
            <a:r>
              <a:rPr lang="it-IT" i="1" dirty="0"/>
              <a:t>Finzioni canoniche: dinamiche del “come se” tra diritto sacro e diritto profano</a:t>
            </a:r>
            <a:r>
              <a:rPr lang="it-IT" dirty="0"/>
              <a:t>, 2004, 146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2952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Finzioni processuali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</a:t>
            </a:r>
            <a:r>
              <a:rPr lang="it-IT" dirty="0" smtClean="0"/>
              <a:t>. CHIASSONI</a:t>
            </a:r>
            <a:r>
              <a:rPr lang="it-IT" dirty="0"/>
              <a:t>, </a:t>
            </a:r>
            <a:r>
              <a:rPr lang="it-IT" i="1" dirty="0"/>
              <a:t>Finzioni giudiziali, Progetto di voce per un vademecum giuridic</a:t>
            </a:r>
            <a:r>
              <a:rPr lang="it-IT" dirty="0"/>
              <a:t>o, 2001, 73</a:t>
            </a:r>
          </a:p>
        </p:txBody>
      </p:sp>
    </p:spTree>
    <p:extLst>
      <p:ext uri="{BB962C8B-B14F-4D97-AF65-F5344CB8AC3E}">
        <p14:creationId xmlns:p14="http://schemas.microsoft.com/office/powerpoint/2010/main" val="30401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Letterati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Jonathan </a:t>
            </a:r>
            <a:r>
              <a:rPr lang="it-IT" dirty="0" err="1" smtClean="0"/>
              <a:t>Swift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comportamento insidioso degli avvocati (</a:t>
            </a:r>
            <a:r>
              <a:rPr lang="it-IT" i="1" dirty="0" smtClean="0"/>
              <a:t>I viaggi di Gulliver</a:t>
            </a:r>
            <a:r>
              <a:rPr lang="it-IT" dirty="0" smtClean="0"/>
              <a:t>, 1726):</a:t>
            </a:r>
          </a:p>
          <a:p>
            <a:pPr marL="0" indent="0">
              <a:buNone/>
            </a:pPr>
            <a:r>
              <a:rPr lang="it-IT" dirty="0" smtClean="0"/>
              <a:t>Il linguaggio indiretto, della casta, le discussioni su aspetti marginali delle liti, la lentezza dei processi …</a:t>
            </a:r>
          </a:p>
          <a:p>
            <a:pPr marL="0" indent="0">
              <a:buNone/>
            </a:pPr>
            <a:r>
              <a:rPr lang="en-US" dirty="0"/>
              <a:t>Marjorie </a:t>
            </a:r>
            <a:r>
              <a:rPr lang="en-US" dirty="0" smtClean="0"/>
              <a:t>Stone,</a:t>
            </a:r>
            <a:r>
              <a:rPr lang="en-US" i="1" dirty="0" smtClean="0"/>
              <a:t> Dickens</a:t>
            </a:r>
            <a:r>
              <a:rPr lang="en-US" i="1" dirty="0"/>
              <a:t>, Bentham, and the Fictions of the Law: A Victorian Controversy and Its </a:t>
            </a:r>
            <a:r>
              <a:rPr lang="en-US" i="1" dirty="0" smtClean="0"/>
              <a:t>Consequences, Victorian Studies. </a:t>
            </a:r>
            <a:r>
              <a:rPr lang="en-US" dirty="0" smtClean="0"/>
              <a:t>Vol</a:t>
            </a:r>
            <a:r>
              <a:rPr lang="en-US" dirty="0"/>
              <a:t>. 29, </a:t>
            </a:r>
            <a:r>
              <a:rPr lang="en-US" dirty="0" smtClean="0"/>
              <a:t>(1985</a:t>
            </a:r>
            <a:r>
              <a:rPr lang="en-US" dirty="0"/>
              <a:t>), pp. </a:t>
            </a:r>
            <a:r>
              <a:rPr lang="en-US" dirty="0" smtClean="0"/>
              <a:t>125-154</a:t>
            </a:r>
          </a:p>
          <a:p>
            <a:pPr marL="0" indent="0">
              <a:buNone/>
            </a:pPr>
            <a:r>
              <a:rPr lang="it-IT" dirty="0"/>
              <a:t>https://www.jstor.org/stable/i293967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19721"/>
            <a:ext cx="2652384" cy="215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1238</Words>
  <Application>Microsoft Office PowerPoint</Application>
  <PresentationFormat>Presentazione su schermo (4:3)</PresentationFormat>
  <Paragraphs>77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Finzioni - bibliografia</vt:lpstr>
      <vt:lpstr>In ordine cronologico</vt:lpstr>
      <vt:lpstr>Von Savigny 1814</vt:lpstr>
      <vt:lpstr>Filosofi o teorici del diritto</vt:lpstr>
      <vt:lpstr>John AUSTIN (1790 –1859)</vt:lpstr>
      <vt:lpstr>Filosofi realisti scandinavi</vt:lpstr>
      <vt:lpstr>Diritto canonico</vt:lpstr>
      <vt:lpstr>Finzioni processuali</vt:lpstr>
      <vt:lpstr>Letterati</vt:lpstr>
      <vt:lpstr>A Voyage to the Country of the Houyhnhnms (Part IV, Chapter V) http://www.gutenberg.org/ebooks/829</vt:lpstr>
      <vt:lpstr>Common Law</vt:lpstr>
      <vt:lpstr>Common law</vt:lpstr>
      <vt:lpstr>Francia</vt:lpstr>
      <vt:lpstr>Riflessioni recenti (dottrina straniera)</vt:lpstr>
      <vt:lpstr>Voci brevi in enciclopedie</vt:lpstr>
      <vt:lpstr>Diritto romano</vt:lpstr>
      <vt:lpstr>… E altre risorse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Finzioni bibliografia</dc:title>
  <dc:creator>silvia ferreri</dc:creator>
  <cp:lastModifiedBy> silvia ferreri</cp:lastModifiedBy>
  <cp:revision>45</cp:revision>
  <dcterms:created xsi:type="dcterms:W3CDTF">2020-09-11T12:36:51Z</dcterms:created>
  <dcterms:modified xsi:type="dcterms:W3CDTF">2022-09-14T10:03:49Z</dcterms:modified>
</cp:coreProperties>
</file>