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9" r:id="rId3"/>
    <p:sldId id="259" r:id="rId4"/>
    <p:sldId id="294" r:id="rId5"/>
    <p:sldId id="295" r:id="rId6"/>
    <p:sldId id="260" r:id="rId7"/>
    <p:sldId id="304" r:id="rId8"/>
    <p:sldId id="268" r:id="rId9"/>
    <p:sldId id="273" r:id="rId10"/>
    <p:sldId id="301" r:id="rId11"/>
    <p:sldId id="274" r:id="rId12"/>
    <p:sldId id="296" r:id="rId13"/>
    <p:sldId id="298" r:id="rId14"/>
    <p:sldId id="297" r:id="rId15"/>
    <p:sldId id="302" r:id="rId16"/>
    <p:sldId id="272" r:id="rId17"/>
    <p:sldId id="270" r:id="rId18"/>
    <p:sldId id="267" r:id="rId19"/>
    <p:sldId id="305" r:id="rId20"/>
    <p:sldId id="277" r:id="rId21"/>
    <p:sldId id="276" r:id="rId22"/>
    <p:sldId id="278" r:id="rId23"/>
    <p:sldId id="264" r:id="rId24"/>
    <p:sldId id="263" r:id="rId25"/>
    <p:sldId id="265" r:id="rId26"/>
    <p:sldId id="266" r:id="rId27"/>
    <p:sldId id="279" r:id="rId28"/>
    <p:sldId id="306" r:id="rId29"/>
    <p:sldId id="280" r:id="rId30"/>
    <p:sldId id="281" r:id="rId31"/>
    <p:sldId id="283" r:id="rId32"/>
    <p:sldId id="290" r:id="rId33"/>
    <p:sldId id="291" r:id="rId34"/>
    <p:sldId id="282" r:id="rId35"/>
    <p:sldId id="292" r:id="rId36"/>
    <p:sldId id="261" r:id="rId37"/>
    <p:sldId id="293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9" autoAdjust="0"/>
    <p:restoredTop sz="95401" autoAdjust="0"/>
  </p:normalViewPr>
  <p:slideViewPr>
    <p:cSldViewPr snapToGrid="0">
      <p:cViewPr>
        <p:scale>
          <a:sx n="109" d="100"/>
          <a:sy n="109" d="100"/>
        </p:scale>
        <p:origin x="368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10/10/23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4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01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30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10/10/23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10/10/23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0D9D-4782-0040-B38A-0CF2DEF49EF5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B5F4-A2F9-2D48-9194-B6472A528B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10/10/23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DfkGVfkJp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clltJDIq-U&amp;feature=emb_tit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034414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Democracia</a:t>
            </a:r>
            <a: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racial 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nazione</a:t>
            </a:r>
            <a:b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4087251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Ingrid D’Esposito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2023/24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C-BY-SA_icon.svg.png">
            <a:extLst>
              <a:ext uri="{FF2B5EF4-FFF2-40B4-BE49-F238E27FC236}">
                <a16:creationId xmlns:a16="http://schemas.microsoft.com/office/drawing/2014/main" id="{6DCF6360-5AF7-E545-B70D-723AB5D3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0474658-58F0-AC45-9751-E70339201C9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EA7737-D086-8B4B-A770-A8E2509BCB0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C11E8E-0E54-164B-9BFB-EB2ECA9ECED6}"/>
              </a:ext>
            </a:extLst>
          </p:cNvPr>
          <p:cNvSpPr txBox="1"/>
          <p:nvPr/>
        </p:nvSpPr>
        <p:spPr>
          <a:xfrm>
            <a:off x="5571744" y="133390"/>
            <a:ext cx="4242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Negra </a:t>
            </a:r>
          </a:p>
          <a:p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Tarsila</a:t>
            </a:r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it-IT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Amaral</a:t>
            </a:r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B6DC3C1-AC1D-6C43-8939-785BA83F2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52" y="-969859"/>
            <a:ext cx="5667375" cy="80200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563C15-43F5-3A48-A2FC-941A8273FFB1}"/>
              </a:ext>
            </a:extLst>
          </p:cNvPr>
          <p:cNvSpPr txBox="1"/>
          <p:nvPr/>
        </p:nvSpPr>
        <p:spPr>
          <a:xfrm>
            <a:off x="5278423" y="1547092"/>
            <a:ext cx="66872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«Bianca per sposarsi, mulatta per </a:t>
            </a:r>
            <a:r>
              <a:rPr lang="it-IT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</a:t>
            </a:r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..., negra per lavorare; detto in cui si sente, accanto al convenzionalismo sociale della </a:t>
            </a:r>
            <a:r>
              <a:rPr lang="it-IT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superiorita</a:t>
            </a:r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̀ della donna bianca e dell’</a:t>
            </a:r>
            <a:r>
              <a:rPr lang="it-IT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inferiorita</a:t>
            </a:r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̀ di quella negra, la preferenza sessuale per la mulatta» (</a:t>
            </a:r>
            <a:r>
              <a:rPr lang="it-IT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Freyre</a:t>
            </a:r>
            <a:r>
              <a:rPr lang="it-IT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1965, 9). </a:t>
            </a:r>
          </a:p>
          <a:p>
            <a:endParaRPr lang="it-IT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it-IT" dirty="0">
                <a:effectLst/>
                <a:ea typeface="Times New Roman" panose="02020603050405020304" pitchFamily="18" charset="0"/>
              </a:rPr>
              <a:t>«A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mucama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foi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utilizada</a:t>
            </a:r>
            <a:r>
              <a:rPr lang="it-IT" dirty="0">
                <a:effectLst/>
                <a:ea typeface="Times New Roman" panose="02020603050405020304" pitchFamily="18" charset="0"/>
              </a:rPr>
              <a:t> para garantir o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lazer</a:t>
            </a:r>
            <a:r>
              <a:rPr lang="it-IT" dirty="0">
                <a:effectLst/>
                <a:ea typeface="Times New Roman" panose="02020603050405020304" pitchFamily="18" charset="0"/>
              </a:rPr>
              <a:t> e o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bem-estar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dos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seus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senhores</a:t>
            </a:r>
            <a:r>
              <a:rPr lang="it-IT" dirty="0">
                <a:effectLst/>
                <a:ea typeface="Times New Roman" panose="02020603050405020304" pitchFamily="18" charset="0"/>
              </a:rPr>
              <a:t>: de sua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senhora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na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medida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em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que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lhe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cabia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todo</a:t>
            </a:r>
            <a:r>
              <a:rPr lang="it-IT" dirty="0">
                <a:effectLst/>
                <a:ea typeface="Times New Roman" panose="02020603050405020304" pitchFamily="18" charset="0"/>
              </a:rPr>
              <a:t> o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trabalho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doméstico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além</a:t>
            </a:r>
            <a:r>
              <a:rPr lang="it-IT" dirty="0">
                <a:effectLst/>
                <a:ea typeface="Times New Roman" panose="02020603050405020304" pitchFamily="18" charset="0"/>
              </a:rPr>
              <a:t> de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cuidar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das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crianças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brancas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desde</a:t>
            </a:r>
            <a:r>
              <a:rPr lang="it-IT" dirty="0">
                <a:effectLst/>
                <a:ea typeface="Times New Roman" panose="02020603050405020304" pitchFamily="18" charset="0"/>
              </a:rPr>
              <a:t> o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seu</a:t>
            </a:r>
            <a:r>
              <a:rPr lang="it-IT" dirty="0">
                <a:effectLst/>
                <a:ea typeface="Times New Roman" panose="02020603050405020304" pitchFamily="18" charset="0"/>
              </a:rPr>
              <a:t> nascimento (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foi</a:t>
            </a:r>
            <a:r>
              <a:rPr lang="it-IT" dirty="0">
                <a:effectLst/>
                <a:ea typeface="Times New Roman" panose="02020603050405020304" pitchFamily="18" charset="0"/>
              </a:rPr>
              <a:t> por aí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que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enquanto</a:t>
            </a:r>
            <a:r>
              <a:rPr lang="it-IT" dirty="0">
                <a:effectLst/>
                <a:ea typeface="Times New Roman" panose="02020603050405020304" pitchFamily="18" charset="0"/>
              </a:rPr>
              <a:t> ama de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leite</a:t>
            </a:r>
            <a:r>
              <a:rPr lang="it-IT" dirty="0">
                <a:effectLst/>
                <a:ea typeface="Times New Roman" panose="02020603050405020304" pitchFamily="18" charset="0"/>
              </a:rPr>
              <a:t> e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baba</a:t>
            </a:r>
            <a:r>
              <a:rPr lang="it-IT" dirty="0">
                <a:effectLst/>
                <a:ea typeface="Times New Roman" panose="02020603050405020304" pitchFamily="18" charset="0"/>
              </a:rPr>
              <a:t>́,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ela</a:t>
            </a:r>
            <a:r>
              <a:rPr lang="it-IT" dirty="0">
                <a:effectLst/>
                <a:ea typeface="Times New Roman" panose="02020603050405020304" pitchFamily="18" charset="0"/>
              </a:rPr>
              <a:t> se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transformou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na</a:t>
            </a:r>
            <a:r>
              <a:rPr lang="it-IT" dirty="0">
                <a:effectLst/>
                <a:ea typeface="Times New Roman" panose="02020603050405020304" pitchFamily="18" charset="0"/>
              </a:rPr>
              <a:t> famosa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mãe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preta</a:t>
            </a:r>
            <a:r>
              <a:rPr lang="it-IT" dirty="0">
                <a:effectLst/>
                <a:ea typeface="Times New Roman" panose="02020603050405020304" pitchFamily="18" charset="0"/>
              </a:rPr>
              <a:t>); de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seu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senhor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na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medida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em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que</a:t>
            </a:r>
            <a:r>
              <a:rPr lang="it-IT" dirty="0">
                <a:effectLst/>
                <a:ea typeface="Times New Roman" panose="02020603050405020304" pitchFamily="18" charset="0"/>
              </a:rPr>
              <a:t> era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utilizada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como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objeto</a:t>
            </a:r>
            <a:r>
              <a:rPr lang="it-IT" dirty="0">
                <a:effectLst/>
                <a:ea typeface="Times New Roman" panose="02020603050405020304" pitchFamily="18" charset="0"/>
              </a:rPr>
              <a:t> de sua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violência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sexual</a:t>
            </a:r>
            <a:r>
              <a:rPr lang="it-IT" dirty="0">
                <a:effectLst/>
                <a:ea typeface="Times New Roman" panose="02020603050405020304" pitchFamily="18" charset="0"/>
              </a:rPr>
              <a:t>. É por aí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que</a:t>
            </a:r>
            <a:r>
              <a:rPr lang="it-IT" dirty="0">
                <a:effectLst/>
                <a:ea typeface="Times New Roman" panose="02020603050405020304" pitchFamily="18" charset="0"/>
              </a:rPr>
              <a:t> a gente deve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entender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que</a:t>
            </a:r>
            <a:r>
              <a:rPr lang="it-IT" dirty="0">
                <a:effectLst/>
                <a:ea typeface="Times New Roman" panose="02020603050405020304" pitchFamily="18" charset="0"/>
              </a:rPr>
              <a:t> </a:t>
            </a:r>
            <a:r>
              <a:rPr lang="it-IT" b="1" dirty="0">
                <a:effectLst/>
                <a:ea typeface="Times New Roman" panose="02020603050405020304" pitchFamily="18" charset="0"/>
              </a:rPr>
              <a:t>esse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papo</a:t>
            </a:r>
            <a:r>
              <a:rPr lang="it-IT" b="1" dirty="0">
                <a:effectLst/>
                <a:ea typeface="Times New Roman" panose="02020603050405020304" pitchFamily="18" charset="0"/>
              </a:rPr>
              <a:t> de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que</a:t>
            </a:r>
            <a:r>
              <a:rPr lang="it-IT" b="1" dirty="0">
                <a:effectLst/>
                <a:ea typeface="Times New Roman" panose="02020603050405020304" pitchFamily="18" charset="0"/>
              </a:rPr>
              <a:t> a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miscigenação</a:t>
            </a:r>
            <a:r>
              <a:rPr lang="it-IT" b="1" dirty="0">
                <a:effectLst/>
                <a:ea typeface="Times New Roman" panose="02020603050405020304" pitchFamily="18" charset="0"/>
              </a:rPr>
              <a:t> é prova da “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democracia</a:t>
            </a:r>
            <a:r>
              <a:rPr lang="it-IT" b="1" dirty="0">
                <a:effectLst/>
                <a:ea typeface="Times New Roman" panose="02020603050405020304" pitchFamily="18" charset="0"/>
              </a:rPr>
              <a:t>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racial</a:t>
            </a:r>
            <a:r>
              <a:rPr lang="it-IT" b="1" dirty="0">
                <a:effectLst/>
                <a:ea typeface="Times New Roman" panose="02020603050405020304" pitchFamily="18" charset="0"/>
              </a:rPr>
              <a:t>” brasileira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não</a:t>
            </a:r>
            <a:r>
              <a:rPr lang="it-IT" b="1" dirty="0">
                <a:effectLst/>
                <a:ea typeface="Times New Roman" panose="02020603050405020304" pitchFamily="18" charset="0"/>
              </a:rPr>
              <a:t> está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com</a:t>
            </a:r>
            <a:r>
              <a:rPr lang="it-IT" b="1" dirty="0">
                <a:effectLst/>
                <a:ea typeface="Times New Roman" panose="02020603050405020304" pitchFamily="18" charset="0"/>
              </a:rPr>
              <a:t>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nada</a:t>
            </a:r>
            <a:r>
              <a:rPr lang="it-IT" b="1" dirty="0">
                <a:effectLst/>
                <a:ea typeface="Times New Roman" panose="02020603050405020304" pitchFamily="18" charset="0"/>
              </a:rPr>
              <a:t>. Na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verdade</a:t>
            </a:r>
            <a:r>
              <a:rPr lang="it-IT" b="1" dirty="0">
                <a:effectLst/>
                <a:ea typeface="Times New Roman" panose="02020603050405020304" pitchFamily="18" charset="0"/>
              </a:rPr>
              <a:t>, o grande contingente de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brasileiros</a:t>
            </a:r>
            <a:r>
              <a:rPr lang="it-IT" b="1" dirty="0">
                <a:effectLst/>
                <a:ea typeface="Times New Roman" panose="02020603050405020304" pitchFamily="18" charset="0"/>
              </a:rPr>
              <a:t>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mestiços</a:t>
            </a:r>
            <a:r>
              <a:rPr lang="it-IT" b="1" dirty="0">
                <a:effectLst/>
                <a:ea typeface="Times New Roman" panose="02020603050405020304" pitchFamily="18" charset="0"/>
              </a:rPr>
              <a:t>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resultou</a:t>
            </a:r>
            <a:r>
              <a:rPr lang="it-IT" b="1" dirty="0">
                <a:effectLst/>
                <a:ea typeface="Times New Roman" panose="02020603050405020304" pitchFamily="18" charset="0"/>
              </a:rPr>
              <a:t> de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estupro</a:t>
            </a:r>
            <a:r>
              <a:rPr lang="it-IT" b="1" dirty="0">
                <a:effectLst/>
                <a:ea typeface="Times New Roman" panose="02020603050405020304" pitchFamily="18" charset="0"/>
              </a:rPr>
              <a:t>, de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violentação</a:t>
            </a:r>
            <a:r>
              <a:rPr lang="it-IT" b="1" dirty="0">
                <a:effectLst/>
                <a:ea typeface="Times New Roman" panose="02020603050405020304" pitchFamily="18" charset="0"/>
              </a:rPr>
              <a:t>, de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manipulação</a:t>
            </a:r>
            <a:r>
              <a:rPr lang="it-IT" b="1" dirty="0">
                <a:effectLst/>
                <a:ea typeface="Times New Roman" panose="02020603050405020304" pitchFamily="18" charset="0"/>
              </a:rPr>
              <a:t>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sexual</a:t>
            </a:r>
            <a:r>
              <a:rPr lang="it-IT" b="1" dirty="0">
                <a:effectLst/>
                <a:ea typeface="Times New Roman" panose="02020603050405020304" pitchFamily="18" charset="0"/>
              </a:rPr>
              <a:t> da </a:t>
            </a:r>
            <a:r>
              <a:rPr lang="it-IT" b="1" dirty="0" err="1">
                <a:effectLst/>
                <a:ea typeface="Times New Roman" panose="02020603050405020304" pitchFamily="18" charset="0"/>
              </a:rPr>
              <a:t>escrava</a:t>
            </a:r>
            <a:r>
              <a:rPr lang="it-IT" dirty="0">
                <a:effectLst/>
                <a:ea typeface="Times New Roman" panose="02020603050405020304" pitchFamily="18" charset="0"/>
              </a:rPr>
              <a:t>» (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Gonzalez</a:t>
            </a:r>
            <a:r>
              <a:rPr lang="it-IT" dirty="0">
                <a:effectLst/>
                <a:ea typeface="Times New Roman" panose="02020603050405020304" pitchFamily="18" charset="0"/>
              </a:rPr>
              <a:t> 2018, 110). </a:t>
            </a:r>
          </a:p>
          <a:p>
            <a:endParaRPr lang="it-IT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6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 descr="ur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2156" r="436"/>
          <a:stretch/>
        </p:blipFill>
        <p:spPr>
          <a:xfrm>
            <a:off x="23745" y="44868"/>
            <a:ext cx="5023976" cy="6004100"/>
          </a:xfrm>
          <a:prstGeom prst="round2DiagRect">
            <a:avLst>
              <a:gd name="adj1" fmla="val 11403"/>
              <a:gd name="adj2" fmla="val 0"/>
            </a:avLst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5358060" y="1087503"/>
            <a:ext cx="6480729" cy="4913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atin typeface="Rockwell"/>
                <a:ea typeface="ＭＳ Ｐゴシック" charset="0"/>
                <a:cs typeface="Rockwell"/>
              </a:rPr>
              <a:t>Il progetto 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UNESCO </a:t>
            </a:r>
            <a:r>
              <a:rPr lang="it-IT" sz="2400" dirty="0">
                <a:latin typeface="Rockwell"/>
                <a:ea typeface="ＭＳ Ｐゴシック" charset="0"/>
                <a:cs typeface="Rockwell"/>
              </a:rPr>
              <a:t>(1951-52): le ricerche sulle “relazioni razziali”. La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Democracia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racial</a:t>
            </a:r>
            <a:r>
              <a:rPr lang="it-IT" sz="2400" dirty="0">
                <a:latin typeface="Rockwell"/>
                <a:ea typeface="ＭＳ Ｐゴシック" charset="0"/>
                <a:cs typeface="Rockwell"/>
              </a:rPr>
              <a:t>: il Brasile come “</a:t>
            </a:r>
            <a:r>
              <a:rPr lang="it-IT" altLang="ja-JP" sz="2400" dirty="0">
                <a:latin typeface="Rockwell"/>
                <a:ea typeface="ＭＳ Ｐゴシック" charset="0"/>
                <a:cs typeface="Rockwell"/>
              </a:rPr>
              <a:t>laboratorio di civilizzazione</a:t>
            </a:r>
            <a:r>
              <a:rPr lang="it-IT" sz="2400" dirty="0">
                <a:latin typeface="Rockwell"/>
                <a:ea typeface="ＭＳ Ｐゴシック" charset="0"/>
                <a:cs typeface="Rockwell"/>
              </a:rPr>
              <a:t>”</a:t>
            </a:r>
            <a:endParaRPr lang="it-IT" altLang="ja-JP" sz="2400" dirty="0">
              <a:latin typeface="Rockwell"/>
              <a:ea typeface="ＭＳ Ｐゴシック" charset="0"/>
              <a:cs typeface="Rockwell"/>
            </a:endParaRPr>
          </a:p>
          <a:p>
            <a:r>
              <a:rPr lang="it-IT" sz="2400" dirty="0">
                <a:latin typeface="Rockwell"/>
                <a:ea typeface="ＭＳ Ｐゴシック" charset="0"/>
                <a:cs typeface="Rockwell"/>
              </a:rPr>
              <a:t>Prima Dichiarazione sulla razza (1950) e ambito internazionale</a:t>
            </a:r>
          </a:p>
          <a:p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Teatro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Experimental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do Negro (1944)</a:t>
            </a:r>
          </a:p>
          <a:p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Primeiro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Congresso do Negro Brasileiro (1950)</a:t>
            </a:r>
          </a:p>
          <a:p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Autori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afrodiscendenti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e prime critiche alla «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democracia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racial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»: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Abdias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do Nascimento (1950),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Guerreiro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Ramos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(1957), Clovis </a:t>
            </a:r>
            <a:r>
              <a:rPr lang="it-IT" sz="2400" i="1" dirty="0" err="1">
                <a:latin typeface="Rockwell"/>
                <a:ea typeface="ＭＳ Ｐゴシック" charset="0"/>
                <a:cs typeface="Rockwell"/>
              </a:rPr>
              <a:t>Moura</a:t>
            </a:r>
            <a:r>
              <a:rPr lang="it-IT" sz="2400" i="1" dirty="0">
                <a:latin typeface="Rockwell"/>
                <a:ea typeface="ＭＳ Ｐゴシック" charset="0"/>
                <a:cs typeface="Rockwell"/>
              </a:rPr>
              <a:t> (1959)</a:t>
            </a:r>
          </a:p>
          <a:p>
            <a:endParaRPr lang="it-IT" sz="2400" i="1" dirty="0">
              <a:latin typeface="Rockwell"/>
              <a:ea typeface="ＭＳ Ｐゴシック" charset="0"/>
              <a:cs typeface="Rockwell"/>
            </a:endParaRPr>
          </a:p>
          <a:p>
            <a:pPr marL="0" indent="0">
              <a:buNone/>
            </a:pPr>
            <a:endParaRPr lang="it-IT" sz="2400" i="1" dirty="0">
              <a:latin typeface="Rockwell"/>
              <a:ea typeface="ＭＳ Ｐゴシック" charset="0"/>
              <a:cs typeface="Rockwell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C-BY-SA_icon.svg.png">
            <a:extLst>
              <a:ext uri="{FF2B5EF4-FFF2-40B4-BE49-F238E27FC236}">
                <a16:creationId xmlns:a16="http://schemas.microsoft.com/office/drawing/2014/main" id="{6DCF6360-5AF7-E545-B70D-723AB5D3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0474658-58F0-AC45-9751-E70339201C9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EA7737-D086-8B4B-A770-A8E2509BCB0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C11E8E-0E54-164B-9BFB-EB2ECA9ECED6}"/>
              </a:ext>
            </a:extLst>
          </p:cNvPr>
          <p:cNvSpPr txBox="1"/>
          <p:nvPr/>
        </p:nvSpPr>
        <p:spPr>
          <a:xfrm>
            <a:off x="108947" y="15393"/>
            <a:ext cx="9193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Continuum </a:t>
            </a:r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 colori, classificazione razziale e disuguaglianza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37AA63-F772-4C4B-A389-CFDC2C1FFFA8}"/>
              </a:ext>
            </a:extLst>
          </p:cNvPr>
          <p:cNvSpPr txBox="1"/>
          <p:nvPr/>
        </p:nvSpPr>
        <p:spPr>
          <a:xfrm>
            <a:off x="4388752" y="1207716"/>
            <a:ext cx="75521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ea typeface="ＭＳ Ｐゴシック" charset="0"/>
                <a:cs typeface="Rockwell"/>
              </a:rPr>
              <a:t>Modello USA vs Modello brasiliano (Nogueira 1955; Harris 1964, 1970; </a:t>
            </a:r>
            <a:r>
              <a:rPr lang="it-IT" sz="2400" dirty="0" err="1">
                <a:ea typeface="ＭＳ Ｐゴシック" charset="0"/>
                <a:cs typeface="Rockwell"/>
              </a:rPr>
              <a:t>Pierson</a:t>
            </a:r>
            <a:r>
              <a:rPr lang="it-IT" sz="2400" dirty="0">
                <a:ea typeface="ＭＳ Ｐゴシック" charset="0"/>
                <a:cs typeface="Rockwell"/>
              </a:rPr>
              <a:t> 1971;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ea typeface="ＭＳ Ｐゴシック" charset="0"/>
                <a:cs typeface="Rockwell"/>
              </a:rPr>
              <a:t>“La favola delle tre razze” (</a:t>
            </a:r>
            <a:r>
              <a:rPr lang="it-IT" sz="2400" dirty="0" err="1">
                <a:ea typeface="ＭＳ Ｐゴシック" charset="0"/>
                <a:cs typeface="Rockwell"/>
              </a:rPr>
              <a:t>DaMatta</a:t>
            </a:r>
            <a:r>
              <a:rPr lang="it-IT" sz="2400" dirty="0">
                <a:ea typeface="ＭＳ Ｐゴシック" charset="0"/>
                <a:cs typeface="Rockwell"/>
              </a:rPr>
              <a:t> 1987) e l’idea del </a:t>
            </a:r>
            <a:r>
              <a:rPr lang="it-IT" sz="2400" i="1" dirty="0">
                <a:ea typeface="ＭＳ Ｐゴシック" charset="0"/>
                <a:cs typeface="Rockwell"/>
              </a:rPr>
              <a:t>continuum </a:t>
            </a:r>
            <a:r>
              <a:rPr lang="it-IT" sz="2400" dirty="0">
                <a:ea typeface="ＭＳ Ｐゴシック" charset="0"/>
                <a:cs typeface="Rockwell"/>
              </a:rPr>
              <a:t>entità fluide in continua riformulazione</a:t>
            </a:r>
            <a:endParaRPr lang="it-IT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Dittatura militare (1964-1985): il «tema razziale» come questione di «sicurezza nazionale»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1978 Fondazione MNU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Gli studi demografici e quantitativi (anni ‘70 e ’80): </a:t>
            </a:r>
            <a:r>
              <a:rPr lang="it-IT" sz="2400" dirty="0" err="1">
                <a:ea typeface="Tahoma" panose="020B0604030504040204" pitchFamily="34" charset="0"/>
                <a:cs typeface="Tahoma" panose="020B0604030504040204" pitchFamily="34" charset="0"/>
              </a:rPr>
              <a:t>Hasenbalg</a:t>
            </a: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 (1979); </a:t>
            </a:r>
            <a:r>
              <a:rPr lang="it-IT" sz="2400" dirty="0" err="1"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2400" dirty="0" err="1">
                <a:ea typeface="Tahoma" panose="020B0604030504040204" pitchFamily="34" charset="0"/>
                <a:cs typeface="Tahoma" panose="020B0604030504040204" pitchFamily="34" charset="0"/>
              </a:rPr>
              <a:t>Hasenbalg</a:t>
            </a: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 (1982); </a:t>
            </a:r>
            <a:r>
              <a:rPr lang="it-IT" sz="2400" dirty="0" err="1">
                <a:ea typeface="Tahoma" panose="020B0604030504040204" pitchFamily="34" charset="0"/>
                <a:cs typeface="Tahoma" panose="020B0604030504040204" pitchFamily="34" charset="0"/>
              </a:rPr>
              <a:t>Hasenbalg</a:t>
            </a:r>
            <a:r>
              <a:rPr lang="it-IT" sz="2400" dirty="0">
                <a:ea typeface="Tahoma" panose="020B0604030504040204" pitchFamily="34" charset="0"/>
                <a:cs typeface="Tahoma" panose="020B0604030504040204" pitchFamily="34" charset="0"/>
              </a:rPr>
              <a:t> e Silva (1992)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Lélia Gonzalez e </a:t>
            </a:r>
            <a:r>
              <a:rPr lang="pt-BR" sz="2400" dirty="0" err="1"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pt-BR" sz="2400" i="1" dirty="0">
                <a:ea typeface="Tahoma" panose="020B0604030504040204" pitchFamily="34" charset="0"/>
                <a:cs typeface="Tahoma" panose="020B0604030504040204" pitchFamily="34" charset="0"/>
              </a:rPr>
              <a:t>condição das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i="1" dirty="0">
                <a:ea typeface="Tahoma" panose="020B0604030504040204" pitchFamily="34" charset="0"/>
                <a:cs typeface="Tahoma" panose="020B0604030504040204" pitchFamily="34" charset="0"/>
              </a:rPr>
              <a:t>mulheres negras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err="1">
                <a:ea typeface="Tahoma" panose="020B0604030504040204" pitchFamily="34" charset="0"/>
                <a:cs typeface="Tahoma" panose="020B0604030504040204" pitchFamily="34" charset="0"/>
              </a:rPr>
              <a:t>Costituzione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 err="1"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 1988: art. 68 e </a:t>
            </a:r>
            <a:r>
              <a:rPr lang="pt-BR" sz="2400" dirty="0" err="1"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 err="1">
                <a:ea typeface="Tahoma" panose="020B0604030504040204" pitchFamily="34" charset="0"/>
                <a:cs typeface="Tahoma" panose="020B0604030504040204" pitchFamily="34" charset="0"/>
              </a:rPr>
              <a:t>riconoscimento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 err="1"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i="1" dirty="0">
                <a:ea typeface="Tahoma" panose="020B0604030504040204" pitchFamily="34" charset="0"/>
                <a:cs typeface="Tahoma" panose="020B0604030504040204" pitchFamily="34" charset="0"/>
              </a:rPr>
              <a:t>“comunidades remanescentes de quilombos” </a:t>
            </a:r>
          </a:p>
        </p:txBody>
      </p:sp>
      <p:pic>
        <p:nvPicPr>
          <p:cNvPr id="9" name="Immagine 8" descr="Immagine che contiene testo, Pubblicazione, libro, Copertina del libro&#10;&#10;Descrizione generata automaticamente">
            <a:extLst>
              <a:ext uri="{FF2B5EF4-FFF2-40B4-BE49-F238E27FC236}">
                <a16:creationId xmlns:a16="http://schemas.microsoft.com/office/drawing/2014/main" id="{C91E1655-6E84-B540-A11A-B7256AF34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1315597"/>
            <a:ext cx="3595878" cy="46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C-BY-SA_icon.svg.png">
            <a:extLst>
              <a:ext uri="{FF2B5EF4-FFF2-40B4-BE49-F238E27FC236}">
                <a16:creationId xmlns:a16="http://schemas.microsoft.com/office/drawing/2014/main" id="{6DCF6360-5AF7-E545-B70D-723AB5D3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0474658-58F0-AC45-9751-E70339201C9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EA7737-D086-8B4B-A770-A8E2509BCB0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C11E8E-0E54-164B-9BFB-EB2ECA9ECED6}"/>
              </a:ext>
            </a:extLst>
          </p:cNvPr>
          <p:cNvSpPr txBox="1"/>
          <p:nvPr/>
        </p:nvSpPr>
        <p:spPr>
          <a:xfrm>
            <a:off x="4538829" y="2352175"/>
            <a:ext cx="73544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Epistemologie, forme di resistenza, pratiche culturali, religioni, educazione, lavoro, arte, musica, performance, periferie…</a:t>
            </a:r>
          </a:p>
          <a:p>
            <a:endParaRPr lang="it-IT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23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cotas</a:t>
            </a:r>
            <a:r>
              <a:rPr lang="it-IT" sz="2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3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raciais</a:t>
            </a:r>
            <a:r>
              <a:rPr lang="it-IT" sz="2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i nuovi dibattiti su «razza» e razzismo in Brasile</a:t>
            </a:r>
          </a:p>
          <a:p>
            <a:endParaRPr lang="it-IT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Nuova generazione di antropologhe/</a:t>
            </a:r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afrodiscendenti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«</a:t>
            </a:r>
            <a:r>
              <a:rPr lang="it-IT"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l’antropologia negra»</a:t>
            </a:r>
            <a:endParaRPr lang="it-IT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 descr="Immagine che contiene dipinto, poster, Viso umano, vestiti&#10;&#10;Descrizione generata automaticamente">
            <a:extLst>
              <a:ext uri="{FF2B5EF4-FFF2-40B4-BE49-F238E27FC236}">
                <a16:creationId xmlns:a16="http://schemas.microsoft.com/office/drawing/2014/main" id="{B55A5FD1-B0F7-E740-BA7B-722E12BCD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5587" cy="611225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4774BA-46DE-9B4D-AF99-A106E1DAD0BE}"/>
              </a:ext>
            </a:extLst>
          </p:cNvPr>
          <p:cNvSpPr txBox="1"/>
          <p:nvPr/>
        </p:nvSpPr>
        <p:spPr>
          <a:xfrm>
            <a:off x="4315585" y="50275"/>
            <a:ext cx="8102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Moltiplicazione degli </a:t>
            </a:r>
          </a:p>
          <a:p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32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estudos</a:t>
            </a:r>
            <a:r>
              <a:rPr lang="it-IT" sz="32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afro-</a:t>
            </a:r>
            <a:r>
              <a:rPr lang="it-IT" sz="32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brasileiros</a:t>
            </a:r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l’ «</a:t>
            </a:r>
            <a:r>
              <a:rPr lang="it-IT" sz="32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negra</a:t>
            </a:r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(anni ’90- 2000)  </a:t>
            </a:r>
          </a:p>
        </p:txBody>
      </p:sp>
    </p:spTree>
    <p:extLst>
      <p:ext uri="{BB962C8B-B14F-4D97-AF65-F5344CB8AC3E}">
        <p14:creationId xmlns:p14="http://schemas.microsoft.com/office/powerpoint/2010/main" val="203905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C-BY-SA_icon.svg.png">
            <a:extLst>
              <a:ext uri="{FF2B5EF4-FFF2-40B4-BE49-F238E27FC236}">
                <a16:creationId xmlns:a16="http://schemas.microsoft.com/office/drawing/2014/main" id="{6DCF6360-5AF7-E545-B70D-723AB5D3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0474658-58F0-AC45-9751-E70339201C9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EA7737-D086-8B4B-A770-A8E2509BCB0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C11E8E-0E54-164B-9BFB-EB2ECA9ECED6}"/>
              </a:ext>
            </a:extLst>
          </p:cNvPr>
          <p:cNvSpPr txBox="1"/>
          <p:nvPr/>
        </p:nvSpPr>
        <p:spPr>
          <a:xfrm>
            <a:off x="0" y="234849"/>
            <a:ext cx="802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«Democrazia razziale», ancora oggi…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7C88EA-8B26-E44B-9A6E-02AB9A936896}"/>
              </a:ext>
            </a:extLst>
          </p:cNvPr>
          <p:cNvSpPr txBox="1"/>
          <p:nvPr/>
        </p:nvSpPr>
        <p:spPr>
          <a:xfrm>
            <a:off x="6839712" y="1447917"/>
            <a:ext cx="49990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effectLst/>
              </a:rPr>
              <a:t>«</a:t>
            </a:r>
            <a:r>
              <a:rPr lang="it-IT" sz="2000" dirty="0" err="1">
                <a:effectLst/>
              </a:rPr>
              <a:t>As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medidas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pós-Durban</a:t>
            </a:r>
            <a:r>
              <a:rPr lang="it-IT" sz="2000" dirty="0">
                <a:effectLst/>
              </a:rPr>
              <a:t>, </a:t>
            </a:r>
            <a:r>
              <a:rPr lang="it-IT" sz="2000" dirty="0" err="1">
                <a:effectLst/>
              </a:rPr>
              <a:t>ao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proporem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ações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afirmativas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em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prol</a:t>
            </a:r>
            <a:r>
              <a:rPr lang="it-IT" sz="2000" dirty="0">
                <a:effectLst/>
              </a:rPr>
              <a:t> da “</a:t>
            </a:r>
            <a:r>
              <a:rPr lang="it-IT" sz="2000" dirty="0" err="1">
                <a:effectLst/>
              </a:rPr>
              <a:t>população</a:t>
            </a:r>
            <a:r>
              <a:rPr lang="it-IT" sz="2000" dirty="0">
                <a:effectLst/>
              </a:rPr>
              <a:t> negra”, </a:t>
            </a:r>
            <a:r>
              <a:rPr lang="it-IT" sz="2000" dirty="0" err="1">
                <a:effectLst/>
              </a:rPr>
              <a:t>rompem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não</a:t>
            </a:r>
            <a:r>
              <a:rPr lang="it-IT" sz="2000" dirty="0">
                <a:effectLst/>
              </a:rPr>
              <a:t> só </a:t>
            </a:r>
            <a:r>
              <a:rPr lang="it-IT" sz="2000" dirty="0" err="1">
                <a:effectLst/>
              </a:rPr>
              <a:t>com</a:t>
            </a:r>
            <a:r>
              <a:rPr lang="it-IT" sz="2000" dirty="0">
                <a:effectLst/>
              </a:rPr>
              <a:t> o a-</a:t>
            </a:r>
            <a:r>
              <a:rPr lang="it-IT" sz="2000" dirty="0" err="1">
                <a:effectLst/>
              </a:rPr>
              <a:t>racismo</a:t>
            </a:r>
            <a:r>
              <a:rPr lang="it-IT" sz="2000" dirty="0">
                <a:effectLst/>
              </a:rPr>
              <a:t> e o anti-</a:t>
            </a:r>
            <a:r>
              <a:rPr lang="it-IT" sz="2000" dirty="0" err="1">
                <a:effectLst/>
              </a:rPr>
              <a:t>racismo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tradicionais</a:t>
            </a:r>
            <a:r>
              <a:rPr lang="it-IT" sz="2000" dirty="0">
                <a:effectLst/>
              </a:rPr>
              <a:t>, mas </a:t>
            </a:r>
            <a:r>
              <a:rPr lang="it-IT" sz="2000" dirty="0" err="1">
                <a:effectLst/>
              </a:rPr>
              <a:t>também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com</a:t>
            </a:r>
            <a:r>
              <a:rPr lang="it-IT" sz="2000" dirty="0">
                <a:effectLst/>
              </a:rPr>
              <a:t> a forte ideologia </a:t>
            </a:r>
            <a:r>
              <a:rPr lang="it-IT" sz="2000" dirty="0" err="1">
                <a:effectLst/>
              </a:rPr>
              <a:t>que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define</a:t>
            </a:r>
            <a:r>
              <a:rPr lang="it-IT" sz="2000" dirty="0">
                <a:effectLst/>
              </a:rPr>
              <a:t> o </a:t>
            </a:r>
            <a:r>
              <a:rPr lang="it-IT" sz="2000" dirty="0" err="1">
                <a:effectLst/>
              </a:rPr>
              <a:t>Brasil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como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país</a:t>
            </a:r>
            <a:r>
              <a:rPr lang="it-IT" sz="2000" dirty="0">
                <a:effectLst/>
              </a:rPr>
              <a:t> da mistura, </a:t>
            </a:r>
            <a:r>
              <a:rPr lang="it-IT" sz="2000" dirty="0" err="1">
                <a:effectLst/>
              </a:rPr>
              <a:t>ou</a:t>
            </a:r>
            <a:r>
              <a:rPr lang="it-IT" sz="2000" dirty="0">
                <a:effectLst/>
              </a:rPr>
              <a:t>, </a:t>
            </a:r>
            <a:r>
              <a:rPr lang="it-IT" sz="2000" dirty="0" err="1">
                <a:effectLst/>
              </a:rPr>
              <a:t>como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preferia</a:t>
            </a:r>
            <a:r>
              <a:rPr lang="it-IT" sz="2000" dirty="0">
                <a:effectLst/>
              </a:rPr>
              <a:t> Gilberto </a:t>
            </a:r>
            <a:r>
              <a:rPr lang="it-IT" sz="2000" dirty="0" err="1">
                <a:effectLst/>
              </a:rPr>
              <a:t>Freyre</a:t>
            </a:r>
            <a:r>
              <a:rPr lang="it-IT" sz="2000" dirty="0">
                <a:effectLst/>
              </a:rPr>
              <a:t>, do </a:t>
            </a:r>
            <a:r>
              <a:rPr lang="it-IT" sz="2000" dirty="0" err="1">
                <a:effectLst/>
              </a:rPr>
              <a:t>hibridismo</a:t>
            </a:r>
            <a:r>
              <a:rPr lang="it-IT" sz="2000" dirty="0">
                <a:effectLst/>
              </a:rPr>
              <a:t>. </a:t>
            </a:r>
            <a:r>
              <a:rPr lang="it-IT" sz="2000" dirty="0" err="1">
                <a:effectLst/>
              </a:rPr>
              <a:t>Ações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afirmativas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implicam</a:t>
            </a:r>
            <a:r>
              <a:rPr lang="it-IT" sz="2000" dirty="0">
                <a:effectLst/>
              </a:rPr>
              <a:t>, evidentemente, </a:t>
            </a:r>
            <a:r>
              <a:rPr lang="it-IT" sz="2000" dirty="0" err="1">
                <a:effectLst/>
              </a:rPr>
              <a:t>imaginar</a:t>
            </a:r>
            <a:r>
              <a:rPr lang="it-IT" sz="2000" dirty="0">
                <a:effectLst/>
              </a:rPr>
              <a:t> o </a:t>
            </a:r>
            <a:r>
              <a:rPr lang="it-IT" sz="2000" dirty="0" err="1">
                <a:effectLst/>
              </a:rPr>
              <a:t>Brasil</a:t>
            </a:r>
            <a:r>
              <a:rPr lang="it-IT" sz="2000" dirty="0">
                <a:effectLst/>
              </a:rPr>
              <a:t> composto </a:t>
            </a:r>
            <a:r>
              <a:rPr lang="it-IT" sz="2000" dirty="0" err="1">
                <a:effectLst/>
              </a:rPr>
              <a:t>não</a:t>
            </a:r>
            <a:r>
              <a:rPr lang="it-IT" sz="2000" dirty="0">
                <a:effectLst/>
              </a:rPr>
              <a:t> de </a:t>
            </a:r>
            <a:r>
              <a:rPr lang="it-IT" sz="2000" dirty="0" err="1">
                <a:effectLst/>
              </a:rPr>
              <a:t>infinitas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misturas</a:t>
            </a:r>
            <a:r>
              <a:rPr lang="it-IT" sz="2000" dirty="0">
                <a:effectLst/>
              </a:rPr>
              <a:t>, mas de </a:t>
            </a:r>
            <a:r>
              <a:rPr lang="it-IT" sz="2000" dirty="0" err="1">
                <a:effectLst/>
              </a:rPr>
              <a:t>grupos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estanques</a:t>
            </a:r>
            <a:r>
              <a:rPr lang="it-IT" sz="2000" dirty="0">
                <a:effectLst/>
              </a:rPr>
              <a:t>: </a:t>
            </a:r>
            <a:r>
              <a:rPr lang="it-IT" sz="2000" dirty="0" err="1">
                <a:effectLst/>
              </a:rPr>
              <a:t>os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que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têm</a:t>
            </a:r>
            <a:r>
              <a:rPr lang="it-IT" sz="2000" dirty="0">
                <a:effectLst/>
              </a:rPr>
              <a:t> e </a:t>
            </a:r>
            <a:r>
              <a:rPr lang="it-IT" sz="2000" dirty="0" err="1">
                <a:effectLst/>
              </a:rPr>
              <a:t>os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que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não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têm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direito</a:t>
            </a:r>
            <a:r>
              <a:rPr lang="it-IT" sz="2000" dirty="0">
                <a:effectLst/>
              </a:rPr>
              <a:t> à </a:t>
            </a:r>
            <a:r>
              <a:rPr lang="it-IT" sz="2000" dirty="0" err="1">
                <a:effectLst/>
              </a:rPr>
              <a:t>ação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afirmativa</a:t>
            </a:r>
            <a:r>
              <a:rPr lang="it-IT" sz="2000" dirty="0">
                <a:effectLst/>
              </a:rPr>
              <a:t>, no caso </a:t>
            </a:r>
            <a:r>
              <a:rPr lang="it-IT" sz="2000" dirty="0" err="1">
                <a:effectLst/>
              </a:rPr>
              <a:t>em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questão</a:t>
            </a:r>
            <a:r>
              <a:rPr lang="it-IT" sz="2000" dirty="0">
                <a:effectLst/>
              </a:rPr>
              <a:t>, “</a:t>
            </a:r>
            <a:r>
              <a:rPr lang="it-IT" sz="2000" dirty="0" err="1">
                <a:effectLst/>
              </a:rPr>
              <a:t>negros</a:t>
            </a:r>
            <a:r>
              <a:rPr lang="it-IT" sz="2000" dirty="0">
                <a:effectLst/>
              </a:rPr>
              <a:t>” e “</a:t>
            </a:r>
            <a:r>
              <a:rPr lang="it-IT" sz="2000" dirty="0" err="1">
                <a:effectLst/>
              </a:rPr>
              <a:t>brancos</a:t>
            </a:r>
            <a:r>
              <a:rPr lang="it-IT" sz="2000" dirty="0">
                <a:effectLst/>
              </a:rPr>
              <a:t>”...» (Maggie e </a:t>
            </a:r>
            <a:r>
              <a:rPr lang="it-IT" sz="2000" dirty="0" err="1">
                <a:effectLst/>
              </a:rPr>
              <a:t>Fry</a:t>
            </a:r>
            <a:r>
              <a:rPr lang="it-IT" sz="2000" dirty="0">
                <a:effectLst/>
              </a:rPr>
              <a:t> 2002, 94-95). </a:t>
            </a:r>
            <a:endParaRPr lang="it-IT" sz="2000" dirty="0"/>
          </a:p>
        </p:txBody>
      </p:sp>
      <p:pic>
        <p:nvPicPr>
          <p:cNvPr id="10" name="Immagine 9" descr="Immagine che contiene dipinto, vestiti, interno, arte&#10;&#10;Descrizione generata automaticamente">
            <a:extLst>
              <a:ext uri="{FF2B5EF4-FFF2-40B4-BE49-F238E27FC236}">
                <a16:creationId xmlns:a16="http://schemas.microsoft.com/office/drawing/2014/main" id="{B4876808-9EF8-3D4F-BF1F-22F8BA753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1" y="1250950"/>
            <a:ext cx="6121400" cy="43561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1E7BAD-DAD5-F941-9910-7E32C957A8D1}"/>
              </a:ext>
            </a:extLst>
          </p:cNvPr>
          <p:cNvSpPr txBox="1"/>
          <p:nvPr/>
        </p:nvSpPr>
        <p:spPr>
          <a:xfrm>
            <a:off x="899386" y="5623238"/>
            <a:ext cx="502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Jean </a:t>
            </a:r>
            <a:r>
              <a:rPr lang="it-IT" dirty="0" err="1"/>
              <a:t>Baptiste</a:t>
            </a:r>
            <a:r>
              <a:rPr lang="it-IT" dirty="0"/>
              <a:t> </a:t>
            </a:r>
            <a:r>
              <a:rPr lang="it-IT" dirty="0" err="1"/>
              <a:t>Debret</a:t>
            </a:r>
            <a:r>
              <a:rPr lang="it-IT" dirty="0"/>
              <a:t>, </a:t>
            </a:r>
            <a:r>
              <a:rPr lang="it-IT" dirty="0" err="1"/>
              <a:t>Um</a:t>
            </a:r>
            <a:r>
              <a:rPr lang="it-IT" dirty="0"/>
              <a:t> </a:t>
            </a:r>
            <a:r>
              <a:rPr lang="it-IT" i="1" dirty="0" err="1"/>
              <a:t>Jantar</a:t>
            </a:r>
            <a:r>
              <a:rPr lang="it-IT" i="1" dirty="0"/>
              <a:t> Brasileiro </a:t>
            </a:r>
            <a:r>
              <a:rPr lang="it-IT" dirty="0"/>
              <a:t>(1842)</a:t>
            </a:r>
          </a:p>
        </p:txBody>
      </p:sp>
    </p:spTree>
    <p:extLst>
      <p:ext uri="{BB962C8B-B14F-4D97-AF65-F5344CB8AC3E}">
        <p14:creationId xmlns:p14="http://schemas.microsoft.com/office/powerpoint/2010/main" val="151528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9F8E2-9918-9B40-990E-639BD7B3E29F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25E6B1-6CE2-F248-903B-8E5BA639DE2B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8" descr="CC-BY-SA_icon.svg.png">
            <a:extLst>
              <a:ext uri="{FF2B5EF4-FFF2-40B4-BE49-F238E27FC236}">
                <a16:creationId xmlns:a16="http://schemas.microsoft.com/office/drawing/2014/main" id="{A368FCFE-8A61-D34F-9EA6-92119B09D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Immagine 6" descr="Immagine che contiene arredo, interno, muro, tavolo da pranzo&#10;&#10;Descrizione generata automaticamente">
            <a:extLst>
              <a:ext uri="{FF2B5EF4-FFF2-40B4-BE49-F238E27FC236}">
                <a16:creationId xmlns:a16="http://schemas.microsoft.com/office/drawing/2014/main" id="{6EE7E060-1A6A-594E-8943-38AFACC06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5393"/>
            <a:ext cx="8583168" cy="606856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775426-A540-6A48-8FF4-15A3C86BF71D}"/>
              </a:ext>
            </a:extLst>
          </p:cNvPr>
          <p:cNvSpPr txBox="1"/>
          <p:nvPr/>
        </p:nvSpPr>
        <p:spPr>
          <a:xfrm>
            <a:off x="9753600" y="1895515"/>
            <a:ext cx="2340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Gê</a:t>
            </a:r>
            <a:r>
              <a:rPr lang="it-IT" dirty="0"/>
              <a:t> Viana (2020), </a:t>
            </a:r>
          </a:p>
          <a:p>
            <a:r>
              <a:rPr lang="it-IT" i="1" dirty="0" err="1"/>
              <a:t>Sentem</a:t>
            </a:r>
            <a:r>
              <a:rPr lang="it-IT" i="1" dirty="0"/>
              <a:t> para </a:t>
            </a:r>
            <a:r>
              <a:rPr lang="it-IT" i="1" dirty="0" err="1"/>
              <a:t>jantar</a:t>
            </a:r>
            <a:r>
              <a:rPr lang="it-IT" i="1" dirty="0"/>
              <a:t>.</a:t>
            </a:r>
          </a:p>
          <a:p>
            <a:endParaRPr lang="it-IT" i="1" dirty="0"/>
          </a:p>
          <a:p>
            <a:r>
              <a:rPr lang="it-IT" dirty="0"/>
              <a:t>Collage digitale, parte della serie </a:t>
            </a:r>
            <a:r>
              <a:rPr lang="pt-BR" i="1" dirty="0"/>
              <a:t>Atualizações traumáticas </a:t>
            </a:r>
            <a:r>
              <a:rPr lang="pt-BR" i="1"/>
              <a:t>de Debret.</a:t>
            </a:r>
            <a:endParaRPr lang="pt-BR" i="1" dirty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89391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696" y="172059"/>
            <a:ext cx="693837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Guerra sin fin</a:t>
            </a:r>
            <a:r>
              <a:rPr lang="mr-IN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…</a:t>
            </a:r>
            <a:endParaRPr lang="en-US" sz="3200" dirty="0"/>
          </a:p>
        </p:txBody>
      </p:sp>
      <p:pic>
        <p:nvPicPr>
          <p:cNvPr id="3" name="Picture 2" descr="Schermata 2021-10-28 alle 15.30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843"/>
            <a:ext cx="10198100" cy="50673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49063" y="1234431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Relatório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Figueiredo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921541" y="2518678"/>
            <a:ext cx="6390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/>
              <a:t>Dallo</a:t>
            </a:r>
            <a:r>
              <a:rPr lang="en-US" sz="2800" dirty="0"/>
              <a:t> SPI </a:t>
            </a:r>
            <a:r>
              <a:rPr lang="en-US" sz="2800" dirty="0" err="1"/>
              <a:t>alla</a:t>
            </a:r>
            <a:r>
              <a:rPr lang="en-US" sz="2800" dirty="0"/>
              <a:t> FUNAI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scoperta</a:t>
            </a:r>
            <a:r>
              <a:rPr lang="en-US" sz="2800" dirty="0"/>
              <a:t> 2013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Comissão</a:t>
            </a:r>
            <a:r>
              <a:rPr lang="en-US" sz="2800" dirty="0"/>
              <a:t> Nacional da </a:t>
            </a:r>
            <a:r>
              <a:rPr lang="en-US" sz="2800" dirty="0" err="1"/>
              <a:t>Verdade</a:t>
            </a:r>
            <a:r>
              <a:rPr lang="en-US" sz="2800" dirty="0"/>
              <a:t>  </a:t>
            </a:r>
          </a:p>
          <a:p>
            <a:endParaRPr lang="en-US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E8AF44B-C3D0-B5B7-9C47-FDB96B999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061"/>
            <a:ext cx="4749063" cy="61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1" y="0"/>
            <a:ext cx="6787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L’altro interno: 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presença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certamente ‘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incômoda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grupos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tribais</a:t>
            </a:r>
            <a:r>
              <a:rPr lang="it-IT" sz="3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3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(Cardoso de Oliveira 1978)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881133" y="1450546"/>
            <a:ext cx="63108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400" dirty="0"/>
              <a:t>Il compromesso con lo stato nazione. 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/>
              <a:t>Le ricerche rivolte alle questioni interne al paese, risolvere i dilemmi nazionali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/>
              <a:t>La nazione come tipo di cultura: unità di territorio - unità culturale, una totalità omogenea</a:t>
            </a:r>
            <a:r>
              <a:rPr lang="it-IT" sz="2400" i="1" dirty="0"/>
              <a:t>, </a:t>
            </a:r>
            <a:r>
              <a:rPr lang="it-IT" sz="2400" dirty="0"/>
              <a:t>approccio culturalista 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/>
              <a:t>L’altro interno è l’altro che deve essere “incorporato” nel progetto nazionale: </a:t>
            </a:r>
            <a:r>
              <a:rPr lang="en-US" sz="2400" b="1" i="1" dirty="0" err="1"/>
              <a:t>Aculturação</a:t>
            </a: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i="1" dirty="0"/>
              <a:t>Una </a:t>
            </a:r>
            <a:r>
              <a:rPr lang="en-US" sz="2400" i="1" dirty="0" err="1"/>
              <a:t>scienza</a:t>
            </a:r>
            <a:r>
              <a:rPr lang="en-US" sz="2400" i="1" dirty="0"/>
              <a:t> </a:t>
            </a:r>
            <a:r>
              <a:rPr lang="en-US" sz="2400" i="1" dirty="0" err="1"/>
              <a:t>sociale</a:t>
            </a:r>
            <a:r>
              <a:rPr lang="en-US" sz="2400" i="1" dirty="0"/>
              <a:t> </a:t>
            </a:r>
            <a:r>
              <a:rPr lang="en-US" sz="2400" b="1" i="1" dirty="0" err="1"/>
              <a:t>comprometida</a:t>
            </a:r>
            <a:r>
              <a:rPr lang="en-US" sz="2400" b="1" i="1" dirty="0"/>
              <a:t> </a:t>
            </a:r>
            <a:r>
              <a:rPr lang="en-US" sz="2400" b="1" dirty="0"/>
              <a:t>e</a:t>
            </a:r>
            <a:r>
              <a:rPr lang="en-US" sz="2400" b="1" i="1" dirty="0"/>
              <a:t> </a:t>
            </a:r>
            <a:r>
              <a:rPr lang="en-US" sz="2400" b="1" i="1" dirty="0" err="1"/>
              <a:t>transformadora</a:t>
            </a: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b="1" i="1" dirty="0"/>
              <a:t>“</a:t>
            </a:r>
            <a:r>
              <a:rPr lang="en-US" sz="2400" b="1" i="1" dirty="0" err="1"/>
              <a:t>Indios</a:t>
            </a:r>
            <a:r>
              <a:rPr lang="en-US" sz="2400" b="1" i="1" dirty="0"/>
              <a:t> no </a:t>
            </a:r>
            <a:r>
              <a:rPr lang="en-US" sz="2400" b="1" i="1" dirty="0" err="1"/>
              <a:t>Brasil</a:t>
            </a:r>
            <a:r>
              <a:rPr lang="en-US" sz="2400" b="1" i="1" dirty="0"/>
              <a:t> e </a:t>
            </a:r>
            <a:r>
              <a:rPr lang="en-US" sz="2400" b="1" i="1" dirty="0" err="1"/>
              <a:t>Indios</a:t>
            </a:r>
            <a:r>
              <a:rPr lang="en-US" sz="2400" b="1" i="1" dirty="0"/>
              <a:t> do </a:t>
            </a:r>
            <a:r>
              <a:rPr lang="en-US" sz="2400" b="1" i="1" dirty="0" err="1"/>
              <a:t>Brasil</a:t>
            </a:r>
            <a:r>
              <a:rPr lang="en-US" sz="2400" b="1" i="1" dirty="0"/>
              <a:t>” (Cunha </a:t>
            </a:r>
          </a:p>
          <a:p>
            <a:pPr marL="457200" indent="-457200">
              <a:buFont typeface="Arial"/>
              <a:buChar char="•"/>
            </a:pPr>
            <a:endParaRPr lang="it-IT" sz="2400" b="1" i="1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2" name="Picture Placeholder 1" descr="090505[1]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" b="-1314"/>
          <a:stretch/>
        </p:blipFill>
        <p:spPr>
          <a:xfrm>
            <a:off x="0" y="2123980"/>
            <a:ext cx="5846879" cy="3970667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2363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4A1F40-EC10-609D-74FA-1E1D40806046}"/>
              </a:ext>
            </a:extLst>
          </p:cNvPr>
          <p:cNvSpPr txBox="1"/>
          <p:nvPr/>
        </p:nvSpPr>
        <p:spPr>
          <a:xfrm>
            <a:off x="838201" y="1932020"/>
            <a:ext cx="58322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noProof="0" dirty="0"/>
              <a:t>Attenzione sulla dimensione interna - attenzione sui processi di contatto interetnico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noProof="0" dirty="0"/>
              <a:t>Antropolog3 stranier3 – antropolog3 nazionali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noProof="0" dirty="0"/>
              <a:t>Etnologia </a:t>
            </a:r>
            <a:r>
              <a:rPr lang="it-IT" sz="2400" i="1" noProof="0" dirty="0" err="1"/>
              <a:t>clasica</a:t>
            </a:r>
            <a:r>
              <a:rPr lang="it-IT" sz="2400" i="1" noProof="0" dirty="0"/>
              <a:t> </a:t>
            </a:r>
            <a:r>
              <a:rPr lang="it-IT" sz="2400" noProof="0" dirty="0"/>
              <a:t>- </a:t>
            </a:r>
            <a:r>
              <a:rPr lang="it-IT" sz="2400" i="1" noProof="0" dirty="0"/>
              <a:t>etnologia </a:t>
            </a:r>
            <a:r>
              <a:rPr lang="it-IT" sz="2400" i="1" noProof="0" dirty="0" err="1"/>
              <a:t>engajada</a:t>
            </a:r>
            <a:endParaRPr lang="it-IT" sz="2400" i="1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9B1BF0-9E88-01E6-1D68-79CE8FB780DC}"/>
              </a:ext>
            </a:extLst>
          </p:cNvPr>
          <p:cNvSpPr txBox="1"/>
          <p:nvPr/>
        </p:nvSpPr>
        <p:spPr>
          <a:xfrm>
            <a:off x="365777" y="195071"/>
            <a:ext cx="8836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 situati in brasile indigeni parte del brasile (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Peirano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1992)</a:t>
            </a:r>
          </a:p>
        </p:txBody>
      </p:sp>
    </p:spTree>
    <p:extLst>
      <p:ext uri="{BB962C8B-B14F-4D97-AF65-F5344CB8AC3E}">
        <p14:creationId xmlns:p14="http://schemas.microsoft.com/office/powerpoint/2010/main" val="200350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C-BY-SA_icon.svg.png">
            <a:extLst>
              <a:ext uri="{FF2B5EF4-FFF2-40B4-BE49-F238E27FC236}">
                <a16:creationId xmlns:a16="http://schemas.microsoft.com/office/drawing/2014/main" id="{6DCF6360-5AF7-E545-B70D-723AB5D3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0474658-58F0-AC45-9751-E70339201C9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EA7737-D086-8B4B-A770-A8E2509BCB0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magine 10" descr="Immagine che contiene testo, mappa, Carattere, diagramma&#10;&#10;Descrizione generata automaticamente">
            <a:extLst>
              <a:ext uri="{FF2B5EF4-FFF2-40B4-BE49-F238E27FC236}">
                <a16:creationId xmlns:a16="http://schemas.microsoft.com/office/drawing/2014/main" id="{03AB1CEE-DAE6-7F4A-ADEB-D5D33BDD0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002"/>
            <a:ext cx="8961120" cy="53019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D6D3A9-7888-B940-AA81-A856DED32A21}"/>
              </a:ext>
            </a:extLst>
          </p:cNvPr>
          <p:cNvSpPr txBox="1"/>
          <p:nvPr/>
        </p:nvSpPr>
        <p:spPr>
          <a:xfrm>
            <a:off x="0" y="148406"/>
            <a:ext cx="850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Diaspora Africana nelle Americhe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9D375C-A3D1-104B-AB58-32C43AACFDD7}"/>
              </a:ext>
            </a:extLst>
          </p:cNvPr>
          <p:cNvSpPr txBox="1"/>
          <p:nvPr/>
        </p:nvSpPr>
        <p:spPr>
          <a:xfrm>
            <a:off x="9083040" y="1382286"/>
            <a:ext cx="2877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22 aprile 1500: Inizio della conquista del Brasile da parte del Portogallo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1530 schiavitù popolazioni indigene («</a:t>
            </a:r>
            <a:r>
              <a:rPr lang="it-IT" sz="2000" dirty="0" err="1"/>
              <a:t>negros</a:t>
            </a:r>
            <a:r>
              <a:rPr lang="it-IT" sz="2000" dirty="0"/>
              <a:t> da terra»)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1550 arrivo dei primi contingenti di persone africane schiavizzate in Brasile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1850 fine della Tratta Atlantica in Brasile </a:t>
            </a:r>
          </a:p>
        </p:txBody>
      </p:sp>
    </p:spTree>
    <p:extLst>
      <p:ext uri="{BB962C8B-B14F-4D97-AF65-F5344CB8AC3E}">
        <p14:creationId xmlns:p14="http://schemas.microsoft.com/office/powerpoint/2010/main" val="229335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6567" y="95582"/>
            <a:ext cx="7675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differenti sfumature dell’alterità (</a:t>
            </a:r>
            <a:r>
              <a:rPr lang="it-IT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Peirano</a:t>
            </a:r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2000)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Galvã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94" y="1125565"/>
            <a:ext cx="5634806" cy="495064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1187946"/>
            <a:ext cx="6116887" cy="48883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300" dirty="0" err="1"/>
              <a:t>Una</a:t>
            </a:r>
            <a:r>
              <a:rPr lang="en-US" sz="2300" dirty="0"/>
              <a:t> </a:t>
            </a:r>
            <a:r>
              <a:rPr lang="en-US" sz="2300" dirty="0" err="1"/>
              <a:t>alterità</a:t>
            </a:r>
            <a:r>
              <a:rPr lang="en-US" sz="2300" dirty="0"/>
              <a:t> </a:t>
            </a:r>
            <a:r>
              <a:rPr lang="en-US" sz="2300" dirty="0" err="1"/>
              <a:t>contestuale</a:t>
            </a:r>
            <a:r>
              <a:rPr lang="en-US" sz="2300" dirty="0"/>
              <a:t>, non </a:t>
            </a:r>
            <a:r>
              <a:rPr lang="en-US" sz="2300" dirty="0" err="1"/>
              <a:t>storica</a:t>
            </a:r>
            <a:r>
              <a:rPr lang="en-US" sz="2300" dirty="0"/>
              <a:t> e non “</a:t>
            </a:r>
            <a:r>
              <a:rPr lang="en-US" sz="2300" dirty="0" err="1"/>
              <a:t>autentica</a:t>
            </a:r>
            <a:r>
              <a:rPr lang="en-US" sz="2300" dirty="0"/>
              <a:t>”</a:t>
            </a:r>
          </a:p>
          <a:p>
            <a:pPr lvl="1"/>
            <a:r>
              <a:rPr lang="en-US" sz="2300" dirty="0" err="1"/>
              <a:t>L’alterità</a:t>
            </a:r>
            <a:r>
              <a:rPr lang="en-US" sz="2300" dirty="0"/>
              <a:t> </a:t>
            </a:r>
            <a:r>
              <a:rPr lang="en-US" sz="2300" dirty="0" err="1"/>
              <a:t>radicale</a:t>
            </a:r>
            <a:r>
              <a:rPr lang="en-US" sz="2300" dirty="0"/>
              <a:t>: </a:t>
            </a:r>
            <a:r>
              <a:rPr lang="en-US" sz="2300" dirty="0" err="1"/>
              <a:t>l’etnologia</a:t>
            </a:r>
            <a:r>
              <a:rPr lang="en-US" sz="2300" dirty="0"/>
              <a:t> </a:t>
            </a:r>
            <a:r>
              <a:rPr lang="en-US" sz="2300" dirty="0" err="1"/>
              <a:t>indigena</a:t>
            </a:r>
            <a:r>
              <a:rPr lang="en-US" sz="2300" dirty="0"/>
              <a:t>,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progetti</a:t>
            </a:r>
            <a:r>
              <a:rPr lang="en-US" sz="2300" dirty="0"/>
              <a:t> </a:t>
            </a:r>
            <a:r>
              <a:rPr lang="en-US" sz="2300" dirty="0" err="1"/>
              <a:t>strutturalisti</a:t>
            </a:r>
            <a:r>
              <a:rPr lang="en-US" sz="2300" dirty="0"/>
              <a:t>, Levi-Strauss</a:t>
            </a:r>
          </a:p>
          <a:p>
            <a:pPr lvl="1"/>
            <a:r>
              <a:rPr lang="en-US" sz="2300" dirty="0"/>
              <a:t>Il </a:t>
            </a:r>
            <a:r>
              <a:rPr lang="en-US" sz="2300" dirty="0" err="1"/>
              <a:t>contatto</a:t>
            </a:r>
            <a:r>
              <a:rPr lang="en-US" sz="2300" dirty="0"/>
              <a:t> con </a:t>
            </a:r>
            <a:r>
              <a:rPr lang="en-US" sz="2300" dirty="0" err="1"/>
              <a:t>l’alterità</a:t>
            </a:r>
            <a:r>
              <a:rPr lang="en-US" sz="2300" dirty="0"/>
              <a:t>: il </a:t>
            </a:r>
            <a:r>
              <a:rPr lang="en-US" sz="2300" dirty="0" err="1"/>
              <a:t>concetto</a:t>
            </a:r>
            <a:r>
              <a:rPr lang="en-US" sz="2300" dirty="0"/>
              <a:t> di </a:t>
            </a:r>
            <a:r>
              <a:rPr lang="en-US" sz="2300" dirty="0" err="1"/>
              <a:t>frizione</a:t>
            </a:r>
            <a:r>
              <a:rPr lang="en-US" sz="2300" dirty="0"/>
              <a:t> </a:t>
            </a:r>
            <a:r>
              <a:rPr lang="en-US" sz="2300" dirty="0" err="1"/>
              <a:t>interetnica</a:t>
            </a:r>
            <a:r>
              <a:rPr lang="en-US" sz="2300" dirty="0"/>
              <a:t> di Cardoso de Oliveira, Joao Pacheco: </a:t>
            </a:r>
            <a:r>
              <a:rPr lang="en-US" sz="2300" dirty="0" err="1"/>
              <a:t>etnogenesi</a:t>
            </a:r>
            <a:r>
              <a:rPr lang="en-US" sz="2300" dirty="0"/>
              <a:t> e </a:t>
            </a:r>
            <a:r>
              <a:rPr lang="en-US" sz="2300" dirty="0" err="1"/>
              <a:t>territorializazione</a:t>
            </a:r>
            <a:r>
              <a:rPr lang="en-US" sz="2300" dirty="0"/>
              <a:t>, </a:t>
            </a:r>
            <a:r>
              <a:rPr lang="en-US" sz="2300" b="1" i="1" dirty="0" err="1"/>
              <a:t>indios</a:t>
            </a:r>
            <a:r>
              <a:rPr lang="en-US" sz="2300" b="1" i="1" dirty="0"/>
              <a:t> </a:t>
            </a:r>
            <a:r>
              <a:rPr lang="en-US" sz="2300" b="1" i="1" dirty="0" err="1"/>
              <a:t>misturados</a:t>
            </a:r>
            <a:r>
              <a:rPr lang="en-US" sz="2300" i="1" dirty="0"/>
              <a:t>, la </a:t>
            </a:r>
            <a:r>
              <a:rPr lang="en-US" sz="2300" dirty="0" err="1"/>
              <a:t>profondità</a:t>
            </a:r>
            <a:r>
              <a:rPr lang="en-US" sz="2300" dirty="0"/>
              <a:t> </a:t>
            </a:r>
            <a:r>
              <a:rPr lang="en-US" sz="2300" dirty="0" err="1"/>
              <a:t>storica</a:t>
            </a:r>
            <a:r>
              <a:rPr lang="en-US" sz="2300" i="1" dirty="0"/>
              <a:t>, </a:t>
            </a:r>
            <a:r>
              <a:rPr lang="en-US" sz="2300" i="1" dirty="0" err="1"/>
              <a:t>antropologia</a:t>
            </a:r>
            <a:r>
              <a:rPr lang="en-US" sz="2300" i="1" dirty="0"/>
              <a:t> </a:t>
            </a:r>
            <a:r>
              <a:rPr lang="en-US" sz="2300" i="1" dirty="0" err="1"/>
              <a:t>engajada</a:t>
            </a:r>
            <a:endParaRPr lang="en-US" sz="2300" dirty="0"/>
          </a:p>
          <a:p>
            <a:pPr lvl="1" algn="just"/>
            <a:r>
              <a:rPr lang="en-US" sz="2300" dirty="0" err="1"/>
              <a:t>L’alterità</a:t>
            </a:r>
            <a:r>
              <a:rPr lang="en-US" sz="2300" dirty="0"/>
              <a:t> in casa: </a:t>
            </a:r>
            <a:r>
              <a:rPr lang="en-US" sz="2300" dirty="0" err="1"/>
              <a:t>l’antropologia</a:t>
            </a:r>
            <a:r>
              <a:rPr lang="en-US" sz="2300" dirty="0"/>
              <a:t> </a:t>
            </a:r>
            <a:r>
              <a:rPr lang="en-US" sz="2300" dirty="0" err="1"/>
              <a:t>urbana</a:t>
            </a:r>
            <a:r>
              <a:rPr lang="en-US" sz="2300" dirty="0"/>
              <a:t>, </a:t>
            </a:r>
            <a:r>
              <a:rPr lang="en-US" sz="2300" dirty="0" err="1"/>
              <a:t>gli</a:t>
            </a:r>
            <a:r>
              <a:rPr lang="en-US" sz="2300" dirty="0"/>
              <a:t> </a:t>
            </a:r>
            <a:r>
              <a:rPr lang="en-US" sz="2300" dirty="0" err="1"/>
              <a:t>studi</a:t>
            </a:r>
            <a:r>
              <a:rPr lang="en-US" sz="2300" dirty="0"/>
              <a:t> </a:t>
            </a:r>
            <a:r>
              <a:rPr lang="en-US" sz="2300" dirty="0" err="1"/>
              <a:t>sull’identità</a:t>
            </a:r>
            <a:r>
              <a:rPr lang="en-US" sz="2300" dirty="0"/>
              <a:t> </a:t>
            </a:r>
            <a:r>
              <a:rPr lang="en-US" sz="2300" dirty="0" err="1"/>
              <a:t>nazionale</a:t>
            </a:r>
            <a:r>
              <a:rPr lang="en-US" sz="2300" dirty="0"/>
              <a:t>: </a:t>
            </a:r>
            <a:r>
              <a:rPr lang="en-US" sz="2300" i="1" dirty="0"/>
              <a:t>o </a:t>
            </a:r>
            <a:r>
              <a:rPr lang="en-US" sz="2300" i="1" dirty="0" err="1"/>
              <a:t>que</a:t>
            </a:r>
            <a:r>
              <a:rPr lang="en-US" sz="2300" i="1" dirty="0"/>
              <a:t> </a:t>
            </a:r>
            <a:r>
              <a:rPr lang="en-US" sz="2300" i="1" dirty="0" err="1"/>
              <a:t>faz</a:t>
            </a:r>
            <a:r>
              <a:rPr lang="en-US" sz="2300" i="1" dirty="0"/>
              <a:t> o </a:t>
            </a:r>
            <a:r>
              <a:rPr lang="en-US" sz="2300" i="1" dirty="0" err="1"/>
              <a:t>brasil</a:t>
            </a:r>
            <a:r>
              <a:rPr lang="en-US" sz="2300" i="1" dirty="0"/>
              <a:t> </a:t>
            </a:r>
            <a:r>
              <a:rPr lang="en-US" sz="2300" i="1" dirty="0" err="1"/>
              <a:t>Brasil</a:t>
            </a:r>
            <a:r>
              <a:rPr lang="en-US" sz="2300" i="1" dirty="0"/>
              <a:t>? </a:t>
            </a:r>
            <a:r>
              <a:rPr lang="en-US" sz="2300" dirty="0"/>
              <a:t>Da </a:t>
            </a:r>
            <a:r>
              <a:rPr lang="en-US" sz="2300" dirty="0" err="1"/>
              <a:t>Matta</a:t>
            </a:r>
            <a:endParaRPr lang="en-US" sz="2300" i="1" dirty="0"/>
          </a:p>
          <a:p>
            <a:pPr lvl="1" algn="just"/>
            <a:r>
              <a:rPr lang="en-US" sz="2300" dirty="0" err="1"/>
              <a:t>Alterità</a:t>
            </a:r>
            <a:r>
              <a:rPr lang="en-US" sz="2300" dirty="0"/>
              <a:t> minima: </a:t>
            </a:r>
            <a:r>
              <a:rPr lang="en-US" sz="2300" dirty="0" err="1"/>
              <a:t>sulla</a:t>
            </a:r>
            <a:r>
              <a:rPr lang="en-US" sz="2300" dirty="0"/>
              <a:t> </a:t>
            </a:r>
            <a:r>
              <a:rPr lang="en-US" sz="2300" dirty="0" err="1"/>
              <a:t>storia</a:t>
            </a:r>
            <a:r>
              <a:rPr lang="en-US" sz="2300" dirty="0"/>
              <a:t> e </a:t>
            </a:r>
            <a:r>
              <a:rPr lang="en-US" sz="2300" dirty="0" err="1"/>
              <a:t>teorie</a:t>
            </a:r>
            <a:r>
              <a:rPr lang="en-US" sz="2300" dirty="0"/>
              <a:t> </a:t>
            </a:r>
            <a:r>
              <a:rPr lang="en-US" sz="2300" dirty="0" err="1"/>
              <a:t>dell’antropologia</a:t>
            </a:r>
            <a:r>
              <a:rPr lang="en-US" sz="2300" dirty="0"/>
              <a:t> e </a:t>
            </a:r>
            <a:r>
              <a:rPr lang="en-US" sz="2300" dirty="0" err="1"/>
              <a:t>degli</a:t>
            </a:r>
            <a:r>
              <a:rPr lang="en-US" sz="2300" dirty="0"/>
              <a:t> </a:t>
            </a:r>
            <a:r>
              <a:rPr lang="en-US" sz="2300" dirty="0" err="1"/>
              <a:t>antropologi</a:t>
            </a:r>
            <a:r>
              <a:rPr lang="en-US" sz="2300" dirty="0"/>
              <a:t>, le </a:t>
            </a:r>
            <a:r>
              <a:rPr lang="en-US" sz="2300" dirty="0" err="1"/>
              <a:t>scienze</a:t>
            </a:r>
            <a:r>
              <a:rPr lang="en-US" sz="2300" dirty="0"/>
              <a:t> </a:t>
            </a:r>
            <a:r>
              <a:rPr lang="en-US" sz="2300" dirty="0" err="1"/>
              <a:t>sociali</a:t>
            </a:r>
            <a:r>
              <a:rPr lang="en-US" sz="2300" dirty="0"/>
              <a:t> e </a:t>
            </a:r>
            <a:r>
              <a:rPr lang="en-US" sz="2300" dirty="0" err="1"/>
              <a:t>l’ideologia</a:t>
            </a:r>
            <a:r>
              <a:rPr lang="en-US" sz="2300" dirty="0"/>
              <a:t> </a:t>
            </a:r>
            <a:r>
              <a:rPr lang="en-US" sz="2300" dirty="0" err="1"/>
              <a:t>nazionale</a:t>
            </a:r>
            <a:endParaRPr lang="en-US" sz="23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88427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7984" y="614454"/>
            <a:ext cx="6364012" cy="72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influenze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esterne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-2914700" y="2994628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6364012" y="1065047"/>
            <a:ext cx="5595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HandboodAmaz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60" y="0"/>
            <a:ext cx="3888739" cy="6114369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327761" y="2094574"/>
            <a:ext cx="64049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/>
              <a:t>Handbook of South American Indians, </a:t>
            </a:r>
            <a:r>
              <a:rPr lang="en-US" sz="2600" dirty="0" err="1"/>
              <a:t>aree</a:t>
            </a:r>
            <a:r>
              <a:rPr lang="en-US" sz="2600" dirty="0"/>
              <a:t> </a:t>
            </a:r>
            <a:r>
              <a:rPr lang="en-US" sz="2600" dirty="0" err="1"/>
              <a:t>culturali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Robert Lowie, Alfred </a:t>
            </a:r>
            <a:r>
              <a:rPr lang="en-US" sz="2600" dirty="0" err="1"/>
              <a:t>Metraux</a:t>
            </a:r>
            <a:r>
              <a:rPr lang="en-US" sz="2600" dirty="0"/>
              <a:t>, Curt </a:t>
            </a:r>
            <a:r>
              <a:rPr lang="en-US" sz="2600" dirty="0" err="1"/>
              <a:t>Nimuendajú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La </a:t>
            </a:r>
            <a:r>
              <a:rPr lang="en-US" sz="2600" dirty="0" err="1"/>
              <a:t>missione</a:t>
            </a:r>
            <a:r>
              <a:rPr lang="en-US" sz="2600" dirty="0"/>
              <a:t> </a:t>
            </a:r>
            <a:r>
              <a:rPr lang="en-US" sz="2600" dirty="0" err="1"/>
              <a:t>francese</a:t>
            </a:r>
            <a:r>
              <a:rPr lang="en-US" sz="2600" dirty="0"/>
              <a:t>: Roger </a:t>
            </a:r>
            <a:r>
              <a:rPr lang="en-US" sz="2600" dirty="0" err="1"/>
              <a:t>Bastide</a:t>
            </a:r>
            <a:r>
              <a:rPr lang="en-US" sz="2600" dirty="0"/>
              <a:t>, C. </a:t>
            </a:r>
            <a:r>
              <a:rPr lang="en-US" sz="2600" dirty="0" err="1"/>
              <a:t>Lévi</a:t>
            </a:r>
            <a:r>
              <a:rPr lang="en-US" sz="2600" dirty="0"/>
              <a:t> Strauss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/>
              <a:t>Maybury</a:t>
            </a:r>
            <a:r>
              <a:rPr lang="en-US" sz="2600" dirty="0"/>
              <a:t> Lewis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La </a:t>
            </a:r>
            <a:r>
              <a:rPr lang="en-US" sz="2600" dirty="0" err="1"/>
              <a:t>produzione</a:t>
            </a:r>
            <a:r>
              <a:rPr lang="en-US" sz="2600" dirty="0"/>
              <a:t> di </a:t>
            </a:r>
            <a:r>
              <a:rPr lang="en-US" sz="2600" dirty="0" err="1"/>
              <a:t>conoscenza</a:t>
            </a:r>
            <a:r>
              <a:rPr lang="en-US" sz="2600" dirty="0"/>
              <a:t> </a:t>
            </a:r>
            <a:r>
              <a:rPr lang="en-US" sz="2600" dirty="0" err="1"/>
              <a:t>gerarchicamente</a:t>
            </a:r>
            <a:r>
              <a:rPr lang="en-US" sz="2600" dirty="0"/>
              <a:t> </a:t>
            </a:r>
            <a:r>
              <a:rPr lang="en-US" sz="2600" dirty="0" err="1"/>
              <a:t>costruita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53304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91640"/>
            <a:ext cx="918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rgbClr val="C00000"/>
                </a:solidFill>
              </a:rPr>
              <a:t>Aculturação</a:t>
            </a:r>
            <a:r>
              <a:rPr lang="en-US" sz="6000" b="1" i="1" dirty="0">
                <a:solidFill>
                  <a:srgbClr val="C00000"/>
                </a:solidFill>
              </a:rPr>
              <a:t> </a:t>
            </a:r>
            <a:r>
              <a:rPr lang="it-IT" sz="6000" i="1" dirty="0">
                <a:solidFill>
                  <a:srgbClr val="C00000"/>
                </a:solidFill>
              </a:rPr>
              <a:t>Eduardo </a:t>
            </a:r>
            <a:r>
              <a:rPr lang="it-IT" sz="6000" i="1" dirty="0" err="1">
                <a:solidFill>
                  <a:srgbClr val="C00000"/>
                </a:solidFill>
              </a:rPr>
              <a:t>Galvão</a:t>
            </a:r>
            <a:endParaRPr lang="it-IT" sz="6000" i="1" dirty="0">
              <a:solidFill>
                <a:srgbClr val="C0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-2914700" y="2994628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6364012" y="1065047"/>
            <a:ext cx="5595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37014" y="1521725"/>
            <a:ext cx="7462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4B5064"/>
                </a:solidFill>
              </a:rPr>
              <a:t>… </a:t>
            </a:r>
            <a:r>
              <a:rPr lang="en-US" sz="2000" i="1" dirty="0" err="1">
                <a:solidFill>
                  <a:srgbClr val="4B5064"/>
                </a:solidFill>
              </a:rPr>
              <a:t>já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estamos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habilitados</a:t>
            </a:r>
            <a:r>
              <a:rPr lang="en-US" sz="2000" i="1" dirty="0">
                <a:solidFill>
                  <a:srgbClr val="4B5064"/>
                </a:solidFill>
              </a:rPr>
              <a:t> para </a:t>
            </a:r>
            <a:r>
              <a:rPr lang="en-US" sz="2000" i="1" dirty="0" err="1">
                <a:solidFill>
                  <a:srgbClr val="4B5064"/>
                </a:solidFill>
              </a:rPr>
              <a:t>concluir</a:t>
            </a:r>
            <a:r>
              <a:rPr lang="en-US" sz="2000" i="1" dirty="0">
                <a:solidFill>
                  <a:srgbClr val="4B5064"/>
                </a:solidFill>
              </a:rPr>
              <a:t> que as </a:t>
            </a:r>
            <a:r>
              <a:rPr lang="en-US" sz="2000" i="1" dirty="0" err="1">
                <a:solidFill>
                  <a:srgbClr val="4B5064"/>
                </a:solidFill>
              </a:rPr>
              <a:t>tribos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perderão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também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completamente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sua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cultura</a:t>
            </a:r>
            <a:r>
              <a:rPr lang="en-US" sz="2000" i="1" dirty="0">
                <a:solidFill>
                  <a:srgbClr val="4B5064"/>
                </a:solidFill>
              </a:rPr>
              <a:t>, se a </a:t>
            </a:r>
            <a:r>
              <a:rPr lang="en-US" sz="2000" i="1" dirty="0" err="1">
                <a:solidFill>
                  <a:srgbClr val="4B5064"/>
                </a:solidFill>
              </a:rPr>
              <a:t>relação</a:t>
            </a:r>
            <a:r>
              <a:rPr lang="en-US" sz="2000" i="1" dirty="0">
                <a:solidFill>
                  <a:srgbClr val="4B5064"/>
                </a:solidFill>
              </a:rPr>
              <a:t> com </a:t>
            </a:r>
            <a:r>
              <a:rPr lang="en-US" sz="2000" i="1" dirty="0" err="1">
                <a:solidFill>
                  <a:srgbClr val="4B5064"/>
                </a:solidFill>
              </a:rPr>
              <a:t>os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brancos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tornar</a:t>
            </a:r>
            <a:r>
              <a:rPr lang="en-US" sz="2000" i="1" dirty="0">
                <a:solidFill>
                  <a:srgbClr val="4B5064"/>
                </a:solidFill>
              </a:rPr>
              <a:t>-se </a:t>
            </a:r>
            <a:r>
              <a:rPr lang="en-US" sz="2000" i="1" dirty="0" err="1">
                <a:solidFill>
                  <a:srgbClr val="4B5064"/>
                </a:solidFill>
              </a:rPr>
              <a:t>permanente</a:t>
            </a:r>
            <a:r>
              <a:rPr lang="en-US" sz="2000" i="1" dirty="0">
                <a:solidFill>
                  <a:srgbClr val="4B5064"/>
                </a:solidFill>
              </a:rPr>
              <a:t> (Herbert Baldus – </a:t>
            </a:r>
            <a:r>
              <a:rPr lang="en-US" sz="2000" i="1" dirty="0" err="1">
                <a:solidFill>
                  <a:srgbClr val="4B5064"/>
                </a:solidFill>
              </a:rPr>
              <a:t>Ensaios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Etnologia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Brasileira</a:t>
            </a:r>
            <a:r>
              <a:rPr lang="en-US" sz="2000" i="1" dirty="0">
                <a:solidFill>
                  <a:srgbClr val="4B5064"/>
                </a:solidFill>
              </a:rPr>
              <a:t>, 1937)</a:t>
            </a:r>
            <a:r>
              <a:rPr lang="it-IT" sz="2000" i="1" dirty="0">
                <a:solidFill>
                  <a:srgbClr val="4B5064"/>
                </a:solidFill>
              </a:rPr>
              <a:t> </a:t>
            </a:r>
          </a:p>
          <a:p>
            <a:pPr marL="0" indent="0">
              <a:buNone/>
            </a:pPr>
            <a:endParaRPr lang="en-US" sz="2000" i="1" dirty="0">
              <a:solidFill>
                <a:srgbClr val="4B50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Aculturação, integração, assimilação: </a:t>
            </a:r>
            <a:r>
              <a:rPr lang="en-US" sz="2000" dirty="0" err="1"/>
              <a:t>classificazioni</a:t>
            </a:r>
            <a:r>
              <a:rPr lang="en-US" sz="2000" dirty="0"/>
              <a:t> del </a:t>
            </a:r>
            <a:r>
              <a:rPr lang="en-US" sz="2000" dirty="0" err="1"/>
              <a:t>contatto</a:t>
            </a:r>
            <a:r>
              <a:rPr lang="en-US" sz="2000" dirty="0"/>
              <a:t>, </a:t>
            </a:r>
            <a:r>
              <a:rPr lang="it-IT" sz="2000" i="1" dirty="0">
                <a:solidFill>
                  <a:srgbClr val="4B5064"/>
                </a:solidFill>
              </a:rPr>
              <a:t>Memorandum for the </a:t>
            </a:r>
            <a:r>
              <a:rPr lang="it-IT" sz="2000" i="1" dirty="0" err="1">
                <a:solidFill>
                  <a:srgbClr val="4B5064"/>
                </a:solidFill>
              </a:rPr>
              <a:t>Study</a:t>
            </a:r>
            <a:r>
              <a:rPr lang="it-IT" sz="2000" i="1" dirty="0">
                <a:solidFill>
                  <a:srgbClr val="4B5064"/>
                </a:solidFill>
              </a:rPr>
              <a:t> of Culture </a:t>
            </a:r>
            <a:r>
              <a:rPr lang="it-IT" sz="2000" i="1" dirty="0" err="1">
                <a:solidFill>
                  <a:srgbClr val="4B5064"/>
                </a:solidFill>
              </a:rPr>
              <a:t>Contact</a:t>
            </a:r>
            <a:r>
              <a:rPr lang="it-IT" sz="2000" dirty="0">
                <a:solidFill>
                  <a:srgbClr val="4B5064"/>
                </a:solidFill>
              </a:rPr>
              <a:t> </a:t>
            </a:r>
            <a:r>
              <a:rPr lang="it-IT" sz="2000" dirty="0" err="1">
                <a:solidFill>
                  <a:srgbClr val="4B5064"/>
                </a:solidFill>
              </a:rPr>
              <a:t>Redfield</a:t>
            </a:r>
            <a:r>
              <a:rPr lang="it-IT" sz="2000" dirty="0">
                <a:solidFill>
                  <a:srgbClr val="4B5064"/>
                </a:solidFill>
              </a:rPr>
              <a:t>, </a:t>
            </a:r>
            <a:r>
              <a:rPr lang="it-IT" sz="2000" dirty="0" err="1">
                <a:solidFill>
                  <a:srgbClr val="4B5064"/>
                </a:solidFill>
              </a:rPr>
              <a:t>Linton</a:t>
            </a:r>
            <a:r>
              <a:rPr lang="it-IT" sz="2000" dirty="0">
                <a:solidFill>
                  <a:srgbClr val="4B5064"/>
                </a:solidFill>
              </a:rPr>
              <a:t> e </a:t>
            </a:r>
            <a:r>
              <a:rPr lang="it-IT" sz="2000" dirty="0" err="1">
                <a:solidFill>
                  <a:srgbClr val="4B5064"/>
                </a:solidFill>
              </a:rPr>
              <a:t>Herskovits</a:t>
            </a:r>
            <a:r>
              <a:rPr lang="it-IT" sz="2000" dirty="0">
                <a:solidFill>
                  <a:srgbClr val="4B5064"/>
                </a:solidFill>
              </a:rPr>
              <a:t>, 1936. </a:t>
            </a:r>
            <a:endParaRPr lang="en-US" sz="2000" dirty="0">
              <a:solidFill>
                <a:srgbClr val="4B50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Elaborazione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b="1" i="1" dirty="0"/>
              <a:t>zone </a:t>
            </a:r>
            <a:r>
              <a:rPr lang="en-US" sz="2000" b="1" i="1" dirty="0" err="1"/>
              <a:t>culturali</a:t>
            </a:r>
            <a:r>
              <a:rPr lang="en-US" sz="2000" b="1" i="1" dirty="0"/>
              <a:t> </a:t>
            </a:r>
            <a:r>
              <a:rPr lang="en-US" sz="2000" dirty="0"/>
              <a:t>per </a:t>
            </a:r>
            <a:r>
              <a:rPr lang="en-US" sz="2000" dirty="0" err="1"/>
              <a:t>considerare</a:t>
            </a:r>
            <a:r>
              <a:rPr lang="en-US" sz="2000" dirty="0"/>
              <a:t> le </a:t>
            </a:r>
            <a:r>
              <a:rPr lang="en-US" sz="2000" dirty="0" err="1"/>
              <a:t>differenti</a:t>
            </a:r>
            <a:r>
              <a:rPr lang="en-US" sz="2000" dirty="0"/>
              <a:t> zone di </a:t>
            </a:r>
            <a:r>
              <a:rPr lang="en-US" sz="2000" dirty="0" err="1"/>
              <a:t>contatto</a:t>
            </a:r>
            <a:r>
              <a:rPr lang="en-US" sz="2000" dirty="0"/>
              <a:t> e </a:t>
            </a:r>
            <a:r>
              <a:rPr lang="en-US" sz="2000" dirty="0" err="1"/>
              <a:t>tenere</a:t>
            </a:r>
            <a:r>
              <a:rPr lang="en-US" sz="2000" dirty="0"/>
              <a:t> </a:t>
            </a:r>
            <a:r>
              <a:rPr lang="en-US" sz="2000" dirty="0" err="1"/>
              <a:t>presente</a:t>
            </a:r>
            <a:r>
              <a:rPr lang="en-US" sz="2000" dirty="0"/>
              <a:t> il punto di vista </a:t>
            </a:r>
            <a:r>
              <a:rPr lang="en-US" sz="2000" dirty="0" err="1"/>
              <a:t>bilaterale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nozione</a:t>
            </a:r>
            <a:r>
              <a:rPr lang="en-US" sz="2000" dirty="0"/>
              <a:t> di </a:t>
            </a:r>
            <a:r>
              <a:rPr lang="en-US" sz="2000" dirty="0" err="1"/>
              <a:t>cambiamento</a:t>
            </a:r>
            <a:r>
              <a:rPr lang="en-US" sz="2000" dirty="0"/>
              <a:t> </a:t>
            </a:r>
            <a:r>
              <a:rPr lang="en-US" sz="2000" dirty="0" err="1"/>
              <a:t>culturale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Integrazione</a:t>
            </a:r>
            <a:r>
              <a:rPr lang="en-US" sz="2000" dirty="0"/>
              <a:t> </a:t>
            </a:r>
            <a:r>
              <a:rPr lang="en-US" sz="2000" dirty="0" err="1"/>
              <a:t>culturale</a:t>
            </a:r>
            <a:r>
              <a:rPr lang="en-US" sz="2000" dirty="0">
                <a:solidFill>
                  <a:srgbClr val="4B5064"/>
                </a:solidFill>
              </a:rPr>
              <a:t>, e </a:t>
            </a:r>
            <a:r>
              <a:rPr lang="en-US" sz="2000" dirty="0" err="1">
                <a:solidFill>
                  <a:srgbClr val="4B5064"/>
                </a:solidFill>
              </a:rPr>
              <a:t>cultura</a:t>
            </a:r>
            <a:r>
              <a:rPr lang="en-US" sz="2000" dirty="0">
                <a:solidFill>
                  <a:srgbClr val="4B5064"/>
                </a:solidFill>
              </a:rPr>
              <a:t> in </a:t>
            </a:r>
            <a:r>
              <a:rPr lang="en-US" sz="2000" dirty="0" err="1">
                <a:solidFill>
                  <a:srgbClr val="4B5064"/>
                </a:solidFill>
              </a:rPr>
              <a:t>transizione</a:t>
            </a:r>
            <a:r>
              <a:rPr lang="en-US" sz="2000" dirty="0">
                <a:solidFill>
                  <a:srgbClr val="4B5064"/>
                </a:solidFill>
              </a:rPr>
              <a:t>: </a:t>
            </a:r>
            <a:r>
              <a:rPr lang="en-US" sz="2000" i="1" dirty="0">
                <a:solidFill>
                  <a:srgbClr val="4B5064"/>
                </a:solidFill>
              </a:rPr>
              <a:t>The </a:t>
            </a:r>
            <a:r>
              <a:rPr lang="en-US" sz="2000" i="1" dirty="0" err="1">
                <a:solidFill>
                  <a:srgbClr val="4B5064"/>
                </a:solidFill>
              </a:rPr>
              <a:t>Teneteara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Indiasn</a:t>
            </a:r>
            <a:r>
              <a:rPr lang="en-US" sz="2000" i="1" dirty="0">
                <a:solidFill>
                  <a:srgbClr val="4B5064"/>
                </a:solidFill>
              </a:rPr>
              <a:t> of </a:t>
            </a:r>
            <a:r>
              <a:rPr lang="en-US" sz="2000" i="1" dirty="0" err="1">
                <a:solidFill>
                  <a:srgbClr val="4B5064"/>
                </a:solidFill>
              </a:rPr>
              <a:t>Brasil</a:t>
            </a:r>
            <a:r>
              <a:rPr lang="en-US" sz="2000" i="1" dirty="0">
                <a:solidFill>
                  <a:srgbClr val="4B5064"/>
                </a:solidFill>
              </a:rPr>
              <a:t>. A Culture in Transition</a:t>
            </a:r>
            <a:r>
              <a:rPr lang="en-US" sz="2000" dirty="0">
                <a:solidFill>
                  <a:srgbClr val="4B5064"/>
                </a:solidFill>
              </a:rPr>
              <a:t> Eduardo </a:t>
            </a:r>
            <a:r>
              <a:rPr lang="en-US" sz="2000" dirty="0" err="1">
                <a:solidFill>
                  <a:srgbClr val="4B5064"/>
                </a:solidFill>
              </a:rPr>
              <a:t>Galvao</a:t>
            </a:r>
            <a:r>
              <a:rPr lang="en-US" sz="2000" dirty="0">
                <a:solidFill>
                  <a:srgbClr val="4B5064"/>
                </a:solidFill>
              </a:rPr>
              <a:t>, Charles </a:t>
            </a:r>
            <a:r>
              <a:rPr lang="en-US" sz="2000" dirty="0" err="1">
                <a:solidFill>
                  <a:srgbClr val="4B5064"/>
                </a:solidFill>
              </a:rPr>
              <a:t>Wagley</a:t>
            </a:r>
            <a:r>
              <a:rPr lang="en-US" sz="2000" dirty="0">
                <a:solidFill>
                  <a:srgbClr val="4B5064"/>
                </a:solidFill>
              </a:rPr>
              <a:t>, 1949.</a:t>
            </a:r>
          </a:p>
          <a:p>
            <a:endParaRPr lang="en-US" sz="2000" dirty="0"/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6294FF-1726-5B47-8E42-DAB507E85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45" y="1052171"/>
            <a:ext cx="3133591" cy="49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3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77984" y="363915"/>
            <a:ext cx="695125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[o] </a:t>
            </a:r>
            <a:r>
              <a:rPr lang="en-US" sz="2800" i="1" dirty="0" err="1"/>
              <a:t>conceito</a:t>
            </a:r>
            <a:r>
              <a:rPr lang="en-US" sz="2800" i="1" dirty="0"/>
              <a:t> de "</a:t>
            </a:r>
            <a:r>
              <a:rPr lang="en-US" sz="2800" i="1" dirty="0" err="1"/>
              <a:t>transfiguração</a:t>
            </a:r>
            <a:r>
              <a:rPr lang="en-US" sz="2800" i="1" dirty="0"/>
              <a:t> </a:t>
            </a:r>
            <a:r>
              <a:rPr lang="en-US" sz="2800" i="1" dirty="0" err="1"/>
              <a:t>étnica</a:t>
            </a:r>
            <a:r>
              <a:rPr lang="en-US" sz="2800" i="1" dirty="0"/>
              <a:t>", </a:t>
            </a:r>
            <a:r>
              <a:rPr lang="en-US" sz="2800" i="1" dirty="0" err="1"/>
              <a:t>é</a:t>
            </a:r>
            <a:r>
              <a:rPr lang="en-US" sz="2800" i="1" dirty="0"/>
              <a:t> o </a:t>
            </a:r>
            <a:r>
              <a:rPr lang="en-US" sz="2800" i="1" dirty="0" err="1"/>
              <a:t>processo</a:t>
            </a:r>
            <a:r>
              <a:rPr lang="en-US" sz="2800" i="1" dirty="0"/>
              <a:t> </a:t>
            </a:r>
            <a:r>
              <a:rPr lang="en-US" sz="2800" i="1" dirty="0" err="1"/>
              <a:t>pelo</a:t>
            </a:r>
            <a:r>
              <a:rPr lang="en-US" sz="2800" i="1" dirty="0"/>
              <a:t> </a:t>
            </a:r>
            <a:r>
              <a:rPr lang="en-US" sz="2800" i="1" dirty="0" err="1"/>
              <a:t>qual</a:t>
            </a:r>
            <a:r>
              <a:rPr lang="en-US" sz="2800" i="1" dirty="0"/>
              <a:t> </a:t>
            </a:r>
            <a:r>
              <a:rPr lang="en-US" sz="2800" i="1" dirty="0" err="1"/>
              <a:t>os</a:t>
            </a:r>
            <a:r>
              <a:rPr lang="en-US" sz="2800" i="1" dirty="0"/>
              <a:t> </a:t>
            </a:r>
            <a:r>
              <a:rPr lang="en-US" sz="2800" i="1" dirty="0" err="1"/>
              <a:t>povos</a:t>
            </a:r>
            <a:r>
              <a:rPr lang="en-US" sz="2800" i="1" dirty="0"/>
              <a:t> se </a:t>
            </a:r>
            <a:r>
              <a:rPr lang="en-US" sz="2800" i="1" dirty="0" err="1"/>
              <a:t>fazem</a:t>
            </a:r>
            <a:r>
              <a:rPr lang="en-US" sz="2800" i="1" dirty="0"/>
              <a:t> e se </a:t>
            </a:r>
            <a:r>
              <a:rPr lang="en-US" sz="2800" i="1" dirty="0" err="1"/>
              <a:t>transformam</a:t>
            </a:r>
            <a:r>
              <a:rPr lang="en-US" sz="2800" i="1" dirty="0"/>
              <a:t> </a:t>
            </a:r>
            <a:r>
              <a:rPr lang="en-US" sz="2800" i="1" dirty="0" err="1"/>
              <a:t>ou</a:t>
            </a:r>
            <a:r>
              <a:rPr lang="en-US" sz="2800" i="1" dirty="0"/>
              <a:t> se </a:t>
            </a:r>
            <a:r>
              <a:rPr lang="en-US" sz="2800" i="1" dirty="0" err="1"/>
              <a:t>desfazem</a:t>
            </a:r>
            <a:r>
              <a:rPr lang="en-US" sz="2800" i="1" dirty="0"/>
              <a:t>. </a:t>
            </a:r>
            <a:r>
              <a:rPr lang="en-US" sz="2800" i="1" dirty="0" err="1"/>
              <a:t>Nenhum</a:t>
            </a:r>
            <a:r>
              <a:rPr lang="en-US" sz="2800" i="1" dirty="0"/>
              <a:t> </a:t>
            </a:r>
            <a:r>
              <a:rPr lang="en-US" sz="2800" i="1" dirty="0" err="1"/>
              <a:t>índio</a:t>
            </a:r>
            <a:r>
              <a:rPr lang="en-US" sz="2800" i="1" dirty="0"/>
              <a:t> </a:t>
            </a:r>
            <a:r>
              <a:rPr lang="en-US" sz="2800" i="1" dirty="0" err="1"/>
              <a:t>vira</a:t>
            </a:r>
            <a:r>
              <a:rPr lang="en-US" sz="2800" i="1" dirty="0"/>
              <a:t> </a:t>
            </a:r>
            <a:r>
              <a:rPr lang="en-US" sz="2800" i="1" dirty="0" err="1"/>
              <a:t>civilizado</a:t>
            </a:r>
            <a:r>
              <a:rPr lang="en-US" sz="2800" i="1" dirty="0"/>
              <a:t>, o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há</a:t>
            </a:r>
            <a:r>
              <a:rPr lang="en-US" sz="2800" i="1" dirty="0"/>
              <a:t> </a:t>
            </a:r>
            <a:r>
              <a:rPr lang="en-US" sz="2800" i="1" dirty="0" err="1"/>
              <a:t>é</a:t>
            </a:r>
            <a:r>
              <a:rPr lang="en-US" sz="2800" i="1" dirty="0"/>
              <a:t> </a:t>
            </a:r>
            <a:r>
              <a:rPr lang="en-US" sz="2800" i="1" dirty="0" err="1"/>
              <a:t>que</a:t>
            </a:r>
            <a:r>
              <a:rPr lang="en-US" sz="2800" i="1" dirty="0"/>
              <a:t> um </a:t>
            </a:r>
            <a:r>
              <a:rPr lang="en-US" sz="2800" i="1" dirty="0" err="1"/>
              <a:t>povo</a:t>
            </a:r>
            <a:r>
              <a:rPr lang="en-US" sz="2800" i="1" dirty="0"/>
              <a:t> </a:t>
            </a:r>
            <a:r>
              <a:rPr lang="en-US" sz="2800" i="1" dirty="0" err="1"/>
              <a:t>indígena</a:t>
            </a:r>
            <a:r>
              <a:rPr lang="en-US" sz="2800" i="1" dirty="0"/>
              <a:t>, </a:t>
            </a:r>
            <a:r>
              <a:rPr lang="en-US" sz="2800" i="1" dirty="0" err="1"/>
              <a:t>mantendo</a:t>
            </a:r>
            <a:r>
              <a:rPr lang="en-US" sz="2800" i="1" dirty="0"/>
              <a:t> </a:t>
            </a:r>
            <a:r>
              <a:rPr lang="en-US" sz="2800" i="1" dirty="0" err="1"/>
              <a:t>sua</a:t>
            </a:r>
            <a:r>
              <a:rPr lang="en-US" sz="2800" i="1" dirty="0"/>
              <a:t> </a:t>
            </a:r>
            <a:r>
              <a:rPr lang="en-US" sz="2800" i="1" dirty="0" err="1"/>
              <a:t>indianidade</a:t>
            </a:r>
            <a:r>
              <a:rPr lang="en-US" sz="2800" i="1" dirty="0"/>
              <a:t>, </a:t>
            </a:r>
            <a:r>
              <a:rPr lang="en-US" sz="2800" i="1" dirty="0" err="1"/>
              <a:t>vai</a:t>
            </a:r>
            <a:r>
              <a:rPr lang="en-US" sz="2800" i="1" dirty="0"/>
              <a:t> </a:t>
            </a:r>
            <a:r>
              <a:rPr lang="en-US" sz="2800" i="1" dirty="0" err="1"/>
              <a:t>morrendo</a:t>
            </a:r>
            <a:r>
              <a:rPr lang="en-US" sz="2800" i="1" dirty="0"/>
              <a:t> e, </a:t>
            </a:r>
            <a:r>
              <a:rPr lang="en-US" sz="2800" i="1" dirty="0" err="1"/>
              <a:t>ao</a:t>
            </a:r>
            <a:r>
              <a:rPr lang="en-US" sz="2800" i="1" dirty="0"/>
              <a:t> </a:t>
            </a:r>
            <a:r>
              <a:rPr lang="en-US" sz="2800" i="1" dirty="0" err="1"/>
              <a:t>lado</a:t>
            </a:r>
            <a:r>
              <a:rPr lang="en-US" sz="2800" i="1" dirty="0"/>
              <a:t> dele, surge um </a:t>
            </a:r>
            <a:r>
              <a:rPr lang="en-US" sz="2800" i="1" dirty="0" err="1"/>
              <a:t>núcleo</a:t>
            </a:r>
            <a:r>
              <a:rPr lang="en-US" sz="2800" i="1" dirty="0"/>
              <a:t> </a:t>
            </a:r>
            <a:r>
              <a:rPr lang="en-US" sz="2800" i="1" dirty="0" err="1"/>
              <a:t>humano</a:t>
            </a:r>
            <a:r>
              <a:rPr lang="en-US" sz="2800" i="1" dirty="0"/>
              <a:t>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cresce</a:t>
            </a:r>
            <a:r>
              <a:rPr lang="en-US" sz="2800" i="1" dirty="0"/>
              <a:t> </a:t>
            </a:r>
            <a:r>
              <a:rPr lang="en-US" sz="2800" i="1" dirty="0" err="1"/>
              <a:t>à</a:t>
            </a:r>
            <a:r>
              <a:rPr lang="en-US" sz="2800" i="1" dirty="0"/>
              <a:t> </a:t>
            </a:r>
            <a:r>
              <a:rPr lang="en-US" sz="2800" i="1" dirty="0" err="1"/>
              <a:t>custa</a:t>
            </a:r>
            <a:r>
              <a:rPr lang="en-US" sz="2800" i="1" dirty="0"/>
              <a:t> dele e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cresce</a:t>
            </a:r>
            <a:r>
              <a:rPr lang="en-US" sz="2800" i="1" dirty="0"/>
              <a:t> contra </a:t>
            </a:r>
            <a:r>
              <a:rPr lang="en-US" sz="2800" i="1" dirty="0" err="1"/>
              <a:t>ele</a:t>
            </a:r>
            <a:r>
              <a:rPr lang="en-US" sz="2800" i="1" dirty="0"/>
              <a:t>,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é</a:t>
            </a:r>
            <a:r>
              <a:rPr lang="en-US" sz="2800" i="1" dirty="0"/>
              <a:t> o </a:t>
            </a:r>
            <a:r>
              <a:rPr lang="en-US" sz="2800" i="1" dirty="0" err="1"/>
              <a:t>núcleo</a:t>
            </a:r>
            <a:r>
              <a:rPr lang="en-US" sz="2800" i="1" dirty="0"/>
              <a:t> </a:t>
            </a:r>
            <a:r>
              <a:rPr lang="en-US" sz="2800" i="1" dirty="0" err="1"/>
              <a:t>civilizado</a:t>
            </a:r>
            <a:r>
              <a:rPr lang="en-US" sz="2800" i="1" dirty="0"/>
              <a:t>. </a:t>
            </a:r>
            <a:r>
              <a:rPr lang="en-US" sz="2800" i="1" dirty="0" err="1"/>
              <a:t>Então</a:t>
            </a:r>
            <a:r>
              <a:rPr lang="en-US" sz="2800" i="1" dirty="0"/>
              <a:t>, </a:t>
            </a:r>
            <a:r>
              <a:rPr lang="en-US" sz="2800" i="1" dirty="0" err="1"/>
              <a:t>assim</a:t>
            </a:r>
            <a:r>
              <a:rPr lang="en-US" sz="2800" i="1" dirty="0"/>
              <a:t> </a:t>
            </a:r>
            <a:r>
              <a:rPr lang="en-US" sz="2800" i="1" dirty="0" err="1"/>
              <a:t>como</a:t>
            </a:r>
            <a:r>
              <a:rPr lang="en-US" sz="2800" i="1" dirty="0"/>
              <a:t> </a:t>
            </a:r>
            <a:r>
              <a:rPr lang="en-US" sz="2800" i="1" dirty="0" err="1"/>
              <a:t>não</a:t>
            </a:r>
            <a:r>
              <a:rPr lang="en-US" sz="2800" i="1" dirty="0"/>
              <a:t> </a:t>
            </a:r>
            <a:r>
              <a:rPr lang="en-US" sz="2800" i="1" dirty="0" err="1"/>
              <a:t>há</a:t>
            </a:r>
            <a:r>
              <a:rPr lang="en-US" sz="2800" i="1" dirty="0"/>
              <a:t> </a:t>
            </a:r>
            <a:r>
              <a:rPr lang="en-US" sz="2800" i="1" dirty="0" err="1"/>
              <a:t>conversão</a:t>
            </a:r>
            <a:r>
              <a:rPr lang="en-US" sz="2800" i="1" dirty="0"/>
              <a:t>, </a:t>
            </a:r>
            <a:r>
              <a:rPr lang="en-US" sz="2800" i="1" dirty="0" err="1"/>
              <a:t>não</a:t>
            </a:r>
            <a:r>
              <a:rPr lang="en-US" sz="2800" i="1" dirty="0"/>
              <a:t> </a:t>
            </a:r>
            <a:r>
              <a:rPr lang="en-US" sz="2800" i="1" dirty="0" err="1"/>
              <a:t>há</a:t>
            </a:r>
            <a:r>
              <a:rPr lang="en-US" sz="2800" i="1" dirty="0"/>
              <a:t> </a:t>
            </a:r>
            <a:r>
              <a:rPr lang="en-US" sz="2800" i="1" dirty="0" err="1"/>
              <a:t>assimilação</a:t>
            </a:r>
            <a:r>
              <a:rPr lang="en-US" sz="2800" i="1" dirty="0"/>
              <a:t>. O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há</a:t>
            </a:r>
            <a:r>
              <a:rPr lang="en-US" sz="2800" i="1" dirty="0"/>
              <a:t> </a:t>
            </a:r>
            <a:r>
              <a:rPr lang="en-US" sz="2800" i="1" dirty="0" err="1"/>
              <a:t>é</a:t>
            </a:r>
            <a:r>
              <a:rPr lang="en-US" sz="2800" i="1" dirty="0"/>
              <a:t> </a:t>
            </a:r>
            <a:r>
              <a:rPr lang="en-US" sz="2800" i="1" dirty="0" err="1"/>
              <a:t>uma</a:t>
            </a:r>
            <a:r>
              <a:rPr lang="en-US" sz="2800" i="1" dirty="0"/>
              <a:t>  </a:t>
            </a:r>
            <a:r>
              <a:rPr lang="en-US" sz="2800" i="1" dirty="0" err="1"/>
              <a:t>integração</a:t>
            </a:r>
            <a:r>
              <a:rPr lang="en-US" sz="2800" i="1" dirty="0"/>
              <a:t> </a:t>
            </a:r>
            <a:r>
              <a:rPr lang="en-US" sz="2800" i="1" dirty="0" err="1"/>
              <a:t>inevitável</a:t>
            </a:r>
            <a:r>
              <a:rPr lang="en-US" sz="2800" i="1" dirty="0"/>
              <a:t>. </a:t>
            </a:r>
            <a:r>
              <a:rPr lang="en-US" sz="2800" dirty="0"/>
              <a:t>(Darcy </a:t>
            </a:r>
            <a:r>
              <a:rPr lang="en-US" sz="2800" dirty="0" err="1"/>
              <a:t>Ribeiro</a:t>
            </a:r>
            <a:r>
              <a:rPr lang="en-US" sz="2800" dirty="0"/>
              <a:t>, </a:t>
            </a:r>
            <a:r>
              <a:rPr lang="en-US" sz="2800" dirty="0" err="1"/>
              <a:t>Intervista</a:t>
            </a:r>
            <a:r>
              <a:rPr lang="en-US" sz="2800" dirty="0"/>
              <a:t> </a:t>
            </a:r>
            <a:r>
              <a:rPr lang="en-US" sz="2800" dirty="0" err="1"/>
              <a:t>boletin</a:t>
            </a:r>
            <a:r>
              <a:rPr lang="en-US" sz="2800" dirty="0"/>
              <a:t> ABA 27)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Schermata 2021-10-28 alle 16.26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10" y="0"/>
            <a:ext cx="4142154" cy="60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3700" y="188180"/>
            <a:ext cx="999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Transfiguração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Étnica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4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Darcy Ribeiro</a:t>
            </a:r>
            <a:r>
              <a:rPr lang="it-IT" sz="4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602302" y="1053412"/>
            <a:ext cx="7488668" cy="13708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i="1" dirty="0">
                <a:solidFill>
                  <a:srgbClr val="4B5064"/>
                </a:solidFill>
              </a:rPr>
              <a:t>As </a:t>
            </a:r>
            <a:r>
              <a:rPr lang="en-US" sz="1800" i="1" dirty="0" err="1">
                <a:solidFill>
                  <a:srgbClr val="4B5064"/>
                </a:solidFill>
              </a:rPr>
              <a:t>culturas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indígenas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podem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sobreviver</a:t>
            </a:r>
            <a:r>
              <a:rPr lang="en-US" sz="1800" i="1" dirty="0">
                <a:solidFill>
                  <a:srgbClr val="4B5064"/>
                </a:solidFill>
              </a:rPr>
              <a:t> de </a:t>
            </a:r>
            <a:r>
              <a:rPr lang="en-US" sz="1800" i="1" dirty="0" err="1">
                <a:solidFill>
                  <a:srgbClr val="4B5064"/>
                </a:solidFill>
              </a:rPr>
              <a:t>maneira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autônoma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senão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regiões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inexploradas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ou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à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fraca</a:t>
            </a:r>
            <a:r>
              <a:rPr lang="en-US" sz="1800" i="1" dirty="0">
                <a:solidFill>
                  <a:srgbClr val="4B5064"/>
                </a:solidFill>
              </a:rPr>
              <a:t> e </a:t>
            </a:r>
            <a:r>
              <a:rPr lang="en-US" sz="1800" i="1" dirty="0" err="1">
                <a:solidFill>
                  <a:srgbClr val="4B5064"/>
                </a:solidFill>
              </a:rPr>
              <a:t>recente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penetração</a:t>
            </a:r>
            <a:r>
              <a:rPr lang="en-US" sz="1800" i="1" dirty="0">
                <a:solidFill>
                  <a:srgbClr val="4B5064"/>
                </a:solidFill>
              </a:rPr>
              <a:t>, </a:t>
            </a:r>
            <a:r>
              <a:rPr lang="en-US" sz="1800" i="1" dirty="0" err="1">
                <a:solidFill>
                  <a:srgbClr val="4B5064"/>
                </a:solidFill>
              </a:rPr>
              <a:t>ou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enfim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condições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artificiais</a:t>
            </a:r>
            <a:r>
              <a:rPr lang="en-US" sz="1800" i="1" dirty="0">
                <a:solidFill>
                  <a:srgbClr val="4B5064"/>
                </a:solidFill>
              </a:rPr>
              <a:t> de </a:t>
            </a:r>
            <a:r>
              <a:rPr lang="en-US" sz="1800" i="1" dirty="0" err="1">
                <a:solidFill>
                  <a:srgbClr val="4B5064"/>
                </a:solidFill>
              </a:rPr>
              <a:t>intervenção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protecionista</a:t>
            </a:r>
            <a:r>
              <a:rPr lang="en-US" sz="1800" i="1" dirty="0">
                <a:solidFill>
                  <a:srgbClr val="4B5064"/>
                </a:solidFill>
              </a:rPr>
              <a:t>, </a:t>
            </a:r>
            <a:r>
              <a:rPr lang="en-US" sz="1800" i="1" dirty="0" err="1">
                <a:solidFill>
                  <a:srgbClr val="4B5064"/>
                </a:solidFill>
              </a:rPr>
              <a:t>constituem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espécimes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via de </a:t>
            </a:r>
            <a:r>
              <a:rPr lang="en-US" sz="1800" i="1" dirty="0" err="1">
                <a:solidFill>
                  <a:srgbClr val="4B5064"/>
                </a:solidFill>
              </a:rPr>
              <a:t>desaparição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destinados</a:t>
            </a:r>
            <a:r>
              <a:rPr lang="en-US" sz="1800" i="1" dirty="0">
                <a:solidFill>
                  <a:srgbClr val="4B5064"/>
                </a:solidFill>
              </a:rPr>
              <a:t> a </a:t>
            </a:r>
            <a:r>
              <a:rPr lang="en-US" sz="1800" i="1" dirty="0" err="1">
                <a:solidFill>
                  <a:srgbClr val="4B5064"/>
                </a:solidFill>
              </a:rPr>
              <a:t>perder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suas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características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medida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que</a:t>
            </a:r>
            <a:r>
              <a:rPr lang="en-US" sz="1800" i="1" dirty="0">
                <a:solidFill>
                  <a:srgbClr val="4B5064"/>
                </a:solidFill>
              </a:rPr>
              <a:t> a </a:t>
            </a:r>
            <a:r>
              <a:rPr lang="en-US" sz="1800" i="1" dirty="0" err="1">
                <a:solidFill>
                  <a:srgbClr val="4B5064"/>
                </a:solidFill>
              </a:rPr>
              <a:t>sociedade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nacional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cresce</a:t>
            </a:r>
            <a:r>
              <a:rPr lang="en-US" sz="1800" i="1" dirty="0">
                <a:solidFill>
                  <a:srgbClr val="4B5064"/>
                </a:solidFill>
              </a:rPr>
              <a:t> e se </a:t>
            </a:r>
            <a:r>
              <a:rPr lang="en-US" sz="1800" i="1" dirty="0" err="1">
                <a:solidFill>
                  <a:srgbClr val="4B5064"/>
                </a:solidFill>
              </a:rPr>
              <a:t>desenvolve</a:t>
            </a:r>
            <a:r>
              <a:rPr lang="en-US" sz="1800" i="1" dirty="0">
                <a:solidFill>
                  <a:srgbClr val="4B5064"/>
                </a:solidFill>
              </a:rPr>
              <a:t> de forma </a:t>
            </a:r>
            <a:r>
              <a:rPr lang="en-US" sz="1800" i="1" dirty="0" err="1">
                <a:solidFill>
                  <a:srgbClr val="4B5064"/>
                </a:solidFill>
              </a:rPr>
              <a:t>homogênea</a:t>
            </a:r>
            <a:r>
              <a:rPr lang="en-US" sz="1800" i="1" dirty="0">
                <a:solidFill>
                  <a:srgbClr val="4B5064"/>
                </a:solidFill>
              </a:rPr>
              <a:t>” (RIBEIRO, 1977g, p. 445)</a:t>
            </a:r>
            <a:endParaRPr lang="it-IT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0" y="1272455"/>
            <a:ext cx="45886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Il </a:t>
            </a:r>
            <a:r>
              <a:rPr lang="en-US" sz="2400" dirty="0" err="1"/>
              <a:t>concetto</a:t>
            </a:r>
            <a:r>
              <a:rPr lang="en-US" sz="2400" dirty="0"/>
              <a:t> di </a:t>
            </a:r>
            <a:r>
              <a:rPr lang="en-US" sz="2400" dirty="0" err="1"/>
              <a:t>etnia</a:t>
            </a:r>
            <a:r>
              <a:rPr lang="en-US" sz="2400" dirty="0"/>
              <a:t> </a:t>
            </a:r>
            <a:r>
              <a:rPr lang="en-US" sz="2400" dirty="0" err="1"/>
              <a:t>nazionale</a:t>
            </a:r>
            <a:r>
              <a:rPr lang="en-US" sz="2400" dirty="0"/>
              <a:t> in </a:t>
            </a:r>
            <a:r>
              <a:rPr lang="en-US" sz="2400" dirty="0" err="1"/>
              <a:t>espansione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Integrazione</a:t>
            </a:r>
            <a:r>
              <a:rPr lang="en-US" sz="2400" dirty="0"/>
              <a:t> </a:t>
            </a:r>
            <a:r>
              <a:rPr lang="en-US" sz="2400" dirty="0" err="1"/>
              <a:t>graduale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comunità</a:t>
            </a:r>
            <a:r>
              <a:rPr lang="en-US" sz="2400" dirty="0"/>
              <a:t> indigene da un </a:t>
            </a:r>
            <a:r>
              <a:rPr lang="en-US" sz="2400" dirty="0" err="1"/>
              <a:t>lato</a:t>
            </a:r>
            <a:r>
              <a:rPr lang="en-US" sz="2400" dirty="0"/>
              <a:t>, </a:t>
            </a:r>
            <a:r>
              <a:rPr lang="en-US" sz="2400" dirty="0" err="1"/>
              <a:t>creazione</a:t>
            </a:r>
            <a:r>
              <a:rPr lang="en-US" sz="2400" dirty="0"/>
              <a:t> di </a:t>
            </a:r>
            <a:r>
              <a:rPr lang="en-US" sz="2400" dirty="0" err="1"/>
              <a:t>riserve</a:t>
            </a:r>
            <a:r>
              <a:rPr lang="en-US" sz="2400" dirty="0"/>
              <a:t> </a:t>
            </a:r>
            <a:r>
              <a:rPr lang="en-US" sz="2400" dirty="0" err="1"/>
              <a:t>dall’altro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L’accellerazione</a:t>
            </a:r>
            <a:r>
              <a:rPr lang="en-US" sz="2400" dirty="0"/>
              <a:t> </a:t>
            </a:r>
            <a:r>
              <a:rPr lang="en-US" sz="2400" dirty="0" err="1"/>
              <a:t>evolutiva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Le </a:t>
            </a:r>
            <a:r>
              <a:rPr lang="en-US" sz="2400" dirty="0" err="1"/>
              <a:t>disiguaglianze</a:t>
            </a:r>
            <a:r>
              <a:rPr lang="en-US" sz="2400" dirty="0"/>
              <a:t> </a:t>
            </a:r>
            <a:r>
              <a:rPr lang="en-US" sz="2400" dirty="0" err="1"/>
              <a:t>nei</a:t>
            </a:r>
            <a:r>
              <a:rPr lang="en-US" sz="2400" dirty="0"/>
              <a:t> </a:t>
            </a:r>
            <a:r>
              <a:rPr lang="en-US" sz="2400" dirty="0" err="1"/>
              <a:t>processi</a:t>
            </a:r>
            <a:r>
              <a:rPr lang="en-US" sz="2400" dirty="0"/>
              <a:t> di </a:t>
            </a:r>
            <a:r>
              <a:rPr lang="en-US" sz="2400" dirty="0" err="1"/>
              <a:t>contatto</a:t>
            </a:r>
            <a:r>
              <a:rPr lang="en-US" sz="2400" dirty="0"/>
              <a:t>, </a:t>
            </a:r>
            <a:r>
              <a:rPr lang="en-US" sz="2400" dirty="0" err="1"/>
              <a:t>processi</a:t>
            </a:r>
            <a:r>
              <a:rPr lang="en-US" sz="2400" dirty="0"/>
              <a:t> </a:t>
            </a:r>
            <a:r>
              <a:rPr lang="en-US" sz="2400" dirty="0" err="1"/>
              <a:t>unilaterali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endParaRPr lang="en-US" sz="2400" i="1" dirty="0">
              <a:solidFill>
                <a:srgbClr val="4B5064"/>
              </a:solidFill>
            </a:endParaRPr>
          </a:p>
          <a:p>
            <a:endParaRPr lang="en-US" sz="2000" i="1" dirty="0">
              <a:solidFill>
                <a:srgbClr val="4B5064"/>
              </a:solidFill>
            </a:endParaRPr>
          </a:p>
          <a:p>
            <a:pPr algn="r"/>
            <a:r>
              <a:rPr lang="en-US" sz="2000" b="1" i="1" dirty="0"/>
              <a:t>O </a:t>
            </a:r>
            <a:r>
              <a:rPr lang="en-US" sz="2000" b="1" i="1" dirty="0" err="1"/>
              <a:t>Proceso</a:t>
            </a:r>
            <a:r>
              <a:rPr lang="en-US" sz="2000" b="1" i="1" dirty="0"/>
              <a:t> </a:t>
            </a:r>
            <a:r>
              <a:rPr lang="en-US" sz="2000" b="1" i="1" dirty="0" err="1"/>
              <a:t>Civilizatorio</a:t>
            </a:r>
            <a:r>
              <a:rPr lang="en-US" sz="2000" b="1" i="1" dirty="0"/>
              <a:t> </a:t>
            </a:r>
            <a:r>
              <a:rPr lang="en-US" sz="2000" i="1" dirty="0"/>
              <a:t>1968, </a:t>
            </a:r>
          </a:p>
          <a:p>
            <a:pPr algn="r"/>
            <a:r>
              <a:rPr lang="en-US" sz="2000" b="1" i="1" dirty="0" err="1"/>
              <a:t>Os</a:t>
            </a:r>
            <a:r>
              <a:rPr lang="en-US" sz="2000" b="1" i="1" dirty="0"/>
              <a:t> </a:t>
            </a:r>
            <a:r>
              <a:rPr lang="en-US" sz="2000" b="1" i="1" dirty="0" err="1"/>
              <a:t>índios</a:t>
            </a:r>
            <a:r>
              <a:rPr lang="en-US" sz="2000" b="1" i="1" dirty="0"/>
              <a:t> e a </a:t>
            </a:r>
            <a:r>
              <a:rPr lang="en-US" sz="2000" b="1" i="1" dirty="0" err="1"/>
              <a:t>civilização</a:t>
            </a:r>
            <a:r>
              <a:rPr lang="en-US" sz="2000" b="1" i="1" dirty="0"/>
              <a:t> </a:t>
            </a:r>
            <a:r>
              <a:rPr lang="en-US" sz="2000" dirty="0"/>
              <a:t>1970, </a:t>
            </a:r>
          </a:p>
          <a:p>
            <a:pPr algn="r"/>
            <a:r>
              <a:rPr lang="en-US" sz="2000" b="1" i="1" dirty="0"/>
              <a:t>O </a:t>
            </a:r>
            <a:r>
              <a:rPr lang="en-US" sz="2000" b="1" i="1" dirty="0" err="1"/>
              <a:t>Povo</a:t>
            </a:r>
            <a:r>
              <a:rPr lang="en-US" sz="2000" b="1" i="1" dirty="0"/>
              <a:t> </a:t>
            </a:r>
            <a:r>
              <a:rPr lang="en-US" sz="2000" b="1" i="1" dirty="0" err="1"/>
              <a:t>Brasileiro</a:t>
            </a:r>
            <a:r>
              <a:rPr lang="en-US" sz="2000" b="1" dirty="0"/>
              <a:t> </a:t>
            </a:r>
            <a:r>
              <a:rPr lang="en-US" sz="2000" dirty="0"/>
              <a:t>1995 </a:t>
            </a: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Darcy-Ribeiro-e-índios-Urubu-Kapoor-–-Foto-Instituto-Darcy-Ribei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64" y="2482012"/>
            <a:ext cx="7192636" cy="35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560" y="1252480"/>
            <a:ext cx="7404140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/>
              <a:t>Jamais</a:t>
            </a:r>
            <a:r>
              <a:rPr lang="en-US" sz="2000" i="1" dirty="0"/>
              <a:t> </a:t>
            </a:r>
            <a:r>
              <a:rPr lang="en-US" sz="2000" i="1" dirty="0" err="1"/>
              <a:t>estive</a:t>
            </a:r>
            <a:r>
              <a:rPr lang="en-US" sz="2000" i="1" dirty="0"/>
              <a:t> </a:t>
            </a:r>
            <a:r>
              <a:rPr lang="en-US" sz="2000" i="1" dirty="0" err="1"/>
              <a:t>tão</a:t>
            </a:r>
            <a:r>
              <a:rPr lang="en-US" sz="2000" i="1" dirty="0"/>
              <a:t> </a:t>
            </a:r>
            <a:r>
              <a:rPr lang="en-US" sz="2000" i="1" dirty="0" err="1"/>
              <a:t>feliz</a:t>
            </a:r>
            <a:r>
              <a:rPr lang="en-US" sz="2000" i="1" dirty="0"/>
              <a:t> de </a:t>
            </a:r>
            <a:r>
              <a:rPr lang="en-US" sz="2000" i="1" dirty="0" err="1"/>
              <a:t>estar</a:t>
            </a:r>
            <a:r>
              <a:rPr lang="en-US" sz="2000" i="1" dirty="0"/>
              <a:t> </a:t>
            </a:r>
            <a:r>
              <a:rPr lang="en-US" sz="2000" i="1" dirty="0" err="1"/>
              <a:t>enganado</a:t>
            </a:r>
            <a:r>
              <a:rPr lang="en-US" sz="2000" i="1" dirty="0"/>
              <a:t>. E </a:t>
            </a:r>
            <a:r>
              <a:rPr lang="en-US" sz="2000" i="1" dirty="0" err="1"/>
              <a:t>jamais</a:t>
            </a:r>
            <a:r>
              <a:rPr lang="en-US" sz="2000" i="1" dirty="0"/>
              <a:t> um </a:t>
            </a:r>
            <a:r>
              <a:rPr lang="en-US" sz="2000" i="1" dirty="0" err="1"/>
              <a:t>erro</a:t>
            </a:r>
            <a:r>
              <a:rPr lang="en-US" sz="2000" i="1" dirty="0"/>
              <a:t> </a:t>
            </a:r>
            <a:r>
              <a:rPr lang="en-US" sz="2000" i="1" dirty="0" err="1"/>
              <a:t>foi</a:t>
            </a:r>
            <a:r>
              <a:rPr lang="en-US" sz="2000" i="1" dirty="0"/>
              <a:t> </a:t>
            </a:r>
            <a:r>
              <a:rPr lang="en-US" sz="2000" i="1" dirty="0" err="1"/>
              <a:t>tão</a:t>
            </a:r>
            <a:r>
              <a:rPr lang="en-US" sz="2000" i="1" dirty="0"/>
              <a:t> </a:t>
            </a:r>
            <a:r>
              <a:rPr lang="en-US" sz="2000" i="1" dirty="0" err="1"/>
              <a:t>importante</a:t>
            </a:r>
            <a:r>
              <a:rPr lang="en-US" sz="2000" i="1" dirty="0"/>
              <a:t> </a:t>
            </a:r>
            <a:r>
              <a:rPr lang="en-US" sz="2000" i="1" dirty="0" err="1"/>
              <a:t>para</a:t>
            </a:r>
            <a:r>
              <a:rPr lang="en-US" sz="2000" i="1" dirty="0"/>
              <a:t> resolver </a:t>
            </a:r>
            <a:r>
              <a:rPr lang="en-US" sz="2000" i="1" dirty="0" err="1"/>
              <a:t>pesquisar</a:t>
            </a:r>
            <a:r>
              <a:rPr lang="en-US" sz="2000" i="1" dirty="0"/>
              <a:t> </a:t>
            </a:r>
            <a:r>
              <a:rPr lang="en-US" sz="2000" i="1" dirty="0" err="1"/>
              <a:t>fora</a:t>
            </a:r>
            <a:r>
              <a:rPr lang="en-US" sz="2000" i="1" dirty="0"/>
              <a:t> de </a:t>
            </a:r>
            <a:r>
              <a:rPr lang="en-US" sz="2000" i="1" dirty="0" err="1"/>
              <a:t>uma</a:t>
            </a:r>
            <a:r>
              <a:rPr lang="en-US" sz="2000" i="1" dirty="0"/>
              <a:t> "</a:t>
            </a:r>
            <a:r>
              <a:rPr lang="en-US" sz="2000" i="1" dirty="0" err="1"/>
              <a:t>antropologia</a:t>
            </a:r>
            <a:r>
              <a:rPr lang="en-US" sz="2000" i="1" dirty="0"/>
              <a:t> da </a:t>
            </a:r>
            <a:r>
              <a:rPr lang="en-US" sz="2000" i="1" dirty="0" err="1"/>
              <a:t>integração</a:t>
            </a:r>
            <a:r>
              <a:rPr lang="en-US" sz="2000" i="1" dirty="0"/>
              <a:t>", </a:t>
            </a:r>
            <a:r>
              <a:rPr lang="en-US" sz="2000" i="1" dirty="0" err="1"/>
              <a:t>uma</a:t>
            </a:r>
            <a:r>
              <a:rPr lang="en-US" sz="2000" i="1" dirty="0"/>
              <a:t> </a:t>
            </a:r>
            <a:r>
              <a:rPr lang="en-US" sz="2000" i="1" dirty="0" err="1"/>
              <a:t>antropologia</a:t>
            </a:r>
            <a:r>
              <a:rPr lang="en-US" sz="2000" i="1" dirty="0"/>
              <a:t>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pensasse</a:t>
            </a:r>
            <a:r>
              <a:rPr lang="en-US" sz="2000" i="1" dirty="0"/>
              <a:t> </a:t>
            </a:r>
            <a:r>
              <a:rPr lang="en-US" sz="2000" i="1" dirty="0" err="1"/>
              <a:t>realmente</a:t>
            </a:r>
            <a:r>
              <a:rPr lang="en-US" sz="2000" i="1" dirty="0"/>
              <a:t> </a:t>
            </a:r>
            <a:r>
              <a:rPr lang="en-US" sz="2000" i="1" dirty="0" err="1"/>
              <a:t>menos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decretar</a:t>
            </a:r>
            <a:r>
              <a:rPr lang="en-US" sz="2000" i="1" dirty="0"/>
              <a:t> a </a:t>
            </a:r>
            <a:r>
              <a:rPr lang="en-US" sz="2000" i="1" dirty="0" err="1"/>
              <a:t>morte</a:t>
            </a:r>
            <a:r>
              <a:rPr lang="en-US" sz="2000" i="1" dirty="0"/>
              <a:t> dos </a:t>
            </a:r>
            <a:r>
              <a:rPr lang="en-US" sz="2000" i="1" dirty="0" err="1"/>
              <a:t>índios</a:t>
            </a:r>
            <a:r>
              <a:rPr lang="en-US" sz="2000" i="1" dirty="0"/>
              <a:t>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procurar</a:t>
            </a:r>
            <a:r>
              <a:rPr lang="en-US" sz="2000" i="1" dirty="0"/>
              <a:t> </a:t>
            </a:r>
            <a:r>
              <a:rPr lang="en-US" sz="2000" i="1" dirty="0" err="1"/>
              <a:t>melhor</a:t>
            </a:r>
            <a:r>
              <a:rPr lang="en-US" sz="2000" i="1" dirty="0"/>
              <a:t> </a:t>
            </a:r>
            <a:r>
              <a:rPr lang="en-US" sz="2000" i="1" dirty="0" err="1"/>
              <a:t>compreendê</a:t>
            </a:r>
            <a:r>
              <a:rPr lang="en-US" sz="2000" i="1" dirty="0"/>
              <a:t>-los </a:t>
            </a:r>
            <a:r>
              <a:rPr lang="en-US" sz="2000" i="1" dirty="0" err="1"/>
              <a:t>enquanto</a:t>
            </a:r>
            <a:r>
              <a:rPr lang="en-US" sz="2000" i="1" dirty="0"/>
              <a:t> </a:t>
            </a:r>
            <a:r>
              <a:rPr lang="en-US" sz="2000" i="1" dirty="0" err="1"/>
              <a:t>sociedade</a:t>
            </a:r>
            <a:r>
              <a:rPr lang="en-US" sz="2000" i="1" dirty="0"/>
              <a:t> </a:t>
            </a:r>
            <a:r>
              <a:rPr lang="en-US" sz="2000" i="1" dirty="0" err="1"/>
              <a:t>concreta</a:t>
            </a:r>
            <a:r>
              <a:rPr lang="en-US" sz="2000" i="1" dirty="0"/>
              <a:t> e </a:t>
            </a:r>
            <a:r>
              <a:rPr lang="en-US" sz="2000" i="1" dirty="0" err="1"/>
              <a:t>específica</a:t>
            </a:r>
            <a:r>
              <a:rPr lang="en-US" sz="2000" i="1" dirty="0"/>
              <a:t>. Pois </a:t>
            </a:r>
            <a:r>
              <a:rPr lang="en-US" sz="2000" i="1" dirty="0" err="1"/>
              <a:t>é</a:t>
            </a:r>
            <a:r>
              <a:rPr lang="en-US" sz="2000" i="1" dirty="0"/>
              <a:t> </a:t>
            </a:r>
            <a:r>
              <a:rPr lang="en-US" sz="2000" i="1" dirty="0" err="1"/>
              <a:t>necessário</a:t>
            </a:r>
            <a:r>
              <a:rPr lang="en-US" sz="2000" i="1" dirty="0"/>
              <a:t> </a:t>
            </a:r>
            <a:r>
              <a:rPr lang="en-US" sz="2000" i="1" dirty="0" err="1"/>
              <a:t>não</a:t>
            </a:r>
            <a:r>
              <a:rPr lang="en-US" sz="2000" i="1" dirty="0"/>
              <a:t> </a:t>
            </a:r>
            <a:r>
              <a:rPr lang="en-US" sz="2000" i="1" dirty="0" err="1"/>
              <a:t>esquecer</a:t>
            </a:r>
            <a:r>
              <a:rPr lang="en-US" sz="2000" i="1" dirty="0"/>
              <a:t> que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índios</a:t>
            </a:r>
            <a:r>
              <a:rPr lang="en-US" sz="2000" i="1" dirty="0"/>
              <a:t> </a:t>
            </a:r>
            <a:r>
              <a:rPr lang="en-US" sz="2000" i="1" dirty="0" err="1"/>
              <a:t>morrem</a:t>
            </a:r>
            <a:r>
              <a:rPr lang="en-US" sz="2000" i="1" dirty="0"/>
              <a:t> </a:t>
            </a:r>
            <a:r>
              <a:rPr lang="en-US" sz="2000" i="1" dirty="0" err="1"/>
              <a:t>depois</a:t>
            </a:r>
            <a:r>
              <a:rPr lang="en-US" sz="2000" i="1" dirty="0"/>
              <a:t> de </a:t>
            </a:r>
            <a:r>
              <a:rPr lang="en-US" sz="2000" i="1" dirty="0" err="1"/>
              <a:t>decênios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etnologia</a:t>
            </a:r>
            <a:r>
              <a:rPr lang="en-US" sz="2000" i="1" dirty="0"/>
              <a:t> </a:t>
            </a:r>
            <a:r>
              <a:rPr lang="en-US" sz="2000" i="1" dirty="0" err="1"/>
              <a:t>brasileira</a:t>
            </a:r>
            <a:r>
              <a:rPr lang="en-US" sz="2000" i="1" dirty="0"/>
              <a:t>, </a:t>
            </a:r>
            <a:r>
              <a:rPr lang="en-US" sz="2000" i="1" dirty="0" err="1"/>
              <a:t>embora</a:t>
            </a:r>
            <a:r>
              <a:rPr lang="en-US" sz="2000" i="1" dirty="0"/>
              <a:t> a </a:t>
            </a:r>
            <a:r>
              <a:rPr lang="en-US" sz="2000" i="1" dirty="0" err="1"/>
              <a:t>realidade</a:t>
            </a:r>
            <a:r>
              <a:rPr lang="en-US" sz="2000" i="1" dirty="0"/>
              <a:t> </a:t>
            </a:r>
            <a:r>
              <a:rPr lang="en-US" sz="2000" i="1" dirty="0" err="1"/>
              <a:t>seja</a:t>
            </a:r>
            <a:r>
              <a:rPr lang="en-US" sz="2000" i="1" dirty="0"/>
              <a:t> </a:t>
            </a:r>
            <a:r>
              <a:rPr lang="en-US" sz="2000" i="1" dirty="0" err="1"/>
              <a:t>outra</a:t>
            </a:r>
            <a:r>
              <a:rPr lang="en-US" sz="2000" i="1" dirty="0"/>
              <a:t>; </a:t>
            </a:r>
            <a:r>
              <a:rPr lang="en-US" sz="2000" i="1" dirty="0" err="1"/>
              <a:t>apesar</a:t>
            </a:r>
            <a:r>
              <a:rPr lang="en-US" sz="2000" i="1" dirty="0"/>
              <a:t> dos </a:t>
            </a:r>
            <a:r>
              <a:rPr lang="en-US" sz="2000" i="1" dirty="0" err="1"/>
              <a:t>decretos</a:t>
            </a:r>
            <a:r>
              <a:rPr lang="en-US" sz="2000" i="1" dirty="0"/>
              <a:t> (do </a:t>
            </a:r>
            <a:r>
              <a:rPr lang="en-US" sz="2000" i="1" dirty="0" err="1"/>
              <a:t>Governo</a:t>
            </a:r>
            <a:r>
              <a:rPr lang="en-US" sz="2000" i="1" dirty="0"/>
              <a:t> </a:t>
            </a:r>
            <a:r>
              <a:rPr lang="en-US" sz="2000" i="1" dirty="0" err="1"/>
              <a:t>como</a:t>
            </a:r>
            <a:r>
              <a:rPr lang="en-US" sz="2000" i="1" dirty="0"/>
              <a:t> dos </a:t>
            </a:r>
            <a:r>
              <a:rPr lang="en-US" sz="2000" i="1" dirty="0" err="1"/>
              <a:t>etnólogos</a:t>
            </a:r>
            <a:r>
              <a:rPr lang="en-US" sz="2000" i="1" dirty="0"/>
              <a:t>), </a:t>
            </a:r>
            <a:r>
              <a:rPr lang="en-US" sz="2000" i="1" dirty="0" err="1"/>
              <a:t>apesar</a:t>
            </a:r>
            <a:r>
              <a:rPr lang="en-US" sz="2000" i="1" dirty="0"/>
              <a:t> de </a:t>
            </a:r>
            <a:r>
              <a:rPr lang="en-US" sz="2000" i="1" dirty="0" err="1"/>
              <a:t>todas</a:t>
            </a:r>
            <a:r>
              <a:rPr lang="en-US" sz="2000" i="1" dirty="0"/>
              <a:t> as </a:t>
            </a:r>
            <a:r>
              <a:rPr lang="en-US" sz="2000" i="1" dirty="0" err="1"/>
              <a:t>tragédias</a:t>
            </a:r>
            <a:r>
              <a:rPr lang="en-US" sz="2000" i="1" dirty="0"/>
              <a:t>, </a:t>
            </a:r>
            <a:r>
              <a:rPr lang="en-US" sz="2000" i="1" dirty="0" err="1"/>
              <a:t>todas</a:t>
            </a:r>
            <a:r>
              <a:rPr lang="en-US" sz="2000" i="1" dirty="0"/>
              <a:t> as crises, as </a:t>
            </a:r>
            <a:r>
              <a:rPr lang="en-US" sz="2000" i="1" dirty="0" err="1"/>
              <a:t>doenças</a:t>
            </a:r>
            <a:r>
              <a:rPr lang="en-US" sz="2000" i="1" dirty="0"/>
              <a:t> e as </a:t>
            </a:r>
            <a:r>
              <a:rPr lang="en-US" sz="2000" i="1" dirty="0" err="1"/>
              <a:t>espoliações</a:t>
            </a:r>
            <a:r>
              <a:rPr lang="en-US" sz="2000" i="1" dirty="0"/>
              <a:t>, as </a:t>
            </a:r>
            <a:r>
              <a:rPr lang="en-US" sz="2000" i="1" dirty="0" err="1"/>
              <a:t>perdas</a:t>
            </a:r>
            <a:r>
              <a:rPr lang="en-US" sz="2000" i="1" dirty="0"/>
              <a:t> de </a:t>
            </a:r>
            <a:r>
              <a:rPr lang="en-US" sz="2000" i="1" dirty="0" err="1"/>
              <a:t>terras</a:t>
            </a:r>
            <a:r>
              <a:rPr lang="en-US" sz="2000" i="1" dirty="0"/>
              <a:t>,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suma</a:t>
            </a:r>
            <a:r>
              <a:rPr lang="en-US" sz="2000" i="1" dirty="0"/>
              <a:t>, de </a:t>
            </a:r>
            <a:r>
              <a:rPr lang="en-US" sz="2000" i="1" dirty="0" err="1"/>
              <a:t>tudo</a:t>
            </a:r>
            <a:r>
              <a:rPr lang="en-US" sz="2000" i="1" dirty="0"/>
              <a:t> o que </a:t>
            </a:r>
            <a:r>
              <a:rPr lang="en-US" sz="2000" i="1" dirty="0" err="1"/>
              <a:t>pode</a:t>
            </a:r>
            <a:r>
              <a:rPr lang="en-US" sz="2000" i="1" dirty="0"/>
              <a:t> </a:t>
            </a:r>
            <a:r>
              <a:rPr lang="en-US" sz="2000" i="1" dirty="0" err="1"/>
              <a:t>acontecer</a:t>
            </a:r>
            <a:r>
              <a:rPr lang="en-US" sz="2000" i="1" dirty="0"/>
              <a:t> de </a:t>
            </a:r>
            <a:r>
              <a:rPr lang="en-US" sz="2000" i="1" dirty="0" err="1"/>
              <a:t>pior</a:t>
            </a:r>
            <a:r>
              <a:rPr lang="en-US" sz="2000" i="1" dirty="0"/>
              <a:t> a um </a:t>
            </a:r>
            <a:r>
              <a:rPr lang="en-US" sz="2000" i="1" dirty="0" err="1"/>
              <a:t>grupo</a:t>
            </a:r>
            <a:r>
              <a:rPr lang="en-US" sz="2000" i="1" dirty="0"/>
              <a:t> </a:t>
            </a:r>
            <a:r>
              <a:rPr lang="en-US" sz="2000" i="1" dirty="0" err="1"/>
              <a:t>humano</a:t>
            </a:r>
            <a:r>
              <a:rPr lang="en-US" sz="2000" i="1" dirty="0"/>
              <a:t>,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índios</a:t>
            </a:r>
            <a:r>
              <a:rPr lang="en-US" sz="2000" i="1" dirty="0"/>
              <a:t> </a:t>
            </a:r>
            <a:r>
              <a:rPr lang="en-US" sz="2000" i="1" dirty="0" err="1"/>
              <a:t>estão</a:t>
            </a:r>
            <a:r>
              <a:rPr lang="en-US" sz="2000" i="1" dirty="0"/>
              <a:t> </a:t>
            </a:r>
            <a:r>
              <a:rPr lang="en-US" sz="2000" i="1" dirty="0" err="1"/>
              <a:t>lá</a:t>
            </a:r>
            <a:r>
              <a:rPr lang="en-US" sz="2000" i="1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000" i="1" dirty="0"/>
              <a:t>(Da Matta- Roque de Barros, </a:t>
            </a:r>
            <a:r>
              <a:rPr lang="en-US" sz="2000" i="1" dirty="0" err="1"/>
              <a:t>Indios</a:t>
            </a:r>
            <a:r>
              <a:rPr lang="en-US" sz="2000" i="1" dirty="0"/>
              <a:t> e </a:t>
            </a:r>
            <a:r>
              <a:rPr lang="en-US" sz="2000" i="1" dirty="0" err="1"/>
              <a:t>Castanheiros</a:t>
            </a:r>
            <a:r>
              <a:rPr lang="en-US" sz="2000" i="1" dirty="0"/>
              <a:t> 1967, p. 36) </a:t>
            </a:r>
          </a:p>
        </p:txBody>
      </p:sp>
      <p:pic>
        <p:nvPicPr>
          <p:cNvPr id="3" name="Picture 2" descr="Da Mat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1762" r="3558" b="2647"/>
          <a:stretch/>
        </p:blipFill>
        <p:spPr>
          <a:xfrm>
            <a:off x="8276434" y="0"/>
            <a:ext cx="3915565" cy="6089931"/>
          </a:xfrm>
          <a:prstGeom prst="rect">
            <a:avLst/>
          </a:prstGeom>
        </p:spPr>
      </p:pic>
      <p:pic>
        <p:nvPicPr>
          <p:cNvPr id="5" name="Picture 4" descr="Schermata 2021-10-29 alle 10.2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" y="6123009"/>
            <a:ext cx="11328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7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5777" y="195071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Fricção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interétnica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87238" y="1123214"/>
            <a:ext cx="111736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4B5064"/>
                </a:solidFill>
              </a:rPr>
              <a:t>"O </a:t>
            </a:r>
            <a:r>
              <a:rPr lang="en-US" sz="2000" i="1" dirty="0" err="1">
                <a:solidFill>
                  <a:srgbClr val="4B5064"/>
                </a:solidFill>
              </a:rPr>
              <a:t>estudo</a:t>
            </a:r>
            <a:r>
              <a:rPr lang="en-US" sz="2000" i="1" dirty="0">
                <a:solidFill>
                  <a:srgbClr val="4B5064"/>
                </a:solidFill>
              </a:rPr>
              <a:t> das </a:t>
            </a:r>
            <a:r>
              <a:rPr lang="en-US" sz="2000" i="1" dirty="0" err="1">
                <a:solidFill>
                  <a:srgbClr val="4B5064"/>
                </a:solidFill>
              </a:rPr>
              <a:t>zonas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fricção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interétnica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transformou</a:t>
            </a:r>
            <a:r>
              <a:rPr lang="en-US" sz="2000" i="1" dirty="0">
                <a:solidFill>
                  <a:srgbClr val="4B5064"/>
                </a:solidFill>
              </a:rPr>
              <a:t> a </a:t>
            </a:r>
            <a:r>
              <a:rPr lang="en-US" sz="2000" i="1" dirty="0" err="1">
                <a:solidFill>
                  <a:srgbClr val="4B5064"/>
                </a:solidFill>
              </a:rPr>
              <a:t>noção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situação</a:t>
            </a:r>
            <a:r>
              <a:rPr lang="en-US" sz="2000" i="1" dirty="0">
                <a:solidFill>
                  <a:srgbClr val="4B5064"/>
                </a:solidFill>
              </a:rPr>
              <a:t> (colonial </a:t>
            </a:r>
            <a:r>
              <a:rPr lang="en-US" sz="2000" i="1" dirty="0" err="1">
                <a:solidFill>
                  <a:srgbClr val="4B5064"/>
                </a:solidFill>
              </a:rPr>
              <a:t>ou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fricção</a:t>
            </a:r>
            <a:r>
              <a:rPr lang="en-US" sz="2000" i="1" dirty="0">
                <a:solidFill>
                  <a:srgbClr val="4B5064"/>
                </a:solidFill>
              </a:rPr>
              <a:t>)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um </a:t>
            </a:r>
            <a:r>
              <a:rPr lang="en-US" sz="2000" i="1" dirty="0" err="1">
                <a:solidFill>
                  <a:srgbClr val="4B5064"/>
                </a:solidFill>
              </a:rPr>
              <a:t>instrumento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compreensão</a:t>
            </a:r>
            <a:r>
              <a:rPr lang="en-US" sz="2000" i="1" dirty="0">
                <a:solidFill>
                  <a:srgbClr val="4B5064"/>
                </a:solidFill>
              </a:rPr>
              <a:t> e de </a:t>
            </a:r>
            <a:r>
              <a:rPr lang="en-US" sz="2000" i="1" dirty="0" err="1">
                <a:solidFill>
                  <a:srgbClr val="4B5064"/>
                </a:solidFill>
              </a:rPr>
              <a:t>explicação</a:t>
            </a:r>
            <a:r>
              <a:rPr lang="en-US" sz="2000" i="1" dirty="0">
                <a:solidFill>
                  <a:srgbClr val="4B5064"/>
                </a:solidFill>
              </a:rPr>
              <a:t> da </a:t>
            </a:r>
            <a:r>
              <a:rPr lang="en-US" sz="2000" i="1" dirty="0" err="1">
                <a:solidFill>
                  <a:srgbClr val="4B5064"/>
                </a:solidFill>
              </a:rPr>
              <a:t>realidade</a:t>
            </a:r>
            <a:r>
              <a:rPr lang="en-US" sz="2000" i="1" dirty="0">
                <a:solidFill>
                  <a:srgbClr val="4B5064"/>
                </a:solidFill>
              </a:rPr>
              <a:t> tribal </a:t>
            </a:r>
            <a:r>
              <a:rPr lang="en-US" sz="2000" i="1" dirty="0" err="1">
                <a:solidFill>
                  <a:srgbClr val="4B5064"/>
                </a:solidFill>
              </a:rPr>
              <a:t>visto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não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mais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si</a:t>
            </a:r>
            <a:r>
              <a:rPr lang="en-US" sz="2000" i="1" dirty="0">
                <a:solidFill>
                  <a:srgbClr val="4B5064"/>
                </a:solidFill>
              </a:rPr>
              <a:t> mas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relação</a:t>
            </a:r>
            <a:r>
              <a:rPr lang="en-US" sz="2000" i="1" dirty="0">
                <a:solidFill>
                  <a:srgbClr val="4B5064"/>
                </a:solidFill>
              </a:rPr>
              <a:t> com a </a:t>
            </a:r>
            <a:r>
              <a:rPr lang="en-US" sz="2000" i="1" dirty="0" err="1">
                <a:solidFill>
                  <a:srgbClr val="4B5064"/>
                </a:solidFill>
              </a:rPr>
              <a:t>sociedade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que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lhe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rodeia</a:t>
            </a:r>
            <a:r>
              <a:rPr lang="en-US" sz="2000" i="1" dirty="0">
                <a:solidFill>
                  <a:srgbClr val="4B5064"/>
                </a:solidFill>
              </a:rPr>
              <a:t>” (</a:t>
            </a:r>
            <a:r>
              <a:rPr lang="en-US" sz="2000" b="1" i="1" dirty="0">
                <a:solidFill>
                  <a:srgbClr val="4B5064"/>
                </a:solidFill>
              </a:rPr>
              <a:t>Cardoso de Oliveira 1967</a:t>
            </a:r>
            <a:r>
              <a:rPr lang="en-US" sz="2000" i="1" dirty="0">
                <a:solidFill>
                  <a:srgbClr val="4B5064"/>
                </a:solidFill>
              </a:rPr>
              <a:t>)</a:t>
            </a:r>
            <a:r>
              <a:rPr lang="en-US" sz="2000" i="1" dirty="0"/>
              <a:t>.</a:t>
            </a: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Il </a:t>
            </a:r>
            <a:r>
              <a:rPr lang="en-US" sz="2400" dirty="0" err="1"/>
              <a:t>progetto</a:t>
            </a:r>
            <a:r>
              <a:rPr lang="en-US" sz="2400" dirty="0"/>
              <a:t> </a:t>
            </a:r>
            <a:r>
              <a:rPr lang="en-US" sz="2400" i="1" dirty="0" err="1"/>
              <a:t>Regiões</a:t>
            </a:r>
            <a:r>
              <a:rPr lang="en-US" sz="2400" i="1" dirty="0"/>
              <a:t> de </a:t>
            </a:r>
            <a:r>
              <a:rPr lang="en-US" sz="2400" i="1" dirty="0" err="1"/>
              <a:t>fricção</a:t>
            </a:r>
            <a:r>
              <a:rPr lang="en-US" sz="2400" i="1" dirty="0"/>
              <a:t> </a:t>
            </a:r>
            <a:r>
              <a:rPr lang="en-US" sz="2400" i="1" dirty="0" err="1"/>
              <a:t>interétnica</a:t>
            </a:r>
            <a:r>
              <a:rPr lang="en-US" sz="2400" i="1" dirty="0"/>
              <a:t> do </a:t>
            </a:r>
            <a:r>
              <a:rPr lang="en-US" sz="2400" i="1" dirty="0" err="1"/>
              <a:t>Brasil</a:t>
            </a:r>
            <a:r>
              <a:rPr lang="en-US" sz="2400" i="1" dirty="0"/>
              <a:t> </a:t>
            </a:r>
            <a:r>
              <a:rPr lang="en-US" sz="2400" dirty="0" err="1"/>
              <a:t>anni</a:t>
            </a:r>
            <a:r>
              <a:rPr lang="en-US" sz="2400" dirty="0"/>
              <a:t> </a:t>
            </a:r>
            <a:r>
              <a:rPr lang="fr-FR" sz="2400" dirty="0"/>
              <a:t>’</a:t>
            </a:r>
            <a:r>
              <a:rPr lang="en-US" sz="2400" dirty="0"/>
              <a:t>60-’70 (</a:t>
            </a:r>
            <a:r>
              <a:rPr lang="en-US" sz="2400" b="1" dirty="0"/>
              <a:t>Cardoso de Oliveira</a:t>
            </a:r>
            <a:r>
              <a:rPr lang="en-US" sz="24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Rifiuto</a:t>
            </a:r>
            <a:r>
              <a:rPr lang="en-US" sz="2400" dirty="0"/>
              <a:t> </a:t>
            </a:r>
            <a:r>
              <a:rPr lang="en-US" sz="2400" dirty="0" err="1"/>
              <a:t>dell’approccio</a:t>
            </a:r>
            <a:r>
              <a:rPr lang="en-US" sz="2400" dirty="0"/>
              <a:t> </a:t>
            </a:r>
            <a:r>
              <a:rPr lang="en-US" sz="2400" dirty="0" err="1"/>
              <a:t>culturalista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Livello</a:t>
            </a:r>
            <a:r>
              <a:rPr lang="en-US" sz="2400" dirty="0"/>
              <a:t> </a:t>
            </a:r>
            <a:r>
              <a:rPr lang="en-US" sz="2400" dirty="0" err="1"/>
              <a:t>economico</a:t>
            </a:r>
            <a:r>
              <a:rPr lang="en-US" sz="2400" dirty="0"/>
              <a:t>, </a:t>
            </a:r>
            <a:r>
              <a:rPr lang="en-US" sz="2400" dirty="0" err="1"/>
              <a:t>sociale</a:t>
            </a:r>
            <a:r>
              <a:rPr lang="en-US" sz="2400" dirty="0"/>
              <a:t> e politico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Visione</a:t>
            </a:r>
            <a:r>
              <a:rPr lang="en-US" sz="2400" dirty="0"/>
              <a:t> </a:t>
            </a:r>
            <a:r>
              <a:rPr lang="en-US" sz="2400" dirty="0" err="1"/>
              <a:t>processuale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nozione</a:t>
            </a:r>
            <a:r>
              <a:rPr lang="en-US" sz="2400" dirty="0"/>
              <a:t> di </a:t>
            </a:r>
            <a:r>
              <a:rPr lang="en-US" sz="2400" dirty="0" err="1"/>
              <a:t>frontiera</a:t>
            </a:r>
            <a:r>
              <a:rPr lang="en-US" sz="2400" dirty="0"/>
              <a:t> e di </a:t>
            </a:r>
            <a:r>
              <a:rPr lang="en-US" sz="2400" b="1" dirty="0" err="1"/>
              <a:t>colonialismo</a:t>
            </a:r>
            <a:r>
              <a:rPr lang="en-US" sz="2400" b="1" dirty="0"/>
              <a:t> </a:t>
            </a:r>
            <a:r>
              <a:rPr lang="en-US" sz="2400" b="1" dirty="0" err="1"/>
              <a:t>interno</a:t>
            </a:r>
            <a:r>
              <a:rPr lang="en-US" sz="2400" dirty="0"/>
              <a:t>: la </a:t>
            </a:r>
            <a:r>
              <a:rPr lang="en-US" sz="2400" dirty="0" err="1"/>
              <a:t>questione</a:t>
            </a:r>
            <a:r>
              <a:rPr lang="en-US" sz="2400" dirty="0"/>
              <a:t> indigene per </a:t>
            </a:r>
            <a:r>
              <a:rPr lang="en-US" sz="2400" dirty="0" err="1"/>
              <a:t>studiare</a:t>
            </a:r>
            <a:r>
              <a:rPr lang="en-US" sz="2400" dirty="0"/>
              <a:t> un </a:t>
            </a:r>
            <a:r>
              <a:rPr lang="en-US" sz="2400" dirty="0" err="1"/>
              <a:t>fronte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ampio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Da </a:t>
            </a:r>
            <a:r>
              <a:rPr lang="en-GB" sz="2400" dirty="0" err="1"/>
              <a:t>Matta</a:t>
            </a:r>
            <a:r>
              <a:rPr lang="en-GB" sz="2400" i="1" dirty="0"/>
              <a:t>: O </a:t>
            </a:r>
            <a:r>
              <a:rPr lang="en-GB" sz="2400" i="1" dirty="0" err="1"/>
              <a:t>que</a:t>
            </a:r>
            <a:r>
              <a:rPr lang="en-GB" sz="2400" i="1" dirty="0"/>
              <a:t> </a:t>
            </a:r>
            <a:r>
              <a:rPr lang="en-GB" sz="2400" i="1" dirty="0" err="1"/>
              <a:t>faz</a:t>
            </a:r>
            <a:r>
              <a:rPr lang="en-GB" sz="2400" i="1" dirty="0"/>
              <a:t> o </a:t>
            </a:r>
            <a:r>
              <a:rPr lang="en-GB" sz="2400" i="1" dirty="0" err="1"/>
              <a:t>Brasil</a:t>
            </a:r>
            <a:r>
              <a:rPr lang="en-GB" sz="2400" i="1" dirty="0"/>
              <a:t>, </a:t>
            </a:r>
            <a:r>
              <a:rPr lang="en-GB" sz="2400" i="1" dirty="0" err="1"/>
              <a:t>Brasil</a:t>
            </a:r>
            <a:endParaRPr lang="en-US" sz="2000" i="1" dirty="0"/>
          </a:p>
          <a:p>
            <a:pPr algn="r"/>
            <a:r>
              <a:rPr lang="en-US" sz="2000" b="1" i="1" dirty="0"/>
              <a:t>Cardoso de Oliveira </a:t>
            </a:r>
            <a:r>
              <a:rPr lang="en-US" sz="2000" i="1" dirty="0"/>
              <a:t>"</a:t>
            </a:r>
            <a:r>
              <a:rPr lang="en-US" sz="2000" b="1" i="1" dirty="0"/>
              <a:t>O </a:t>
            </a:r>
            <a:r>
              <a:rPr lang="en-US" sz="2000" b="1" i="1" dirty="0" err="1"/>
              <a:t>Índio</a:t>
            </a:r>
            <a:r>
              <a:rPr lang="en-US" sz="2000" b="1" i="1" dirty="0"/>
              <a:t> no </a:t>
            </a:r>
            <a:r>
              <a:rPr lang="en-US" sz="2000" b="1" i="1" dirty="0" err="1"/>
              <a:t>mundo</a:t>
            </a:r>
            <a:r>
              <a:rPr lang="en-US" sz="2000" b="1" i="1" dirty="0"/>
              <a:t> dos </a:t>
            </a:r>
            <a:r>
              <a:rPr lang="en-US" sz="2000" b="1" i="1" dirty="0" err="1"/>
              <a:t>brancos</a:t>
            </a:r>
            <a:r>
              <a:rPr lang="en-US" sz="2000" i="1" dirty="0"/>
              <a:t>" (1964), de Roberto</a:t>
            </a:r>
          </a:p>
          <a:p>
            <a:pPr algn="r"/>
            <a:r>
              <a:rPr lang="en-US" sz="2000" b="1" i="1" dirty="0"/>
              <a:t>Da </a:t>
            </a:r>
            <a:r>
              <a:rPr lang="en-US" sz="2000" b="1" i="1" dirty="0" err="1"/>
              <a:t>Matta</a:t>
            </a:r>
            <a:r>
              <a:rPr lang="en-US" sz="2000" b="1" i="1" dirty="0"/>
              <a:t> e </a:t>
            </a:r>
            <a:r>
              <a:rPr lang="en-US" sz="2000" b="1" i="1" dirty="0" err="1"/>
              <a:t>Roque</a:t>
            </a:r>
            <a:r>
              <a:rPr lang="en-US" sz="2000" b="1" i="1" dirty="0"/>
              <a:t> de Barros </a:t>
            </a:r>
            <a:r>
              <a:rPr lang="en-US" sz="2000" i="1" dirty="0"/>
              <a:t>"</a:t>
            </a:r>
            <a:r>
              <a:rPr lang="en-US" sz="2000" i="1" dirty="0" err="1"/>
              <a:t>Índios</a:t>
            </a:r>
            <a:r>
              <a:rPr lang="en-US" sz="2000" i="1" dirty="0"/>
              <a:t> e </a:t>
            </a:r>
            <a:r>
              <a:rPr lang="en-US" sz="2000" i="1" dirty="0" err="1"/>
              <a:t>castanheiros</a:t>
            </a:r>
            <a:r>
              <a:rPr lang="en-US" sz="2000" i="1" dirty="0"/>
              <a:t>" (1967)</a:t>
            </a: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91150-0A6F-47D2-967F-18CC4FCC205A}"/>
              </a:ext>
            </a:extLst>
          </p:cNvPr>
          <p:cNvSpPr txBox="1">
            <a:spLocks/>
          </p:cNvSpPr>
          <p:nvPr/>
        </p:nvSpPr>
        <p:spPr>
          <a:xfrm>
            <a:off x="181070" y="6136836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A40961-6FC9-4CC2-BDB5-60F4A54C81E3}"/>
              </a:ext>
            </a:extLst>
          </p:cNvPr>
          <p:cNvSpPr txBox="1">
            <a:spLocks/>
          </p:cNvSpPr>
          <p:nvPr/>
        </p:nvSpPr>
        <p:spPr>
          <a:xfrm>
            <a:off x="197667" y="651314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2677D1-11EA-4653-9C88-1FF5DF9B2F64}"/>
              </a:ext>
            </a:extLst>
          </p:cNvPr>
          <p:cNvSpPr txBox="1"/>
          <p:nvPr/>
        </p:nvSpPr>
        <p:spPr>
          <a:xfrm>
            <a:off x="623276" y="282336"/>
            <a:ext cx="621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L’antropologia o la teoria del bombardamento di Berlino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D40C0-613A-4874-8B4F-F766B0777D5D}"/>
              </a:ext>
            </a:extLst>
          </p:cNvPr>
          <p:cNvSpPr txBox="1"/>
          <p:nvPr/>
        </p:nvSpPr>
        <p:spPr>
          <a:xfrm>
            <a:off x="2844800" y="3644901"/>
            <a:ext cx="3175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Darcy </a:t>
            </a:r>
            <a:r>
              <a:rPr lang="en-US" sz="2400" dirty="0" err="1"/>
              <a:t>Ribeiro</a:t>
            </a:r>
            <a:r>
              <a:rPr lang="en-US" sz="2400" dirty="0"/>
              <a:t>, </a:t>
            </a:r>
            <a:r>
              <a:rPr lang="en-US" sz="2400" i="1" dirty="0" err="1"/>
              <a:t>Encontros</a:t>
            </a:r>
            <a:r>
              <a:rPr lang="en-US" sz="2400" i="1" dirty="0"/>
              <a:t> com a </a:t>
            </a:r>
            <a:r>
              <a:rPr lang="en-US" sz="2400" i="1" dirty="0" err="1"/>
              <a:t>civilização</a:t>
            </a:r>
            <a:r>
              <a:rPr lang="en-US" sz="2400" i="1" dirty="0"/>
              <a:t> 12 </a:t>
            </a:r>
            <a:r>
              <a:rPr lang="en-US" sz="2400" dirty="0"/>
              <a:t>(1979)</a:t>
            </a:r>
            <a:endParaRPr lang="it-IT" sz="2400" dirty="0"/>
          </a:p>
        </p:txBody>
      </p:sp>
      <p:pic>
        <p:nvPicPr>
          <p:cNvPr id="8" name="Content Placeholder 3" descr="Schermata 2017-10-13 alle 09.13.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9" r="-780"/>
          <a:stretch/>
        </p:blipFill>
        <p:spPr>
          <a:xfrm rot="5400000">
            <a:off x="6762380" y="307940"/>
            <a:ext cx="4417414" cy="6087534"/>
          </a:xfrm>
          <a:prstGeom prst="rect">
            <a:avLst/>
          </a:prstGeom>
        </p:spPr>
      </p:pic>
      <p:pic>
        <p:nvPicPr>
          <p:cNvPr id="9" name="Content Placeholder 3" descr="Darcy_Ribeir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r="-486"/>
          <a:stretch/>
        </p:blipFill>
        <p:spPr>
          <a:xfrm>
            <a:off x="371639" y="1554293"/>
            <a:ext cx="2067281" cy="3603625"/>
          </a:xfrm>
          <a:prstGeom prst="rect">
            <a:avLst/>
          </a:prstGeom>
        </p:spPr>
      </p:pic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hermata 2017-10-13 alle 10.01.25.png">
            <a:extLst>
              <a:ext uri="{FF2B5EF4-FFF2-40B4-BE49-F238E27FC236}">
                <a16:creationId xmlns:a16="http://schemas.microsoft.com/office/drawing/2014/main" id="{EC03DC21-1570-98CD-E6A5-A32F6215F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r="3149"/>
          <a:stretch/>
        </p:blipFill>
        <p:spPr>
          <a:xfrm rot="5400000">
            <a:off x="2871546" y="81452"/>
            <a:ext cx="3084607" cy="8616239"/>
          </a:xfrm>
          <a:prstGeom prst="rect">
            <a:avLst/>
          </a:prstGeom>
        </p:spPr>
      </p:pic>
      <p:pic>
        <p:nvPicPr>
          <p:cNvPr id="3" name="Content Placeholder 3" descr="Schermata 2017-10-13 alle 09.54.30.png">
            <a:extLst>
              <a:ext uri="{FF2B5EF4-FFF2-40B4-BE49-F238E27FC236}">
                <a16:creationId xmlns:a16="http://schemas.microsoft.com/office/drawing/2014/main" id="{37AAED29-D5B3-317B-8345-3D21B5EDE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4" r="-220"/>
          <a:stretch/>
        </p:blipFill>
        <p:spPr>
          <a:xfrm rot="5400000">
            <a:off x="3218726" y="-2883296"/>
            <a:ext cx="2390244" cy="86162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0EC56C-6BD4-3018-5646-BA6F6F88012B}"/>
              </a:ext>
            </a:extLst>
          </p:cNvPr>
          <p:cNvSpPr txBox="1"/>
          <p:nvPr/>
        </p:nvSpPr>
        <p:spPr>
          <a:xfrm>
            <a:off x="8721969" y="5363253"/>
            <a:ext cx="6107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Darcy Ribeiro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41722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F87BD-A8AF-4CC4-BC0A-439E1B0283E0}"/>
              </a:ext>
            </a:extLst>
          </p:cNvPr>
          <p:cNvSpPr txBox="1">
            <a:spLocks/>
          </p:cNvSpPr>
          <p:nvPr/>
        </p:nvSpPr>
        <p:spPr>
          <a:xfrm>
            <a:off x="168975" y="6173126"/>
            <a:ext cx="11796665" cy="3364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9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9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9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9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E20370E-1B29-4B5A-8D5B-6CCD2F37144C}"/>
              </a:ext>
            </a:extLst>
          </p:cNvPr>
          <p:cNvSpPr txBox="1">
            <a:spLocks/>
          </p:cNvSpPr>
          <p:nvPr/>
        </p:nvSpPr>
        <p:spPr>
          <a:xfrm>
            <a:off x="208229" y="6521516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</p:txBody>
      </p:sp>
      <p:pic>
        <p:nvPicPr>
          <p:cNvPr id="9" name="Content Placeholder 3" descr="Schermata 2017-10-13 alle 10.09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-618"/>
          <a:stretch/>
        </p:blipFill>
        <p:spPr>
          <a:xfrm rot="5400000">
            <a:off x="956918" y="-509583"/>
            <a:ext cx="5629776" cy="74714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9624" y="14995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Content Placeholder 3" descr="DaMat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1" b="29501"/>
          <a:stretch>
            <a:fillRect/>
          </a:stretch>
        </p:blipFill>
        <p:spPr>
          <a:xfrm>
            <a:off x="7524246" y="2451100"/>
            <a:ext cx="4521493" cy="26296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29192" y="1313934"/>
            <a:ext cx="2372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Roberto </a:t>
            </a:r>
            <a:r>
              <a:rPr lang="en-US" sz="2400" dirty="0" err="1"/>
              <a:t>DaMatta</a:t>
            </a:r>
            <a:endParaRPr lang="en-US" sz="2400" dirty="0"/>
          </a:p>
        </p:txBody>
      </p:sp>
      <p:pic>
        <p:nvPicPr>
          <p:cNvPr id="13" name="Picture 12" descr="CC-BY-SA_ico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3396" y="214615"/>
            <a:ext cx="596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Branqueamento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Miscigenação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656070" y="1780341"/>
            <a:ext cx="65359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/>
              <a:t>La fine della schiavitù nel 1888 e la nascita della nazione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Identità nazionale = unità razziale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Costruzione di una </a:t>
            </a:r>
            <a:r>
              <a:rPr lang="it-IT" sz="2800" i="1" dirty="0" err="1"/>
              <a:t>brasilianità</a:t>
            </a:r>
            <a:r>
              <a:rPr lang="it-IT" sz="2800" i="1" dirty="0"/>
              <a:t> </a:t>
            </a:r>
            <a:r>
              <a:rPr lang="it-IT" sz="2800" dirty="0"/>
              <a:t>moderna: </a:t>
            </a:r>
            <a:r>
              <a:rPr lang="en-GB" sz="2800" dirty="0"/>
              <a:t>2 </a:t>
            </a:r>
            <a:r>
              <a:rPr lang="en-GB" sz="2800" dirty="0" err="1"/>
              <a:t>tensioni</a:t>
            </a:r>
            <a:r>
              <a:rPr lang="en-GB" sz="2800" dirty="0"/>
              <a:t>: la </a:t>
            </a:r>
            <a:r>
              <a:rPr lang="en-GB" sz="2800" dirty="0" err="1"/>
              <a:t>politica</a:t>
            </a:r>
            <a:r>
              <a:rPr lang="en-GB" sz="2800" dirty="0"/>
              <a:t> del </a:t>
            </a:r>
            <a:r>
              <a:rPr lang="en-GB" sz="2800" i="1" dirty="0" err="1"/>
              <a:t>branqueamento</a:t>
            </a:r>
            <a:r>
              <a:rPr lang="en-GB" sz="2800" i="1" dirty="0"/>
              <a:t> -</a:t>
            </a:r>
            <a:r>
              <a:rPr lang="en-GB" sz="2800" dirty="0"/>
              <a:t> la </a:t>
            </a:r>
            <a:r>
              <a:rPr lang="en-GB" sz="2800" dirty="0" err="1"/>
              <a:t>spinta</a:t>
            </a:r>
            <a:r>
              <a:rPr lang="en-GB" sz="2800" dirty="0"/>
              <a:t> verso la </a:t>
            </a:r>
            <a:r>
              <a:rPr lang="en-GB" sz="2800" i="1" dirty="0" err="1"/>
              <a:t>miscigenação</a:t>
            </a:r>
            <a:endParaRPr lang="en-GB" sz="2800" i="1" dirty="0"/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Compromessi e contraddizioni del meticciato come tappa di passaggio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Picture Placeholder 2"/>
          <p:cNvPicPr>
            <a:picLocks noChangeAspect="1"/>
          </p:cNvPicPr>
          <p:nvPr/>
        </p:nvPicPr>
        <p:blipFill rotWithShape="1">
          <a:blip r:embed="rId4"/>
          <a:srcRect l="4014" r="2469"/>
          <a:stretch/>
        </p:blipFill>
        <p:spPr>
          <a:xfrm>
            <a:off x="1" y="1646048"/>
            <a:ext cx="5462672" cy="44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FB984-EC62-4468-AFB3-25D582FB1DF2}"/>
              </a:ext>
            </a:extLst>
          </p:cNvPr>
          <p:cNvSpPr txBox="1">
            <a:spLocks/>
          </p:cNvSpPr>
          <p:nvPr/>
        </p:nvSpPr>
        <p:spPr>
          <a:xfrm>
            <a:off x="181071" y="6185216"/>
            <a:ext cx="6797882" cy="2857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21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21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D9AA4E-E2C6-411F-BB55-82CC1BE57469}"/>
              </a:ext>
            </a:extLst>
          </p:cNvPr>
          <p:cNvSpPr txBox="1">
            <a:spLocks/>
          </p:cNvSpPr>
          <p:nvPr/>
        </p:nvSpPr>
        <p:spPr>
          <a:xfrm>
            <a:off x="208229" y="6461225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Schermata 2017-10-13 alle 10.3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1124" y="-1846953"/>
            <a:ext cx="5635363" cy="9553857"/>
          </a:xfrm>
          <a:prstGeom prst="rect">
            <a:avLst/>
          </a:prstGeom>
        </p:spPr>
      </p:pic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24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79" y="255063"/>
            <a:ext cx="10515600" cy="1325563"/>
          </a:xfrm>
        </p:spPr>
        <p:txBody>
          <a:bodyPr>
            <a:noAutofit/>
          </a:bodyPr>
          <a:lstStyle/>
          <a:p>
            <a:b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Eduardo Viveiros de Castro, Joao Pacheco de Oliveira: etnologia </a:t>
            </a:r>
            <a:r>
              <a:rPr lang="pt-B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indigena</a:t>
            </a:r>
            <a:r>
              <a:rPr lang="pt-B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antropologia</a:t>
            </a:r>
            <a:r>
              <a:rPr lang="pt-BR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engajada</a:t>
            </a:r>
            <a:br>
              <a:rPr lang="pt-BR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 descr="Joa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t="3798" r="672" b="3231"/>
          <a:stretch/>
        </p:blipFill>
        <p:spPr>
          <a:xfrm>
            <a:off x="327379" y="2155689"/>
            <a:ext cx="4769608" cy="3350473"/>
          </a:xfrm>
        </p:spPr>
      </p:pic>
      <p:sp>
        <p:nvSpPr>
          <p:cNvPr id="5" name="TextBox 4"/>
          <p:cNvSpPr txBox="1"/>
          <p:nvPr/>
        </p:nvSpPr>
        <p:spPr>
          <a:xfrm>
            <a:off x="9378991" y="5147362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Museu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 </a:t>
            </a:r>
          </a:p>
          <a:p>
            <a:r>
              <a:rPr lang="en-US" dirty="0"/>
              <a:t>Rio de Janeiro - UFRJ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CD60BD-612C-EEEF-438E-A8F12EE2A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225"/>
            <a:ext cx="12192000" cy="776775"/>
          </a:xfrm>
          <a:prstGeom prst="rect">
            <a:avLst/>
          </a:prstGeom>
        </p:spPr>
      </p:pic>
      <p:pic>
        <p:nvPicPr>
          <p:cNvPr id="6" name="Content Placeholder 3" descr="Eduardo.JPG">
            <a:extLst>
              <a:ext uri="{FF2B5EF4-FFF2-40B4-BE49-F238E27FC236}">
                <a16:creationId xmlns:a16="http://schemas.microsoft.com/office/drawing/2014/main" id="{948CA899-892C-3CCC-A832-CE424389C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" r="-543"/>
          <a:stretch/>
        </p:blipFill>
        <p:spPr>
          <a:xfrm>
            <a:off x="5225809" y="1855509"/>
            <a:ext cx="2999584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88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378" y="316381"/>
            <a:ext cx="3918375" cy="4701471"/>
          </a:xfrm>
        </p:spPr>
        <p:txBody>
          <a:bodyPr>
            <a:normAutofit fontScale="90000"/>
          </a:bodyPr>
          <a:lstStyle/>
          <a:p>
            <a:r>
              <a:rPr lang="it-IT" i="1" noProof="0" dirty="0"/>
              <a:t>O </a:t>
            </a:r>
            <a:r>
              <a:rPr lang="it-IT" i="1" noProof="0" dirty="0" err="1"/>
              <a:t>Que</a:t>
            </a:r>
            <a:r>
              <a:rPr lang="it-IT" i="1" noProof="0" dirty="0"/>
              <a:t> </a:t>
            </a:r>
            <a:r>
              <a:rPr lang="it-IT" i="1" noProof="0" dirty="0" err="1"/>
              <a:t>Ler</a:t>
            </a:r>
            <a:r>
              <a:rPr lang="it-IT" i="1" noProof="0" dirty="0"/>
              <a:t> </a:t>
            </a:r>
            <a:r>
              <a:rPr lang="it-IT" i="1" noProof="0" dirty="0" err="1"/>
              <a:t>na</a:t>
            </a:r>
            <a:r>
              <a:rPr lang="it-IT" i="1" noProof="0" dirty="0"/>
              <a:t> </a:t>
            </a:r>
            <a:r>
              <a:rPr lang="it-IT" i="1" noProof="0" dirty="0" err="1"/>
              <a:t>Ciência</a:t>
            </a:r>
            <a:r>
              <a:rPr lang="it-IT" i="1" noProof="0" dirty="0"/>
              <a:t> Social Brasileira (1970 1995)</a:t>
            </a:r>
            <a:br>
              <a:rPr lang="it-IT" i="1" noProof="0" dirty="0"/>
            </a:br>
            <a:r>
              <a:rPr lang="it-IT" i="1" noProof="0" dirty="0"/>
              <a:t>Antropologia (volume I), </a:t>
            </a:r>
            <a:r>
              <a:rPr lang="it-IT" noProof="0" dirty="0"/>
              <a:t>1999, </a:t>
            </a:r>
            <a:r>
              <a:rPr lang="it-IT" noProof="0" dirty="0" err="1"/>
              <a:t>Sumaré</a:t>
            </a:r>
            <a:r>
              <a:rPr lang="it-IT" noProof="0" dirty="0"/>
              <a:t> </a:t>
            </a:r>
            <a:r>
              <a:rPr lang="it-IT" noProof="0" dirty="0" err="1"/>
              <a:t>Editora</a:t>
            </a:r>
            <a:r>
              <a:rPr lang="it-IT" noProof="0" dirty="0"/>
              <a:t>, </a:t>
            </a:r>
            <a:r>
              <a:rPr lang="it-IT" noProof="0" dirty="0" err="1"/>
              <a:t>São</a:t>
            </a:r>
            <a:r>
              <a:rPr lang="it-IT" noProof="0" dirty="0"/>
              <a:t> Paulo.</a:t>
            </a:r>
          </a:p>
        </p:txBody>
      </p:sp>
      <p:pic>
        <p:nvPicPr>
          <p:cNvPr id="4" name="Content Placeholder 3" descr="o q l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r="980"/>
          <a:stretch/>
        </p:blipFill>
        <p:spPr>
          <a:xfrm>
            <a:off x="683247" y="618272"/>
            <a:ext cx="2364522" cy="3603600"/>
          </a:xfr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79A5E17-BC88-4A1B-F19C-39FB82AB0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225"/>
            <a:ext cx="12192000" cy="7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4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ermata 2017-10-12 alle 11.26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b="-1170"/>
          <a:stretch/>
        </p:blipFill>
        <p:spPr>
          <a:xfrm>
            <a:off x="743716" y="1433389"/>
            <a:ext cx="7177746" cy="3787200"/>
          </a:xfrm>
        </p:spPr>
      </p:pic>
      <p:sp>
        <p:nvSpPr>
          <p:cNvPr id="5" name="CasellaDiTesto 4"/>
          <p:cNvSpPr txBox="1"/>
          <p:nvPr/>
        </p:nvSpPr>
        <p:spPr>
          <a:xfrm>
            <a:off x="6651856" y="5578997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Viveiro</a:t>
            </a:r>
            <a:r>
              <a:rPr lang="it-IT" dirty="0"/>
              <a:t> De Castro 1999: 177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7FA720-420A-E025-6DBD-B8BCE7C56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225"/>
            <a:ext cx="12192000" cy="7767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E48A23-294A-68BF-43B7-DBE547BA6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36" y="179572"/>
            <a:ext cx="2413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9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D0C87-7EEF-445A-B274-D70AC6B5FE32}"/>
              </a:ext>
            </a:extLst>
          </p:cNvPr>
          <p:cNvSpPr txBox="1">
            <a:spLocks/>
          </p:cNvSpPr>
          <p:nvPr/>
        </p:nvSpPr>
        <p:spPr>
          <a:xfrm>
            <a:off x="193166" y="6088459"/>
            <a:ext cx="6181025" cy="4066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3B54174-EBA3-4C72-8B30-772941404A9D}"/>
              </a:ext>
            </a:extLst>
          </p:cNvPr>
          <p:cNvSpPr txBox="1">
            <a:spLocks/>
          </p:cNvSpPr>
          <p:nvPr/>
        </p:nvSpPr>
        <p:spPr>
          <a:xfrm>
            <a:off x="208229" y="6461225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52509" y="3117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72421" y="1264647"/>
            <a:ext cx="3918375" cy="47014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36" y="4285889"/>
            <a:ext cx="5697415" cy="1785104"/>
          </a:xfrm>
          <a:prstGeom prst="rect">
            <a:avLst/>
          </a:prstGeom>
        </p:spPr>
      </p:pic>
      <p:sp>
        <p:nvSpPr>
          <p:cNvPr id="15" name="CasellaDiTesto 2"/>
          <p:cNvSpPr txBox="1"/>
          <p:nvPr/>
        </p:nvSpPr>
        <p:spPr>
          <a:xfrm>
            <a:off x="1" y="282337"/>
            <a:ext cx="971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parentela è politica?</a:t>
            </a:r>
            <a:endParaRPr lang="it-I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049" y="1024393"/>
            <a:ext cx="764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parentela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è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principale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strumento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lettura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mondo e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costruzione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mondo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società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indigene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dalla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parentela al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territorio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come principio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costituzione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sociale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o per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lo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meno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l’istituzione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nuova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relazione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società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err="1">
                <a:ea typeface="Tahoma" panose="020B0604030504040204" pitchFamily="34" charset="0"/>
                <a:cs typeface="Tahoma" panose="020B0604030504040204" pitchFamily="34" charset="0"/>
              </a:rPr>
              <a:t>territorio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Il problema </a:t>
            </a:r>
            <a:r>
              <a:rPr lang="it-IT" sz="2000" i="1" dirty="0"/>
              <a:t>dell’antropologia del contatto interetnico</a:t>
            </a:r>
            <a:r>
              <a:rPr lang="it-IT" sz="2000" dirty="0"/>
              <a:t> è che non esiste modo di raccontare la storia se no dal punto di vista di una parte, guarda le società indigene per forza a partire dal punto di vista dello Stato nazionale è in quel polo che fissa la prospettiva. </a:t>
            </a:r>
          </a:p>
          <a:p>
            <a:pPr marL="285750" indent="-285750">
              <a:buFont typeface="Arial"/>
              <a:buChar char="•"/>
            </a:pPr>
            <a:endParaRPr lang="pt-BR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95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3B872E-918B-4B3B-B25A-0B1994191018}"/>
              </a:ext>
            </a:extLst>
          </p:cNvPr>
          <p:cNvSpPr txBox="1"/>
          <p:nvPr/>
        </p:nvSpPr>
        <p:spPr>
          <a:xfrm>
            <a:off x="226337" y="3573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AEA74B-A03C-4CDF-930A-B41AE5DBF7D1}"/>
              </a:ext>
            </a:extLst>
          </p:cNvPr>
          <p:cNvSpPr txBox="1">
            <a:spLocks/>
          </p:cNvSpPr>
          <p:nvPr/>
        </p:nvSpPr>
        <p:spPr>
          <a:xfrm>
            <a:off x="548861" y="1252390"/>
            <a:ext cx="10865093" cy="42198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Territorializzazione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intesa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come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presa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coscienza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gruppo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che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trasforma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processo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riorganizzazione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sociale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in «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collettività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organizzata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capace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formulare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identità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propria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instituendo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meccanismi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decisionali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rappresentazione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ristrutturando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le sue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forme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culturali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» (Oliveira 1998: 56).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Implica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: a) la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creazione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nuova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socioculturale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stabilendo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identità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etnica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differenziartice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b)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costituzione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meccanismi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politici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specifici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c)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ridefinizione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del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controllo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sul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d) la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rielaborazione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cultura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relazione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con il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passato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4B7AE83-432F-E1E8-043D-10C370482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225"/>
            <a:ext cx="12192000" cy="7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60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4" y="12605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it-IT" noProof="0" dirty="0"/>
              <a:t>L’incorporazione del tema del contatto interetnico da parte dell’</a:t>
            </a:r>
            <a:r>
              <a:rPr lang="it-IT" i="1" noProof="0" dirty="0"/>
              <a:t>etnologia classica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57" y="2748014"/>
            <a:ext cx="7100942" cy="3224899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L’ansia della </a:t>
            </a:r>
            <a:r>
              <a:rPr lang="it-IT" i="1" dirty="0" err="1"/>
              <a:t>realidade</a:t>
            </a:r>
            <a:r>
              <a:rPr lang="it-IT" i="1" dirty="0"/>
              <a:t> </a:t>
            </a:r>
            <a:r>
              <a:rPr lang="it-IT" i="1" dirty="0">
                <a:solidFill>
                  <a:srgbClr val="4B5064"/>
                </a:solidFill>
              </a:rPr>
              <a:t>brasileira</a:t>
            </a:r>
            <a:r>
              <a:rPr lang="it-IT" dirty="0"/>
              <a:t>, i problemi della nazione, la questione indigena e afro. Ma per gli indigeni esiste la “questione indigena”? o esiste “la questione dei bianchi”? </a:t>
            </a:r>
          </a:p>
          <a:p>
            <a:pPr algn="just"/>
            <a:r>
              <a:rPr lang="it-IT" noProof="0" dirty="0"/>
              <a:t>Il tema della trasformazione non deve necessariamente essere </a:t>
            </a:r>
            <a:r>
              <a:rPr lang="it-IT" dirty="0"/>
              <a:t>vincolato a quello della perdita dell’identità indigene: l’incorporazione della trasfigurazione e del contatto interetnico come parte dei presupposti </a:t>
            </a:r>
            <a:r>
              <a:rPr lang="it-IT" dirty="0" err="1"/>
              <a:t>sociocosmologici</a:t>
            </a:r>
            <a:r>
              <a:rPr lang="it-IT" dirty="0"/>
              <a:t> dei regimi nativi, come processi inerenti al funzionamento dei regimi nativi.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CC915B-7AC4-35FE-2EFD-40F65A75A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1225"/>
            <a:ext cx="12192000" cy="7767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9300B8-DFB3-5F17-7185-5E152FB4B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36" y="179572"/>
            <a:ext cx="2413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3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EE9B5F-9BDD-42D0-5D89-F81D6C102724}"/>
              </a:ext>
            </a:extLst>
          </p:cNvPr>
          <p:cNvSpPr txBox="1">
            <a:spLocks/>
          </p:cNvSpPr>
          <p:nvPr/>
        </p:nvSpPr>
        <p:spPr>
          <a:xfrm>
            <a:off x="0" y="1382629"/>
            <a:ext cx="6301155" cy="46430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it-IT" sz="2100" dirty="0"/>
              <a:t> </a:t>
            </a:r>
            <a:r>
              <a:rPr lang="it-IT" sz="2000" dirty="0"/>
              <a:t>La generalizzazione del prospettivismo e la cancellazione delle differenze interne, </a:t>
            </a:r>
            <a:r>
              <a:rPr lang="it-IT" sz="2000" b="1" i="1" dirty="0"/>
              <a:t>l’indio generico</a:t>
            </a:r>
            <a:r>
              <a:rPr lang="it-IT" sz="2000" dirty="0"/>
              <a:t>: </a:t>
            </a:r>
            <a:r>
              <a:rPr lang="en-US" sz="1600" i="1" dirty="0"/>
              <a:t>The methodological convenience of selecting ethnographic fragments as building blocks for grand theories creates an illusion of universalization</a:t>
            </a:r>
            <a:r>
              <a:rPr lang="it-IT" sz="1600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it-IT" sz="2100" dirty="0"/>
              <a:t> </a:t>
            </a:r>
            <a:r>
              <a:rPr lang="it-IT" sz="2000" dirty="0"/>
              <a:t>Una questione di </a:t>
            </a:r>
            <a:r>
              <a:rPr lang="it-IT" sz="2000" b="1" i="1" dirty="0"/>
              <a:t>termini</a:t>
            </a:r>
            <a:r>
              <a:rPr lang="it-IT" sz="1600" dirty="0"/>
              <a:t>: </a:t>
            </a:r>
            <a:r>
              <a:rPr lang="en-US" sz="1600" i="1" dirty="0"/>
              <a:t>“However, as mentioned above, our anthropological products can reach out, potentially or actually, into the real world, and when that happens, the words we use are, we may say, up for grabs”.</a:t>
            </a:r>
            <a:r>
              <a:rPr lang="it-IT" sz="1600" i="1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it-IT" sz="2000" dirty="0"/>
              <a:t>Antropologia </a:t>
            </a:r>
            <a:r>
              <a:rPr lang="it-IT" sz="2000" dirty="0" err="1"/>
              <a:t>engajanda</a:t>
            </a:r>
            <a:r>
              <a:rPr lang="it-IT" sz="2000" dirty="0"/>
              <a:t>: </a:t>
            </a:r>
            <a:r>
              <a:rPr lang="en-US" sz="1600" i="1" dirty="0"/>
              <a:t>“[h]ow much more engaged can an anthropologist be in renouncing not only the status of ethnographic authority, but also the decades-long role of nursing the wounds of subjugated indigenous people?”</a:t>
            </a:r>
            <a:r>
              <a:rPr lang="en-US" sz="1600" dirty="0"/>
              <a:t> </a:t>
            </a:r>
            <a:endParaRPr lang="it-IT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t-IT" sz="2100" dirty="0"/>
          </a:p>
          <a:p>
            <a:pPr>
              <a:lnSpc>
                <a:spcPct val="120000"/>
              </a:lnSpc>
            </a:pPr>
            <a:endParaRPr lang="it-IT" sz="21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E1C264-F289-4485-71FF-99FAA3A327A5}"/>
              </a:ext>
            </a:extLst>
          </p:cNvPr>
          <p:cNvSpPr txBox="1"/>
          <p:nvPr/>
        </p:nvSpPr>
        <p:spPr>
          <a:xfrm>
            <a:off x="880717" y="316781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Alcida Ramos </a:t>
            </a:r>
            <a:r>
              <a:rPr lang="it-IT" sz="2800" b="1" i="1" dirty="0"/>
              <a:t>The </a:t>
            </a:r>
            <a:r>
              <a:rPr lang="it-IT" sz="2800" b="1" i="1" dirty="0" err="1"/>
              <a:t>politics</a:t>
            </a:r>
            <a:r>
              <a:rPr lang="it-IT" sz="2800" b="1" i="1" dirty="0"/>
              <a:t> of </a:t>
            </a:r>
            <a:r>
              <a:rPr lang="it-IT" sz="2800" b="1" i="1" dirty="0" err="1"/>
              <a:t>Perspectivism</a:t>
            </a:r>
            <a:r>
              <a:rPr lang="it-IT" sz="2800" b="1" i="1" dirty="0"/>
              <a:t> 2012</a:t>
            </a:r>
            <a:r>
              <a:rPr lang="it-IT" sz="2800" i="1" dirty="0"/>
              <a:t> 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872E29-AF1D-B3F6-468A-AAF5BCBBC678}"/>
              </a:ext>
            </a:extLst>
          </p:cNvPr>
          <p:cNvSpPr txBox="1"/>
          <p:nvPr/>
        </p:nvSpPr>
        <p:spPr>
          <a:xfrm>
            <a:off x="6822425" y="4889389"/>
            <a:ext cx="5128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latin typeface="SourceSerifPro"/>
              </a:rPr>
              <a:t>«</a:t>
            </a:r>
            <a:r>
              <a:rPr lang="it-IT" sz="1800" i="1" dirty="0">
                <a:effectLst/>
                <a:latin typeface="SourceSerifPro"/>
              </a:rPr>
              <a:t>do ponto de vista nativo, (...) a etnografia fosse por </a:t>
            </a:r>
            <a:r>
              <a:rPr lang="it-IT" sz="1800" i="1" dirty="0" err="1">
                <a:effectLst/>
                <a:latin typeface="SourceSerifPro"/>
              </a:rPr>
              <a:t>demais</a:t>
            </a:r>
            <a:r>
              <a:rPr lang="it-IT" sz="1800" i="1" dirty="0">
                <a:effectLst/>
                <a:latin typeface="SourceSerifPro"/>
              </a:rPr>
              <a:t> importante para ser </a:t>
            </a:r>
            <a:r>
              <a:rPr lang="it-IT" sz="1800" i="1" dirty="0" err="1">
                <a:effectLst/>
                <a:latin typeface="SourceSerifPro"/>
              </a:rPr>
              <a:t>deixada</a:t>
            </a:r>
            <a:r>
              <a:rPr lang="it-IT" sz="1800" i="1" dirty="0">
                <a:effectLst/>
                <a:latin typeface="SourceSerifPro"/>
              </a:rPr>
              <a:t> </a:t>
            </a:r>
            <a:r>
              <a:rPr lang="it-IT" sz="1800" i="1" dirty="0" err="1">
                <a:effectLst/>
                <a:latin typeface="SourceSerifPro"/>
              </a:rPr>
              <a:t>nas</a:t>
            </a:r>
            <a:r>
              <a:rPr lang="it-IT" sz="1800" i="1" dirty="0">
                <a:effectLst/>
                <a:latin typeface="SourceSerifPro"/>
              </a:rPr>
              <a:t> </a:t>
            </a:r>
            <a:r>
              <a:rPr lang="it-IT" sz="1800" i="1" dirty="0" err="1">
                <a:effectLst/>
                <a:latin typeface="SourceSerifPro"/>
              </a:rPr>
              <a:t>mãos</a:t>
            </a:r>
            <a:r>
              <a:rPr lang="it-IT" sz="1800" i="1" dirty="0">
                <a:effectLst/>
                <a:latin typeface="SourceSerifPro"/>
              </a:rPr>
              <a:t> </a:t>
            </a:r>
            <a:r>
              <a:rPr lang="it-IT" sz="1800" i="1" dirty="0" err="1">
                <a:effectLst/>
                <a:latin typeface="SourceSerifPro"/>
              </a:rPr>
              <a:t>dos</a:t>
            </a:r>
            <a:r>
              <a:rPr lang="it-IT" sz="1800" i="1" dirty="0">
                <a:effectLst/>
                <a:latin typeface="SourceSerifPro"/>
              </a:rPr>
              <a:t> </a:t>
            </a:r>
            <a:r>
              <a:rPr lang="it-IT" sz="1800" i="1" dirty="0" err="1">
                <a:effectLst/>
                <a:latin typeface="SourceSerifPro"/>
              </a:rPr>
              <a:t>etnógrafos</a:t>
            </a:r>
            <a:r>
              <a:rPr lang="it-IT" i="1" dirty="0">
                <a:latin typeface="SourceSerifPro"/>
              </a:rPr>
              <a:t>»</a:t>
            </a:r>
            <a:r>
              <a:rPr lang="it-IT" sz="1800" i="1" dirty="0">
                <a:effectLst/>
                <a:latin typeface="SourceSerifPro"/>
              </a:rPr>
              <a:t> (Ramos 2008, 476). </a:t>
            </a:r>
            <a:endParaRPr lang="it-IT" sz="1600" i="1" dirty="0"/>
          </a:p>
        </p:txBody>
      </p:sp>
      <p:pic>
        <p:nvPicPr>
          <p:cNvPr id="6" name="Content Placeholder 4" descr="original-23-32aer8odrbfhddrqjidpfk.jpg">
            <a:extLst>
              <a:ext uri="{FF2B5EF4-FFF2-40B4-BE49-F238E27FC236}">
                <a16:creationId xmlns:a16="http://schemas.microsoft.com/office/drawing/2014/main" id="{89F7878B-A1D6-7226-FED0-08BF516BB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r="1642"/>
          <a:stretch>
            <a:fillRect/>
          </a:stretch>
        </p:blipFill>
        <p:spPr>
          <a:xfrm>
            <a:off x="6822425" y="1270888"/>
            <a:ext cx="5078635" cy="29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C-BY-SA_icon.svg.png">
            <a:extLst>
              <a:ext uri="{FF2B5EF4-FFF2-40B4-BE49-F238E27FC236}">
                <a16:creationId xmlns:a16="http://schemas.microsoft.com/office/drawing/2014/main" id="{6DCF6360-5AF7-E545-B70D-723AB5D3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0474658-58F0-AC45-9751-E70339201C9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EA7737-D086-8B4B-A770-A8E2509BCB0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C11E8E-0E54-164B-9BFB-EB2ECA9ECED6}"/>
              </a:ext>
            </a:extLst>
          </p:cNvPr>
          <p:cNvSpPr txBox="1"/>
          <p:nvPr/>
        </p:nvSpPr>
        <p:spPr>
          <a:xfrm>
            <a:off x="3871782" y="217894"/>
            <a:ext cx="601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Circolazione e sviluppo delle teorie razziali in Brasile</a:t>
            </a:r>
          </a:p>
        </p:txBody>
      </p:sp>
      <p:pic>
        <p:nvPicPr>
          <p:cNvPr id="7" name="Immagine 6" descr="Immagine che contiene testo, menu, documento, Carattere&#10;&#10;Descrizione generata automaticamente">
            <a:extLst>
              <a:ext uri="{FF2B5EF4-FFF2-40B4-BE49-F238E27FC236}">
                <a16:creationId xmlns:a16="http://schemas.microsoft.com/office/drawing/2014/main" id="{C8AA50A3-663A-C942-BF4F-253F9A8E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346" cy="60452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FC0CD8-60C2-4743-AD5B-FD9AA46496F8}"/>
              </a:ext>
            </a:extLst>
          </p:cNvPr>
          <p:cNvSpPr txBox="1"/>
          <p:nvPr/>
        </p:nvSpPr>
        <p:spPr>
          <a:xfrm>
            <a:off x="4085142" y="1736452"/>
            <a:ext cx="7375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/>
              <a:t>Agassiz e De </a:t>
            </a:r>
            <a:r>
              <a:rPr lang="it-IT" sz="2800" dirty="0" err="1"/>
              <a:t>Gobineau</a:t>
            </a:r>
            <a:r>
              <a:rPr lang="it-IT" sz="2800" dirty="0"/>
              <a:t> (1858): </a:t>
            </a:r>
            <a:r>
              <a:rPr lang="it-IT" sz="2800" i="1" dirty="0" err="1"/>
              <a:t>mestiçagem</a:t>
            </a:r>
            <a:r>
              <a:rPr lang="it-IT" sz="2800" dirty="0"/>
              <a:t> come «degenerazione»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Eugenetica: 1917 </a:t>
            </a:r>
            <a:r>
              <a:rPr lang="pt-PT" sz="2800" i="1" dirty="0"/>
              <a:t>Sociedade de Eugenia de São Paulo</a:t>
            </a:r>
            <a:r>
              <a:rPr lang="pt-PT" sz="2800" dirty="0"/>
              <a:t>; 1929 </a:t>
            </a:r>
            <a:r>
              <a:rPr lang="pt-PT" sz="2800" i="1" dirty="0"/>
              <a:t>Primeiro Congresso de Eugenia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Romero e Lacerda (1911): teoria del </a:t>
            </a:r>
            <a:r>
              <a:rPr lang="it-IT" sz="2800" i="1" dirty="0" err="1"/>
              <a:t>branqueamento</a:t>
            </a:r>
            <a:r>
              <a:rPr lang="it-IT" sz="2800" i="1" dirty="0"/>
              <a:t>: </a:t>
            </a:r>
            <a:r>
              <a:rPr lang="it-IT" sz="2800" i="1" dirty="0" err="1"/>
              <a:t>mestiçagem</a:t>
            </a:r>
            <a:r>
              <a:rPr lang="it-IT" sz="2800" i="1" dirty="0"/>
              <a:t> </a:t>
            </a:r>
            <a:r>
              <a:rPr lang="it-IT" sz="2800" dirty="0"/>
              <a:t>come strumento di «sbiancamento» della popolazione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Ruolo dell’immigrazione europea</a:t>
            </a:r>
            <a:endParaRPr lang="en-GB" sz="2800" i="1" dirty="0"/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I </a:t>
            </a:r>
            <a:r>
              <a:rPr lang="it-IT" sz="2800" i="1" dirty="0" err="1"/>
              <a:t>Museus</a:t>
            </a:r>
            <a:r>
              <a:rPr lang="it-IT" sz="2800" i="1" dirty="0"/>
              <a:t> </a:t>
            </a:r>
            <a:r>
              <a:rPr lang="it-IT" sz="2800" i="1" dirty="0" err="1"/>
              <a:t>Nacionais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90841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C-BY-SA_icon.svg.png">
            <a:extLst>
              <a:ext uri="{FF2B5EF4-FFF2-40B4-BE49-F238E27FC236}">
                <a16:creationId xmlns:a16="http://schemas.microsoft.com/office/drawing/2014/main" id="{6DCF6360-5AF7-E545-B70D-723AB5D3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0474658-58F0-AC45-9751-E70339201C9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EA7737-D086-8B4B-A770-A8E2509BCB0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C11E8E-0E54-164B-9BFB-EB2ECA9ECED6}"/>
              </a:ext>
            </a:extLst>
          </p:cNvPr>
          <p:cNvSpPr txBox="1"/>
          <p:nvPr/>
        </p:nvSpPr>
        <p:spPr>
          <a:xfrm>
            <a:off x="3924300" y="141783"/>
            <a:ext cx="6761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Nina </a:t>
            </a:r>
            <a:r>
              <a:rPr lang="it-IT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Rodrigues</a:t>
            </a:r>
            <a:r>
              <a:rPr lang="it-IT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(1880-1906): Teorie razziali </a:t>
            </a:r>
            <a:r>
              <a:rPr lang="it-IT" sz="3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it-IT" sz="30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«Estudos</a:t>
            </a:r>
            <a:r>
              <a:rPr lang="it-IT" sz="3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afro-</a:t>
            </a:r>
            <a:r>
              <a:rPr lang="it-IT" sz="30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brasileiros</a:t>
            </a:r>
            <a:r>
              <a:rPr lang="it-IT" sz="3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8" name="Immagine 7" descr="Immagine che contiene testo, libro, carta, Carattere&#10;&#10;Descrizione generata automaticamente">
            <a:extLst>
              <a:ext uri="{FF2B5EF4-FFF2-40B4-BE49-F238E27FC236}">
                <a16:creationId xmlns:a16="http://schemas.microsoft.com/office/drawing/2014/main" id="{B6FC1E18-3B4E-1041-B5E7-7A89B2D29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87"/>
            <a:ext cx="3924300" cy="5715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28EB22-1BC3-D441-A19F-47E1605101B0}"/>
              </a:ext>
            </a:extLst>
          </p:cNvPr>
          <p:cNvSpPr txBox="1"/>
          <p:nvPr/>
        </p:nvSpPr>
        <p:spPr>
          <a:xfrm>
            <a:off x="4115622" y="1857363"/>
            <a:ext cx="7939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/>
              <a:t>Visione pessimista della </a:t>
            </a:r>
            <a:r>
              <a:rPr lang="it-IT" sz="2800" i="1" dirty="0" err="1"/>
              <a:t>miscigenação</a:t>
            </a:r>
            <a:r>
              <a:rPr lang="it-IT" sz="2800" i="1" dirty="0"/>
              <a:t> </a:t>
            </a:r>
            <a:r>
              <a:rPr lang="it-IT" sz="2800" dirty="0"/>
              <a:t>/ Atavismo e infantilismo della popolazione </a:t>
            </a:r>
            <a:r>
              <a:rPr lang="it-IT" sz="2800" dirty="0" err="1"/>
              <a:t>afrodiscendente</a:t>
            </a:r>
            <a:r>
              <a:rPr lang="it-IT" sz="2800" dirty="0"/>
              <a:t> / Influenza della «scuola italiana» e di Cesare Lombroso </a:t>
            </a:r>
            <a:endParaRPr lang="it-IT" sz="2800" i="1" dirty="0"/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Iniziatore degli «studi afro-brasiliani»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/>
              <a:t>O animismo </a:t>
            </a:r>
            <a:r>
              <a:rPr lang="it-IT" sz="2800" i="1" dirty="0" err="1"/>
              <a:t>fetichista</a:t>
            </a:r>
            <a:r>
              <a:rPr lang="it-IT" sz="2800" i="1" dirty="0"/>
              <a:t> </a:t>
            </a:r>
            <a:r>
              <a:rPr lang="it-IT" sz="2800" i="1" dirty="0" err="1"/>
              <a:t>dos</a:t>
            </a:r>
            <a:r>
              <a:rPr lang="it-IT" sz="2800" i="1" dirty="0"/>
              <a:t> </a:t>
            </a:r>
            <a:r>
              <a:rPr lang="it-IT" sz="2800" i="1" dirty="0" err="1"/>
              <a:t>negros</a:t>
            </a:r>
            <a:r>
              <a:rPr lang="it-IT" sz="2800" i="1" dirty="0"/>
              <a:t> </a:t>
            </a:r>
            <a:r>
              <a:rPr lang="it-IT" sz="2800" i="1" dirty="0" err="1"/>
              <a:t>bahianos</a:t>
            </a:r>
            <a:r>
              <a:rPr lang="it-IT" sz="2800" i="1" dirty="0"/>
              <a:t> </a:t>
            </a:r>
            <a:r>
              <a:rPr lang="it-IT" sz="2800" dirty="0"/>
              <a:t>(1896), prima etnografia sulle religioni afro-brasiliane</a:t>
            </a:r>
            <a:endParaRPr lang="en-GB" sz="2800" i="1" dirty="0"/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Manuel Querino (1851-1923)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Arthur </a:t>
            </a:r>
            <a:r>
              <a:rPr lang="it-IT" sz="2800" dirty="0" err="1"/>
              <a:t>Ramos</a:t>
            </a:r>
            <a:r>
              <a:rPr lang="it-IT" sz="2800" dirty="0"/>
              <a:t> e Edison Cardoso (</a:t>
            </a:r>
            <a:r>
              <a:rPr lang="it-IT" sz="2800" dirty="0" err="1"/>
              <a:t>Escola</a:t>
            </a:r>
            <a:r>
              <a:rPr lang="it-IT" sz="2800" dirty="0"/>
              <a:t> Baiana)</a:t>
            </a:r>
          </a:p>
        </p:txBody>
      </p:sp>
    </p:spTree>
    <p:extLst>
      <p:ext uri="{BB962C8B-B14F-4D97-AF65-F5344CB8AC3E}">
        <p14:creationId xmlns:p14="http://schemas.microsoft.com/office/powerpoint/2010/main" val="374304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87372" y="1591257"/>
            <a:ext cx="596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O Abaporu 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Tarsila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Amaral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461515" y="3936448"/>
            <a:ext cx="65700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precisamos</a:t>
            </a:r>
            <a:r>
              <a:rPr lang="en-US" sz="2800" dirty="0"/>
              <a:t> </a:t>
            </a:r>
            <a:r>
              <a:rPr lang="en-US" sz="2800" dirty="0" err="1"/>
              <a:t>desvepucisar</a:t>
            </a:r>
            <a:r>
              <a:rPr lang="en-US" sz="2800" dirty="0"/>
              <a:t> </a:t>
            </a:r>
            <a:r>
              <a:rPr lang="en-US" sz="2800" dirty="0" err="1"/>
              <a:t>descolombizar</a:t>
            </a:r>
            <a:r>
              <a:rPr lang="en-US" sz="2800" dirty="0"/>
              <a:t> a America e </a:t>
            </a:r>
            <a:r>
              <a:rPr lang="en-US" sz="2800" dirty="0" err="1"/>
              <a:t>descabralizar</a:t>
            </a:r>
            <a:r>
              <a:rPr lang="en-US" sz="2800" dirty="0"/>
              <a:t> o </a:t>
            </a:r>
            <a:r>
              <a:rPr lang="en-US" sz="2800" dirty="0" err="1"/>
              <a:t>Brasil</a:t>
            </a:r>
            <a:r>
              <a:rPr lang="en-US" sz="2800" dirty="0"/>
              <a:t>”  </a:t>
            </a:r>
          </a:p>
          <a:p>
            <a:r>
              <a:rPr lang="en-US" sz="2800" i="1" dirty="0"/>
              <a:t>O Manifesto </a:t>
            </a:r>
            <a:r>
              <a:rPr lang="en-US" sz="2800" i="1" dirty="0" err="1"/>
              <a:t>Antropófago</a:t>
            </a:r>
            <a:r>
              <a:rPr lang="en-US" sz="2800" dirty="0"/>
              <a:t>, Oswald de Andrade</a:t>
            </a:r>
          </a:p>
          <a:p>
            <a:endParaRPr lang="en-US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Picture Placeholder 4" descr="11 (9)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/>
        </p:blipFill>
        <p:spPr>
          <a:xfrm>
            <a:off x="-1" y="-87797"/>
            <a:ext cx="5217749" cy="6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6B4EC2-47FD-CD4B-8334-3F5F3801BEA4}"/>
              </a:ext>
            </a:extLst>
          </p:cNvPr>
          <p:cNvSpPr txBox="1"/>
          <p:nvPr/>
        </p:nvSpPr>
        <p:spPr>
          <a:xfrm>
            <a:off x="235520" y="123838"/>
            <a:ext cx="9359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Esotizzazione</a:t>
            </a:r>
            <a:r>
              <a:rPr lang="it-IT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/Esclusione delle voci «altre»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B8334C0-3B35-2F44-B1B2-E98CF31F0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3891" y="-468907"/>
            <a:ext cx="5516245" cy="780618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1C6474F-CEC1-6E4D-B690-8662D2C528D6}"/>
              </a:ext>
            </a:extLst>
          </p:cNvPr>
          <p:cNvSpPr txBox="1"/>
          <p:nvPr/>
        </p:nvSpPr>
        <p:spPr>
          <a:xfrm>
            <a:off x="9595105" y="5355066"/>
            <a:ext cx="210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Chris Tigra, 2022,</a:t>
            </a:r>
          </a:p>
          <a:p>
            <a:r>
              <a:rPr lang="it-IT" sz="2000" i="1" dirty="0" err="1"/>
              <a:t>Recostura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184641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6540522" y="113626"/>
            <a:ext cx="4829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Novo 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mística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4459" y="2457250"/>
            <a:ext cx="5353417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ea typeface="ＭＳ Ｐゴシック" charset="0"/>
                <a:cs typeface="Rockwell"/>
              </a:rPr>
              <a:t>L’indigeno entra a far parte della costruzione dello stato: assimilazione, integrazione, </a:t>
            </a:r>
            <a:r>
              <a:rPr lang="it-IT" sz="2800" dirty="0" err="1">
                <a:solidFill>
                  <a:srgbClr val="000000"/>
                </a:solidFill>
                <a:ea typeface="ＭＳ Ｐゴシック" charset="0"/>
                <a:cs typeface="Rockwell"/>
              </a:rPr>
              <a:t>Vargas</a:t>
            </a:r>
            <a:r>
              <a:rPr lang="it-IT" sz="2800" dirty="0">
                <a:solidFill>
                  <a:srgbClr val="000000"/>
                </a:solidFill>
                <a:ea typeface="ＭＳ Ｐゴシック" charset="0"/>
                <a:cs typeface="Rockwell"/>
              </a:rPr>
              <a:t>: </a:t>
            </a:r>
            <a:r>
              <a:rPr lang="it-IT" sz="2800" dirty="0">
                <a:solidFill>
                  <a:srgbClr val="000000"/>
                </a:solidFill>
              </a:rPr>
              <a:t>“non vogliamo che gli indios rimangano indios!” </a:t>
            </a:r>
            <a:endParaRPr lang="it-IT" sz="2800" dirty="0">
              <a:solidFill>
                <a:srgbClr val="000000"/>
              </a:solidFill>
              <a:ea typeface="ＭＳ Ｐゴシック" charset="0"/>
              <a:cs typeface="Rockwell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Il </a:t>
            </a:r>
            <a:r>
              <a:rPr lang="en-US" sz="2800" dirty="0" err="1"/>
              <a:t>mito</a:t>
            </a:r>
            <a:r>
              <a:rPr lang="en-US" sz="2800" dirty="0"/>
              <a:t> </a:t>
            </a:r>
            <a:r>
              <a:rPr lang="en-US" sz="2800" dirty="0" err="1"/>
              <a:t>delle</a:t>
            </a:r>
            <a:r>
              <a:rPr lang="en-US" sz="2800" dirty="0"/>
              <a:t> 3 </a:t>
            </a:r>
            <a:r>
              <a:rPr lang="en-US" sz="2800" dirty="0" err="1"/>
              <a:t>razze</a:t>
            </a:r>
            <a:r>
              <a:rPr lang="en-US" sz="2800" b="1" dirty="0"/>
              <a:t>: </a:t>
            </a:r>
            <a:r>
              <a:rPr lang="en-US" sz="2800" b="1" i="1" dirty="0" err="1"/>
              <a:t>Democracia</a:t>
            </a:r>
            <a:r>
              <a:rPr lang="en-US" sz="2800" b="1" i="1" dirty="0"/>
              <a:t> Racial</a:t>
            </a:r>
            <a:r>
              <a:rPr lang="en-US" sz="2800" b="1" dirty="0"/>
              <a:t> 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Placeholder 1" descr="varg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>
          <a:xfrm>
            <a:off x="-1" y="1156885"/>
            <a:ext cx="6424775" cy="48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 descr="casagrande_cicerodi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r="113"/>
          <a:stretch/>
        </p:blipFill>
        <p:spPr>
          <a:xfrm>
            <a:off x="-40971" y="-3409"/>
            <a:ext cx="5216851" cy="484826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970257"/>
            <a:ext cx="5039314" cy="9558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Gilberto </a:t>
            </a:r>
            <a:r>
              <a:rPr lang="it-IT" sz="28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Freire</a:t>
            </a:r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1900-1987 e gli </a:t>
            </a:r>
            <a:r>
              <a:rPr lang="it-IT" sz="28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Estudos</a:t>
            </a:r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Brasileiros</a:t>
            </a:r>
            <a:endParaRPr lang="it-IT" sz="28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292868" y="617105"/>
            <a:ext cx="5848374" cy="5976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/>
              <a:buChar char="•"/>
            </a:pPr>
            <a:r>
              <a:rPr lang="it-IT" sz="2200" i="1" dirty="0">
                <a:solidFill>
                  <a:srgbClr val="000000"/>
                </a:solidFill>
                <a:ea typeface="ＭＳ Ｐゴシック" charset="0"/>
                <a:cs typeface="Rockwell"/>
              </a:rPr>
              <a:t>Casa-Grande &amp; </a:t>
            </a:r>
            <a:r>
              <a:rPr lang="it-IT" sz="2200" i="1" dirty="0" err="1">
                <a:solidFill>
                  <a:srgbClr val="000000"/>
                </a:solidFill>
                <a:ea typeface="ＭＳ Ｐゴシック" charset="0"/>
                <a:cs typeface="Rockwell"/>
              </a:rPr>
              <a:t>Senzala</a:t>
            </a:r>
            <a:r>
              <a:rPr lang="it-IT" sz="2200" i="1" dirty="0">
                <a:solidFill>
                  <a:srgbClr val="000000"/>
                </a:solidFill>
                <a:ea typeface="ＭＳ Ｐゴシック" charset="0"/>
                <a:cs typeface="Rockwell"/>
              </a:rPr>
              <a:t> (1933)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200" i="1" dirty="0">
                <a:solidFill>
                  <a:srgbClr val="000000"/>
                </a:solidFill>
                <a:ea typeface="ＭＳ Ｐゴシック" charset="0"/>
                <a:cs typeface="Rockwell"/>
              </a:rPr>
              <a:t>Padroni e Schiavi (1936)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200" i="1" dirty="0" err="1">
                <a:solidFill>
                  <a:srgbClr val="000000"/>
                </a:solidFill>
                <a:cs typeface="Rockwell"/>
              </a:rPr>
              <a:t>Miscigenação</a:t>
            </a:r>
            <a:r>
              <a:rPr lang="it-IT" sz="2200" i="1" dirty="0">
                <a:solidFill>
                  <a:srgbClr val="000000"/>
                </a:solidFill>
                <a:cs typeface="Rockwell"/>
              </a:rPr>
              <a:t> </a:t>
            </a:r>
            <a:r>
              <a:rPr lang="it-IT" sz="2200" dirty="0">
                <a:solidFill>
                  <a:srgbClr val="000000"/>
                </a:solidFill>
                <a:cs typeface="Rockwell"/>
              </a:rPr>
              <a:t>come unità e identità nazionale: </a:t>
            </a:r>
            <a:r>
              <a:rPr lang="it-IT" sz="2200" dirty="0">
                <a:solidFill>
                  <a:srgbClr val="000000"/>
                </a:solidFill>
                <a:ea typeface="ＭＳ Ｐゴシック" charset="0"/>
                <a:cs typeface="Rockwell"/>
              </a:rPr>
              <a:t>il valore positivo della </a:t>
            </a:r>
            <a:r>
              <a:rPr lang="it-IT" sz="2200" i="1" dirty="0" err="1">
                <a:solidFill>
                  <a:srgbClr val="000000"/>
                </a:solidFill>
                <a:cs typeface="Rockwell"/>
              </a:rPr>
              <a:t>miscigenação</a:t>
            </a:r>
            <a:r>
              <a:rPr lang="it-IT" sz="2200" i="1" dirty="0">
                <a:solidFill>
                  <a:srgbClr val="000000"/>
                </a:solidFill>
                <a:cs typeface="Rockwell"/>
              </a:rPr>
              <a:t> </a:t>
            </a:r>
            <a:r>
              <a:rPr lang="it-IT" sz="2200" dirty="0">
                <a:solidFill>
                  <a:srgbClr val="000000"/>
                </a:solidFill>
                <a:cs typeface="Rockwell"/>
              </a:rPr>
              <a:t>e il punto di vista storico</a:t>
            </a:r>
            <a:endParaRPr lang="it-IT" sz="2200" dirty="0">
              <a:solidFill>
                <a:srgbClr val="000000"/>
              </a:solidFill>
              <a:ea typeface="ＭＳ Ｐゴシック" charset="0"/>
              <a:cs typeface="Rockwell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200" dirty="0">
                <a:solidFill>
                  <a:srgbClr val="000000"/>
                </a:solidFill>
                <a:ea typeface="ＭＳ Ｐゴシック" charset="0"/>
                <a:cs typeface="Rockwell"/>
              </a:rPr>
              <a:t>Dal concetto di razza biologica a quello di cultura: sviluppo delle scienze storiche e sociali, costruzione di un meticciato come mescolanza culturale.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200" dirty="0">
                <a:solidFill>
                  <a:srgbClr val="000000"/>
                </a:solidFill>
                <a:ea typeface="ＭＳ Ｐゴシック" charset="0"/>
                <a:cs typeface="Rockwell"/>
              </a:rPr>
              <a:t>La dimensione familiare e la costruzione sociale, le relazioni sessuali come perno centrale delle relazioni tra colonizzatori e colonizzati, padroni e schiavi, la sessualità come importante esercizio del meticciato.</a:t>
            </a:r>
          </a:p>
          <a:p>
            <a:pPr marL="285750" indent="-285750" algn="just">
              <a:buFont typeface="Arial"/>
              <a:buChar char="•"/>
            </a:pPr>
            <a:endParaRPr lang="it-IT" sz="2200" dirty="0">
              <a:solidFill>
                <a:srgbClr val="000000"/>
              </a:solidFill>
              <a:ea typeface="ＭＳ Ｐゴシック" charset="0"/>
              <a:cs typeface="Rockwel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213250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2963"/>
      </p:ext>
    </p:extLst>
  </p:cSld>
  <p:clrMapOvr>
    <a:masterClrMapping/>
  </p:clrMapOvr>
</p:sld>
</file>

<file path=ppt/theme/theme1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20200910_rep_Template2.potx</Template>
  <TotalTime>27237</TotalTime>
  <Words>2581</Words>
  <Application>Microsoft Macintosh PowerPoint</Application>
  <PresentationFormat>Widescreen</PresentationFormat>
  <Paragraphs>232</Paragraphs>
  <Slides>37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Rockwell</vt:lpstr>
      <vt:lpstr>SourceSerifPro</vt:lpstr>
      <vt:lpstr>Tahoma</vt:lpstr>
      <vt:lpstr>20200910_rep_Template2</vt:lpstr>
      <vt:lpstr>Brasile: Democracia racial e il progetto della nazione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Eduardo Viveiros de Castro, Joao Pacheco de Oliveira: etnologia indigena e antropologia engajada </vt:lpstr>
      <vt:lpstr>O Que Ler na Ciência Social Brasileira (1970 1995) Antropologia (volume I), 1999, Sumaré Editora, São Paulo.</vt:lpstr>
      <vt:lpstr>Presentazione standard di PowerPoint</vt:lpstr>
      <vt:lpstr>Presentazione standard di PowerPoint</vt:lpstr>
      <vt:lpstr>Presentazione standard di PowerPoint</vt:lpstr>
      <vt:lpstr>L’incorporazione del tema del contatto interetnico da parte dell’etnologia classica 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330</cp:revision>
  <dcterms:created xsi:type="dcterms:W3CDTF">2019-05-28T15:53:33Z</dcterms:created>
  <dcterms:modified xsi:type="dcterms:W3CDTF">2023-10-11T07:27:18Z</dcterms:modified>
</cp:coreProperties>
</file>