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312" r:id="rId2"/>
    <p:sldId id="311" r:id="rId3"/>
    <p:sldId id="286" r:id="rId4"/>
    <p:sldId id="282" r:id="rId5"/>
    <p:sldId id="300" r:id="rId6"/>
    <p:sldId id="313" r:id="rId7"/>
    <p:sldId id="268" r:id="rId8"/>
    <p:sldId id="314" r:id="rId9"/>
    <p:sldId id="315" r:id="rId10"/>
    <p:sldId id="316" r:id="rId11"/>
    <p:sldId id="317" r:id="rId12"/>
    <p:sldId id="31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6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90964-BDC0-4175-8A7F-53DA13F751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C28558-D3B7-4E5D-8CE7-BAB5902DE704}">
      <dgm:prSet phldrT="[Testo]"/>
      <dgm:spPr/>
      <dgm:t>
        <a:bodyPr/>
        <a:lstStyle/>
        <a:p>
          <a:r>
            <a:rPr lang="it-IT" dirty="0" smtClean="0"/>
            <a:t>africano</a:t>
          </a:r>
          <a:endParaRPr lang="it-IT" dirty="0"/>
        </a:p>
      </dgm:t>
    </dgm:pt>
    <dgm:pt modelId="{D7372A20-C2D1-4E22-B496-4B3F39381E37}" type="parTrans" cxnId="{062B62FB-4DD5-4420-8A63-309B4EE1B511}">
      <dgm:prSet/>
      <dgm:spPr/>
      <dgm:t>
        <a:bodyPr/>
        <a:lstStyle/>
        <a:p>
          <a:endParaRPr lang="it-IT"/>
        </a:p>
      </dgm:t>
    </dgm:pt>
    <dgm:pt modelId="{9BA1EC38-142F-4E24-8B44-25BFF15B7DF3}" type="sibTrans" cxnId="{062B62FB-4DD5-4420-8A63-309B4EE1B511}">
      <dgm:prSet/>
      <dgm:spPr/>
      <dgm:t>
        <a:bodyPr/>
        <a:lstStyle/>
        <a:p>
          <a:endParaRPr lang="it-IT"/>
        </a:p>
      </dgm:t>
    </dgm:pt>
    <dgm:pt modelId="{475D974D-BF07-4981-B074-1D52C25104D5}">
      <dgm:prSet phldrT="[Testo]"/>
      <dgm:spPr/>
      <dgm:t>
        <a:bodyPr/>
        <a:lstStyle/>
        <a:p>
          <a:r>
            <a:rPr lang="it-IT" dirty="0" smtClean="0"/>
            <a:t>eritreo</a:t>
          </a:r>
          <a:endParaRPr lang="it-IT" dirty="0"/>
        </a:p>
      </dgm:t>
    </dgm:pt>
    <dgm:pt modelId="{488E4509-0B0B-49A3-9E52-104CA5D282B1}" type="parTrans" cxnId="{C506844F-9BEA-43B6-9C61-8EDC6AF8709B}">
      <dgm:prSet/>
      <dgm:spPr/>
      <dgm:t>
        <a:bodyPr/>
        <a:lstStyle/>
        <a:p>
          <a:endParaRPr lang="it-IT"/>
        </a:p>
      </dgm:t>
    </dgm:pt>
    <dgm:pt modelId="{B06E8BAB-5B28-4802-A239-71826087A75F}" type="sibTrans" cxnId="{C506844F-9BEA-43B6-9C61-8EDC6AF8709B}">
      <dgm:prSet/>
      <dgm:spPr/>
      <dgm:t>
        <a:bodyPr/>
        <a:lstStyle/>
        <a:p>
          <a:endParaRPr lang="it-IT"/>
        </a:p>
      </dgm:t>
    </dgm:pt>
    <dgm:pt modelId="{DBB32FD3-B79E-4332-BD57-63B304E30B70}">
      <dgm:prSet phldrT="[Testo]"/>
      <dgm:spPr/>
      <dgm:t>
        <a:bodyPr/>
        <a:lstStyle/>
        <a:p>
          <a:r>
            <a:rPr lang="it-IT" dirty="0" err="1" smtClean="0"/>
            <a:t>tigrini</a:t>
          </a:r>
          <a:endParaRPr lang="it-IT" dirty="0"/>
        </a:p>
      </dgm:t>
    </dgm:pt>
    <dgm:pt modelId="{A5D77269-CF7A-48F6-8487-A4BB7FCDCF39}" type="parTrans" cxnId="{BDC43DB6-EC49-44E7-9DDC-F77A7538368D}">
      <dgm:prSet/>
      <dgm:spPr/>
      <dgm:t>
        <a:bodyPr/>
        <a:lstStyle/>
        <a:p>
          <a:endParaRPr lang="it-IT"/>
        </a:p>
      </dgm:t>
    </dgm:pt>
    <dgm:pt modelId="{F6B8A394-7775-4C22-8AF5-5BC413902DAF}" type="sibTrans" cxnId="{BDC43DB6-EC49-44E7-9DDC-F77A7538368D}">
      <dgm:prSet/>
      <dgm:spPr/>
      <dgm:t>
        <a:bodyPr/>
        <a:lstStyle/>
        <a:p>
          <a:endParaRPr lang="it-IT"/>
        </a:p>
      </dgm:t>
    </dgm:pt>
    <dgm:pt modelId="{C94CE30E-7852-4090-A6DA-95924DD1001D}">
      <dgm:prSet phldrT="[Testo]"/>
      <dgm:spPr/>
      <dgm:t>
        <a:bodyPr/>
        <a:lstStyle/>
        <a:p>
          <a:r>
            <a:rPr lang="it-IT" dirty="0" err="1" smtClean="0"/>
            <a:t>kumana</a:t>
          </a:r>
          <a:endParaRPr lang="it-IT" dirty="0"/>
        </a:p>
      </dgm:t>
    </dgm:pt>
    <dgm:pt modelId="{16217805-2CBF-48D5-A959-E53305E5DC88}" type="parTrans" cxnId="{A98067EE-C0FC-480D-8C09-D811AFAB2D14}">
      <dgm:prSet/>
      <dgm:spPr/>
      <dgm:t>
        <a:bodyPr/>
        <a:lstStyle/>
        <a:p>
          <a:endParaRPr lang="it-IT"/>
        </a:p>
      </dgm:t>
    </dgm:pt>
    <dgm:pt modelId="{89E344FE-419C-46FF-85F8-0D89C3634567}" type="sibTrans" cxnId="{A98067EE-C0FC-480D-8C09-D811AFAB2D14}">
      <dgm:prSet/>
      <dgm:spPr/>
      <dgm:t>
        <a:bodyPr/>
        <a:lstStyle/>
        <a:p>
          <a:endParaRPr lang="it-IT"/>
        </a:p>
      </dgm:t>
    </dgm:pt>
    <dgm:pt modelId="{C210347C-3B2B-41D6-B912-0DD7550C183B}" type="pres">
      <dgm:prSet presAssocID="{8C190964-BDC0-4175-8A7F-53DA13F75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B94E418-EBF7-4ED6-96CE-CE1A4CB592FC}" type="pres">
      <dgm:prSet presAssocID="{F4C28558-D3B7-4E5D-8CE7-BAB5902DE704}" presName="root1" presStyleCnt="0"/>
      <dgm:spPr/>
    </dgm:pt>
    <dgm:pt modelId="{5A646CBA-12E2-4B7B-B407-58F4D0201704}" type="pres">
      <dgm:prSet presAssocID="{F4C28558-D3B7-4E5D-8CE7-BAB5902DE7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4C1C9CC-6078-47C5-8180-F9B2942CAA1A}" type="pres">
      <dgm:prSet presAssocID="{F4C28558-D3B7-4E5D-8CE7-BAB5902DE704}" presName="level2hierChild" presStyleCnt="0"/>
      <dgm:spPr/>
    </dgm:pt>
    <dgm:pt modelId="{02E2171C-7A87-4A2B-BD67-8A0A91127F09}" type="pres">
      <dgm:prSet presAssocID="{488E4509-0B0B-49A3-9E52-104CA5D282B1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8F40CAB2-40B0-435A-B599-F7967E2D5529}" type="pres">
      <dgm:prSet presAssocID="{488E4509-0B0B-49A3-9E52-104CA5D282B1}" presName="connTx" presStyleLbl="parChTrans1D2" presStyleIdx="0" presStyleCnt="1"/>
      <dgm:spPr/>
      <dgm:t>
        <a:bodyPr/>
        <a:lstStyle/>
        <a:p>
          <a:endParaRPr lang="it-IT"/>
        </a:p>
      </dgm:t>
    </dgm:pt>
    <dgm:pt modelId="{7E7AA367-0438-47BD-BD49-1E74B7949F55}" type="pres">
      <dgm:prSet presAssocID="{475D974D-BF07-4981-B074-1D52C25104D5}" presName="root2" presStyleCnt="0"/>
      <dgm:spPr/>
    </dgm:pt>
    <dgm:pt modelId="{43CE5125-A430-4449-8267-4B5984394975}" type="pres">
      <dgm:prSet presAssocID="{475D974D-BF07-4981-B074-1D52C25104D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3A1999E-B4C5-4C80-9D07-C3070863B61A}" type="pres">
      <dgm:prSet presAssocID="{475D974D-BF07-4981-B074-1D52C25104D5}" presName="level3hierChild" presStyleCnt="0"/>
      <dgm:spPr/>
    </dgm:pt>
    <dgm:pt modelId="{E7A0A533-F70A-4FDD-807F-057325272391}" type="pres">
      <dgm:prSet presAssocID="{A5D77269-CF7A-48F6-8487-A4BB7FCDCF39}" presName="conn2-1" presStyleLbl="parChTrans1D3" presStyleIdx="0" presStyleCnt="2"/>
      <dgm:spPr/>
      <dgm:t>
        <a:bodyPr/>
        <a:lstStyle/>
        <a:p>
          <a:endParaRPr lang="it-IT"/>
        </a:p>
      </dgm:t>
    </dgm:pt>
    <dgm:pt modelId="{CADF58D2-CBDE-4A1B-803A-CEDFBB833EB7}" type="pres">
      <dgm:prSet presAssocID="{A5D77269-CF7A-48F6-8487-A4BB7FCDCF39}" presName="connTx" presStyleLbl="parChTrans1D3" presStyleIdx="0" presStyleCnt="2"/>
      <dgm:spPr/>
      <dgm:t>
        <a:bodyPr/>
        <a:lstStyle/>
        <a:p>
          <a:endParaRPr lang="it-IT"/>
        </a:p>
      </dgm:t>
    </dgm:pt>
    <dgm:pt modelId="{162EE115-D56A-466C-B074-D8222505143F}" type="pres">
      <dgm:prSet presAssocID="{DBB32FD3-B79E-4332-BD57-63B304E30B70}" presName="root2" presStyleCnt="0"/>
      <dgm:spPr/>
    </dgm:pt>
    <dgm:pt modelId="{D432EB14-AC4D-43AA-A1D4-BCE0357D61F3}" type="pres">
      <dgm:prSet presAssocID="{DBB32FD3-B79E-4332-BD57-63B304E30B7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410AF54-F06C-4B64-9FD2-665BD33D7E2B}" type="pres">
      <dgm:prSet presAssocID="{DBB32FD3-B79E-4332-BD57-63B304E30B70}" presName="level3hierChild" presStyleCnt="0"/>
      <dgm:spPr/>
    </dgm:pt>
    <dgm:pt modelId="{AE8DB659-7287-414D-B946-06FD15A89855}" type="pres">
      <dgm:prSet presAssocID="{16217805-2CBF-48D5-A959-E53305E5DC88}" presName="conn2-1" presStyleLbl="parChTrans1D3" presStyleIdx="1" presStyleCnt="2"/>
      <dgm:spPr/>
      <dgm:t>
        <a:bodyPr/>
        <a:lstStyle/>
        <a:p>
          <a:endParaRPr lang="it-IT"/>
        </a:p>
      </dgm:t>
    </dgm:pt>
    <dgm:pt modelId="{27FD80CC-A9E1-4F68-B4E9-26CAB79707AB}" type="pres">
      <dgm:prSet presAssocID="{16217805-2CBF-48D5-A959-E53305E5DC88}" presName="connTx" presStyleLbl="parChTrans1D3" presStyleIdx="1" presStyleCnt="2"/>
      <dgm:spPr/>
      <dgm:t>
        <a:bodyPr/>
        <a:lstStyle/>
        <a:p>
          <a:endParaRPr lang="it-IT"/>
        </a:p>
      </dgm:t>
    </dgm:pt>
    <dgm:pt modelId="{539ED95B-236E-4949-B1B0-A25DC436DE75}" type="pres">
      <dgm:prSet presAssocID="{C94CE30E-7852-4090-A6DA-95924DD1001D}" presName="root2" presStyleCnt="0"/>
      <dgm:spPr/>
    </dgm:pt>
    <dgm:pt modelId="{D702285E-6394-43FA-BB9D-9CF1A22249AA}" type="pres">
      <dgm:prSet presAssocID="{C94CE30E-7852-4090-A6DA-95924DD1001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4F6DA51-DFAE-4ADB-913C-140D7DA5FBC9}" type="pres">
      <dgm:prSet presAssocID="{C94CE30E-7852-4090-A6DA-95924DD1001D}" presName="level3hierChild" presStyleCnt="0"/>
      <dgm:spPr/>
    </dgm:pt>
  </dgm:ptLst>
  <dgm:cxnLst>
    <dgm:cxn modelId="{00F54641-F36C-49F6-8790-C11423E299B7}" type="presOf" srcId="{DBB32FD3-B79E-4332-BD57-63B304E30B70}" destId="{D432EB14-AC4D-43AA-A1D4-BCE0357D61F3}" srcOrd="0" destOrd="0" presId="urn:microsoft.com/office/officeart/2005/8/layout/hierarchy2"/>
    <dgm:cxn modelId="{6DAB727A-E8DA-4748-805D-D9DB973CAEB8}" type="presOf" srcId="{A5D77269-CF7A-48F6-8487-A4BB7FCDCF39}" destId="{CADF58D2-CBDE-4A1B-803A-CEDFBB833EB7}" srcOrd="1" destOrd="0" presId="urn:microsoft.com/office/officeart/2005/8/layout/hierarchy2"/>
    <dgm:cxn modelId="{062B62FB-4DD5-4420-8A63-309B4EE1B511}" srcId="{8C190964-BDC0-4175-8A7F-53DA13F751F4}" destId="{F4C28558-D3B7-4E5D-8CE7-BAB5902DE704}" srcOrd="0" destOrd="0" parTransId="{D7372A20-C2D1-4E22-B496-4B3F39381E37}" sibTransId="{9BA1EC38-142F-4E24-8B44-25BFF15B7DF3}"/>
    <dgm:cxn modelId="{A98067EE-C0FC-480D-8C09-D811AFAB2D14}" srcId="{475D974D-BF07-4981-B074-1D52C25104D5}" destId="{C94CE30E-7852-4090-A6DA-95924DD1001D}" srcOrd="1" destOrd="0" parTransId="{16217805-2CBF-48D5-A959-E53305E5DC88}" sibTransId="{89E344FE-419C-46FF-85F8-0D89C3634567}"/>
    <dgm:cxn modelId="{6380C62A-1FA0-452D-9DD6-29BCD1637F8C}" type="presOf" srcId="{488E4509-0B0B-49A3-9E52-104CA5D282B1}" destId="{02E2171C-7A87-4A2B-BD67-8A0A91127F09}" srcOrd="0" destOrd="0" presId="urn:microsoft.com/office/officeart/2005/8/layout/hierarchy2"/>
    <dgm:cxn modelId="{BDC43DB6-EC49-44E7-9DDC-F77A7538368D}" srcId="{475D974D-BF07-4981-B074-1D52C25104D5}" destId="{DBB32FD3-B79E-4332-BD57-63B304E30B70}" srcOrd="0" destOrd="0" parTransId="{A5D77269-CF7A-48F6-8487-A4BB7FCDCF39}" sibTransId="{F6B8A394-7775-4C22-8AF5-5BC413902DAF}"/>
    <dgm:cxn modelId="{9082201C-A772-4D67-80D7-7380691D4EF9}" type="presOf" srcId="{16217805-2CBF-48D5-A959-E53305E5DC88}" destId="{AE8DB659-7287-414D-B946-06FD15A89855}" srcOrd="0" destOrd="0" presId="urn:microsoft.com/office/officeart/2005/8/layout/hierarchy2"/>
    <dgm:cxn modelId="{7C885F0E-8E70-4C31-83DB-35A2D4973833}" type="presOf" srcId="{A5D77269-CF7A-48F6-8487-A4BB7FCDCF39}" destId="{E7A0A533-F70A-4FDD-807F-057325272391}" srcOrd="0" destOrd="0" presId="urn:microsoft.com/office/officeart/2005/8/layout/hierarchy2"/>
    <dgm:cxn modelId="{9DC060E7-27D1-4DCC-91E1-8D531792245F}" type="presOf" srcId="{475D974D-BF07-4981-B074-1D52C25104D5}" destId="{43CE5125-A430-4449-8267-4B5984394975}" srcOrd="0" destOrd="0" presId="urn:microsoft.com/office/officeart/2005/8/layout/hierarchy2"/>
    <dgm:cxn modelId="{C506844F-9BEA-43B6-9C61-8EDC6AF8709B}" srcId="{F4C28558-D3B7-4E5D-8CE7-BAB5902DE704}" destId="{475D974D-BF07-4981-B074-1D52C25104D5}" srcOrd="0" destOrd="0" parTransId="{488E4509-0B0B-49A3-9E52-104CA5D282B1}" sibTransId="{B06E8BAB-5B28-4802-A239-71826087A75F}"/>
    <dgm:cxn modelId="{6F5B67C7-1250-4580-B902-DD26F7F7B2F9}" type="presOf" srcId="{16217805-2CBF-48D5-A959-E53305E5DC88}" destId="{27FD80CC-A9E1-4F68-B4E9-26CAB79707AB}" srcOrd="1" destOrd="0" presId="urn:microsoft.com/office/officeart/2005/8/layout/hierarchy2"/>
    <dgm:cxn modelId="{F5938478-A004-46CB-8AE6-EEAB82661442}" type="presOf" srcId="{488E4509-0B0B-49A3-9E52-104CA5D282B1}" destId="{8F40CAB2-40B0-435A-B599-F7967E2D5529}" srcOrd="1" destOrd="0" presId="urn:microsoft.com/office/officeart/2005/8/layout/hierarchy2"/>
    <dgm:cxn modelId="{39DD6CD3-D5C1-42C4-84EB-2867BA6B0A56}" type="presOf" srcId="{8C190964-BDC0-4175-8A7F-53DA13F751F4}" destId="{C210347C-3B2B-41D6-B912-0DD7550C183B}" srcOrd="0" destOrd="0" presId="urn:microsoft.com/office/officeart/2005/8/layout/hierarchy2"/>
    <dgm:cxn modelId="{A7E43CEE-0E8A-47B9-B6AA-A56444C07027}" type="presOf" srcId="{C94CE30E-7852-4090-A6DA-95924DD1001D}" destId="{D702285E-6394-43FA-BB9D-9CF1A22249AA}" srcOrd="0" destOrd="0" presId="urn:microsoft.com/office/officeart/2005/8/layout/hierarchy2"/>
    <dgm:cxn modelId="{E04CEF72-C83A-4524-9DFB-F90504DEA11B}" type="presOf" srcId="{F4C28558-D3B7-4E5D-8CE7-BAB5902DE704}" destId="{5A646CBA-12E2-4B7B-B407-58F4D0201704}" srcOrd="0" destOrd="0" presId="urn:microsoft.com/office/officeart/2005/8/layout/hierarchy2"/>
    <dgm:cxn modelId="{F1804DC9-EF54-4DC7-8248-B30E8A1EF607}" type="presParOf" srcId="{C210347C-3B2B-41D6-B912-0DD7550C183B}" destId="{CB94E418-EBF7-4ED6-96CE-CE1A4CB592FC}" srcOrd="0" destOrd="0" presId="urn:microsoft.com/office/officeart/2005/8/layout/hierarchy2"/>
    <dgm:cxn modelId="{76CBC23B-92EF-4014-B392-71CD0B67739A}" type="presParOf" srcId="{CB94E418-EBF7-4ED6-96CE-CE1A4CB592FC}" destId="{5A646CBA-12E2-4B7B-B407-58F4D0201704}" srcOrd="0" destOrd="0" presId="urn:microsoft.com/office/officeart/2005/8/layout/hierarchy2"/>
    <dgm:cxn modelId="{B2ECEEBB-F59C-48BF-9B2E-B819531EA23F}" type="presParOf" srcId="{CB94E418-EBF7-4ED6-96CE-CE1A4CB592FC}" destId="{C4C1C9CC-6078-47C5-8180-F9B2942CAA1A}" srcOrd="1" destOrd="0" presId="urn:microsoft.com/office/officeart/2005/8/layout/hierarchy2"/>
    <dgm:cxn modelId="{516E12BF-1001-4D6C-9562-32F61BA063FB}" type="presParOf" srcId="{C4C1C9CC-6078-47C5-8180-F9B2942CAA1A}" destId="{02E2171C-7A87-4A2B-BD67-8A0A91127F09}" srcOrd="0" destOrd="0" presId="urn:microsoft.com/office/officeart/2005/8/layout/hierarchy2"/>
    <dgm:cxn modelId="{4798CA9A-C8B1-4C89-AF6E-417F94127C63}" type="presParOf" srcId="{02E2171C-7A87-4A2B-BD67-8A0A91127F09}" destId="{8F40CAB2-40B0-435A-B599-F7967E2D5529}" srcOrd="0" destOrd="0" presId="urn:microsoft.com/office/officeart/2005/8/layout/hierarchy2"/>
    <dgm:cxn modelId="{E5462FAD-9A9F-430B-A8B9-2D4DA28CE565}" type="presParOf" srcId="{C4C1C9CC-6078-47C5-8180-F9B2942CAA1A}" destId="{7E7AA367-0438-47BD-BD49-1E74B7949F55}" srcOrd="1" destOrd="0" presId="urn:microsoft.com/office/officeart/2005/8/layout/hierarchy2"/>
    <dgm:cxn modelId="{A6AC48B8-B0B2-4A1B-A4A6-01FD1CDBDF32}" type="presParOf" srcId="{7E7AA367-0438-47BD-BD49-1E74B7949F55}" destId="{43CE5125-A430-4449-8267-4B5984394975}" srcOrd="0" destOrd="0" presId="urn:microsoft.com/office/officeart/2005/8/layout/hierarchy2"/>
    <dgm:cxn modelId="{B210A356-828A-4060-B06A-31787C7B1A6B}" type="presParOf" srcId="{7E7AA367-0438-47BD-BD49-1E74B7949F55}" destId="{73A1999E-B4C5-4C80-9D07-C3070863B61A}" srcOrd="1" destOrd="0" presId="urn:microsoft.com/office/officeart/2005/8/layout/hierarchy2"/>
    <dgm:cxn modelId="{960BCF5B-5598-488D-9E7F-E3AABFC80615}" type="presParOf" srcId="{73A1999E-B4C5-4C80-9D07-C3070863B61A}" destId="{E7A0A533-F70A-4FDD-807F-057325272391}" srcOrd="0" destOrd="0" presId="urn:microsoft.com/office/officeart/2005/8/layout/hierarchy2"/>
    <dgm:cxn modelId="{301EB79A-C5DF-4365-A7DC-8C007284D3BB}" type="presParOf" srcId="{E7A0A533-F70A-4FDD-807F-057325272391}" destId="{CADF58D2-CBDE-4A1B-803A-CEDFBB833EB7}" srcOrd="0" destOrd="0" presId="urn:microsoft.com/office/officeart/2005/8/layout/hierarchy2"/>
    <dgm:cxn modelId="{9859FC9E-852B-45A1-B813-50DA1A23B1AF}" type="presParOf" srcId="{73A1999E-B4C5-4C80-9D07-C3070863B61A}" destId="{162EE115-D56A-466C-B074-D8222505143F}" srcOrd="1" destOrd="0" presId="urn:microsoft.com/office/officeart/2005/8/layout/hierarchy2"/>
    <dgm:cxn modelId="{DF0A6AE5-AB6A-4D9D-8846-2D7322B9312B}" type="presParOf" srcId="{162EE115-D56A-466C-B074-D8222505143F}" destId="{D432EB14-AC4D-43AA-A1D4-BCE0357D61F3}" srcOrd="0" destOrd="0" presId="urn:microsoft.com/office/officeart/2005/8/layout/hierarchy2"/>
    <dgm:cxn modelId="{AABAF6F7-2F3C-41E4-A052-E2F8B2469CF8}" type="presParOf" srcId="{162EE115-D56A-466C-B074-D8222505143F}" destId="{E410AF54-F06C-4B64-9FD2-665BD33D7E2B}" srcOrd="1" destOrd="0" presId="urn:microsoft.com/office/officeart/2005/8/layout/hierarchy2"/>
    <dgm:cxn modelId="{3357C60A-4655-4768-AFE3-5C6677C6606F}" type="presParOf" srcId="{73A1999E-B4C5-4C80-9D07-C3070863B61A}" destId="{AE8DB659-7287-414D-B946-06FD15A89855}" srcOrd="2" destOrd="0" presId="urn:microsoft.com/office/officeart/2005/8/layout/hierarchy2"/>
    <dgm:cxn modelId="{7725553A-2C05-426A-A5E2-6A962CEAB0B4}" type="presParOf" srcId="{AE8DB659-7287-414D-B946-06FD15A89855}" destId="{27FD80CC-A9E1-4F68-B4E9-26CAB79707AB}" srcOrd="0" destOrd="0" presId="urn:microsoft.com/office/officeart/2005/8/layout/hierarchy2"/>
    <dgm:cxn modelId="{EA93CC61-9653-48AC-85E2-68B606803631}" type="presParOf" srcId="{73A1999E-B4C5-4C80-9D07-C3070863B61A}" destId="{539ED95B-236E-4949-B1B0-A25DC436DE75}" srcOrd="3" destOrd="0" presId="urn:microsoft.com/office/officeart/2005/8/layout/hierarchy2"/>
    <dgm:cxn modelId="{A81D810F-5035-4593-A28A-37074571C391}" type="presParOf" srcId="{539ED95B-236E-4949-B1B0-A25DC436DE75}" destId="{D702285E-6394-43FA-BB9D-9CF1A22249AA}" srcOrd="0" destOrd="0" presId="urn:microsoft.com/office/officeart/2005/8/layout/hierarchy2"/>
    <dgm:cxn modelId="{365424F1-5253-42BF-A8D8-1A191874B30A}" type="presParOf" srcId="{539ED95B-236E-4949-B1B0-A25DC436DE75}" destId="{94F6DA51-DFAE-4ADB-913C-140D7DA5FB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46CBA-12E2-4B7B-B407-58F4D0201704}">
      <dsp:nvSpPr>
        <dsp:cNvPr id="0" name=""/>
        <dsp:cNvSpPr/>
      </dsp:nvSpPr>
      <dsp:spPr>
        <a:xfrm>
          <a:off x="440" y="1176742"/>
          <a:ext cx="787401" cy="393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africano</a:t>
          </a:r>
          <a:endParaRPr lang="it-IT" sz="1700" kern="1200" dirty="0"/>
        </a:p>
      </dsp:txBody>
      <dsp:txXfrm>
        <a:off x="11971" y="1188273"/>
        <a:ext cx="764339" cy="370638"/>
      </dsp:txXfrm>
    </dsp:sp>
    <dsp:sp modelId="{02E2171C-7A87-4A2B-BD67-8A0A91127F09}">
      <dsp:nvSpPr>
        <dsp:cNvPr id="0" name=""/>
        <dsp:cNvSpPr/>
      </dsp:nvSpPr>
      <dsp:spPr>
        <a:xfrm>
          <a:off x="787841" y="1360694"/>
          <a:ext cx="314960" cy="25795"/>
        </a:xfrm>
        <a:custGeom>
          <a:avLst/>
          <a:gdLst/>
          <a:ahLst/>
          <a:cxnLst/>
          <a:rect l="0" t="0" r="0" b="0"/>
          <a:pathLst>
            <a:path>
              <a:moveTo>
                <a:pt x="0" y="12897"/>
              </a:moveTo>
              <a:lnTo>
                <a:pt x="314960" y="128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937447" y="1365718"/>
        <a:ext cx="15748" cy="15748"/>
      </dsp:txXfrm>
    </dsp:sp>
    <dsp:sp modelId="{43CE5125-A430-4449-8267-4B5984394975}">
      <dsp:nvSpPr>
        <dsp:cNvPr id="0" name=""/>
        <dsp:cNvSpPr/>
      </dsp:nvSpPr>
      <dsp:spPr>
        <a:xfrm>
          <a:off x="1102801" y="1176742"/>
          <a:ext cx="787401" cy="393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eritreo</a:t>
          </a:r>
          <a:endParaRPr lang="it-IT" sz="1700" kern="1200" dirty="0"/>
        </a:p>
      </dsp:txBody>
      <dsp:txXfrm>
        <a:off x="1114332" y="1188273"/>
        <a:ext cx="764339" cy="370638"/>
      </dsp:txXfrm>
    </dsp:sp>
    <dsp:sp modelId="{E7A0A533-F70A-4FDD-807F-057325272391}">
      <dsp:nvSpPr>
        <dsp:cNvPr id="0" name=""/>
        <dsp:cNvSpPr/>
      </dsp:nvSpPr>
      <dsp:spPr>
        <a:xfrm rot="19457599">
          <a:off x="1853745" y="1247505"/>
          <a:ext cx="387875" cy="25795"/>
        </a:xfrm>
        <a:custGeom>
          <a:avLst/>
          <a:gdLst/>
          <a:ahLst/>
          <a:cxnLst/>
          <a:rect l="0" t="0" r="0" b="0"/>
          <a:pathLst>
            <a:path>
              <a:moveTo>
                <a:pt x="0" y="12897"/>
              </a:moveTo>
              <a:lnTo>
                <a:pt x="387875" y="128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037986" y="1250706"/>
        <a:ext cx="19393" cy="19393"/>
      </dsp:txXfrm>
    </dsp:sp>
    <dsp:sp modelId="{D432EB14-AC4D-43AA-A1D4-BCE0357D61F3}">
      <dsp:nvSpPr>
        <dsp:cNvPr id="0" name=""/>
        <dsp:cNvSpPr/>
      </dsp:nvSpPr>
      <dsp:spPr>
        <a:xfrm>
          <a:off x="2205163" y="950364"/>
          <a:ext cx="787401" cy="393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tigrini</a:t>
          </a:r>
          <a:endParaRPr lang="it-IT" sz="1700" kern="1200" dirty="0"/>
        </a:p>
      </dsp:txBody>
      <dsp:txXfrm>
        <a:off x="2216694" y="961895"/>
        <a:ext cx="764339" cy="370638"/>
      </dsp:txXfrm>
    </dsp:sp>
    <dsp:sp modelId="{AE8DB659-7287-414D-B946-06FD15A89855}">
      <dsp:nvSpPr>
        <dsp:cNvPr id="0" name=""/>
        <dsp:cNvSpPr/>
      </dsp:nvSpPr>
      <dsp:spPr>
        <a:xfrm rot="2142401">
          <a:off x="1853745" y="1473883"/>
          <a:ext cx="387875" cy="25795"/>
        </a:xfrm>
        <a:custGeom>
          <a:avLst/>
          <a:gdLst/>
          <a:ahLst/>
          <a:cxnLst/>
          <a:rect l="0" t="0" r="0" b="0"/>
          <a:pathLst>
            <a:path>
              <a:moveTo>
                <a:pt x="0" y="12897"/>
              </a:moveTo>
              <a:lnTo>
                <a:pt x="387875" y="1289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037986" y="1477084"/>
        <a:ext cx="19393" cy="19393"/>
      </dsp:txXfrm>
    </dsp:sp>
    <dsp:sp modelId="{D702285E-6394-43FA-BB9D-9CF1A22249AA}">
      <dsp:nvSpPr>
        <dsp:cNvPr id="0" name=""/>
        <dsp:cNvSpPr/>
      </dsp:nvSpPr>
      <dsp:spPr>
        <a:xfrm>
          <a:off x="2205163" y="1403120"/>
          <a:ext cx="787401" cy="393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kumana</a:t>
          </a:r>
          <a:endParaRPr lang="it-IT" sz="1700" kern="1200" dirty="0"/>
        </a:p>
      </dsp:txBody>
      <dsp:txXfrm>
        <a:off x="2216694" y="1414651"/>
        <a:ext cx="764339" cy="370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1745A-4E75-4482-B7F7-0B879EEBC590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PSICOLOGIA SOCIALE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9612-9C11-4A8A-90DD-EA3054CB4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4706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192F-5308-47BB-A897-A65F766C70AD}" type="datetimeFigureOut">
              <a:rPr lang="it-IT" smtClean="0"/>
              <a:t>29/09/2020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PSICOLOGIA SOCIALE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85BA-301B-433C-8656-6B3EF5D1A8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5487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6991-C94E-424E-B37E-7D98DBDADBBB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3521-5B23-46BD-B64E-A92EAAE4483F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9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C9BC-BD02-4170-91C4-B8A33815B95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321D-42A6-47AF-8298-D2841C12AC08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3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43D7-21BC-4971-83E5-E1942E935160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8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FCE2-C912-44E9-A203-A3194880EB53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339C-4DD7-4DE2-B579-B89AD830DFA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FD97-8855-48B9-A59E-CBC83B561FFB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6458-782B-415C-A96A-09F0E1721F2D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AB510D-A4C3-4A2D-A2C8-151FF433DAF7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9AEC-841F-4246-A3B5-D31DF605ED21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2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0A9F7C-4088-41F7-86FB-BE26BB49182C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7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8" y="2321205"/>
            <a:ext cx="3615988" cy="308749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70036" y="1763924"/>
            <a:ext cx="7414953" cy="3566160"/>
          </a:xfrm>
        </p:spPr>
        <p:txBody>
          <a:bodyPr/>
          <a:lstStyle/>
          <a:p>
            <a:r>
              <a:rPr lang="it-IT" dirty="0" smtClean="0"/>
              <a:t>La cognizione sociale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49916" y="5945603"/>
            <a:ext cx="3912558" cy="425251"/>
          </a:xfrm>
        </p:spPr>
        <p:txBody>
          <a:bodyPr>
            <a:normAutofit/>
          </a:bodyPr>
          <a:lstStyle/>
          <a:p>
            <a:r>
              <a:rPr lang="it-IT" dirty="0" err="1" smtClean="0"/>
              <a:t>A.a</a:t>
            </a:r>
            <a:r>
              <a:rPr lang="it-IT" dirty="0" smtClean="0"/>
              <a:t>. 2020/21</a:t>
            </a:r>
            <a:endParaRPr lang="it-IT" dirty="0"/>
          </a:p>
        </p:txBody>
      </p:sp>
      <p:pic>
        <p:nvPicPr>
          <p:cNvPr id="4" name="Picture 3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" y="371788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148404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						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63" y="399570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287837" y="6349045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PSICOLOGIA SOCIALE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024134" y="5353574"/>
            <a:ext cx="9101138" cy="7937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altLang="it-IT" dirty="0" smtClean="0">
                <a:solidFill>
                  <a:srgbClr val="002060"/>
                </a:solidFill>
                <a:latin typeface="Century Gothic (Corpo)"/>
              </a:rPr>
              <a:t>Prof.ssa Cristina O. Mosso</a:t>
            </a:r>
            <a:endParaRPr lang="it-IT" altLang="it-IT" i="1" dirty="0" smtClean="0">
              <a:solidFill>
                <a:srgbClr val="002060"/>
              </a:solidFill>
              <a:latin typeface="Century Gothic (Corpo)"/>
            </a:endParaRPr>
          </a:p>
        </p:txBody>
      </p:sp>
    </p:spTree>
    <p:extLst>
      <p:ext uri="{BB962C8B-B14F-4D97-AF65-F5344CB8AC3E}">
        <p14:creationId xmlns:p14="http://schemas.microsoft.com/office/powerpoint/2010/main" val="5588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L’accentuazione delle differenze inter-categoriali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44303" y="4292601"/>
            <a:ext cx="904608" cy="646331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/>
              <a:t>10</a:t>
            </a:r>
          </a:p>
          <a:p>
            <a:pPr algn="ctr" eaLnBrk="1" hangingPunct="1">
              <a:defRPr/>
            </a:pPr>
            <a:r>
              <a:rPr lang="it-IT" dirty="0"/>
              <a:t>ottobre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72298" y="4292601"/>
            <a:ext cx="904607" cy="646331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/>
              <a:t>18</a:t>
            </a:r>
          </a:p>
          <a:p>
            <a:pPr algn="ctr" eaLnBrk="1" hangingPunct="1">
              <a:defRPr/>
            </a:pPr>
            <a:r>
              <a:rPr lang="it-IT" dirty="0"/>
              <a:t>ottobre</a:t>
            </a:r>
          </a:p>
        </p:txBody>
      </p:sp>
      <p:pic>
        <p:nvPicPr>
          <p:cNvPr id="12293" name="Picture 2" descr="http://www.touchmobile.it/wp-content/uploads/2013/05/7912602-termo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1" y="3333751"/>
            <a:ext cx="17510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asellaDiTesto 5"/>
          <p:cNvSpPr txBox="1">
            <a:spLocks noChangeArrowheads="1"/>
          </p:cNvSpPr>
          <p:nvPr/>
        </p:nvSpPr>
        <p:spPr bwMode="auto">
          <a:xfrm>
            <a:off x="4435476" y="3614738"/>
            <a:ext cx="322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?</a:t>
            </a:r>
          </a:p>
        </p:txBody>
      </p:sp>
      <p:sp>
        <p:nvSpPr>
          <p:cNvPr id="12295" name="CasellaDiTesto 7"/>
          <p:cNvSpPr txBox="1">
            <a:spLocks noChangeArrowheads="1"/>
          </p:cNvSpPr>
          <p:nvPr/>
        </p:nvSpPr>
        <p:spPr bwMode="auto">
          <a:xfrm>
            <a:off x="6164264" y="3594101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?</a:t>
            </a:r>
          </a:p>
        </p:txBody>
      </p:sp>
      <p:sp>
        <p:nvSpPr>
          <p:cNvPr id="12296" name="CasellaDiTesto 6"/>
          <p:cNvSpPr txBox="1">
            <a:spLocks noChangeArrowheads="1"/>
          </p:cNvSpPr>
          <p:nvPr/>
        </p:nvSpPr>
        <p:spPr bwMode="auto">
          <a:xfrm>
            <a:off x="1992313" y="2276475"/>
            <a:ext cx="7745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Krueger e Clement (1994) chiesero di stimare la temperatura: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 media, minima e massima registrata in un dato giorno</a:t>
            </a:r>
          </a:p>
        </p:txBody>
      </p:sp>
      <p:sp>
        <p:nvSpPr>
          <p:cNvPr id="12297" name="CasellaDiTesto 8"/>
          <p:cNvSpPr txBox="1">
            <a:spLocks noChangeArrowheads="1"/>
          </p:cNvSpPr>
          <p:nvPr/>
        </p:nvSpPr>
        <p:spPr bwMode="auto">
          <a:xfrm>
            <a:off x="5303839" y="3429001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</a:p>
        </p:txBody>
      </p:sp>
      <p:sp>
        <p:nvSpPr>
          <p:cNvPr id="12298" name="CasellaDiTesto 10"/>
          <p:cNvSpPr txBox="1">
            <a:spLocks noChangeArrowheads="1"/>
          </p:cNvSpPr>
          <p:nvPr/>
        </p:nvSpPr>
        <p:spPr bwMode="auto">
          <a:xfrm>
            <a:off x="8472489" y="34290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339604" y="4271964"/>
            <a:ext cx="1138645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/>
              <a:t>26</a:t>
            </a:r>
          </a:p>
          <a:p>
            <a:pPr algn="ctr" eaLnBrk="1" hangingPunct="1">
              <a:defRPr/>
            </a:pPr>
            <a:r>
              <a:rPr lang="it-IT" dirty="0"/>
              <a:t>settembre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184615" y="4271964"/>
            <a:ext cx="904608" cy="646331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dirty="0" smtClean="0"/>
              <a:t>4</a:t>
            </a:r>
            <a:endParaRPr lang="it-IT" dirty="0"/>
          </a:p>
          <a:p>
            <a:pPr algn="ctr" eaLnBrk="1" hangingPunct="1">
              <a:defRPr/>
            </a:pPr>
            <a:r>
              <a:rPr lang="it-IT" dirty="0"/>
              <a:t>ottobre</a:t>
            </a:r>
          </a:p>
        </p:txBody>
      </p:sp>
      <p:sp>
        <p:nvSpPr>
          <p:cNvPr id="12301" name="CasellaDiTesto 13"/>
          <p:cNvSpPr txBox="1">
            <a:spLocks noChangeArrowheads="1"/>
          </p:cNvSpPr>
          <p:nvPr/>
        </p:nvSpPr>
        <p:spPr bwMode="auto">
          <a:xfrm>
            <a:off x="7748589" y="3594101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?</a:t>
            </a:r>
          </a:p>
        </p:txBody>
      </p:sp>
      <p:sp>
        <p:nvSpPr>
          <p:cNvPr id="12302" name="CasellaDiTesto 14"/>
          <p:cNvSpPr txBox="1">
            <a:spLocks noChangeArrowheads="1"/>
          </p:cNvSpPr>
          <p:nvPr/>
        </p:nvSpPr>
        <p:spPr bwMode="auto">
          <a:xfrm>
            <a:off x="9477376" y="3573463"/>
            <a:ext cx="32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?</a:t>
            </a:r>
          </a:p>
        </p:txBody>
      </p:sp>
      <p:sp>
        <p:nvSpPr>
          <p:cNvPr id="12303" name="CasellaDiTesto 15"/>
          <p:cNvSpPr txBox="1">
            <a:spLocks noChangeArrowheads="1"/>
          </p:cNvSpPr>
          <p:nvPr/>
        </p:nvSpPr>
        <p:spPr bwMode="auto">
          <a:xfrm>
            <a:off x="2166938" y="5262563"/>
            <a:ext cx="201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Quali risultati?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702733" y="5492750"/>
            <a:ext cx="990970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 partecipanti sovrastimavano la differenza di </a:t>
            </a:r>
            <a:r>
              <a:rPr lang="it-IT" altLang="it-IT" sz="2400" dirty="0" smtClean="0"/>
              <a:t>temperatura </a:t>
            </a:r>
            <a:r>
              <a:rPr lang="it-IT" altLang="it-IT" sz="2400" dirty="0"/>
              <a:t>quando prendevano in considerazione date appartenenti a mesi diversi</a:t>
            </a:r>
            <a:r>
              <a:rPr lang="it-IT" altLang="it-IT" sz="2400" dirty="0" smtClean="0"/>
              <a:t>. Assimilazione </a:t>
            </a:r>
            <a:r>
              <a:rPr lang="it-IT" altLang="it-IT" sz="2400" dirty="0"/>
              <a:t>alla tendenza centrale</a:t>
            </a:r>
          </a:p>
        </p:txBody>
      </p:sp>
      <p:pic>
        <p:nvPicPr>
          <p:cNvPr id="13315" name="Picture 4" descr="psp-67-1-35-fig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8913"/>
            <a:ext cx="59039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psp-67-1-35-fig2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6" y="1568450"/>
            <a:ext cx="34385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717032"/>
            <a:ext cx="7868427" cy="20292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56" y="1703270"/>
            <a:ext cx="6192001" cy="1629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95600" y="68019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Quali risultati sarebbero emersi se i partecipanti avessero espresso il loro giudizio mediante un’unità di misura?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Rappresentatività dei prototipi</a:t>
            </a:r>
            <a:endParaRPr lang="it-IT" sz="2800" dirty="0"/>
          </a:p>
        </p:txBody>
      </p:sp>
      <p:sp>
        <p:nvSpPr>
          <p:cNvPr id="717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2400" dirty="0"/>
              <a:t>Le persone si formano un’immagine astratta (</a:t>
            </a:r>
            <a:r>
              <a:rPr lang="it-IT" altLang="it-IT" sz="2400" b="1" i="1" dirty="0"/>
              <a:t>prototipo</a:t>
            </a:r>
            <a:r>
              <a:rPr lang="it-IT" altLang="it-IT" sz="2400" dirty="0"/>
              <a:t>) di un membro della categoria che </a:t>
            </a:r>
            <a:r>
              <a:rPr lang="it-IT" altLang="it-IT" sz="2400" dirty="0" smtClean="0"/>
              <a:t>accentri le </a:t>
            </a:r>
            <a:r>
              <a:rPr lang="it-IT" altLang="it-IT" sz="2400" dirty="0"/>
              <a:t>caratteristiche tipiche/ideali di essa. </a:t>
            </a:r>
          </a:p>
          <a:p>
            <a:pPr eaLnBrk="1" hangingPunct="1"/>
            <a:r>
              <a:rPr lang="it-IT" altLang="it-IT" sz="2400" dirty="0"/>
              <a:t>I prototipi possono rappresentare il membro più comune, o tipico, di una categoria. </a:t>
            </a:r>
          </a:p>
          <a:p>
            <a:pPr eaLnBrk="1" hangingPunct="1">
              <a:buFontTx/>
              <a:buNone/>
            </a:pPr>
            <a:r>
              <a:rPr lang="it-IT" altLang="it-IT" sz="2400" dirty="0"/>
              <a:t>     .. Però quando più categorie si trovano in competizione il prototipo può essere rappresentato da un membro estremista</a:t>
            </a:r>
          </a:p>
          <a:p>
            <a:pPr eaLnBrk="1" hangingPunct="1"/>
            <a:r>
              <a:rPr lang="it-IT" altLang="it-IT" sz="2400" dirty="0"/>
              <a:t>Il modello prevede un’organizzazione gerarchica, articolata secondo diversi livelli diversi d’inclusione.</a:t>
            </a:r>
          </a:p>
          <a:p>
            <a:endParaRPr lang="it-IT" alt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922789" y="765176"/>
            <a:ext cx="10402349" cy="57880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it-IT" altLang="it-IT" sz="2800" b="1" dirty="0"/>
              <a:t>I rapporti tra categorie</a:t>
            </a:r>
            <a:r>
              <a:rPr lang="it-IT" altLang="it-IT" sz="2400" b="1" dirty="0"/>
              <a:t> (modello di E. </a:t>
            </a:r>
            <a:r>
              <a:rPr lang="it-IT" altLang="it-IT" sz="2400" b="1" dirty="0" err="1"/>
              <a:t>Rosch</a:t>
            </a:r>
            <a:r>
              <a:rPr lang="it-IT" altLang="it-IT" sz="2400" b="1" dirty="0"/>
              <a:t>)</a:t>
            </a:r>
          </a:p>
          <a:p>
            <a:pPr marL="0" indent="0" algn="ctr">
              <a:lnSpc>
                <a:spcPct val="90000"/>
              </a:lnSpc>
              <a:buNone/>
            </a:pPr>
            <a:endParaRPr lang="it-IT" altLang="it-IT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/>
              <a:t>Gli individui ricorrono a livelli diversi in relazione al contesto comunicativo e ai progetti </a:t>
            </a:r>
            <a:r>
              <a:rPr lang="it-IT" altLang="it-IT" sz="2400" dirty="0" smtClean="0"/>
              <a:t>d’azione:</a:t>
            </a:r>
            <a:endParaRPr lang="it-IT" altLang="it-IT" sz="2400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 smtClean="0"/>
              <a:t>livelli </a:t>
            </a:r>
            <a:r>
              <a:rPr lang="it-IT" altLang="it-IT" sz="2400" b="1" dirty="0"/>
              <a:t>gerarchici più elevati </a:t>
            </a:r>
            <a:r>
              <a:rPr lang="it-IT" altLang="it-IT" sz="2400" dirty="0"/>
              <a:t>soprattutto per indicare propositi e progetti;</a:t>
            </a:r>
          </a:p>
          <a:p>
            <a:pPr marL="0" indent="0">
              <a:lnSpc>
                <a:spcPct val="90000"/>
              </a:lnSpc>
            </a:pPr>
            <a:r>
              <a:rPr lang="it-IT" altLang="it-IT" sz="2400" dirty="0" smtClean="0"/>
              <a:t>le </a:t>
            </a:r>
            <a:r>
              <a:rPr lang="it-IT" altLang="it-IT" sz="2400" b="1" dirty="0"/>
              <a:t>categorie di base </a:t>
            </a:r>
            <a:r>
              <a:rPr lang="it-IT" altLang="it-IT" sz="2400" dirty="0" smtClean="0"/>
              <a:t>sono di ampiezza media e </a:t>
            </a:r>
            <a:r>
              <a:rPr lang="it-IT" altLang="it-IT" sz="2400" dirty="0"/>
              <a:t>consentono una facile differenziazione ed implicano comportamenti ben appresi;</a:t>
            </a:r>
          </a:p>
          <a:p>
            <a:pPr marL="0" indent="0"/>
            <a:r>
              <a:rPr lang="it-IT" altLang="it-IT" sz="2400" dirty="0" smtClean="0"/>
              <a:t>livelli </a:t>
            </a:r>
            <a:r>
              <a:rPr lang="it-IT" altLang="it-IT" sz="2400" dirty="0"/>
              <a:t>più </a:t>
            </a:r>
            <a:r>
              <a:rPr lang="it-IT" altLang="it-IT" sz="2400" b="1" dirty="0"/>
              <a:t>specifici</a:t>
            </a:r>
            <a:r>
              <a:rPr lang="it-IT" altLang="it-IT" sz="2400" dirty="0"/>
              <a:t> per riferire azioni portate a termine e finalizzate o in procinto di realizzazione. </a:t>
            </a:r>
            <a:endParaRPr lang="it-IT" altLang="it-IT" sz="2400" dirty="0" smtClean="0"/>
          </a:p>
          <a:p>
            <a:pPr marL="0" indent="0"/>
            <a:r>
              <a:rPr lang="it-IT" altLang="it-IT" sz="2400" dirty="0" smtClean="0"/>
              <a:t>Le </a:t>
            </a:r>
            <a:r>
              <a:rPr lang="it-IT" altLang="it-IT" sz="2400" dirty="0"/>
              <a:t>persone impiegano più frequentemente le categorie di base.</a:t>
            </a:r>
          </a:p>
          <a:p>
            <a:pPr marL="0" indent="0">
              <a:lnSpc>
                <a:spcPct val="90000"/>
              </a:lnSpc>
            </a:pPr>
            <a:endParaRPr lang="it-IT" altLang="it-IT" sz="2400" dirty="0"/>
          </a:p>
          <a:p>
            <a:pPr marL="0" indent="0">
              <a:lnSpc>
                <a:spcPct val="90000"/>
              </a:lnSpc>
            </a:pPr>
            <a:endParaRPr lang="it-IT" altLang="it-IT" sz="2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964552112"/>
              </p:ext>
            </p:extLst>
          </p:nvPr>
        </p:nvGraphicFramePr>
        <p:xfrm>
          <a:off x="9103919" y="4077724"/>
          <a:ext cx="2993005" cy="274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7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28675" name="Segnaposto contenuto 2"/>
          <p:cNvSpPr>
            <a:spLocks noGrp="1"/>
          </p:cNvSpPr>
          <p:nvPr>
            <p:ph idx="4294967295"/>
          </p:nvPr>
        </p:nvSpPr>
        <p:spPr>
          <a:xfrm>
            <a:off x="1602297" y="737431"/>
            <a:ext cx="8407400" cy="47307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altLang="it-IT" dirty="0" smtClean="0"/>
          </a:p>
          <a:p>
            <a:pPr marL="0" indent="0">
              <a:buNone/>
              <a:defRPr/>
            </a:pPr>
            <a:endParaRPr lang="it-IT" altLang="it-IT" sz="1800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it-IT" altLang="it-IT" sz="2400" dirty="0" smtClean="0"/>
              <a:t>Secondo </a:t>
            </a:r>
            <a:r>
              <a:rPr lang="it-IT" altLang="it-IT" sz="2400" dirty="0"/>
              <a:t>la teoria della </a:t>
            </a:r>
            <a:r>
              <a:rPr lang="it-IT" altLang="it-IT" sz="2400" b="1" dirty="0"/>
              <a:t>distinzione ottimale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Brewer</a:t>
            </a:r>
            <a:r>
              <a:rPr lang="it-IT" altLang="it-IT" sz="2400" dirty="0"/>
              <a:t>, 1991), </a:t>
            </a:r>
            <a:r>
              <a:rPr lang="it-IT" altLang="it-IT" sz="2400" dirty="0" smtClean="0"/>
              <a:t>le categorie </a:t>
            </a:r>
            <a:r>
              <a:rPr lang="it-IT" altLang="it-IT" sz="2400" dirty="0"/>
              <a:t>che si collocano a un livello di base e sottotipi rispondono alla necessità degli uomini di considerare un individuo </a:t>
            </a:r>
            <a:r>
              <a:rPr lang="it-IT" altLang="it-IT" sz="2400" dirty="0" smtClean="0"/>
              <a:t>sulla base della somiglianza/</a:t>
            </a:r>
            <a:r>
              <a:rPr lang="it-IT" altLang="it-IT" sz="2400" dirty="0" err="1" smtClean="0"/>
              <a:t>differenzazione</a:t>
            </a:r>
            <a:r>
              <a:rPr lang="it-IT" altLang="it-IT" sz="2400" dirty="0" smtClean="0"/>
              <a:t> rispetto ad </a:t>
            </a:r>
            <a:r>
              <a:rPr lang="it-IT" altLang="it-IT" sz="2400" dirty="0"/>
              <a:t>altri.</a:t>
            </a:r>
          </a:p>
          <a:p>
            <a:pPr marL="0" indent="0">
              <a:buNone/>
              <a:defRPr/>
            </a:pPr>
            <a:endParaRPr lang="it-IT" altLang="it-IT" sz="2400" dirty="0"/>
          </a:p>
          <a:p>
            <a:pPr marL="0" indent="0">
              <a:buNone/>
              <a:defRPr/>
            </a:pPr>
            <a:r>
              <a:rPr lang="it-IT" altLang="it-IT" sz="2400" b="1" dirty="0">
                <a:solidFill>
                  <a:schemeClr val="tx2"/>
                </a:solidFill>
              </a:rPr>
              <a:t>Distinzione ottimale:</a:t>
            </a:r>
            <a:r>
              <a:rPr lang="it-IT" altLang="it-IT" sz="2400" dirty="0">
                <a:solidFill>
                  <a:schemeClr val="tx2"/>
                </a:solidFill>
              </a:rPr>
              <a:t> </a:t>
            </a:r>
            <a:r>
              <a:rPr lang="it-IT" altLang="it-IT" sz="2400" dirty="0"/>
              <a:t>Le persone si sforzano di raggiungere un equilibrio tra spinte opposte tendenti all’inclusione e alla distinzione: un equilibrio espresso nei gruppi come bilanciamento tra la differenziazione e l’omogeneizzazione </a:t>
            </a:r>
            <a:r>
              <a:rPr lang="it-IT" altLang="it-IT" sz="2400" dirty="0" err="1"/>
              <a:t>intragruppo</a:t>
            </a:r>
            <a:r>
              <a:rPr lang="it-IT" altLang="it-IT" sz="2400" dirty="0"/>
              <a:t>.</a:t>
            </a:r>
          </a:p>
          <a:p>
            <a:pPr marL="0" indent="0">
              <a:buNone/>
              <a:defRPr/>
            </a:pPr>
            <a:endParaRPr lang="it-IT" altLang="it-IT" sz="1800" b="1" dirty="0"/>
          </a:p>
          <a:p>
            <a:pPr marL="0" indent="0">
              <a:buNone/>
              <a:defRPr/>
            </a:pPr>
            <a:endParaRPr lang="it-IT" alt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8579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11489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263243" y="1049381"/>
            <a:ext cx="8915400" cy="5106988"/>
          </a:xfrm>
        </p:spPr>
        <p:txBody>
          <a:bodyPr/>
          <a:lstStyle/>
          <a:p>
            <a:pPr marL="482600" indent="-482600">
              <a:spcBef>
                <a:spcPct val="50000"/>
              </a:spcBef>
              <a:defRPr/>
            </a:pPr>
            <a:r>
              <a:rPr lang="it-IT" sz="2200" dirty="0">
                <a:solidFill>
                  <a:srgbClr val="002060"/>
                </a:solidFill>
                <a:cs typeface="Arial" charset="0"/>
              </a:rPr>
              <a:t>	La cognizione sociale ha un carattere interpersonale, intersoggettivo e riflessivo (</a:t>
            </a:r>
            <a:r>
              <a:rPr lang="it-IT" sz="2200" dirty="0" err="1">
                <a:solidFill>
                  <a:srgbClr val="002060"/>
                </a:solidFill>
                <a:cs typeface="Arial" charset="0"/>
              </a:rPr>
              <a:t>Higgins</a:t>
            </a:r>
            <a:r>
              <a:rPr lang="it-IT" sz="2200" dirty="0">
                <a:solidFill>
                  <a:srgbClr val="002060"/>
                </a:solidFill>
                <a:cs typeface="Arial" charset="0"/>
              </a:rPr>
              <a:t>, 2000); enfatizza il livello </a:t>
            </a:r>
            <a:r>
              <a:rPr lang="it-IT" sz="2200" u="sng" dirty="0">
                <a:solidFill>
                  <a:srgbClr val="002060"/>
                </a:solidFill>
                <a:cs typeface="Arial" charset="0"/>
              </a:rPr>
              <a:t>cognitivo </a:t>
            </a:r>
            <a:r>
              <a:rPr lang="it-IT" sz="2200" dirty="0" smtClean="0">
                <a:solidFill>
                  <a:srgbClr val="002060"/>
                </a:solidFill>
                <a:cs typeface="Arial" charset="0"/>
              </a:rPr>
              <a:t>d’analisi dei fenomeni.</a:t>
            </a:r>
            <a:endParaRPr lang="it-IT" sz="2200" dirty="0">
              <a:solidFill>
                <a:srgbClr val="002060"/>
              </a:solidFill>
              <a:cs typeface="Arial" charset="0"/>
            </a:endParaRPr>
          </a:p>
          <a:p>
            <a:pPr marL="482600" indent="-482600">
              <a:spcBef>
                <a:spcPct val="50000"/>
              </a:spcBef>
              <a:defRPr/>
            </a:pPr>
            <a:r>
              <a:rPr lang="it-IT" sz="2200" dirty="0">
                <a:solidFill>
                  <a:srgbClr val="002060"/>
                </a:solidFill>
                <a:cs typeface="Arial" charset="0"/>
              </a:rPr>
              <a:t>     Concerne l’influenza reciproca di variabili sociali e cognitive: </a:t>
            </a:r>
          </a:p>
          <a:p>
            <a:pPr marL="482600" indent="-482600">
              <a:spcBef>
                <a:spcPct val="50000"/>
              </a:spcBef>
              <a:defRPr/>
            </a:pPr>
            <a:r>
              <a:rPr lang="it-IT" sz="2200" dirty="0">
                <a:solidFill>
                  <a:srgbClr val="002060"/>
                </a:solidFill>
                <a:cs typeface="Arial" charset="0"/>
              </a:rPr>
              <a:t>     Cognizione della psicologia sociale: comprensione dei processi cognitivi che affrontano oggetti di conoscenza di natura </a:t>
            </a:r>
            <a:r>
              <a:rPr lang="it-IT" sz="2200" dirty="0" smtClean="0">
                <a:solidFill>
                  <a:srgbClr val="002060"/>
                </a:solidFill>
                <a:cs typeface="Arial" charset="0"/>
              </a:rPr>
              <a:t>sociale (giudizio sociale secondo la teoria dell’attribuzione causale)</a:t>
            </a:r>
            <a:endParaRPr lang="it-IT" sz="2200" dirty="0">
              <a:solidFill>
                <a:srgbClr val="002060"/>
              </a:solidFill>
              <a:cs typeface="Arial" charset="0"/>
            </a:endParaRPr>
          </a:p>
          <a:p>
            <a:pPr marL="482600" indent="-482600">
              <a:spcBef>
                <a:spcPct val="50000"/>
              </a:spcBef>
              <a:defRPr/>
            </a:pPr>
            <a:r>
              <a:rPr lang="it-IT" sz="2200" dirty="0">
                <a:solidFill>
                  <a:srgbClr val="002060"/>
                </a:solidFill>
                <a:cs typeface="Arial" charset="0"/>
              </a:rPr>
              <a:t>	</a:t>
            </a:r>
            <a:endParaRPr lang="it-IT" sz="2200" dirty="0" smtClean="0">
              <a:solidFill>
                <a:srgbClr val="002060"/>
              </a:solidFill>
              <a:cs typeface="Arial" charset="0"/>
            </a:endParaRPr>
          </a:p>
          <a:p>
            <a:pPr marL="482600" indent="-482600">
              <a:spcBef>
                <a:spcPct val="50000"/>
              </a:spcBef>
              <a:defRPr/>
            </a:pPr>
            <a:r>
              <a:rPr lang="it-IT" sz="2200" dirty="0" smtClean="0">
                <a:solidFill>
                  <a:srgbClr val="002060"/>
                </a:solidFill>
                <a:cs typeface="Arial" charset="0"/>
              </a:rPr>
              <a:t>     </a:t>
            </a:r>
            <a:r>
              <a:rPr lang="it-IT" sz="2200" dirty="0">
                <a:solidFill>
                  <a:srgbClr val="002060"/>
                </a:solidFill>
                <a:cs typeface="Arial" charset="0"/>
              </a:rPr>
              <a:t>Psicologia sociale della cognizione: comprensione degli effetti dello stare insieme ad altre persone sulla vita </a:t>
            </a:r>
            <a:r>
              <a:rPr lang="it-IT" sz="2200" dirty="0" smtClean="0">
                <a:solidFill>
                  <a:srgbClr val="002060"/>
                </a:solidFill>
                <a:cs typeface="Arial" charset="0"/>
              </a:rPr>
              <a:t>mentale (confronto sociale)</a:t>
            </a:r>
            <a:endParaRPr lang="it-IT" sz="2200" dirty="0">
              <a:solidFill>
                <a:srgbClr val="002060"/>
              </a:solidFill>
              <a:cs typeface="Arial" charset="0"/>
            </a:endParaRPr>
          </a:p>
          <a:p>
            <a:pPr marL="482600" indent="-482600">
              <a:spcBef>
                <a:spcPct val="50000"/>
              </a:spcBef>
              <a:defRPr/>
            </a:pPr>
            <a:r>
              <a:rPr lang="it-IT" sz="2200" dirty="0">
                <a:solidFill>
                  <a:srgbClr val="002060"/>
                </a:solidFill>
                <a:cs typeface="Arial" charset="0"/>
              </a:rPr>
              <a:t>	</a:t>
            </a:r>
            <a:r>
              <a:rPr lang="it-IT" sz="2200" dirty="0">
                <a:cs typeface="Arial" charset="0"/>
              </a:rPr>
              <a:t>	</a:t>
            </a:r>
            <a:r>
              <a:rPr lang="it-IT" sz="2200" dirty="0">
                <a:solidFill>
                  <a:schemeClr val="hlink"/>
                </a:solidFill>
                <a:cs typeface="Times New Roman" charset="0"/>
              </a:rPr>
              <a:t> </a:t>
            </a:r>
            <a:endParaRPr lang="it-IT" sz="2200" dirty="0">
              <a:cs typeface="Arial" charset="0"/>
            </a:endParaRPr>
          </a:p>
          <a:p>
            <a:pPr marL="482600" indent="-482600">
              <a:defRPr/>
            </a:pPr>
            <a:endParaRPr lang="it-IT" sz="2200" i="1" dirty="0">
              <a:solidFill>
                <a:schemeClr val="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8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8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8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8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8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0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66700" indent="-85725"/>
            <a:r>
              <a:rPr lang="it-IT" altLang="it-IT" smtClean="0"/>
              <a:t>Principi e </a:t>
            </a:r>
            <a:r>
              <a:rPr lang="it-IT" altLang="it-IT" dirty="0"/>
              <a:t>costrutti fondamentali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Pensieri automatici e controllati</a:t>
            </a:r>
          </a:p>
          <a:p>
            <a:r>
              <a:rPr lang="it-IT" dirty="0" smtClean="0"/>
              <a:t>La categorizzazione sociale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Processi controllati e processi automatici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1579" y="2015732"/>
            <a:ext cx="9756891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 processi mentali controllati sono quelli che richiedono per essere eseguiti delle risorse </a:t>
            </a:r>
            <a:r>
              <a:rPr lang="it-IT" dirty="0" err="1" smtClean="0"/>
              <a:t>attentive</a:t>
            </a:r>
            <a:r>
              <a:rPr lang="it-IT" dirty="0" smtClean="0"/>
              <a:t>, mentre i processi automatici per  essere considerati tali devono avvenire (</a:t>
            </a:r>
            <a:r>
              <a:rPr lang="it-IT" dirty="0" err="1" smtClean="0"/>
              <a:t>Posner</a:t>
            </a:r>
            <a:r>
              <a:rPr lang="it-IT" dirty="0" smtClean="0"/>
              <a:t> e </a:t>
            </a:r>
            <a:r>
              <a:rPr lang="it-IT" dirty="0" err="1" smtClean="0"/>
              <a:t>Snyder</a:t>
            </a:r>
            <a:r>
              <a:rPr lang="it-IT" dirty="0" smtClean="0"/>
              <a:t>, 1975):</a:t>
            </a:r>
          </a:p>
          <a:p>
            <a:pPr marL="0" indent="0">
              <a:buNone/>
            </a:pPr>
            <a:r>
              <a:rPr lang="it-IT" dirty="0" smtClean="0"/>
              <a:t>senza intenzionalità,</a:t>
            </a:r>
          </a:p>
          <a:p>
            <a:pPr marL="0" indent="0">
              <a:buNone/>
            </a:pPr>
            <a:r>
              <a:rPr lang="it-IT" dirty="0" smtClean="0"/>
              <a:t>Senza sforzo</a:t>
            </a:r>
          </a:p>
          <a:p>
            <a:pPr marL="0" indent="0">
              <a:buNone/>
            </a:pPr>
            <a:r>
              <a:rPr lang="it-IT" dirty="0" smtClean="0"/>
              <a:t>Senza consapevolezza e</a:t>
            </a:r>
          </a:p>
          <a:p>
            <a:pPr marL="0" indent="0">
              <a:buNone/>
            </a:pPr>
            <a:r>
              <a:rPr lang="it-IT" dirty="0" smtClean="0"/>
              <a:t>Non deve interferire con altri processi cognitivi concomitanti.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Pochissimi sono i processi che possono essere definiti come completamente automatici o controllati (</a:t>
            </a:r>
            <a:r>
              <a:rPr lang="it-IT" dirty="0" err="1" smtClean="0"/>
              <a:t>Bargh</a:t>
            </a:r>
            <a:r>
              <a:rPr lang="it-IT" dirty="0" smtClean="0"/>
              <a:t>, 1994), molti sono automatizzati.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9671" y="1737360"/>
            <a:ext cx="1021583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è la </a:t>
            </a:r>
            <a:r>
              <a:rPr lang="it-IT" sz="2400" b="1" dirty="0" smtClean="0"/>
              <a:t>tendenza a raggruppare gli oggetti e le persone in gruppi e categorie discrete sulla base delle loro caratteristiche condivise</a:t>
            </a:r>
            <a:r>
              <a:rPr lang="it-IT" sz="2400" dirty="0" smtClean="0"/>
              <a:t>.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sz="4400" dirty="0" smtClean="0"/>
              <a:t>La categorizzazione sociale</a:t>
            </a:r>
            <a:endParaRPr lang="it-IT" sz="4400" dirty="0"/>
          </a:p>
        </p:txBody>
      </p:sp>
      <p:sp>
        <p:nvSpPr>
          <p:cNvPr id="5" name="Rettangolo 4"/>
          <p:cNvSpPr/>
          <p:nvPr/>
        </p:nvSpPr>
        <p:spPr>
          <a:xfrm>
            <a:off x="939849" y="2535272"/>
            <a:ext cx="9454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/>
              <a:t>Il processo di </a:t>
            </a:r>
            <a:r>
              <a:rPr lang="it-IT" altLang="it-IT" sz="2400" b="1" dirty="0"/>
              <a:t>categorizzazione</a:t>
            </a:r>
          </a:p>
          <a:p>
            <a:pPr lvl="1"/>
            <a:r>
              <a:rPr lang="it-IT" altLang="it-IT" sz="2400" dirty="0"/>
              <a:t>Favorisce l’organizzazione dell’esperienza mediante la semplificazione;</a:t>
            </a:r>
          </a:p>
          <a:p>
            <a:pPr lvl="1"/>
            <a:r>
              <a:rPr lang="it-IT" altLang="it-IT" sz="2400" dirty="0"/>
              <a:t>Permette di andar oltre l’informazione data;</a:t>
            </a:r>
          </a:p>
          <a:p>
            <a:pPr lvl="1"/>
            <a:r>
              <a:rPr lang="it-IT" altLang="it-IT" sz="2400" dirty="0"/>
              <a:t>Facilita la formazione di concetti complessi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97280" y="2022705"/>
            <a:ext cx="10363200" cy="418680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2400" dirty="0" smtClean="0"/>
          </a:p>
          <a:p>
            <a:endParaRPr lang="it-IT" altLang="it-IT" sz="2400" dirty="0"/>
          </a:p>
          <a:p>
            <a:endParaRPr lang="it-IT" altLang="it-IT" sz="2400" dirty="0" smtClean="0"/>
          </a:p>
          <a:p>
            <a:endParaRPr lang="it-IT" altLang="it-IT" sz="2400" dirty="0"/>
          </a:p>
          <a:p>
            <a:endParaRPr lang="it-IT" altLang="it-IT" sz="2400" dirty="0" smtClean="0"/>
          </a:p>
          <a:p>
            <a:r>
              <a:rPr lang="it-IT" altLang="it-IT" sz="2400" dirty="0" smtClean="0"/>
              <a:t>Concezione aristotelica</a:t>
            </a:r>
          </a:p>
          <a:p>
            <a:endParaRPr lang="it-IT" altLang="it-IT" sz="2400" dirty="0" smtClean="0"/>
          </a:p>
          <a:p>
            <a:endParaRPr lang="it-IT" altLang="it-IT" sz="2400" dirty="0" smtClean="0"/>
          </a:p>
          <a:p>
            <a:r>
              <a:rPr lang="it-IT" altLang="it-IT" sz="2400" dirty="0" smtClean="0"/>
              <a:t>Concezione probabilistica</a:t>
            </a:r>
          </a:p>
        </p:txBody>
      </p:sp>
      <p:sp>
        <p:nvSpPr>
          <p:cNvPr id="7" name="Comment 4"/>
          <p:cNvSpPr>
            <a:spLocks noChangeArrowheads="1"/>
          </p:cNvSpPr>
          <p:nvPr/>
        </p:nvSpPr>
        <p:spPr bwMode="auto">
          <a:xfrm>
            <a:off x="4358546" y="4254738"/>
            <a:ext cx="3149600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FF3300"/>
                </a:solidFill>
              </a:rPr>
              <a:t>L’appartenenza è determinata da attributi necessari e sufficienti</a:t>
            </a:r>
            <a:endParaRPr lang="it-IT" altLang="it-IT" sz="1600" dirty="0">
              <a:solidFill>
                <a:srgbClr val="FF3300"/>
              </a:solidFill>
            </a:endParaRPr>
          </a:p>
        </p:txBody>
      </p:sp>
      <p:sp>
        <p:nvSpPr>
          <p:cNvPr id="8" name="Comment 5"/>
          <p:cNvSpPr>
            <a:spLocks noChangeArrowheads="1"/>
          </p:cNvSpPr>
          <p:nvPr/>
        </p:nvSpPr>
        <p:spPr bwMode="auto">
          <a:xfrm>
            <a:off x="7812946" y="4254737"/>
            <a:ext cx="2641600" cy="707886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i="1" dirty="0">
                <a:solidFill>
                  <a:srgbClr val="000000"/>
                </a:solidFill>
              </a:rPr>
              <a:t>Confini chiari e stabili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i="1" dirty="0">
                <a:solidFill>
                  <a:srgbClr val="000000"/>
                </a:solidFill>
              </a:rPr>
              <a:t>Categorie sono arbitrarie</a:t>
            </a:r>
          </a:p>
        </p:txBody>
      </p:sp>
      <p:sp>
        <p:nvSpPr>
          <p:cNvPr id="9" name="Comment 6"/>
          <p:cNvSpPr>
            <a:spLocks noChangeArrowheads="1"/>
          </p:cNvSpPr>
          <p:nvPr/>
        </p:nvSpPr>
        <p:spPr bwMode="auto">
          <a:xfrm>
            <a:off x="4460146" y="5589665"/>
            <a:ext cx="3149600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FF3300"/>
                </a:solidFill>
              </a:rPr>
              <a:t>Esiste un gradiente di tipicità o di rappresentatività</a:t>
            </a:r>
            <a:endParaRPr lang="it-IT" altLang="it-IT" sz="1600" dirty="0">
              <a:solidFill>
                <a:srgbClr val="FF3300"/>
              </a:solidFill>
            </a:endParaRPr>
          </a:p>
        </p:txBody>
      </p:sp>
      <p:sp>
        <p:nvSpPr>
          <p:cNvPr id="10" name="Comment 7"/>
          <p:cNvSpPr>
            <a:spLocks noChangeArrowheads="1"/>
          </p:cNvSpPr>
          <p:nvPr/>
        </p:nvSpPr>
        <p:spPr bwMode="auto">
          <a:xfrm>
            <a:off x="7812946" y="5586489"/>
            <a:ext cx="2641600" cy="584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i="1" dirty="0">
                <a:solidFill>
                  <a:srgbClr val="000000"/>
                </a:solidFill>
              </a:rPr>
              <a:t>Grado di somiglianza con il prototipo della categoria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70" y="183155"/>
            <a:ext cx="1819710" cy="15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99317" y="4724400"/>
            <a:ext cx="1702710" cy="461665"/>
          </a:xfrm>
          <a:prstGeom prst="rect">
            <a:avLst/>
          </a:prstGeom>
          <a:solidFill>
            <a:srgbClr val="92D050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schematiche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0" y="3200400"/>
            <a:ext cx="1479892" cy="461665"/>
          </a:xfrm>
          <a:prstGeom prst="rect">
            <a:avLst/>
          </a:prstGeom>
          <a:solidFill>
            <a:srgbClr val="92D050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categoriali</a:t>
            </a:r>
          </a:p>
        </p:txBody>
      </p:sp>
      <p:sp>
        <p:nvSpPr>
          <p:cNvPr id="11" name="Comment 5"/>
          <p:cNvSpPr>
            <a:spLocks noChangeArrowheads="1"/>
          </p:cNvSpPr>
          <p:nvPr/>
        </p:nvSpPr>
        <p:spPr bwMode="auto">
          <a:xfrm>
            <a:off x="5080000" y="1752601"/>
            <a:ext cx="7010400" cy="1692771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00"/>
                </a:solidFill>
              </a:rPr>
              <a:t>Presentano un’organizzazione gerarchica;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00"/>
                </a:solidFill>
              </a:rPr>
              <a:t>Guidano la nostra comprensione tra classi sovraordinate e subordinate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00"/>
                </a:solidFill>
              </a:rPr>
              <a:t>Contengono conoscenze specifiche ed astratte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000000"/>
                </a:solidFill>
              </a:rPr>
              <a:t>Valgono i criteri di somiglianza e diversità (lo stesso oggetto appartiene a </a:t>
            </a:r>
            <a:r>
              <a:rPr lang="it-IT" altLang="it-IT" sz="1600" b="1" dirty="0" smtClean="0">
                <a:solidFill>
                  <a:srgbClr val="000000"/>
                </a:solidFill>
              </a:rPr>
              <a:t>categorie differenti </a:t>
            </a:r>
            <a:r>
              <a:rPr lang="it-IT" altLang="it-IT" sz="1600" b="1" dirty="0">
                <a:solidFill>
                  <a:srgbClr val="000000"/>
                </a:solidFill>
              </a:rPr>
              <a:t>e a </a:t>
            </a:r>
            <a:r>
              <a:rPr lang="it-IT" altLang="it-IT" sz="1600" b="1" smtClean="0">
                <a:solidFill>
                  <a:srgbClr val="000000"/>
                </a:solidFill>
              </a:rPr>
              <a:t>livelli differenti)</a:t>
            </a:r>
            <a:endParaRPr lang="it-IT" altLang="it-IT" sz="1600" dirty="0">
              <a:solidFill>
                <a:srgbClr val="000000"/>
              </a:solidFill>
            </a:endParaRPr>
          </a:p>
        </p:txBody>
      </p:sp>
      <p:cxnSp>
        <p:nvCxnSpPr>
          <p:cNvPr id="12" name="AutoShape 6"/>
          <p:cNvCxnSpPr>
            <a:cxnSpLocks noChangeShapeType="1"/>
            <a:stCxn id="10" idx="0"/>
            <a:endCxn id="11" idx="1"/>
          </p:cNvCxnSpPr>
          <p:nvPr/>
        </p:nvCxnSpPr>
        <p:spPr bwMode="auto">
          <a:xfrm rot="5400000" flipH="1" flipV="1">
            <a:off x="4133267" y="2253667"/>
            <a:ext cx="601413" cy="12920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7"/>
          <p:cNvCxnSpPr>
            <a:cxnSpLocks noChangeShapeType="1"/>
            <a:stCxn id="17" idx="3"/>
            <a:endCxn id="10" idx="2"/>
          </p:cNvCxnSpPr>
          <p:nvPr/>
        </p:nvCxnSpPr>
        <p:spPr bwMode="auto">
          <a:xfrm flipV="1">
            <a:off x="3048001" y="3662065"/>
            <a:ext cx="739945" cy="56227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3071285" y="4343400"/>
            <a:ext cx="992716" cy="368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mment 9"/>
          <p:cNvSpPr>
            <a:spLocks noChangeArrowheads="1"/>
          </p:cNvSpPr>
          <p:nvPr/>
        </p:nvSpPr>
        <p:spPr bwMode="auto">
          <a:xfrm>
            <a:off x="5486400" y="4724401"/>
            <a:ext cx="6705600" cy="1446213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</a:rPr>
              <a:t>Organizzazione spaziale/temporale,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</a:rPr>
              <a:t>Componenti connesse sulla base di relazioni/contiguità,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0000"/>
                </a:solidFill>
              </a:rPr>
              <a:t>Rapporti tra elementi non arbitrari</a:t>
            </a:r>
            <a:endParaRPr lang="it-IT" altLang="it-IT" sz="16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600">
              <a:solidFill>
                <a:srgbClr val="000000"/>
              </a:solidFill>
            </a:endParaRPr>
          </a:p>
        </p:txBody>
      </p:sp>
      <p:cxnSp>
        <p:nvCxnSpPr>
          <p:cNvPr id="16" name="AutoShape 10"/>
          <p:cNvCxnSpPr>
            <a:cxnSpLocks noChangeShapeType="1"/>
            <a:stCxn id="9" idx="2"/>
            <a:endCxn id="15" idx="1"/>
          </p:cNvCxnSpPr>
          <p:nvPr/>
        </p:nvCxnSpPr>
        <p:spPr bwMode="auto">
          <a:xfrm rot="16200000" flipH="1">
            <a:off x="4537815" y="4498922"/>
            <a:ext cx="261443" cy="163572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5234" y="3800476"/>
            <a:ext cx="2662767" cy="84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Strutture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conoscenza</a:t>
            </a:r>
          </a:p>
        </p:txBody>
      </p:sp>
    </p:spTree>
    <p:extLst>
      <p:ext uri="{BB962C8B-B14F-4D97-AF65-F5344CB8AC3E}">
        <p14:creationId xmlns:p14="http://schemas.microsoft.com/office/powerpoint/2010/main" val="25959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La struttura delle categorie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82849" y="1838449"/>
            <a:ext cx="981511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200" dirty="0"/>
              <a:t>L’appartenenza categoriale è definita in termini di gradazione (</a:t>
            </a:r>
            <a:r>
              <a:rPr lang="it-IT" altLang="it-IT" sz="2200" b="1" dirty="0"/>
              <a:t>omogenea</a:t>
            </a:r>
            <a:r>
              <a:rPr lang="it-IT" altLang="it-IT" sz="2200" dirty="0"/>
              <a:t> vs </a:t>
            </a:r>
            <a:r>
              <a:rPr lang="it-IT" altLang="it-IT" sz="2200" b="1" dirty="0"/>
              <a:t>eterogenea</a:t>
            </a:r>
            <a:r>
              <a:rPr lang="it-IT" altLang="it-IT" sz="2200" dirty="0"/>
              <a:t>).</a:t>
            </a:r>
          </a:p>
          <a:p>
            <a:pPr algn="ctr" eaLnBrk="1" hangingPunct="1">
              <a:buFontTx/>
              <a:buNone/>
            </a:pPr>
            <a:r>
              <a:rPr lang="it-IT" altLang="it-IT" sz="2200" i="1" dirty="0"/>
              <a:t>La categorizzazione sociale </a:t>
            </a:r>
            <a:r>
              <a:rPr lang="it-IT" altLang="it-IT" sz="2200" i="1" dirty="0" err="1"/>
              <a:t>ingroup</a:t>
            </a:r>
            <a:r>
              <a:rPr lang="it-IT" altLang="it-IT" sz="2200" i="1" dirty="0"/>
              <a:t>/</a:t>
            </a:r>
            <a:r>
              <a:rPr lang="it-IT" altLang="it-IT" sz="2200" i="1" dirty="0" err="1"/>
              <a:t>outgroup</a:t>
            </a:r>
            <a:endParaRPr lang="it-IT" altLang="it-IT" sz="2200" i="1" dirty="0"/>
          </a:p>
          <a:p>
            <a:r>
              <a:rPr lang="it-IT" altLang="it-IT" sz="2200" dirty="0"/>
              <a:t>La categorizzazione in </a:t>
            </a:r>
            <a:r>
              <a:rPr lang="it-IT" altLang="it-IT" sz="2200" dirty="0" err="1"/>
              <a:t>ingroup</a:t>
            </a:r>
            <a:r>
              <a:rPr lang="it-IT" altLang="it-IT" sz="2200" dirty="0"/>
              <a:t> determina un’attenuazione della variabilità </a:t>
            </a:r>
            <a:r>
              <a:rPr lang="it-IT" altLang="it-IT" sz="2200" dirty="0" err="1"/>
              <a:t>intracategoriale</a:t>
            </a:r>
            <a:r>
              <a:rPr lang="it-IT" altLang="it-IT" sz="2200" dirty="0"/>
              <a:t> </a:t>
            </a:r>
          </a:p>
          <a:p>
            <a:r>
              <a:rPr lang="it-IT" altLang="it-IT" sz="2200" dirty="0"/>
              <a:t>Un effetto di omogeneità dell’</a:t>
            </a:r>
            <a:r>
              <a:rPr lang="it-IT" altLang="it-IT" sz="2200" dirty="0" err="1"/>
              <a:t>outgroup</a:t>
            </a:r>
            <a:r>
              <a:rPr lang="it-IT" altLang="it-IT" sz="2200" dirty="0"/>
              <a:t> secondo cui i membri di un gruppo sono percepiti tutti simili tra loro nei contesti </a:t>
            </a:r>
            <a:r>
              <a:rPr lang="it-IT" altLang="it-IT" sz="2200" dirty="0" err="1"/>
              <a:t>intergruppi</a:t>
            </a:r>
            <a:endParaRPr lang="it-IT" altLang="it-IT" sz="2200" dirty="0"/>
          </a:p>
          <a:p>
            <a:pPr>
              <a:buFontTx/>
              <a:buNone/>
            </a:pPr>
            <a:r>
              <a:rPr lang="it-IT" altLang="it-IT" sz="2200" dirty="0"/>
              <a:t>Tendenza evidente nei giudizi di variabilità ma anche in termini percettivi e di memoria</a:t>
            </a:r>
          </a:p>
          <a:p>
            <a:pPr eaLnBrk="1" hangingPunct="1"/>
            <a:endParaRPr lang="it-IT" altLang="it-IT" sz="28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52600" y="-26988"/>
            <a:ext cx="876300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it-IT" altLang="it-IT" sz="2200" dirty="0" err="1">
                <a:sym typeface="Wingdings 2" pitchFamily="18" charset="2"/>
              </a:rPr>
              <a:t>Tajfel</a:t>
            </a:r>
            <a:r>
              <a:rPr lang="it-IT" altLang="it-IT" sz="2200" dirty="0">
                <a:sym typeface="Wingdings 2" pitchFamily="18" charset="2"/>
              </a:rPr>
              <a:t>: ipotesi sugli effetti cognitivi della categorizzazione in categorie distinte (A </a:t>
            </a:r>
            <a:r>
              <a:rPr lang="it-IT" altLang="it-IT" sz="2200" i="1" dirty="0" err="1">
                <a:sym typeface="Wingdings 2" pitchFamily="18" charset="2"/>
              </a:rPr>
              <a:t>vs</a:t>
            </a:r>
            <a:r>
              <a:rPr lang="it-IT" altLang="it-IT" sz="2200" dirty="0" err="1">
                <a:sym typeface="Wingdings 2" pitchFamily="18" charset="2"/>
              </a:rPr>
              <a:t>.B</a:t>
            </a:r>
            <a:r>
              <a:rPr lang="it-IT" altLang="it-IT" sz="2200" dirty="0">
                <a:sym typeface="Wingdings 2" pitchFamily="18" charset="2"/>
              </a:rPr>
              <a:t>) :</a:t>
            </a:r>
          </a:p>
          <a:p>
            <a:pPr lvl="1" algn="just" eaLnBrk="1" hangingPunct="1">
              <a:defRPr/>
            </a:pPr>
            <a:r>
              <a:rPr lang="it-IT" altLang="it-IT" sz="1600" dirty="0">
                <a:sym typeface="Wingdings 2" pitchFamily="18" charset="2"/>
              </a:rPr>
              <a:t>I) Tendenza a </a:t>
            </a:r>
            <a:r>
              <a:rPr lang="it-IT" altLang="it-IT" sz="1600" dirty="0">
                <a:sym typeface="Symbol" pitchFamily="18" charset="2"/>
              </a:rPr>
              <a:t>sovrastimare le differenze degli stimoli della categoria A rispetto a quelli della categoria B (= ACCENTUAZIONE INTER-CATEGORIALE)</a:t>
            </a:r>
          </a:p>
          <a:p>
            <a:pPr lvl="1" algn="just" eaLnBrk="1" hangingPunct="1">
              <a:defRPr/>
            </a:pPr>
            <a:r>
              <a:rPr lang="it-IT" altLang="it-IT" sz="1600" dirty="0">
                <a:sym typeface="Symbol" pitchFamily="18" charset="2"/>
              </a:rPr>
              <a:t>II) Tendenza a sovrastimare le somiglianze fra gli stimoli della stessa categoria      (= ASSIMILAZIONE INTRA-CATEGORIALE)</a:t>
            </a:r>
            <a:endParaRPr lang="it-IT" altLang="it-IT" sz="1600" dirty="0"/>
          </a:p>
          <a:p>
            <a:pPr algn="just">
              <a:spcBef>
                <a:spcPct val="50000"/>
              </a:spcBef>
              <a:defRPr/>
            </a:pPr>
            <a:r>
              <a:rPr lang="it-IT" altLang="it-IT" sz="2200" dirty="0"/>
              <a:t>ESPERIMENTO DI </a:t>
            </a:r>
            <a:r>
              <a:rPr lang="it-IT" altLang="it-IT" sz="2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Tajfel</a:t>
            </a:r>
            <a:r>
              <a:rPr lang="it-IT" altLang="it-IT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 Wilkes (1963)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altLang="it-IT" sz="2200" i="1" dirty="0"/>
              <a:t>Compito</a:t>
            </a:r>
            <a:r>
              <a:rPr lang="it-IT" altLang="it-IT" sz="2200" dirty="0"/>
              <a:t>: stimare la lunghezza di 8 linee </a:t>
            </a:r>
          </a:p>
          <a:p>
            <a:pPr algn="just">
              <a:spcBef>
                <a:spcPct val="50000"/>
              </a:spcBef>
              <a:defRPr/>
            </a:pPr>
            <a:endParaRPr lang="it-IT" altLang="it-IT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90" y="2638315"/>
            <a:ext cx="8267153" cy="388843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03512" y="836713"/>
            <a:ext cx="87630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endParaRPr lang="it-IT" altLang="it-IT" sz="2200" dirty="0"/>
          </a:p>
          <a:p>
            <a:pPr algn="just">
              <a:spcBef>
                <a:spcPct val="50000"/>
              </a:spcBef>
              <a:defRPr/>
            </a:pPr>
            <a:r>
              <a:rPr lang="it-IT" altLang="it-IT" sz="2200" i="1" dirty="0"/>
              <a:t>Risultati:</a:t>
            </a:r>
            <a:r>
              <a:rPr lang="it-IT" altLang="it-IT" sz="2200" dirty="0"/>
              <a:t> effetto di contrasto </a:t>
            </a:r>
            <a:r>
              <a:rPr lang="it-IT" altLang="it-IT" sz="2200" dirty="0">
                <a:sym typeface="Symbol" pitchFamily="18" charset="2"/>
              </a:rPr>
              <a:t> sovrastima della differenza tra la linea più lunga della categoria A e la linea più corta della categoria B.</a:t>
            </a:r>
            <a:endParaRPr lang="it-IT" altLang="it-IT" sz="2200" dirty="0"/>
          </a:p>
          <a:p>
            <a:pPr algn="just">
              <a:spcBef>
                <a:spcPct val="50000"/>
              </a:spcBef>
              <a:defRPr/>
            </a:pPr>
            <a:r>
              <a:rPr lang="it-IT" altLang="it-IT" sz="2200" dirty="0"/>
              <a:t>L’effetto di contrasto nella </a:t>
            </a:r>
            <a:r>
              <a:rPr lang="it-IT" altLang="it-IT" sz="2200" u="sng" dirty="0"/>
              <a:t>percezione degli altri</a:t>
            </a:r>
            <a:r>
              <a:rPr lang="it-IT" altLang="it-IT" sz="2200" dirty="0"/>
              <a:t>: il giudizio sociale carica gli oggetti sociali di valore e di rilevanza per le persone.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altLang="it-IT" sz="2200" dirty="0">
                <a:solidFill>
                  <a:srgbClr val="FF0000"/>
                </a:solidFill>
              </a:rPr>
              <a:t>La categorizzazione degli stimoli della percezione è un </a:t>
            </a:r>
            <a:r>
              <a:rPr lang="it-IT" altLang="it-IT" sz="2200" i="1" dirty="0">
                <a:solidFill>
                  <a:srgbClr val="FF0000"/>
                </a:solidFill>
              </a:rPr>
              <a:t>principio organizzativo</a:t>
            </a:r>
            <a:r>
              <a:rPr lang="it-IT" altLang="it-IT" sz="2200" dirty="0">
                <a:solidFill>
                  <a:srgbClr val="FF0000"/>
                </a:solidFill>
              </a:rPr>
              <a:t> della conoscenza degli oggetti che spesso modifica, agli occhi di chi percepisce, i dati della realtà.</a:t>
            </a:r>
          </a:p>
          <a:p>
            <a:pPr algn="just">
              <a:spcBef>
                <a:spcPct val="50000"/>
              </a:spcBef>
              <a:defRPr/>
            </a:pPr>
            <a:endParaRPr lang="it-IT" altLang="it-IT" sz="22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PSICOLOGIA SOCIALE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1136</TotalTime>
  <Words>808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 (Corpo)</vt:lpstr>
      <vt:lpstr>Symbol</vt:lpstr>
      <vt:lpstr>Times New Roman</vt:lpstr>
      <vt:lpstr>Wingdings 2</vt:lpstr>
      <vt:lpstr>Retrospettivo</vt:lpstr>
      <vt:lpstr>La cognizione sociale</vt:lpstr>
      <vt:lpstr>Presentazione standard di PowerPoint</vt:lpstr>
      <vt:lpstr>Principi e costrutti fondamentali</vt:lpstr>
      <vt:lpstr>Processi controllati e processi automatici</vt:lpstr>
      <vt:lpstr>La categorizzazione sociale</vt:lpstr>
      <vt:lpstr>Presentazione standard di PowerPoint</vt:lpstr>
      <vt:lpstr>La struttura delle categorie</vt:lpstr>
      <vt:lpstr>Presentazione standard di PowerPoint</vt:lpstr>
      <vt:lpstr>Presentazione standard di PowerPoint</vt:lpstr>
      <vt:lpstr>L’accentuazione delle differenze inter-categoriali</vt:lpstr>
      <vt:lpstr>Presentazione standard di PowerPoint</vt:lpstr>
      <vt:lpstr>Presentazione standard di PowerPoint</vt:lpstr>
      <vt:lpstr>Rappresentatività dei prototipi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Mosso</dc:creator>
  <cp:lastModifiedBy>Mosso</cp:lastModifiedBy>
  <cp:revision>75</cp:revision>
  <dcterms:created xsi:type="dcterms:W3CDTF">2018-10-03T16:54:43Z</dcterms:created>
  <dcterms:modified xsi:type="dcterms:W3CDTF">2020-09-29T19:37:42Z</dcterms:modified>
</cp:coreProperties>
</file>