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7" r:id="rId1"/>
  </p:sldMasterIdLst>
  <p:notesMasterIdLst>
    <p:notesMasterId r:id="rId26"/>
  </p:notesMasterIdLst>
  <p:sldIdLst>
    <p:sldId id="256" r:id="rId2"/>
    <p:sldId id="257" r:id="rId3"/>
    <p:sldId id="258" r:id="rId4"/>
    <p:sldId id="259" r:id="rId5"/>
    <p:sldId id="260" r:id="rId6"/>
    <p:sldId id="261" r:id="rId7"/>
    <p:sldId id="262" r:id="rId8"/>
    <p:sldId id="272" r:id="rId9"/>
    <p:sldId id="273" r:id="rId10"/>
    <p:sldId id="265" r:id="rId11"/>
    <p:sldId id="263" r:id="rId12"/>
    <p:sldId id="275" r:id="rId13"/>
    <p:sldId id="264" r:id="rId14"/>
    <p:sldId id="266" r:id="rId15"/>
    <p:sldId id="267" r:id="rId16"/>
    <p:sldId id="279" r:id="rId17"/>
    <p:sldId id="268" r:id="rId18"/>
    <p:sldId id="276" r:id="rId19"/>
    <p:sldId id="270" r:id="rId20"/>
    <p:sldId id="269" r:id="rId21"/>
    <p:sldId id="277" r:id="rId22"/>
    <p:sldId id="271" r:id="rId23"/>
    <p:sldId id="278" r:id="rId24"/>
    <p:sldId id="274"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p:restoredTop sz="94651"/>
  </p:normalViewPr>
  <p:slideViewPr>
    <p:cSldViewPr snapToGrid="0">
      <p:cViewPr varScale="1">
        <p:scale>
          <a:sx n="115" d="100"/>
          <a:sy n="115" d="100"/>
        </p:scale>
        <p:origin x="576" y="192"/>
      </p:cViewPr>
      <p:guideLst/>
    </p:cSldViewPr>
  </p:slideViewPr>
  <p:notesTextViewPr>
    <p:cViewPr>
      <p:scale>
        <a:sx n="1" d="1"/>
        <a:sy n="1" d="1"/>
      </p:scale>
      <p:origin x="0" y="0"/>
    </p:cViewPr>
  </p:notesTextViewPr>
  <p:notesViewPr>
    <p:cSldViewPr snapToGrid="0">
      <p:cViewPr varScale="1">
        <p:scale>
          <a:sx n="53" d="100"/>
          <a:sy n="53" d="100"/>
        </p:scale>
        <p:origin x="2648" y="2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D842D0-DE93-47FC-A132-688D5EFD9507}" type="datetimeFigureOut">
              <a:rPr lang="it-IT" smtClean="0"/>
              <a:t>27/05/24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05240B-8D38-489D-8804-4B130795AACD}" type="slidenum">
              <a:rPr lang="it-IT" smtClean="0"/>
              <a:t>‹N›</a:t>
            </a:fld>
            <a:endParaRPr lang="it-IT"/>
          </a:p>
        </p:txBody>
      </p:sp>
    </p:spTree>
    <p:extLst>
      <p:ext uri="{BB962C8B-B14F-4D97-AF65-F5344CB8AC3E}">
        <p14:creationId xmlns:p14="http://schemas.microsoft.com/office/powerpoint/2010/main" val="298651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1E05240B-8D38-489D-8804-4B130795AACD}" type="slidenum">
              <a:rPr lang="it-IT" smtClean="0"/>
              <a:t>2</a:t>
            </a:fld>
            <a:endParaRPr lang="it-IT"/>
          </a:p>
        </p:txBody>
      </p:sp>
    </p:spTree>
    <p:extLst>
      <p:ext uri="{BB962C8B-B14F-4D97-AF65-F5344CB8AC3E}">
        <p14:creationId xmlns:p14="http://schemas.microsoft.com/office/powerpoint/2010/main" val="9866824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1E05240B-8D38-489D-8804-4B130795AACD}" type="slidenum">
              <a:rPr lang="it-IT" smtClean="0"/>
              <a:t>4</a:t>
            </a:fld>
            <a:endParaRPr lang="it-IT"/>
          </a:p>
        </p:txBody>
      </p:sp>
    </p:spTree>
    <p:extLst>
      <p:ext uri="{BB962C8B-B14F-4D97-AF65-F5344CB8AC3E}">
        <p14:creationId xmlns:p14="http://schemas.microsoft.com/office/powerpoint/2010/main" val="15474517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1E05240B-8D38-489D-8804-4B130795AACD}" type="slidenum">
              <a:rPr lang="it-IT" smtClean="0"/>
              <a:t>12</a:t>
            </a:fld>
            <a:endParaRPr lang="it-IT"/>
          </a:p>
        </p:txBody>
      </p:sp>
    </p:spTree>
    <p:extLst>
      <p:ext uri="{BB962C8B-B14F-4D97-AF65-F5344CB8AC3E}">
        <p14:creationId xmlns:p14="http://schemas.microsoft.com/office/powerpoint/2010/main" val="12009328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1E05240B-8D38-489D-8804-4B130795AACD}" type="slidenum">
              <a:rPr lang="it-IT" smtClean="0"/>
              <a:t>13</a:t>
            </a:fld>
            <a:endParaRPr lang="it-IT"/>
          </a:p>
        </p:txBody>
      </p:sp>
    </p:spTree>
    <p:extLst>
      <p:ext uri="{BB962C8B-B14F-4D97-AF65-F5344CB8AC3E}">
        <p14:creationId xmlns:p14="http://schemas.microsoft.com/office/powerpoint/2010/main" val="14575633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1E05240B-8D38-489D-8804-4B130795AACD}" type="slidenum">
              <a:rPr lang="it-IT" smtClean="0"/>
              <a:t>14</a:t>
            </a:fld>
            <a:endParaRPr lang="it-IT"/>
          </a:p>
        </p:txBody>
      </p:sp>
    </p:spTree>
    <p:extLst>
      <p:ext uri="{BB962C8B-B14F-4D97-AF65-F5344CB8AC3E}">
        <p14:creationId xmlns:p14="http://schemas.microsoft.com/office/powerpoint/2010/main" val="20992687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1E05240B-8D38-489D-8804-4B130795AACD}" type="slidenum">
              <a:rPr lang="it-IT" smtClean="0"/>
              <a:t>15</a:t>
            </a:fld>
            <a:endParaRPr lang="it-IT"/>
          </a:p>
        </p:txBody>
      </p:sp>
    </p:spTree>
    <p:extLst>
      <p:ext uri="{BB962C8B-B14F-4D97-AF65-F5344CB8AC3E}">
        <p14:creationId xmlns:p14="http://schemas.microsoft.com/office/powerpoint/2010/main" val="25061365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1E05240B-8D38-489D-8804-4B130795AACD}" type="slidenum">
              <a:rPr lang="it-IT" smtClean="0"/>
              <a:t>16</a:t>
            </a:fld>
            <a:endParaRPr lang="it-IT"/>
          </a:p>
        </p:txBody>
      </p:sp>
    </p:spTree>
    <p:extLst>
      <p:ext uri="{BB962C8B-B14F-4D97-AF65-F5344CB8AC3E}">
        <p14:creationId xmlns:p14="http://schemas.microsoft.com/office/powerpoint/2010/main" val="30653221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1E05240B-8D38-489D-8804-4B130795AACD}" type="slidenum">
              <a:rPr lang="it-IT" smtClean="0"/>
              <a:t>20</a:t>
            </a:fld>
            <a:endParaRPr lang="it-IT"/>
          </a:p>
        </p:txBody>
      </p:sp>
    </p:spTree>
    <p:extLst>
      <p:ext uri="{BB962C8B-B14F-4D97-AF65-F5344CB8AC3E}">
        <p14:creationId xmlns:p14="http://schemas.microsoft.com/office/powerpoint/2010/main" val="35788176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1E05240B-8D38-489D-8804-4B130795AACD}" type="slidenum">
              <a:rPr lang="it-IT" smtClean="0"/>
              <a:t>21</a:t>
            </a:fld>
            <a:endParaRPr lang="it-IT"/>
          </a:p>
        </p:txBody>
      </p:sp>
    </p:spTree>
    <p:extLst>
      <p:ext uri="{BB962C8B-B14F-4D97-AF65-F5344CB8AC3E}">
        <p14:creationId xmlns:p14="http://schemas.microsoft.com/office/powerpoint/2010/main" val="9371338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C485584D-7D79-4248-9986-4CA35242F944}" type="datetimeFigureOut">
              <a:rPr lang="en-US" smtClean="0"/>
              <a:t>5/27/24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590046-DA73-4BBF-84B5-C08E6F75191A}" type="slidenum">
              <a:rPr lang="en-US" smtClean="0"/>
              <a:t>‹N›</a:t>
            </a:fld>
            <a:endParaRPr lang="en-US"/>
          </a:p>
        </p:txBody>
      </p:sp>
    </p:spTree>
    <p:extLst>
      <p:ext uri="{BB962C8B-B14F-4D97-AF65-F5344CB8AC3E}">
        <p14:creationId xmlns:p14="http://schemas.microsoft.com/office/powerpoint/2010/main" val="302924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it-IT"/>
              <a:t>Fare clic per modificare lo stile del titolo dello schema</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it-IT"/>
              <a:t>Fare clic sull'icona per inserire un'immagine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485584D-7D79-4248-9986-4CA35242F944}" type="datetimeFigureOut">
              <a:rPr lang="en-US" smtClean="0"/>
              <a:t>5/27/24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590046-DA73-4BBF-84B5-C08E6F75191A}" type="slidenum">
              <a:rPr lang="en-US" smtClean="0"/>
              <a:t>‹N›</a:t>
            </a:fld>
            <a:endParaRPr lang="en-US"/>
          </a:p>
        </p:txBody>
      </p:sp>
    </p:spTree>
    <p:extLst>
      <p:ext uri="{BB962C8B-B14F-4D97-AF65-F5344CB8AC3E}">
        <p14:creationId xmlns:p14="http://schemas.microsoft.com/office/powerpoint/2010/main" val="1110921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C485584D-7D79-4248-9986-4CA35242F944}" type="datetimeFigureOut">
              <a:rPr lang="en-US" smtClean="0"/>
              <a:t>5/27/24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590046-DA73-4BBF-84B5-C08E6F75191A}" type="slidenum">
              <a:rPr lang="en-US" smtClean="0"/>
              <a:t>‹N›</a:t>
            </a:fld>
            <a:endParaRPr lang="en-US"/>
          </a:p>
        </p:txBody>
      </p:sp>
    </p:spTree>
    <p:extLst>
      <p:ext uri="{BB962C8B-B14F-4D97-AF65-F5344CB8AC3E}">
        <p14:creationId xmlns:p14="http://schemas.microsoft.com/office/powerpoint/2010/main" val="23401197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it-IT"/>
              <a:t>Fare clic per modificare lo stile del titolo dello schema</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it-IT"/>
              <a:t>Fare clic per modificare gli stili del testo dello schema</a:t>
            </a:r>
          </a:p>
        </p:txBody>
      </p:sp>
      <p:sp>
        <p:nvSpPr>
          <p:cNvPr id="2" name="Date Placeholder 1"/>
          <p:cNvSpPr>
            <a:spLocks noGrp="1"/>
          </p:cNvSpPr>
          <p:nvPr>
            <p:ph type="dt" sz="half" idx="10"/>
          </p:nvPr>
        </p:nvSpPr>
        <p:spPr/>
        <p:txBody>
          <a:bodyPr/>
          <a:lstStyle/>
          <a:p>
            <a:fld id="{C485584D-7D79-4248-9986-4CA35242F944}" type="datetimeFigureOut">
              <a:rPr lang="en-US" smtClean="0"/>
              <a:t>5/27/24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590046-DA73-4BBF-84B5-C08E6F75191A}" type="slidenum">
              <a:rPr lang="en-US" smtClean="0"/>
              <a:t>‹N›</a:t>
            </a:fld>
            <a:endParaRPr lang="en-US"/>
          </a:p>
        </p:txBody>
      </p:sp>
    </p:spTree>
    <p:extLst>
      <p:ext uri="{BB962C8B-B14F-4D97-AF65-F5344CB8AC3E}">
        <p14:creationId xmlns:p14="http://schemas.microsoft.com/office/powerpoint/2010/main" val="18783346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485584D-7D79-4248-9986-4CA35242F944}" type="datetimeFigureOut">
              <a:rPr lang="en-US" smtClean="0"/>
              <a:t>5/27/24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590046-DA73-4BBF-84B5-C08E6F75191A}" type="slidenum">
              <a:rPr lang="en-US" smtClean="0"/>
              <a:t>‹N›</a:t>
            </a:fld>
            <a:endParaRPr lang="en-US"/>
          </a:p>
        </p:txBody>
      </p:sp>
    </p:spTree>
    <p:extLst>
      <p:ext uri="{BB962C8B-B14F-4D97-AF65-F5344CB8AC3E}">
        <p14:creationId xmlns:p14="http://schemas.microsoft.com/office/powerpoint/2010/main" val="9212766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485584D-7D79-4248-9986-4CA35242F944}" type="datetimeFigureOut">
              <a:rPr lang="en-US" smtClean="0"/>
              <a:t>5/27/24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590046-DA73-4BBF-84B5-C08E6F75191A}" type="slidenum">
              <a:rPr lang="en-US" smtClean="0"/>
              <a:t>‹N›</a:t>
            </a:fld>
            <a:endParaRPr lang="en-US"/>
          </a:p>
        </p:txBody>
      </p:sp>
    </p:spTree>
    <p:extLst>
      <p:ext uri="{BB962C8B-B14F-4D97-AF65-F5344CB8AC3E}">
        <p14:creationId xmlns:p14="http://schemas.microsoft.com/office/powerpoint/2010/main" val="3680192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485584D-7D79-4248-9986-4CA35242F944}" type="datetimeFigureOut">
              <a:rPr lang="en-US" smtClean="0"/>
              <a:t>5/27/24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590046-DA73-4BBF-84B5-C08E6F75191A}" type="slidenum">
              <a:rPr lang="en-US" smtClean="0"/>
              <a:t>‹N›</a:t>
            </a:fld>
            <a:endParaRPr lang="en-US"/>
          </a:p>
        </p:txBody>
      </p:sp>
    </p:spTree>
    <p:extLst>
      <p:ext uri="{BB962C8B-B14F-4D97-AF65-F5344CB8AC3E}">
        <p14:creationId xmlns:p14="http://schemas.microsoft.com/office/powerpoint/2010/main" val="3246309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C485584D-7D79-4248-9986-4CA35242F944}" type="datetimeFigureOut">
              <a:rPr lang="en-US" smtClean="0"/>
              <a:t>5/27/24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590046-DA73-4BBF-84B5-C08E6F75191A}" type="slidenum">
              <a:rPr lang="en-US" smtClean="0"/>
              <a:t>‹N›</a:t>
            </a:fld>
            <a:endParaRPr lang="en-US"/>
          </a:p>
        </p:txBody>
      </p:sp>
    </p:spTree>
    <p:extLst>
      <p:ext uri="{BB962C8B-B14F-4D97-AF65-F5344CB8AC3E}">
        <p14:creationId xmlns:p14="http://schemas.microsoft.com/office/powerpoint/2010/main" val="1786738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C485584D-7D79-4248-9986-4CA35242F944}" type="datetimeFigureOut">
              <a:rPr lang="en-US" smtClean="0"/>
              <a:t>5/27/24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590046-DA73-4BBF-84B5-C08E6F75191A}" type="slidenum">
              <a:rPr lang="en-US" smtClean="0"/>
              <a:t>‹N›</a:t>
            </a:fld>
            <a:endParaRPr lang="en-US"/>
          </a:p>
        </p:txBody>
      </p:sp>
    </p:spTree>
    <p:extLst>
      <p:ext uri="{BB962C8B-B14F-4D97-AF65-F5344CB8AC3E}">
        <p14:creationId xmlns:p14="http://schemas.microsoft.com/office/powerpoint/2010/main" val="2410575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C485584D-7D79-4248-9986-4CA35242F944}" type="datetimeFigureOut">
              <a:rPr lang="en-US" smtClean="0"/>
              <a:t>5/27/24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590046-DA73-4BBF-84B5-C08E6F75191A}" type="slidenum">
              <a:rPr lang="en-US" smtClean="0"/>
              <a:t>‹N›</a:t>
            </a:fld>
            <a:endParaRPr lang="en-US"/>
          </a:p>
        </p:txBody>
      </p:sp>
    </p:spTree>
    <p:extLst>
      <p:ext uri="{BB962C8B-B14F-4D97-AF65-F5344CB8AC3E}">
        <p14:creationId xmlns:p14="http://schemas.microsoft.com/office/powerpoint/2010/main" val="3330384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C485584D-7D79-4248-9986-4CA35242F944}" type="datetimeFigureOut">
              <a:rPr lang="en-US" smtClean="0"/>
              <a:t>5/27/24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590046-DA73-4BBF-84B5-C08E6F75191A}" type="slidenum">
              <a:rPr lang="en-US" smtClean="0"/>
              <a:t>‹N›</a:t>
            </a:fld>
            <a:endParaRPr lang="en-US"/>
          </a:p>
        </p:txBody>
      </p:sp>
    </p:spTree>
    <p:extLst>
      <p:ext uri="{BB962C8B-B14F-4D97-AF65-F5344CB8AC3E}">
        <p14:creationId xmlns:p14="http://schemas.microsoft.com/office/powerpoint/2010/main" val="2983991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85584D-7D79-4248-9986-4CA35242F944}" type="datetimeFigureOut">
              <a:rPr lang="en-US" smtClean="0"/>
              <a:t>5/27/24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590046-DA73-4BBF-84B5-C08E6F75191A}" type="slidenum">
              <a:rPr lang="en-US" smtClean="0"/>
              <a:t>‹N›</a:t>
            </a:fld>
            <a:endParaRPr lang="en-US"/>
          </a:p>
        </p:txBody>
      </p:sp>
    </p:spTree>
    <p:extLst>
      <p:ext uri="{BB962C8B-B14F-4D97-AF65-F5344CB8AC3E}">
        <p14:creationId xmlns:p14="http://schemas.microsoft.com/office/powerpoint/2010/main" val="2878073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it-IT"/>
              <a:t>Fare clic per modificare lo stile del titolo dello schema</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485584D-7D79-4248-9986-4CA35242F944}" type="datetimeFigureOut">
              <a:rPr lang="en-US" smtClean="0"/>
              <a:t>5/27/24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590046-DA73-4BBF-84B5-C08E6F75191A}" type="slidenum">
              <a:rPr lang="en-US" smtClean="0"/>
              <a:t>‹N›</a:t>
            </a:fld>
            <a:endParaRPr lang="en-US"/>
          </a:p>
        </p:txBody>
      </p:sp>
    </p:spTree>
    <p:extLst>
      <p:ext uri="{BB962C8B-B14F-4D97-AF65-F5344CB8AC3E}">
        <p14:creationId xmlns:p14="http://schemas.microsoft.com/office/powerpoint/2010/main" val="1000369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it-IT"/>
              <a:t>Fare clic per modificare lo stile del titolo dello schema</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it-IT"/>
              <a:t>Fare clic sull'icona per inserire un'immagine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a:xfrm>
            <a:off x="3885810" y="6041362"/>
            <a:ext cx="976879" cy="365125"/>
          </a:xfrm>
        </p:spPr>
        <p:txBody>
          <a:bodyPr/>
          <a:lstStyle/>
          <a:p>
            <a:fld id="{C485584D-7D79-4248-9986-4CA35242F944}" type="datetimeFigureOut">
              <a:rPr lang="en-US" smtClean="0"/>
              <a:t>5/27/24</a:t>
            </a:fld>
            <a:endParaRPr lang="en-US"/>
          </a:p>
        </p:txBody>
      </p:sp>
      <p:sp>
        <p:nvSpPr>
          <p:cNvPr id="6" name="Footer Placeholder 5"/>
          <p:cNvSpPr>
            <a:spLocks noGrp="1"/>
          </p:cNvSpPr>
          <p:nvPr>
            <p:ph type="ftr" sz="quarter" idx="11"/>
          </p:nvPr>
        </p:nvSpPr>
        <p:spPr>
          <a:xfrm>
            <a:off x="590396" y="6041362"/>
            <a:ext cx="3295413" cy="365125"/>
          </a:xfrm>
        </p:spPr>
        <p:txBody>
          <a:bodyPr/>
          <a:lstStyle/>
          <a:p>
            <a:endParaRPr lang="en-US"/>
          </a:p>
        </p:txBody>
      </p:sp>
      <p:sp>
        <p:nvSpPr>
          <p:cNvPr id="7" name="Slide Number Placeholder 6"/>
          <p:cNvSpPr>
            <a:spLocks noGrp="1"/>
          </p:cNvSpPr>
          <p:nvPr>
            <p:ph type="sldNum" sz="quarter" idx="12"/>
          </p:nvPr>
        </p:nvSpPr>
        <p:spPr>
          <a:xfrm>
            <a:off x="4862689" y="5915888"/>
            <a:ext cx="1062155" cy="490599"/>
          </a:xfrm>
        </p:spPr>
        <p:txBody>
          <a:bodyPr/>
          <a:lstStyle/>
          <a:p>
            <a:fld id="{19590046-DA73-4BBF-84B5-C08E6F75191A}" type="slidenum">
              <a:rPr lang="en-US" smtClean="0"/>
              <a:t>‹N›</a:t>
            </a:fld>
            <a:endParaRPr lang="en-US"/>
          </a:p>
        </p:txBody>
      </p:sp>
    </p:spTree>
    <p:extLst>
      <p:ext uri="{BB962C8B-B14F-4D97-AF65-F5344CB8AC3E}">
        <p14:creationId xmlns:p14="http://schemas.microsoft.com/office/powerpoint/2010/main" val="211583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C485584D-7D79-4248-9986-4CA35242F944}" type="datetimeFigureOut">
              <a:rPr lang="en-US" smtClean="0"/>
              <a:t>5/27/24</a:t>
            </a:fld>
            <a:endParaRPr lang="en-US"/>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19590046-DA73-4BBF-84B5-C08E6F75191A}" type="slidenum">
              <a:rPr lang="en-US" smtClean="0"/>
              <a:t>‹N›</a:t>
            </a:fld>
            <a:endParaRPr lang="en-US"/>
          </a:p>
        </p:txBody>
      </p:sp>
    </p:spTree>
    <p:extLst>
      <p:ext uri="{BB962C8B-B14F-4D97-AF65-F5344CB8AC3E}">
        <p14:creationId xmlns:p14="http://schemas.microsoft.com/office/powerpoint/2010/main" val="2584533493"/>
      </p:ext>
    </p:extLst>
  </p:cSld>
  <p:clrMap bg1="dk1" tx1="lt1" bg2="dk2" tx2="lt2" accent1="accent1" accent2="accent2" accent3="accent3" accent4="accent4" accent5="accent5" accent6="accent6" hlink="hlink" folHlink="folHlink"/>
  <p:sldLayoutIdLst>
    <p:sldLayoutId id="2147483878" r:id="rId1"/>
    <p:sldLayoutId id="2147483879" r:id="rId2"/>
    <p:sldLayoutId id="2147483880" r:id="rId3"/>
    <p:sldLayoutId id="2147483881" r:id="rId4"/>
    <p:sldLayoutId id="2147483882" r:id="rId5"/>
    <p:sldLayoutId id="2147483883" r:id="rId6"/>
    <p:sldLayoutId id="2147483884" r:id="rId7"/>
    <p:sldLayoutId id="2147483885" r:id="rId8"/>
    <p:sldLayoutId id="2147483886" r:id="rId9"/>
    <p:sldLayoutId id="2147483887" r:id="rId10"/>
    <p:sldLayoutId id="2147483888" r:id="rId11"/>
    <p:sldLayoutId id="2147483889" r:id="rId12"/>
    <p:sldLayoutId id="2147483890" r:id="rId13"/>
    <p:sldLayoutId id="2147483891"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ibm.com/downloads/cas/NGAWMXAK" TargetMode="External"/><Relationship Id="rId2" Type="http://schemas.openxmlformats.org/officeDocument/2006/relationships/hyperlink" Target="https://www.ibm.com/blog/new-ibm-study-reveals-how-ai-is-changing-work-and-what-hr-leaders-should-do-about-it/"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ai.google/responsibility/responsible-ai-practice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ninja.it/intelligenza-artificiale-pregiudizi/"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www.corrierecomunicazioni.it/over-the-top/allintelligenza-artificiale-di-amazon-non-piacciono-le-donne-scartati-i-cv-femminili/"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ibicocca.unimib.it/bias-negli-algoritmi-come-le-macchine-apprendono-i-pregiudizi-dagli-esseri-umani/"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europarl.europa.eu/news/it/press-room/20240308IPR19015/il-parlamento-europeo-approva-la-legge-sull-intelligenza-artificiale"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hdblog.it/samsung/articoli/n568430/samsung-dipendenti-utilizzano-chatgp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3">
            <a:extLst>
              <a:ext uri="{FF2B5EF4-FFF2-40B4-BE49-F238E27FC236}">
                <a16:creationId xmlns:a16="http://schemas.microsoft.com/office/drawing/2014/main" id="{C2AB20BF-28CB-131A-1630-EA2D11F4F782}"/>
              </a:ext>
            </a:extLst>
          </p:cNvPr>
          <p:cNvPicPr>
            <a:picLocks noChangeAspect="1"/>
          </p:cNvPicPr>
          <p:nvPr/>
        </p:nvPicPr>
        <p:blipFill rotWithShape="1">
          <a:blip r:embed="rId2">
            <a:alphaModFix amt="41000"/>
          </a:blip>
          <a:srcRect t="25000"/>
          <a:stretch/>
        </p:blipFill>
        <p:spPr>
          <a:xfrm>
            <a:off x="117986" y="1"/>
            <a:ext cx="12192001" cy="6857999"/>
          </a:xfrm>
          <a:prstGeom prst="rect">
            <a:avLst/>
          </a:prstGeom>
        </p:spPr>
      </p:pic>
      <p:sp>
        <p:nvSpPr>
          <p:cNvPr id="2" name="Titolo 1">
            <a:extLst>
              <a:ext uri="{FF2B5EF4-FFF2-40B4-BE49-F238E27FC236}">
                <a16:creationId xmlns:a16="http://schemas.microsoft.com/office/drawing/2014/main" id="{7DCBAEE2-BF4F-C52F-4B37-7646A31A8509}"/>
              </a:ext>
            </a:extLst>
          </p:cNvPr>
          <p:cNvSpPr>
            <a:spLocks noGrp="1"/>
          </p:cNvSpPr>
          <p:nvPr>
            <p:ph type="ctrTitle"/>
          </p:nvPr>
        </p:nvSpPr>
        <p:spPr>
          <a:xfrm>
            <a:off x="753642" y="1691426"/>
            <a:ext cx="10684715" cy="2077328"/>
          </a:xfrm>
          <a:effectLst>
            <a:outerShdw blurRad="38100" dist="12700" dir="2700000" algn="tl" rotWithShape="0">
              <a:prstClr val="black">
                <a:alpha val="40000"/>
              </a:prstClr>
            </a:outerShdw>
          </a:effectLst>
        </p:spPr>
        <p:txBody>
          <a:bodyPr anchor="b">
            <a:normAutofit fontScale="90000"/>
          </a:bodyPr>
          <a:lstStyle/>
          <a:p>
            <a:pPr algn="ctr"/>
            <a:r>
              <a:rPr lang="it-IT" dirty="0">
                <a:solidFill>
                  <a:schemeClr val="bg1"/>
                </a:solidFill>
              </a:rPr>
              <a:t>La gestione delle risorse umane nell’era dell’intelligenza artificiale</a:t>
            </a:r>
          </a:p>
        </p:txBody>
      </p:sp>
    </p:spTree>
    <p:extLst>
      <p:ext uri="{BB962C8B-B14F-4D97-AF65-F5344CB8AC3E}">
        <p14:creationId xmlns:p14="http://schemas.microsoft.com/office/powerpoint/2010/main" val="11597249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4F586B-B185-9DB6-75D4-1679370DE063}"/>
              </a:ext>
            </a:extLst>
          </p:cNvPr>
          <p:cNvSpPr>
            <a:spLocks noGrp="1"/>
          </p:cNvSpPr>
          <p:nvPr>
            <p:ph type="title"/>
          </p:nvPr>
        </p:nvSpPr>
        <p:spPr>
          <a:xfrm>
            <a:off x="2852276" y="757085"/>
            <a:ext cx="6487448" cy="724363"/>
          </a:xfrm>
        </p:spPr>
        <p:txBody>
          <a:bodyPr>
            <a:normAutofit/>
          </a:bodyPr>
          <a:lstStyle/>
          <a:p>
            <a:pPr algn="just"/>
            <a:r>
              <a:rPr lang="it-IT" sz="3700" dirty="0">
                <a:latin typeface="Times New Roman" panose="02020603050405020304" pitchFamily="18" charset="0"/>
                <a:cs typeface="Times New Roman" panose="02020603050405020304" pitchFamily="18" charset="0"/>
              </a:rPr>
              <a:t>L’AI sostituirà l’essere umano? </a:t>
            </a:r>
          </a:p>
        </p:txBody>
      </p:sp>
      <p:sp>
        <p:nvSpPr>
          <p:cNvPr id="3" name="Segnaposto contenuto 2">
            <a:extLst>
              <a:ext uri="{FF2B5EF4-FFF2-40B4-BE49-F238E27FC236}">
                <a16:creationId xmlns:a16="http://schemas.microsoft.com/office/drawing/2014/main" id="{9268EA43-BFC1-10F0-D88F-8F93CF90C34A}"/>
              </a:ext>
            </a:extLst>
          </p:cNvPr>
          <p:cNvSpPr>
            <a:spLocks noGrp="1"/>
          </p:cNvSpPr>
          <p:nvPr>
            <p:ph idx="1"/>
          </p:nvPr>
        </p:nvSpPr>
        <p:spPr>
          <a:xfrm>
            <a:off x="501445" y="2496200"/>
            <a:ext cx="11375923" cy="3969342"/>
          </a:xfrm>
        </p:spPr>
        <p:txBody>
          <a:bodyPr>
            <a:normAutofit/>
          </a:bodyPr>
          <a:lstStyle/>
          <a:p>
            <a:pPr algn="just"/>
            <a:r>
              <a:rPr lang="it-IT" dirty="0"/>
              <a:t>«L’intelligenza artificiale non sostituirà le persone ma gli individui che utilizzano l’intelligenza artificiale sostituiranno coloro che non la usano»</a:t>
            </a:r>
          </a:p>
          <a:p>
            <a:pPr marL="0" indent="0" algn="just">
              <a:buNone/>
            </a:pPr>
            <a:endParaRPr lang="it-IT" dirty="0"/>
          </a:p>
          <a:p>
            <a:pPr algn="just"/>
            <a:r>
              <a:rPr lang="it-IT" dirty="0"/>
              <a:t>Uno studio globale </a:t>
            </a:r>
            <a:r>
              <a:rPr lang="en-US" dirty="0" err="1"/>
              <a:t>condotto</a:t>
            </a:r>
            <a:r>
              <a:rPr lang="en-US" dirty="0"/>
              <a:t> </a:t>
            </a:r>
            <a:r>
              <a:rPr lang="en-US" dirty="0" err="1"/>
              <a:t>dall'IBM</a:t>
            </a:r>
            <a:r>
              <a:rPr lang="en-US" dirty="0"/>
              <a:t> Institute for Business Value (IBV) </a:t>
            </a:r>
            <a:r>
              <a:rPr lang="en-US" dirty="0" err="1"/>
              <a:t>nel</a:t>
            </a:r>
            <a:r>
              <a:rPr lang="en-US" dirty="0"/>
              <a:t> 2023 </a:t>
            </a:r>
            <a:r>
              <a:rPr lang="en-US" dirty="0" err="1"/>
              <a:t>rivela</a:t>
            </a:r>
            <a:r>
              <a:rPr lang="en-US" dirty="0"/>
              <a:t> come secondo le </a:t>
            </a:r>
            <a:r>
              <a:rPr lang="en-US" dirty="0" err="1"/>
              <a:t>stime</a:t>
            </a:r>
            <a:r>
              <a:rPr lang="en-US" dirty="0"/>
              <a:t> </a:t>
            </a:r>
            <a:r>
              <a:rPr lang="en-US" dirty="0" err="1"/>
              <a:t>dei</a:t>
            </a:r>
            <a:r>
              <a:rPr lang="en-US" dirty="0"/>
              <a:t> manager </a:t>
            </a:r>
            <a:r>
              <a:rPr lang="en-US" dirty="0" err="1"/>
              <a:t>intervistati</a:t>
            </a:r>
            <a:r>
              <a:rPr lang="en-US" dirty="0"/>
              <a:t> </a:t>
            </a:r>
            <a:r>
              <a:rPr lang="it-IT" dirty="0"/>
              <a:t>nei prossimi tre anni il 40% della forza lavoro dovrà essere riqualificata a seguito dell'implementazione dell’intelligenza artificiale. Gli intervistati, inoltre, riportano come uno dei principali problemi legati alla gestione dei talenti sia proprio la creazione di nuove competenze nei dipendenti interni alle imprese. </a:t>
            </a:r>
          </a:p>
          <a:p>
            <a:pPr marL="0" indent="0">
              <a:buNone/>
            </a:pPr>
            <a:endParaRPr lang="it-IT" dirty="0"/>
          </a:p>
          <a:p>
            <a:endParaRPr lang="it-IT" dirty="0"/>
          </a:p>
        </p:txBody>
      </p:sp>
      <p:sp>
        <p:nvSpPr>
          <p:cNvPr id="4" name="Segnaposto piè di pagina 3">
            <a:extLst>
              <a:ext uri="{FF2B5EF4-FFF2-40B4-BE49-F238E27FC236}">
                <a16:creationId xmlns:a16="http://schemas.microsoft.com/office/drawing/2014/main" id="{5B50AC8C-AEED-45C9-DD53-874FE11428BE}"/>
              </a:ext>
            </a:extLst>
          </p:cNvPr>
          <p:cNvSpPr>
            <a:spLocks noGrp="1"/>
          </p:cNvSpPr>
          <p:nvPr>
            <p:ph type="ftr" sz="quarter" idx="11"/>
          </p:nvPr>
        </p:nvSpPr>
        <p:spPr>
          <a:xfrm>
            <a:off x="501445" y="6728138"/>
            <a:ext cx="10134599" cy="259723"/>
          </a:xfrm>
        </p:spPr>
        <p:txBody>
          <a:bodyPr/>
          <a:lstStyle/>
          <a:p>
            <a:pPr algn="just"/>
            <a:r>
              <a:rPr lang="en-US" dirty="0">
                <a:solidFill>
                  <a:schemeClr val="tx1"/>
                </a:solidFill>
                <a:hlinkClick r:id="rId2">
                  <a:extLst>
                    <a:ext uri="{A12FA001-AC4F-418D-AE19-62706E023703}">
                      <ahyp:hlinkClr xmlns:ahyp="http://schemas.microsoft.com/office/drawing/2018/hyperlinkcolor" val="tx"/>
                    </a:ext>
                  </a:extLst>
                </a:hlinkClick>
              </a:rPr>
              <a:t>https://www.ibm.com/blog/new-ibm-study-reveals-how-ai-is-changing-work-and-what-hr-leaders-should-do-about-it/</a:t>
            </a:r>
            <a:endParaRPr lang="en-US" dirty="0">
              <a:solidFill>
                <a:schemeClr val="tx1"/>
              </a:solidFill>
            </a:endParaRPr>
          </a:p>
          <a:p>
            <a:pPr algn="just"/>
            <a:r>
              <a:rPr lang="en-US" dirty="0">
                <a:solidFill>
                  <a:schemeClr val="tx1"/>
                </a:solidFill>
                <a:hlinkClick r:id="rId3">
                  <a:extLst>
                    <a:ext uri="{A12FA001-AC4F-418D-AE19-62706E023703}">
                      <ahyp:hlinkClr xmlns:ahyp="http://schemas.microsoft.com/office/drawing/2018/hyperlinkcolor" val="tx"/>
                    </a:ext>
                  </a:extLst>
                </a:hlinkClick>
              </a:rPr>
              <a:t>https://www.ibm.com/downloads/cas/NGAWMXAK</a:t>
            </a:r>
            <a:endParaRPr lang="en-US" dirty="0">
              <a:solidFill>
                <a:schemeClr val="tx1"/>
              </a:solidFill>
            </a:endParaRPr>
          </a:p>
          <a:p>
            <a:pPr algn="just"/>
            <a:r>
              <a:rPr lang="en-US" dirty="0"/>
              <a:t>https://www.weforum.org/press/2020/10/recession-and-automation-changes-our-future-of-work-but-there-are-jobs-coming-report-says-52c5162fce/</a:t>
            </a:r>
          </a:p>
          <a:p>
            <a:pPr algn="l"/>
            <a:endParaRPr lang="en-US" dirty="0"/>
          </a:p>
        </p:txBody>
      </p:sp>
    </p:spTree>
    <p:extLst>
      <p:ext uri="{BB962C8B-B14F-4D97-AF65-F5344CB8AC3E}">
        <p14:creationId xmlns:p14="http://schemas.microsoft.com/office/powerpoint/2010/main" val="390923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867CCA-29B5-4D36-DD12-82C93B33BEEA}"/>
              </a:ext>
            </a:extLst>
          </p:cNvPr>
          <p:cNvSpPr>
            <a:spLocks noGrp="1"/>
          </p:cNvSpPr>
          <p:nvPr>
            <p:ph type="title"/>
          </p:nvPr>
        </p:nvSpPr>
        <p:spPr>
          <a:xfrm>
            <a:off x="1887179" y="1483506"/>
            <a:ext cx="8417642" cy="1173114"/>
          </a:xfrm>
        </p:spPr>
        <p:txBody>
          <a:bodyPr>
            <a:noAutofit/>
          </a:bodyPr>
          <a:lstStyle/>
          <a:p>
            <a:pPr algn="just"/>
            <a:r>
              <a:rPr lang="it-IT" sz="3700" dirty="0">
                <a:latin typeface="Times New Roman" panose="02020603050405020304" pitchFamily="18" charset="0"/>
                <a:cs typeface="Times New Roman" panose="02020603050405020304" pitchFamily="18" charset="0"/>
              </a:rPr>
              <a:t>Rischi legati </a:t>
            </a:r>
            <a:br>
              <a:rPr lang="it-IT" sz="3700" dirty="0">
                <a:latin typeface="Times New Roman" panose="02020603050405020304" pitchFamily="18" charset="0"/>
                <a:cs typeface="Times New Roman" panose="02020603050405020304" pitchFamily="18" charset="0"/>
              </a:rPr>
            </a:br>
            <a:br>
              <a:rPr lang="it-IT" sz="3700" dirty="0">
                <a:latin typeface="Times New Roman" panose="02020603050405020304" pitchFamily="18" charset="0"/>
                <a:cs typeface="Times New Roman" panose="02020603050405020304" pitchFamily="18" charset="0"/>
              </a:rPr>
            </a:br>
            <a:br>
              <a:rPr lang="it-IT" sz="3700" dirty="0">
                <a:latin typeface="Times New Roman" panose="02020603050405020304" pitchFamily="18" charset="0"/>
                <a:cs typeface="Times New Roman" panose="02020603050405020304" pitchFamily="18" charset="0"/>
              </a:rPr>
            </a:br>
            <a:br>
              <a:rPr lang="it-IT" sz="3700" dirty="0">
                <a:latin typeface="Times New Roman" panose="02020603050405020304" pitchFamily="18" charset="0"/>
                <a:cs typeface="Times New Roman" panose="02020603050405020304" pitchFamily="18" charset="0"/>
              </a:rPr>
            </a:br>
            <a:r>
              <a:rPr lang="it-IT" sz="3700" dirty="0">
                <a:latin typeface="Times New Roman" panose="02020603050405020304" pitchFamily="18" charset="0"/>
                <a:cs typeface="Times New Roman" panose="02020603050405020304" pitchFamily="18" charset="0"/>
              </a:rPr>
              <a:t>I</a:t>
            </a:r>
            <a:br>
              <a:rPr lang="it-IT" sz="3700" dirty="0">
                <a:latin typeface="Times New Roman" panose="02020603050405020304" pitchFamily="18" charset="0"/>
                <a:cs typeface="Times New Roman" panose="02020603050405020304" pitchFamily="18" charset="0"/>
              </a:rPr>
            </a:br>
            <a:br>
              <a:rPr lang="it-IT" sz="3700" dirty="0">
                <a:latin typeface="Times New Roman" panose="02020603050405020304" pitchFamily="18" charset="0"/>
                <a:cs typeface="Times New Roman" panose="02020603050405020304" pitchFamily="18" charset="0"/>
              </a:rPr>
            </a:br>
            <a:br>
              <a:rPr lang="it-IT" sz="3700" dirty="0">
                <a:latin typeface="Times New Roman" panose="02020603050405020304" pitchFamily="18" charset="0"/>
                <a:cs typeface="Times New Roman" panose="02020603050405020304" pitchFamily="18" charset="0"/>
              </a:rPr>
            </a:br>
            <a:br>
              <a:rPr lang="it-IT" sz="3700" dirty="0">
                <a:latin typeface="Times New Roman" panose="02020603050405020304" pitchFamily="18" charset="0"/>
                <a:cs typeface="Times New Roman" panose="02020603050405020304" pitchFamily="18" charset="0"/>
              </a:rPr>
            </a:br>
            <a:r>
              <a:rPr lang="it-IT" sz="3700" dirty="0" err="1">
                <a:latin typeface="Times New Roman" panose="02020603050405020304" pitchFamily="18" charset="0"/>
                <a:cs typeface="Times New Roman" panose="02020603050405020304" pitchFamily="18" charset="0"/>
              </a:rPr>
              <a:t>I</a:t>
            </a:r>
            <a:r>
              <a:rPr lang="it-IT" sz="3700" dirty="0">
                <a:latin typeface="Times New Roman" panose="02020603050405020304" pitchFamily="18" charset="0"/>
                <a:cs typeface="Times New Roman" panose="02020603050405020304" pitchFamily="18" charset="0"/>
              </a:rPr>
              <a:t> rischi legati all’implementazione dell’AI nella gestione delle risorse umane</a:t>
            </a:r>
            <a:br>
              <a:rPr lang="it-IT" sz="3700" dirty="0">
                <a:latin typeface="Times New Roman" panose="02020603050405020304" pitchFamily="18" charset="0"/>
                <a:cs typeface="Times New Roman" panose="02020603050405020304" pitchFamily="18" charset="0"/>
              </a:rPr>
            </a:br>
            <a:br>
              <a:rPr lang="it-IT" sz="3700" dirty="0">
                <a:latin typeface="Times New Roman" panose="02020603050405020304" pitchFamily="18" charset="0"/>
                <a:cs typeface="Times New Roman" panose="02020603050405020304" pitchFamily="18" charset="0"/>
              </a:rPr>
            </a:br>
            <a:endParaRPr lang="it-IT" sz="3700"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0BA6653E-5AE1-6A26-3CBF-DCD920AE99B9}"/>
              </a:ext>
            </a:extLst>
          </p:cNvPr>
          <p:cNvSpPr>
            <a:spLocks noGrp="1"/>
          </p:cNvSpPr>
          <p:nvPr>
            <p:ph idx="1"/>
          </p:nvPr>
        </p:nvSpPr>
        <p:spPr>
          <a:xfrm>
            <a:off x="733733" y="1755521"/>
            <a:ext cx="10134600" cy="3969342"/>
          </a:xfrm>
        </p:spPr>
        <p:txBody>
          <a:bodyPr>
            <a:normAutofit/>
          </a:bodyPr>
          <a:lstStyle/>
          <a:p>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p:txBody>
      </p:sp>
      <p:sp>
        <p:nvSpPr>
          <p:cNvPr id="8" name="Rettangolo 7">
            <a:extLst>
              <a:ext uri="{FF2B5EF4-FFF2-40B4-BE49-F238E27FC236}">
                <a16:creationId xmlns:a16="http://schemas.microsoft.com/office/drawing/2014/main" id="{59CC18BF-BC14-D2E7-9656-D18FAAD189DB}"/>
              </a:ext>
            </a:extLst>
          </p:cNvPr>
          <p:cNvSpPr/>
          <p:nvPr/>
        </p:nvSpPr>
        <p:spPr>
          <a:xfrm>
            <a:off x="736498" y="3673252"/>
            <a:ext cx="2910348" cy="128802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Rettangolo 8">
            <a:extLst>
              <a:ext uri="{FF2B5EF4-FFF2-40B4-BE49-F238E27FC236}">
                <a16:creationId xmlns:a16="http://schemas.microsoft.com/office/drawing/2014/main" id="{6AA7C251-B47A-DD5A-C145-C28B2C30786A}"/>
              </a:ext>
            </a:extLst>
          </p:cNvPr>
          <p:cNvSpPr/>
          <p:nvPr/>
        </p:nvSpPr>
        <p:spPr>
          <a:xfrm>
            <a:off x="4128006" y="2639692"/>
            <a:ext cx="3865616" cy="63371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CasellaDiTesto 9">
            <a:extLst>
              <a:ext uri="{FF2B5EF4-FFF2-40B4-BE49-F238E27FC236}">
                <a16:creationId xmlns:a16="http://schemas.microsoft.com/office/drawing/2014/main" id="{B1A12B3B-6318-9481-99BE-A41F2A64F9E5}"/>
              </a:ext>
            </a:extLst>
          </p:cNvPr>
          <p:cNvSpPr txBox="1"/>
          <p:nvPr/>
        </p:nvSpPr>
        <p:spPr>
          <a:xfrm>
            <a:off x="736498" y="4150230"/>
            <a:ext cx="2910348" cy="677108"/>
          </a:xfrm>
          <a:prstGeom prst="rect">
            <a:avLst/>
          </a:prstGeom>
          <a:noFill/>
        </p:spPr>
        <p:txBody>
          <a:bodyPr wrap="square" rtlCol="0">
            <a:spAutoFit/>
          </a:bodyPr>
          <a:lstStyle/>
          <a:p>
            <a:r>
              <a:rPr lang="it-IT" sz="2000" dirty="0">
                <a:cs typeface="Times New Roman" panose="02020603050405020304" pitchFamily="18" charset="0"/>
              </a:rPr>
              <a:t>Rischi	</a:t>
            </a:r>
          </a:p>
          <a:p>
            <a:endParaRPr lang="it-IT" dirty="0"/>
          </a:p>
        </p:txBody>
      </p:sp>
      <p:sp>
        <p:nvSpPr>
          <p:cNvPr id="11" name="CasellaDiTesto 10">
            <a:extLst>
              <a:ext uri="{FF2B5EF4-FFF2-40B4-BE49-F238E27FC236}">
                <a16:creationId xmlns:a16="http://schemas.microsoft.com/office/drawing/2014/main" id="{BADA6EAC-F5F4-B43E-B946-988D8B5695AB}"/>
              </a:ext>
            </a:extLst>
          </p:cNvPr>
          <p:cNvSpPr txBox="1"/>
          <p:nvPr/>
        </p:nvSpPr>
        <p:spPr>
          <a:xfrm>
            <a:off x="4128006" y="2619590"/>
            <a:ext cx="3426546" cy="369332"/>
          </a:xfrm>
          <a:prstGeom prst="rect">
            <a:avLst/>
          </a:prstGeom>
          <a:noFill/>
        </p:spPr>
        <p:txBody>
          <a:bodyPr wrap="square" rtlCol="0">
            <a:spAutoFit/>
          </a:bodyPr>
          <a:lstStyle/>
          <a:p>
            <a:r>
              <a:rPr lang="it-IT" dirty="0" err="1"/>
              <a:t>Bias</a:t>
            </a:r>
            <a:r>
              <a:rPr lang="it-IT" dirty="0"/>
              <a:t> e distorsione negli algoritmi</a:t>
            </a:r>
          </a:p>
        </p:txBody>
      </p:sp>
      <p:sp>
        <p:nvSpPr>
          <p:cNvPr id="12" name="Rettangolo 11">
            <a:extLst>
              <a:ext uri="{FF2B5EF4-FFF2-40B4-BE49-F238E27FC236}">
                <a16:creationId xmlns:a16="http://schemas.microsoft.com/office/drawing/2014/main" id="{531E1AA8-FE4F-F496-9872-01606435A944}"/>
              </a:ext>
            </a:extLst>
          </p:cNvPr>
          <p:cNvSpPr/>
          <p:nvPr/>
        </p:nvSpPr>
        <p:spPr>
          <a:xfrm>
            <a:off x="4128008" y="3516511"/>
            <a:ext cx="3865616" cy="63371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CasellaDiTesto 12">
            <a:extLst>
              <a:ext uri="{FF2B5EF4-FFF2-40B4-BE49-F238E27FC236}">
                <a16:creationId xmlns:a16="http://schemas.microsoft.com/office/drawing/2014/main" id="{5FAA1BF9-4CED-753B-BB42-DBCF006BF3EA}"/>
              </a:ext>
            </a:extLst>
          </p:cNvPr>
          <p:cNvSpPr txBox="1"/>
          <p:nvPr/>
        </p:nvSpPr>
        <p:spPr>
          <a:xfrm>
            <a:off x="4087452" y="3673252"/>
            <a:ext cx="3562351" cy="369332"/>
          </a:xfrm>
          <a:prstGeom prst="rect">
            <a:avLst/>
          </a:prstGeom>
          <a:noFill/>
        </p:spPr>
        <p:txBody>
          <a:bodyPr wrap="square" rtlCol="0">
            <a:spAutoFit/>
          </a:bodyPr>
          <a:lstStyle/>
          <a:p>
            <a:r>
              <a:rPr lang="it-IT" dirty="0"/>
              <a:t>Privacy e protezione dei dati</a:t>
            </a:r>
          </a:p>
        </p:txBody>
      </p:sp>
      <p:sp>
        <p:nvSpPr>
          <p:cNvPr id="14" name="Rettangolo 13">
            <a:extLst>
              <a:ext uri="{FF2B5EF4-FFF2-40B4-BE49-F238E27FC236}">
                <a16:creationId xmlns:a16="http://schemas.microsoft.com/office/drawing/2014/main" id="{3C7883CB-A7CC-A2BA-BD1F-D1D91135032A}"/>
              </a:ext>
            </a:extLst>
          </p:cNvPr>
          <p:cNvSpPr/>
          <p:nvPr/>
        </p:nvSpPr>
        <p:spPr>
          <a:xfrm>
            <a:off x="4128008" y="4436434"/>
            <a:ext cx="3865616" cy="63371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CasellaDiTesto 15">
            <a:extLst>
              <a:ext uri="{FF2B5EF4-FFF2-40B4-BE49-F238E27FC236}">
                <a16:creationId xmlns:a16="http://schemas.microsoft.com/office/drawing/2014/main" id="{CFE842FF-CAD1-ACB5-19E9-B9454481C1C6}"/>
              </a:ext>
            </a:extLst>
          </p:cNvPr>
          <p:cNvSpPr txBox="1"/>
          <p:nvPr/>
        </p:nvSpPr>
        <p:spPr>
          <a:xfrm>
            <a:off x="4047663" y="4442425"/>
            <a:ext cx="3945963" cy="646331"/>
          </a:xfrm>
          <a:prstGeom prst="rect">
            <a:avLst/>
          </a:prstGeom>
          <a:noFill/>
        </p:spPr>
        <p:txBody>
          <a:bodyPr wrap="square" rtlCol="0">
            <a:spAutoFit/>
          </a:bodyPr>
          <a:lstStyle/>
          <a:p>
            <a:r>
              <a:rPr lang="it-IT" dirty="0"/>
              <a:t>Trasparenza e responsabilità decisionale</a:t>
            </a:r>
          </a:p>
        </p:txBody>
      </p:sp>
      <p:sp>
        <p:nvSpPr>
          <p:cNvPr id="17" name="Rettangolo 16">
            <a:extLst>
              <a:ext uri="{FF2B5EF4-FFF2-40B4-BE49-F238E27FC236}">
                <a16:creationId xmlns:a16="http://schemas.microsoft.com/office/drawing/2014/main" id="{52DDE094-530E-2A05-B492-895B83DD7FCA}"/>
              </a:ext>
            </a:extLst>
          </p:cNvPr>
          <p:cNvSpPr/>
          <p:nvPr/>
        </p:nvSpPr>
        <p:spPr>
          <a:xfrm>
            <a:off x="4128006" y="5322203"/>
            <a:ext cx="3865618" cy="63371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CasellaDiTesto 17">
            <a:extLst>
              <a:ext uri="{FF2B5EF4-FFF2-40B4-BE49-F238E27FC236}">
                <a16:creationId xmlns:a16="http://schemas.microsoft.com/office/drawing/2014/main" id="{7E3A6CCA-32CF-7CC2-90D9-88B235B3E0E3}"/>
              </a:ext>
            </a:extLst>
          </p:cNvPr>
          <p:cNvSpPr txBox="1"/>
          <p:nvPr/>
        </p:nvSpPr>
        <p:spPr>
          <a:xfrm>
            <a:off x="4047663" y="5289489"/>
            <a:ext cx="4096674" cy="646331"/>
          </a:xfrm>
          <a:prstGeom prst="rect">
            <a:avLst/>
          </a:prstGeom>
          <a:noFill/>
        </p:spPr>
        <p:txBody>
          <a:bodyPr wrap="square" rtlCol="0">
            <a:spAutoFit/>
          </a:bodyPr>
          <a:lstStyle/>
          <a:p>
            <a:r>
              <a:rPr lang="it-IT" dirty="0"/>
              <a:t>Necessità di un quadro normativo interno ed esterno adeguato</a:t>
            </a:r>
          </a:p>
        </p:txBody>
      </p:sp>
    </p:spTree>
    <p:extLst>
      <p:ext uri="{BB962C8B-B14F-4D97-AF65-F5344CB8AC3E}">
        <p14:creationId xmlns:p14="http://schemas.microsoft.com/office/powerpoint/2010/main" val="3137863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4F586B-B185-9DB6-75D4-1679370DE063}"/>
              </a:ext>
            </a:extLst>
          </p:cNvPr>
          <p:cNvSpPr>
            <a:spLocks noGrp="1"/>
          </p:cNvSpPr>
          <p:nvPr>
            <p:ph type="title"/>
          </p:nvPr>
        </p:nvSpPr>
        <p:spPr>
          <a:xfrm>
            <a:off x="2687279" y="698090"/>
            <a:ext cx="6817442" cy="724363"/>
          </a:xfrm>
        </p:spPr>
        <p:txBody>
          <a:bodyPr>
            <a:normAutofit/>
          </a:bodyPr>
          <a:lstStyle/>
          <a:p>
            <a:pPr algn="just"/>
            <a:r>
              <a:rPr lang="it-IT" sz="3700" dirty="0" err="1">
                <a:latin typeface="Times New Roman" panose="02020603050405020304" pitchFamily="18" charset="0"/>
                <a:cs typeface="Times New Roman" panose="02020603050405020304" pitchFamily="18" charset="0"/>
              </a:rPr>
              <a:t>Bias</a:t>
            </a:r>
            <a:r>
              <a:rPr lang="it-IT" sz="3700" dirty="0">
                <a:latin typeface="Times New Roman" panose="02020603050405020304" pitchFamily="18" charset="0"/>
                <a:cs typeface="Times New Roman" panose="02020603050405020304" pitchFamily="18" charset="0"/>
              </a:rPr>
              <a:t> e distorsione negli algoritmi </a:t>
            </a:r>
          </a:p>
        </p:txBody>
      </p:sp>
      <p:sp>
        <p:nvSpPr>
          <p:cNvPr id="3" name="Segnaposto contenuto 2">
            <a:extLst>
              <a:ext uri="{FF2B5EF4-FFF2-40B4-BE49-F238E27FC236}">
                <a16:creationId xmlns:a16="http://schemas.microsoft.com/office/drawing/2014/main" id="{9268EA43-BFC1-10F0-D88F-8F93CF90C34A}"/>
              </a:ext>
            </a:extLst>
          </p:cNvPr>
          <p:cNvSpPr>
            <a:spLocks noGrp="1"/>
          </p:cNvSpPr>
          <p:nvPr>
            <p:ph idx="1"/>
          </p:nvPr>
        </p:nvSpPr>
        <p:spPr>
          <a:xfrm>
            <a:off x="147483" y="2055804"/>
            <a:ext cx="11916697" cy="4698126"/>
          </a:xfrm>
        </p:spPr>
        <p:txBody>
          <a:bodyPr>
            <a:normAutofit/>
          </a:bodyPr>
          <a:lstStyle/>
          <a:p>
            <a:pPr algn="just"/>
            <a:r>
              <a:rPr lang="it-IT" dirty="0"/>
              <a:t>I BIAS sono delle euristiche inefficaci, in quanto basate su percezioni errate e distorte della realtà, pregiudizi o ideologie, che portano l’individuo ad attuare errori di giudizio o a mancare di oggettività nella valutazione.</a:t>
            </a:r>
          </a:p>
          <a:p>
            <a:pPr marL="0" indent="0" algn="just">
              <a:buNone/>
            </a:pPr>
            <a:endParaRPr lang="it-IT" dirty="0"/>
          </a:p>
          <a:p>
            <a:pPr algn="just"/>
            <a:r>
              <a:rPr lang="it-IT" dirty="0"/>
              <a:t>Le EURISTICHE sono delle scorciatoie mentali usate dal nostro cervello per prendere decisioni complesse nel minor tempo possibile e con il minimo sforzo mentale. Il termine euristiche deriva dal greco «</a:t>
            </a:r>
            <a:r>
              <a:rPr lang="it-IT" dirty="0" err="1"/>
              <a:t>heurískein</a:t>
            </a:r>
            <a:r>
              <a:rPr lang="it-IT" dirty="0"/>
              <a:t>» e significa trovare o scoprire.</a:t>
            </a:r>
          </a:p>
          <a:p>
            <a:pPr marL="0" indent="0">
              <a:buNone/>
            </a:pPr>
            <a:endParaRPr lang="it-IT" dirty="0"/>
          </a:p>
        </p:txBody>
      </p:sp>
    </p:spTree>
    <p:extLst>
      <p:ext uri="{BB962C8B-B14F-4D97-AF65-F5344CB8AC3E}">
        <p14:creationId xmlns:p14="http://schemas.microsoft.com/office/powerpoint/2010/main" val="818057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4F586B-B185-9DB6-75D4-1679370DE063}"/>
              </a:ext>
            </a:extLst>
          </p:cNvPr>
          <p:cNvSpPr>
            <a:spLocks noGrp="1"/>
          </p:cNvSpPr>
          <p:nvPr>
            <p:ph type="title"/>
          </p:nvPr>
        </p:nvSpPr>
        <p:spPr>
          <a:xfrm>
            <a:off x="2716774" y="717754"/>
            <a:ext cx="6778113" cy="724363"/>
          </a:xfrm>
        </p:spPr>
        <p:txBody>
          <a:bodyPr>
            <a:normAutofit/>
          </a:bodyPr>
          <a:lstStyle/>
          <a:p>
            <a:pPr algn="just"/>
            <a:r>
              <a:rPr lang="it-IT" sz="3700" dirty="0" err="1">
                <a:latin typeface="Times New Roman" panose="02020603050405020304" pitchFamily="18" charset="0"/>
                <a:cs typeface="Times New Roman" panose="02020603050405020304" pitchFamily="18" charset="0"/>
              </a:rPr>
              <a:t>Bias</a:t>
            </a:r>
            <a:r>
              <a:rPr lang="it-IT" sz="3700" dirty="0">
                <a:latin typeface="Times New Roman" panose="02020603050405020304" pitchFamily="18" charset="0"/>
                <a:cs typeface="Times New Roman" panose="02020603050405020304" pitchFamily="18" charset="0"/>
              </a:rPr>
              <a:t> e distorsione negli algoritmi </a:t>
            </a:r>
          </a:p>
        </p:txBody>
      </p:sp>
      <p:sp>
        <p:nvSpPr>
          <p:cNvPr id="3" name="Segnaposto contenuto 2">
            <a:extLst>
              <a:ext uri="{FF2B5EF4-FFF2-40B4-BE49-F238E27FC236}">
                <a16:creationId xmlns:a16="http://schemas.microsoft.com/office/drawing/2014/main" id="{9268EA43-BFC1-10F0-D88F-8F93CF90C34A}"/>
              </a:ext>
            </a:extLst>
          </p:cNvPr>
          <p:cNvSpPr>
            <a:spLocks noGrp="1"/>
          </p:cNvSpPr>
          <p:nvPr>
            <p:ph idx="1"/>
          </p:nvPr>
        </p:nvSpPr>
        <p:spPr>
          <a:xfrm>
            <a:off x="147483" y="2055804"/>
            <a:ext cx="11916697" cy="4698126"/>
          </a:xfrm>
        </p:spPr>
        <p:txBody>
          <a:bodyPr>
            <a:normAutofit/>
          </a:bodyPr>
          <a:lstStyle/>
          <a:p>
            <a:pPr algn="just"/>
            <a:r>
              <a:rPr lang="it-IT" dirty="0"/>
              <a:t>Spesso si pensa erroneamente che le macchine attuino dei «ragionamenti perfetti» ma non è così; esse stesse non sono esenti da </a:t>
            </a:r>
            <a:r>
              <a:rPr lang="it-IT" dirty="0" err="1"/>
              <a:t>Bias</a:t>
            </a:r>
            <a:r>
              <a:rPr lang="it-IT" dirty="0"/>
              <a:t>, in quanto i modelli di intelligenza artificiale imparano da dati preesistenti, raccolti nel mondo reale e quindi possono apprendere o addirittura amplificare i pregiudizi già esistenti. </a:t>
            </a:r>
          </a:p>
          <a:p>
            <a:pPr marL="0" indent="0" algn="just">
              <a:buNone/>
            </a:pPr>
            <a:endParaRPr lang="it-IT" dirty="0"/>
          </a:p>
          <a:p>
            <a:pPr algn="just"/>
            <a:r>
              <a:rPr lang="it-IT" dirty="0"/>
              <a:t>I </a:t>
            </a:r>
            <a:r>
              <a:rPr lang="it-IT" dirty="0" err="1"/>
              <a:t>bias</a:t>
            </a:r>
            <a:r>
              <a:rPr lang="it-IT" dirty="0"/>
              <a:t> possono presentarsi nelle diverse fasi del processo di apprendimento, a partire dall’uso di un set di dati inadeguato, passando per un processo di apprendimento scorretto, fino ad un’erronea interpretazione dei risultati.</a:t>
            </a:r>
          </a:p>
          <a:p>
            <a:pPr marL="0" indent="0">
              <a:buNone/>
            </a:pPr>
            <a:endParaRPr lang="it-IT" dirty="0"/>
          </a:p>
        </p:txBody>
      </p:sp>
      <p:sp>
        <p:nvSpPr>
          <p:cNvPr id="4" name="Segnaposto piè di pagina 3">
            <a:extLst>
              <a:ext uri="{FF2B5EF4-FFF2-40B4-BE49-F238E27FC236}">
                <a16:creationId xmlns:a16="http://schemas.microsoft.com/office/drawing/2014/main" id="{0588944C-62FE-5533-DD6D-643BC6DD4FB4}"/>
              </a:ext>
            </a:extLst>
          </p:cNvPr>
          <p:cNvSpPr>
            <a:spLocks noGrp="1"/>
          </p:cNvSpPr>
          <p:nvPr>
            <p:ph type="ftr" sz="quarter" idx="11"/>
          </p:nvPr>
        </p:nvSpPr>
        <p:spPr>
          <a:xfrm>
            <a:off x="468262" y="6494207"/>
            <a:ext cx="10134599" cy="259723"/>
          </a:xfrm>
        </p:spPr>
        <p:txBody>
          <a:bodyPr/>
          <a:lstStyle/>
          <a:p>
            <a:pPr algn="l"/>
            <a:r>
              <a:rPr lang="en-US" sz="1000" dirty="0">
                <a:hlinkClick r:id="rId3">
                  <a:extLst>
                    <a:ext uri="{A12FA001-AC4F-418D-AE19-62706E023703}">
                      <ahyp:hlinkClr xmlns:ahyp="http://schemas.microsoft.com/office/drawing/2018/hyperlinkcolor" val="tx"/>
                    </a:ext>
                  </a:extLst>
                </a:hlinkClick>
              </a:rPr>
              <a:t>https://ai.google/responsibility/responsible-ai-practices/</a:t>
            </a:r>
            <a:endParaRPr lang="en-US" sz="1000" dirty="0"/>
          </a:p>
          <a:p>
            <a:pPr algn="l"/>
            <a:r>
              <a:rPr lang="en-US" sz="1000" dirty="0"/>
              <a:t>https://ibicocca.unimib.it/bias-negli-algoritmi-come-le-macchine-apprendono-i-pregiudizi-dagli-esseri-umani/</a:t>
            </a:r>
          </a:p>
        </p:txBody>
      </p:sp>
    </p:spTree>
    <p:extLst>
      <p:ext uri="{BB962C8B-B14F-4D97-AF65-F5344CB8AC3E}">
        <p14:creationId xmlns:p14="http://schemas.microsoft.com/office/powerpoint/2010/main" val="817519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4F586B-B185-9DB6-75D4-1679370DE063}"/>
              </a:ext>
            </a:extLst>
          </p:cNvPr>
          <p:cNvSpPr>
            <a:spLocks noGrp="1"/>
          </p:cNvSpPr>
          <p:nvPr>
            <p:ph type="title"/>
          </p:nvPr>
        </p:nvSpPr>
        <p:spPr>
          <a:xfrm>
            <a:off x="4294853" y="737419"/>
            <a:ext cx="3444977" cy="724363"/>
          </a:xfrm>
        </p:spPr>
        <p:txBody>
          <a:bodyPr>
            <a:normAutofit/>
          </a:bodyPr>
          <a:lstStyle/>
          <a:p>
            <a:pPr algn="just"/>
            <a:r>
              <a:rPr lang="it-IT" sz="3700" dirty="0">
                <a:latin typeface="Times New Roman" panose="02020603050405020304" pitchFamily="18" charset="0"/>
                <a:cs typeface="Times New Roman" panose="02020603050405020304" pitchFamily="18" charset="0"/>
              </a:rPr>
              <a:t>Il Caso Amazon </a:t>
            </a:r>
          </a:p>
        </p:txBody>
      </p:sp>
      <p:sp>
        <p:nvSpPr>
          <p:cNvPr id="3" name="Segnaposto contenuto 2">
            <a:extLst>
              <a:ext uri="{FF2B5EF4-FFF2-40B4-BE49-F238E27FC236}">
                <a16:creationId xmlns:a16="http://schemas.microsoft.com/office/drawing/2014/main" id="{9268EA43-BFC1-10F0-D88F-8F93CF90C34A}"/>
              </a:ext>
            </a:extLst>
          </p:cNvPr>
          <p:cNvSpPr>
            <a:spLocks noGrp="1"/>
          </p:cNvSpPr>
          <p:nvPr>
            <p:ph idx="1"/>
          </p:nvPr>
        </p:nvSpPr>
        <p:spPr>
          <a:xfrm>
            <a:off x="0" y="1964243"/>
            <a:ext cx="12034684" cy="4437206"/>
          </a:xfrm>
        </p:spPr>
        <p:txBody>
          <a:bodyPr>
            <a:normAutofit/>
          </a:bodyPr>
          <a:lstStyle/>
          <a:p>
            <a:pPr algn="just"/>
            <a:r>
              <a:rPr lang="it-IT" dirty="0"/>
              <a:t>Nel 2014 Amazon decide di utilizzare un nuovo software di recruitment ritenuto capace di analizzare autonomamente i curricula dei candidati e, conseguentemente, selezionare i migliori nell’ampio pool. Nella realtà dei fatti, nel 2015 Amazon si rese conto della presenza di un errore nell’algoritmo: infatti quando quest’ultimo doveva vagliare candidati per posizioni lavorative tecniche e riguardanti lo sviluppo di software tendeva ad escludere i cv femminili. </a:t>
            </a:r>
          </a:p>
          <a:p>
            <a:pPr algn="just"/>
            <a:endParaRPr lang="it-IT" dirty="0"/>
          </a:p>
          <a:p>
            <a:pPr algn="just"/>
            <a:r>
              <a:rPr lang="it-IT" dirty="0"/>
              <a:t>La colpa risaliva alla fase di progettazione dello strumento, il problema riguardava infatti i dati utilizzati per addestrare il modello.  Amazon aveva chiesto all’algoritmo di imparare a selezionare i migliori candidati sulla base dei curricula ricevuti dalla società negli ultimi 10 anni; la maggior parte di questi ultimi però proveniva da uomini. Ciò ha fatto sì che l’algoritmo sviluppasse un </a:t>
            </a:r>
            <a:r>
              <a:rPr lang="it-IT" dirty="0" err="1"/>
              <a:t>bias</a:t>
            </a:r>
            <a:r>
              <a:rPr lang="it-IT" dirty="0"/>
              <a:t> di genere, apprendendo un pattern che identificava il genere maschile come caratteristica primaria per la selezione dei migliori talenti. Amazon ha tentato di correggere l’errore ma alla fine nel 2017 ha deciso di abbandonare il progetto. </a:t>
            </a:r>
          </a:p>
        </p:txBody>
      </p:sp>
      <p:sp>
        <p:nvSpPr>
          <p:cNvPr id="4" name="Segnaposto piè di pagina 3">
            <a:extLst>
              <a:ext uri="{FF2B5EF4-FFF2-40B4-BE49-F238E27FC236}">
                <a16:creationId xmlns:a16="http://schemas.microsoft.com/office/drawing/2014/main" id="{854D54FC-F9A3-BB93-1E71-453FA3A224E5}"/>
              </a:ext>
            </a:extLst>
          </p:cNvPr>
          <p:cNvSpPr>
            <a:spLocks noGrp="1"/>
          </p:cNvSpPr>
          <p:nvPr>
            <p:ph type="ftr" sz="quarter" idx="11"/>
          </p:nvPr>
        </p:nvSpPr>
        <p:spPr>
          <a:xfrm>
            <a:off x="334296" y="6245980"/>
            <a:ext cx="11523407" cy="746420"/>
          </a:xfrm>
        </p:spPr>
        <p:txBody>
          <a:bodyPr/>
          <a:lstStyle/>
          <a:p>
            <a:pPr algn="l"/>
            <a:r>
              <a:rPr lang="en-US" u="sng" dirty="0">
                <a:solidFill>
                  <a:schemeClr val="tx1"/>
                </a:solidFill>
                <a:hlinkClick r:id="rId3"/>
              </a:rPr>
              <a:t>https://www.ninja.it/intelligenza-artificiale-pregiudizi/</a:t>
            </a:r>
            <a:endParaRPr lang="en-US" u="sng" dirty="0">
              <a:solidFill>
                <a:schemeClr val="tx1"/>
              </a:solidFill>
            </a:endParaRPr>
          </a:p>
          <a:p>
            <a:pPr algn="l"/>
            <a:r>
              <a:rPr lang="en-US" u="sng" dirty="0">
                <a:solidFill>
                  <a:schemeClr val="tx1"/>
                </a:solidFill>
                <a:hlinkClick r:id="rId4"/>
              </a:rPr>
              <a:t>https://www.corrierecomunicazioni.it/over-the-top/allintelligenza-artificiale-di-amazon-non-piacciono-le-donne-scartati-i-cv-femminili/</a:t>
            </a:r>
            <a:endParaRPr lang="en-US" u="sng" dirty="0">
              <a:solidFill>
                <a:schemeClr val="tx1"/>
              </a:solidFill>
            </a:endParaRPr>
          </a:p>
          <a:p>
            <a:pPr algn="l"/>
            <a:r>
              <a:rPr lang="en-US" u="sng" dirty="0">
                <a:solidFill>
                  <a:schemeClr val="tx1"/>
                </a:solidFill>
              </a:rPr>
              <a:t>https://tg24.sky.it/tecnologia/2018/10/10/intelligenza-artificiale-pregiudizi-amazon-abbandona-progetto</a:t>
            </a:r>
          </a:p>
          <a:p>
            <a:pPr algn="l"/>
            <a:endParaRPr lang="en-US" u="sng" dirty="0">
              <a:solidFill>
                <a:schemeClr val="tx1"/>
              </a:solidFill>
            </a:endParaRPr>
          </a:p>
        </p:txBody>
      </p:sp>
    </p:spTree>
    <p:extLst>
      <p:ext uri="{BB962C8B-B14F-4D97-AF65-F5344CB8AC3E}">
        <p14:creationId xmlns:p14="http://schemas.microsoft.com/office/powerpoint/2010/main" val="4190842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4F586B-B185-9DB6-75D4-1679370DE063}"/>
              </a:ext>
            </a:extLst>
          </p:cNvPr>
          <p:cNvSpPr>
            <a:spLocks noGrp="1"/>
          </p:cNvSpPr>
          <p:nvPr>
            <p:ph type="title"/>
          </p:nvPr>
        </p:nvSpPr>
        <p:spPr>
          <a:xfrm>
            <a:off x="3881898" y="856186"/>
            <a:ext cx="4428203" cy="724363"/>
          </a:xfrm>
        </p:spPr>
        <p:txBody>
          <a:bodyPr>
            <a:normAutofit/>
          </a:bodyPr>
          <a:lstStyle/>
          <a:p>
            <a:pPr algn="just"/>
            <a:r>
              <a:rPr lang="it-IT" sz="3700" dirty="0" err="1">
                <a:latin typeface="Times New Roman" panose="02020603050405020304" pitchFamily="18" charset="0"/>
                <a:cs typeface="Times New Roman" panose="02020603050405020304" pitchFamily="18" charset="0"/>
              </a:rPr>
              <a:t>Algorithmic</a:t>
            </a:r>
            <a:r>
              <a:rPr lang="it-IT" sz="3700" dirty="0">
                <a:latin typeface="Times New Roman" panose="02020603050405020304" pitchFamily="18" charset="0"/>
                <a:cs typeface="Times New Roman" panose="02020603050405020304" pitchFamily="18" charset="0"/>
              </a:rPr>
              <a:t> </a:t>
            </a:r>
            <a:r>
              <a:rPr lang="it-IT" sz="3700" dirty="0" err="1">
                <a:latin typeface="Times New Roman" panose="02020603050405020304" pitchFamily="18" charset="0"/>
                <a:cs typeface="Times New Roman" panose="02020603050405020304" pitchFamily="18" charset="0"/>
              </a:rPr>
              <a:t>Fairness</a:t>
            </a:r>
            <a:r>
              <a:rPr lang="it-IT" sz="3700" dirty="0">
                <a:latin typeface="Times New Roman" panose="02020603050405020304" pitchFamily="18" charset="0"/>
                <a:cs typeface="Times New Roman" panose="02020603050405020304" pitchFamily="18" charset="0"/>
              </a:rPr>
              <a:t> </a:t>
            </a:r>
          </a:p>
        </p:txBody>
      </p:sp>
      <p:sp>
        <p:nvSpPr>
          <p:cNvPr id="3" name="Segnaposto contenuto 2">
            <a:extLst>
              <a:ext uri="{FF2B5EF4-FFF2-40B4-BE49-F238E27FC236}">
                <a16:creationId xmlns:a16="http://schemas.microsoft.com/office/drawing/2014/main" id="{9268EA43-BFC1-10F0-D88F-8F93CF90C34A}"/>
              </a:ext>
            </a:extLst>
          </p:cNvPr>
          <p:cNvSpPr>
            <a:spLocks noGrp="1"/>
          </p:cNvSpPr>
          <p:nvPr>
            <p:ph idx="1"/>
          </p:nvPr>
        </p:nvSpPr>
        <p:spPr>
          <a:xfrm>
            <a:off x="0" y="3094356"/>
            <a:ext cx="11798710" cy="3969342"/>
          </a:xfrm>
        </p:spPr>
        <p:txBody>
          <a:bodyPr>
            <a:normAutofit/>
          </a:bodyPr>
          <a:lstStyle/>
          <a:p>
            <a:r>
              <a:rPr lang="it-IT" dirty="0"/>
              <a:t>Noi esseri umani siamo spesso convinti che gli algoritmi dell’intelligenza artificiale siano privi di </a:t>
            </a:r>
            <a:r>
              <a:rPr lang="it-IT" dirty="0" err="1"/>
              <a:t>bias</a:t>
            </a:r>
            <a:r>
              <a:rPr lang="it-IT" dirty="0"/>
              <a:t>, ma questo è errato. È risaputo che gli algoritmi di machine learning sfruttano una notevole quantità di dati per derivare una specifica regola da un insieme di dati generalizzati, ma tale regola non è sempre accurata o rappresentativa del modello considerato. Ciò può portare le macchine a generare risultati che riflettano i </a:t>
            </a:r>
            <a:r>
              <a:rPr lang="it-IT" dirty="0" err="1"/>
              <a:t>bias</a:t>
            </a:r>
            <a:r>
              <a:rPr lang="it-IT" dirty="0"/>
              <a:t> umani. </a:t>
            </a:r>
          </a:p>
          <a:p>
            <a:pPr marL="0" indent="0">
              <a:buNone/>
            </a:pPr>
            <a:endParaRPr lang="it-IT" dirty="0"/>
          </a:p>
          <a:p>
            <a:r>
              <a:rPr lang="it-IT" dirty="0"/>
              <a:t>L'</a:t>
            </a:r>
            <a:r>
              <a:rPr lang="it-IT" dirty="0" err="1"/>
              <a:t>Algorithmic</a:t>
            </a:r>
            <a:r>
              <a:rPr lang="it-IT" dirty="0"/>
              <a:t> </a:t>
            </a:r>
            <a:r>
              <a:rPr lang="it-IT" dirty="0" err="1"/>
              <a:t>fairness</a:t>
            </a:r>
            <a:r>
              <a:rPr lang="it-IT" dirty="0"/>
              <a:t> è un'area di studio in espansione che si propone di ridurre gli impatti di </a:t>
            </a:r>
            <a:r>
              <a:rPr lang="it-IT" dirty="0" err="1"/>
              <a:t>bias</a:t>
            </a:r>
            <a:r>
              <a:rPr lang="it-IT" dirty="0"/>
              <a:t> e discriminazioni ingiustificate sulle persone nell'ambito del machine learning, concentrandosi principalmente sul formalismo matematico e sull'elaborazione di soluzioni per tali formalismi. È un settore di ricerca interdisciplinare che mira a sviluppare modelli di apprendimento capaci di attuare previsioni corrette dal punto di vista della giustizia e dell’equità.</a:t>
            </a:r>
          </a:p>
          <a:p>
            <a:endParaRPr lang="it-IT" dirty="0"/>
          </a:p>
          <a:p>
            <a:endParaRPr lang="it-IT" dirty="0"/>
          </a:p>
          <a:p>
            <a:endParaRPr lang="it-IT" dirty="0"/>
          </a:p>
          <a:p>
            <a:endParaRPr lang="it-IT" dirty="0"/>
          </a:p>
        </p:txBody>
      </p:sp>
      <p:sp>
        <p:nvSpPr>
          <p:cNvPr id="4" name="Segnaposto piè di pagina 3">
            <a:extLst>
              <a:ext uri="{FF2B5EF4-FFF2-40B4-BE49-F238E27FC236}">
                <a16:creationId xmlns:a16="http://schemas.microsoft.com/office/drawing/2014/main" id="{45847112-2CF0-606C-78C1-9B7428358011}"/>
              </a:ext>
            </a:extLst>
          </p:cNvPr>
          <p:cNvSpPr>
            <a:spLocks noGrp="1"/>
          </p:cNvSpPr>
          <p:nvPr>
            <p:ph type="ftr" sz="quarter" idx="11"/>
          </p:nvPr>
        </p:nvSpPr>
        <p:spPr>
          <a:xfrm>
            <a:off x="393290" y="6194323"/>
            <a:ext cx="11592232" cy="523998"/>
          </a:xfrm>
        </p:spPr>
        <p:txBody>
          <a:bodyPr/>
          <a:lstStyle/>
          <a:p>
            <a:pPr algn="l"/>
            <a:r>
              <a:rPr lang="en-US" dirty="0">
                <a:hlinkClick r:id="rId3"/>
              </a:rPr>
              <a:t>https://ibicocca.unimib.it/bias-negli-algoritmi-come-le-macchine-apprendono-i-pregiudizi-dagli-esseri-umani/</a:t>
            </a:r>
            <a:endParaRPr lang="en-US" dirty="0"/>
          </a:p>
          <a:p>
            <a:pPr algn="l"/>
            <a:r>
              <a:rPr lang="en-US" dirty="0"/>
              <a:t>https://nexa.polito.it/nexacenterfiles/Articolo%20TIM.pdf</a:t>
            </a:r>
          </a:p>
        </p:txBody>
      </p:sp>
    </p:spTree>
    <p:extLst>
      <p:ext uri="{BB962C8B-B14F-4D97-AF65-F5344CB8AC3E}">
        <p14:creationId xmlns:p14="http://schemas.microsoft.com/office/powerpoint/2010/main" val="34229080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4F586B-B185-9DB6-75D4-1679370DE063}"/>
              </a:ext>
            </a:extLst>
          </p:cNvPr>
          <p:cNvSpPr>
            <a:spLocks noGrp="1"/>
          </p:cNvSpPr>
          <p:nvPr>
            <p:ph type="title"/>
          </p:nvPr>
        </p:nvSpPr>
        <p:spPr>
          <a:xfrm>
            <a:off x="3881898" y="856186"/>
            <a:ext cx="4428203" cy="724363"/>
          </a:xfrm>
        </p:spPr>
        <p:txBody>
          <a:bodyPr>
            <a:normAutofit/>
          </a:bodyPr>
          <a:lstStyle/>
          <a:p>
            <a:pPr algn="just"/>
            <a:r>
              <a:rPr lang="it-IT" sz="3700" dirty="0" err="1">
                <a:latin typeface="Times New Roman" panose="02020603050405020304" pitchFamily="18" charset="0"/>
                <a:cs typeface="Times New Roman" panose="02020603050405020304" pitchFamily="18" charset="0"/>
              </a:rPr>
              <a:t>Algorithmic</a:t>
            </a:r>
            <a:r>
              <a:rPr lang="it-IT" sz="3700" dirty="0">
                <a:latin typeface="Times New Roman" panose="02020603050405020304" pitchFamily="18" charset="0"/>
                <a:cs typeface="Times New Roman" panose="02020603050405020304" pitchFamily="18" charset="0"/>
              </a:rPr>
              <a:t> </a:t>
            </a:r>
            <a:r>
              <a:rPr lang="it-IT" sz="3700" dirty="0" err="1">
                <a:latin typeface="Times New Roman" panose="02020603050405020304" pitchFamily="18" charset="0"/>
                <a:cs typeface="Times New Roman" panose="02020603050405020304" pitchFamily="18" charset="0"/>
              </a:rPr>
              <a:t>Fairness</a:t>
            </a:r>
            <a:r>
              <a:rPr lang="it-IT" sz="3700" dirty="0">
                <a:latin typeface="Times New Roman" panose="02020603050405020304" pitchFamily="18" charset="0"/>
                <a:cs typeface="Times New Roman" panose="02020603050405020304" pitchFamily="18" charset="0"/>
              </a:rPr>
              <a:t> </a:t>
            </a:r>
          </a:p>
        </p:txBody>
      </p:sp>
      <p:sp>
        <p:nvSpPr>
          <p:cNvPr id="3" name="Segnaposto contenuto 2">
            <a:extLst>
              <a:ext uri="{FF2B5EF4-FFF2-40B4-BE49-F238E27FC236}">
                <a16:creationId xmlns:a16="http://schemas.microsoft.com/office/drawing/2014/main" id="{9268EA43-BFC1-10F0-D88F-8F93CF90C34A}"/>
              </a:ext>
            </a:extLst>
          </p:cNvPr>
          <p:cNvSpPr>
            <a:spLocks noGrp="1"/>
          </p:cNvSpPr>
          <p:nvPr>
            <p:ph idx="1"/>
          </p:nvPr>
        </p:nvSpPr>
        <p:spPr>
          <a:xfrm>
            <a:off x="98322" y="2681402"/>
            <a:ext cx="11798710" cy="3969342"/>
          </a:xfrm>
        </p:spPr>
        <p:txBody>
          <a:bodyPr>
            <a:normAutofit fontScale="92500" lnSpcReduction="20000"/>
          </a:bodyPr>
          <a:lstStyle/>
          <a:p>
            <a:pPr marL="0" indent="0">
              <a:buNone/>
            </a:pPr>
            <a:endParaRPr lang="it-IT" dirty="0"/>
          </a:p>
          <a:p>
            <a:pPr marL="0" indent="0">
              <a:buNone/>
            </a:pPr>
            <a:r>
              <a:rPr lang="it-IT" dirty="0"/>
              <a:t>La letteratura scientifica del campo evidenzia alcune tra le cause che possono portare le macchine a cadere vittime di </a:t>
            </a:r>
            <a:r>
              <a:rPr lang="it-IT" dirty="0" err="1"/>
              <a:t>bias</a:t>
            </a:r>
            <a:r>
              <a:rPr lang="it-IT" dirty="0"/>
              <a:t>: </a:t>
            </a:r>
          </a:p>
          <a:p>
            <a:pPr marL="0" indent="0">
              <a:buNone/>
            </a:pPr>
            <a:endParaRPr lang="it-IT" dirty="0"/>
          </a:p>
          <a:p>
            <a:r>
              <a:rPr lang="it-IT" dirty="0"/>
              <a:t>Presenza di </a:t>
            </a:r>
            <a:r>
              <a:rPr lang="it-IT" dirty="0" err="1"/>
              <a:t>bias</a:t>
            </a:r>
            <a:r>
              <a:rPr lang="it-IT" dirty="0"/>
              <a:t> nel dataset iniziale, utilizzato per l’apprendimento. I dati sono vittima a monte di errori di misurazione, si basano su decisioni e/o convinzioni umane storicamente errate </a:t>
            </a:r>
            <a:r>
              <a:rPr lang="it-IT" dirty="0" err="1"/>
              <a:t>etc</a:t>
            </a:r>
            <a:r>
              <a:rPr lang="it-IT" dirty="0"/>
              <a:t> … Gli algoritmi di apprendimento automatico sono predisposti a replicare i </a:t>
            </a:r>
            <a:r>
              <a:rPr lang="it-IT" dirty="0" err="1"/>
              <a:t>bias</a:t>
            </a:r>
            <a:r>
              <a:rPr lang="it-IT" dirty="0"/>
              <a:t> presenti nei dati iniziali; </a:t>
            </a:r>
          </a:p>
          <a:p>
            <a:pPr marL="0" indent="0">
              <a:buNone/>
            </a:pPr>
            <a:endParaRPr lang="it-IT" dirty="0"/>
          </a:p>
          <a:p>
            <a:r>
              <a:rPr lang="it-IT" dirty="0"/>
              <a:t>Presenza di </a:t>
            </a:r>
            <a:r>
              <a:rPr lang="it-IT" dirty="0" err="1"/>
              <a:t>bias</a:t>
            </a:r>
            <a:r>
              <a:rPr lang="it-IT" dirty="0"/>
              <a:t> dovuti alla mancanza di dati o alla presenza di dati non completi oppure ancora dovuti a errori nel campionamento;</a:t>
            </a:r>
          </a:p>
          <a:p>
            <a:endParaRPr lang="it-IT" dirty="0"/>
          </a:p>
          <a:p>
            <a:r>
              <a:rPr lang="it-IT" dirty="0"/>
              <a:t>Presenza di </a:t>
            </a:r>
            <a:r>
              <a:rPr lang="it-IT" dirty="0" err="1"/>
              <a:t>bias</a:t>
            </a:r>
            <a:r>
              <a:rPr lang="it-IT" dirty="0"/>
              <a:t> dovuti agli obiettivi algoritmici, che nascono quindi dalla necessità della macchina di minimizzare gli errori di previsione complessivi (tendenza della macchina a preferire le maggioranze rispetto alle minoranze)</a:t>
            </a:r>
          </a:p>
          <a:p>
            <a:pPr marL="0" indent="0">
              <a:buNone/>
            </a:pPr>
            <a:endParaRPr lang="it-IT" dirty="0"/>
          </a:p>
          <a:p>
            <a:endParaRPr lang="it-IT" dirty="0"/>
          </a:p>
          <a:p>
            <a:endParaRPr lang="it-IT" dirty="0"/>
          </a:p>
          <a:p>
            <a:endParaRPr lang="it-IT" dirty="0"/>
          </a:p>
          <a:p>
            <a:endParaRPr lang="it-IT" dirty="0"/>
          </a:p>
        </p:txBody>
      </p:sp>
      <p:sp>
        <p:nvSpPr>
          <p:cNvPr id="4" name="Segnaposto piè di pagina 3">
            <a:extLst>
              <a:ext uri="{FF2B5EF4-FFF2-40B4-BE49-F238E27FC236}">
                <a16:creationId xmlns:a16="http://schemas.microsoft.com/office/drawing/2014/main" id="{1E6E223E-29BD-0AFB-EC61-6BDD2E219710}"/>
              </a:ext>
            </a:extLst>
          </p:cNvPr>
          <p:cNvSpPr>
            <a:spLocks noGrp="1"/>
          </p:cNvSpPr>
          <p:nvPr>
            <p:ph type="ftr" sz="quarter" idx="11"/>
          </p:nvPr>
        </p:nvSpPr>
        <p:spPr>
          <a:xfrm>
            <a:off x="501446" y="6204155"/>
            <a:ext cx="11592232" cy="523998"/>
          </a:xfrm>
        </p:spPr>
        <p:txBody>
          <a:bodyPr/>
          <a:lstStyle/>
          <a:p>
            <a:pPr algn="l"/>
            <a:r>
              <a:rPr lang="en-US" dirty="0" err="1"/>
              <a:t>Pessach</a:t>
            </a:r>
            <a:r>
              <a:rPr lang="en-US" dirty="0"/>
              <a:t>, D., &amp; </a:t>
            </a:r>
            <a:r>
              <a:rPr lang="en-US" dirty="0" err="1"/>
              <a:t>Shmueli</a:t>
            </a:r>
            <a:r>
              <a:rPr lang="en-US" dirty="0"/>
              <a:t>, E. (2023). Algorithmic fairness. In Machine Learning for Data Science Handbook: Data Mining and Knowledge Discovery Handbook (pp. 867-886). Cham: Springer International Publishing.</a:t>
            </a:r>
          </a:p>
        </p:txBody>
      </p:sp>
    </p:spTree>
    <p:extLst>
      <p:ext uri="{BB962C8B-B14F-4D97-AF65-F5344CB8AC3E}">
        <p14:creationId xmlns:p14="http://schemas.microsoft.com/office/powerpoint/2010/main" val="9520921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4F586B-B185-9DB6-75D4-1679370DE063}"/>
              </a:ext>
            </a:extLst>
          </p:cNvPr>
          <p:cNvSpPr>
            <a:spLocks noGrp="1"/>
          </p:cNvSpPr>
          <p:nvPr>
            <p:ph type="title"/>
          </p:nvPr>
        </p:nvSpPr>
        <p:spPr>
          <a:xfrm>
            <a:off x="3124815" y="684699"/>
            <a:ext cx="5932539" cy="724363"/>
          </a:xfrm>
        </p:spPr>
        <p:txBody>
          <a:bodyPr>
            <a:normAutofit/>
          </a:bodyPr>
          <a:lstStyle/>
          <a:p>
            <a:pPr algn="just"/>
            <a:r>
              <a:rPr lang="it-IT" sz="3700" dirty="0">
                <a:latin typeface="Times New Roman" panose="02020603050405020304" pitchFamily="18" charset="0"/>
                <a:cs typeface="Times New Roman" panose="02020603050405020304" pitchFamily="18" charset="0"/>
              </a:rPr>
              <a:t>Privacy e Protezione dei dati </a:t>
            </a:r>
          </a:p>
        </p:txBody>
      </p:sp>
      <p:sp>
        <p:nvSpPr>
          <p:cNvPr id="3" name="Segnaposto contenuto 2">
            <a:extLst>
              <a:ext uri="{FF2B5EF4-FFF2-40B4-BE49-F238E27FC236}">
                <a16:creationId xmlns:a16="http://schemas.microsoft.com/office/drawing/2014/main" id="{9268EA43-BFC1-10F0-D88F-8F93CF90C34A}"/>
              </a:ext>
            </a:extLst>
          </p:cNvPr>
          <p:cNvSpPr>
            <a:spLocks noGrp="1"/>
          </p:cNvSpPr>
          <p:nvPr>
            <p:ph idx="1"/>
          </p:nvPr>
        </p:nvSpPr>
        <p:spPr>
          <a:xfrm>
            <a:off x="78659" y="1784468"/>
            <a:ext cx="12024852" cy="4698126"/>
          </a:xfrm>
        </p:spPr>
        <p:txBody>
          <a:bodyPr>
            <a:normAutofit/>
          </a:bodyPr>
          <a:lstStyle/>
          <a:p>
            <a:pPr algn="just"/>
            <a:r>
              <a:rPr lang="it-IT" dirty="0"/>
              <a:t>La privacy e la protezione dei dati sono sicuramente una delle maggiore preoccupazioni in ambito di intelligenza artificiale, soprattutto quando si parla di intelligenza artificiale generativa. </a:t>
            </a:r>
          </a:p>
          <a:p>
            <a:pPr marL="0" indent="0" algn="just">
              <a:buNone/>
            </a:pPr>
            <a:endParaRPr lang="it-IT" dirty="0"/>
          </a:p>
          <a:p>
            <a:pPr algn="just"/>
            <a:r>
              <a:rPr lang="it-IT" dirty="0"/>
              <a:t>Infatti, nello stesso AI Act, primo regolamento europeo vincolante in merito all’intelligenza artificiale, viene specificato che «qualsiasi immagine, contenuto audio o video artificiale o manipolato (i cosiddetti "deepfake") dovrà essere chiaramente etichettato come tale.»</a:t>
            </a:r>
          </a:p>
        </p:txBody>
      </p:sp>
      <p:sp>
        <p:nvSpPr>
          <p:cNvPr id="4" name="Segnaposto piè di pagina 3">
            <a:extLst>
              <a:ext uri="{FF2B5EF4-FFF2-40B4-BE49-F238E27FC236}">
                <a16:creationId xmlns:a16="http://schemas.microsoft.com/office/drawing/2014/main" id="{0588944C-62FE-5533-DD6D-643BC6DD4FB4}"/>
              </a:ext>
            </a:extLst>
          </p:cNvPr>
          <p:cNvSpPr>
            <a:spLocks noGrp="1"/>
          </p:cNvSpPr>
          <p:nvPr>
            <p:ph type="ftr" sz="quarter" idx="11"/>
          </p:nvPr>
        </p:nvSpPr>
        <p:spPr>
          <a:xfrm>
            <a:off x="521109" y="6334002"/>
            <a:ext cx="11592232" cy="523998"/>
          </a:xfrm>
        </p:spPr>
        <p:txBody>
          <a:bodyPr/>
          <a:lstStyle/>
          <a:p>
            <a:r>
              <a:rPr lang="en-US" dirty="0">
                <a:hlinkClick r:id="rId2">
                  <a:extLst>
                    <a:ext uri="{A12FA001-AC4F-418D-AE19-62706E023703}">
                      <ahyp:hlinkClr xmlns:ahyp="http://schemas.microsoft.com/office/drawing/2018/hyperlinkcolor" val="tx"/>
                    </a:ext>
                  </a:extLst>
                </a:hlinkClick>
              </a:rPr>
              <a:t>https://www.europarl.europa.eu/news/it/press-room/20240308IPR19015/il-parlamento-europeo-approva-la-legge-sull-intelligenza-artificiale</a:t>
            </a:r>
            <a:endParaRPr lang="en-US" dirty="0"/>
          </a:p>
          <a:p>
            <a:pPr algn="l"/>
            <a:endParaRPr lang="en-US" dirty="0"/>
          </a:p>
        </p:txBody>
      </p:sp>
    </p:spTree>
    <p:extLst>
      <p:ext uri="{BB962C8B-B14F-4D97-AF65-F5344CB8AC3E}">
        <p14:creationId xmlns:p14="http://schemas.microsoft.com/office/powerpoint/2010/main" val="5860801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4F586B-B185-9DB6-75D4-1679370DE063}"/>
              </a:ext>
            </a:extLst>
          </p:cNvPr>
          <p:cNvSpPr>
            <a:spLocks noGrp="1"/>
          </p:cNvSpPr>
          <p:nvPr>
            <p:ph type="title"/>
          </p:nvPr>
        </p:nvSpPr>
        <p:spPr>
          <a:xfrm>
            <a:off x="3129732" y="824378"/>
            <a:ext cx="5922706" cy="724363"/>
          </a:xfrm>
        </p:spPr>
        <p:txBody>
          <a:bodyPr>
            <a:normAutofit/>
          </a:bodyPr>
          <a:lstStyle/>
          <a:p>
            <a:pPr algn="just"/>
            <a:r>
              <a:rPr lang="it-IT" sz="3700" dirty="0">
                <a:latin typeface="Times New Roman" panose="02020603050405020304" pitchFamily="18" charset="0"/>
                <a:cs typeface="Times New Roman" panose="02020603050405020304" pitchFamily="18" charset="0"/>
              </a:rPr>
              <a:t>Privacy e Protezione dei dati </a:t>
            </a:r>
          </a:p>
        </p:txBody>
      </p:sp>
      <p:sp>
        <p:nvSpPr>
          <p:cNvPr id="3" name="Segnaposto contenuto 2">
            <a:extLst>
              <a:ext uri="{FF2B5EF4-FFF2-40B4-BE49-F238E27FC236}">
                <a16:creationId xmlns:a16="http://schemas.microsoft.com/office/drawing/2014/main" id="{9268EA43-BFC1-10F0-D88F-8F93CF90C34A}"/>
              </a:ext>
            </a:extLst>
          </p:cNvPr>
          <p:cNvSpPr>
            <a:spLocks noGrp="1"/>
          </p:cNvSpPr>
          <p:nvPr>
            <p:ph idx="1"/>
          </p:nvPr>
        </p:nvSpPr>
        <p:spPr>
          <a:xfrm>
            <a:off x="78659" y="1784468"/>
            <a:ext cx="12024852" cy="4698126"/>
          </a:xfrm>
        </p:spPr>
        <p:txBody>
          <a:bodyPr>
            <a:normAutofit/>
          </a:bodyPr>
          <a:lstStyle/>
          <a:p>
            <a:pPr algn="just"/>
            <a:r>
              <a:rPr lang="it-IT" dirty="0"/>
              <a:t>Dall’analisi estrapolata dallo studio «</a:t>
            </a:r>
            <a:r>
              <a:rPr lang="en-US" dirty="0"/>
              <a:t>Ethical Perceptions of AI in Hiring and Organizational Trust: The Role of Performance Expectancy and Social Influence</a:t>
            </a:r>
            <a:r>
              <a:rPr lang="it-IT" dirty="0"/>
              <a:t>» è emerso come i manager che si occupano di reclutamento vogliano implementare strumenti che sfruttano l'IA in quanto consente loro di assumere con maggiore efficienza e meticolosità, mentre le persone in cerca di lavoro vogliono proteggere i loro dati e le informazioni di natura più sensibile. </a:t>
            </a:r>
          </a:p>
          <a:p>
            <a:pPr marL="0" indent="0" algn="just">
              <a:buNone/>
            </a:pPr>
            <a:endParaRPr lang="it-IT" dirty="0"/>
          </a:p>
          <a:p>
            <a:pPr algn="just"/>
            <a:r>
              <a:rPr lang="it-IT" dirty="0"/>
              <a:t>Inoltre, oltre che per la privacy di dipendenti e clienti vi è anche la preoccupazione verso la privacy dei dati aziendali sensibili, i quali possono essere oggetto di attacchi informatici. </a:t>
            </a:r>
          </a:p>
        </p:txBody>
      </p:sp>
      <p:sp>
        <p:nvSpPr>
          <p:cNvPr id="4" name="Segnaposto piè di pagina 3">
            <a:extLst>
              <a:ext uri="{FF2B5EF4-FFF2-40B4-BE49-F238E27FC236}">
                <a16:creationId xmlns:a16="http://schemas.microsoft.com/office/drawing/2014/main" id="{0588944C-62FE-5533-DD6D-643BC6DD4FB4}"/>
              </a:ext>
            </a:extLst>
          </p:cNvPr>
          <p:cNvSpPr>
            <a:spLocks noGrp="1"/>
          </p:cNvSpPr>
          <p:nvPr>
            <p:ph type="ftr" sz="quarter" idx="11"/>
          </p:nvPr>
        </p:nvSpPr>
        <p:spPr>
          <a:xfrm>
            <a:off x="393292" y="6194323"/>
            <a:ext cx="11592232" cy="523998"/>
          </a:xfrm>
        </p:spPr>
        <p:txBody>
          <a:bodyPr/>
          <a:lstStyle/>
          <a:p>
            <a:pPr algn="l"/>
            <a:r>
              <a:rPr lang="en-US" dirty="0"/>
              <a:t>Figueroa-</a:t>
            </a:r>
            <a:r>
              <a:rPr lang="en-US" dirty="0" err="1"/>
              <a:t>Armijos</a:t>
            </a:r>
            <a:r>
              <a:rPr lang="en-US" dirty="0"/>
              <a:t>, M., Clark, B.B., da Motta </a:t>
            </a:r>
            <a:r>
              <a:rPr lang="en-US" dirty="0" err="1"/>
              <a:t>Veiga</a:t>
            </a:r>
            <a:r>
              <a:rPr lang="en-US" dirty="0"/>
              <a:t>, S.P., 2023. Ethical Perceptions of AI in Hiring and Organizational Trust: The Role of Performance Expectancy and Social Influence.</a:t>
            </a:r>
          </a:p>
          <a:p>
            <a:pPr algn="l"/>
            <a:r>
              <a:rPr lang="en-US" dirty="0"/>
              <a:t>J. Bus. Ethics 186, 179–197.</a:t>
            </a:r>
          </a:p>
        </p:txBody>
      </p:sp>
    </p:spTree>
    <p:extLst>
      <p:ext uri="{BB962C8B-B14F-4D97-AF65-F5344CB8AC3E}">
        <p14:creationId xmlns:p14="http://schemas.microsoft.com/office/powerpoint/2010/main" val="13896497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4F586B-B185-9DB6-75D4-1679370DE063}"/>
              </a:ext>
            </a:extLst>
          </p:cNvPr>
          <p:cNvSpPr>
            <a:spLocks noGrp="1"/>
          </p:cNvSpPr>
          <p:nvPr>
            <p:ph type="title"/>
          </p:nvPr>
        </p:nvSpPr>
        <p:spPr>
          <a:xfrm>
            <a:off x="1028700" y="648929"/>
            <a:ext cx="10134600" cy="724363"/>
          </a:xfrm>
        </p:spPr>
        <p:txBody>
          <a:bodyPr>
            <a:normAutofit/>
          </a:bodyPr>
          <a:lstStyle/>
          <a:p>
            <a:pPr algn="just"/>
            <a:r>
              <a:rPr lang="it-IT" sz="3700" dirty="0">
                <a:latin typeface="Times New Roman" panose="02020603050405020304" pitchFamily="18" charset="0"/>
                <a:cs typeface="Times New Roman" panose="02020603050405020304" pitchFamily="18" charset="0"/>
              </a:rPr>
              <a:t>Il caso Samsung</a:t>
            </a:r>
          </a:p>
        </p:txBody>
      </p:sp>
      <p:sp>
        <p:nvSpPr>
          <p:cNvPr id="3" name="Segnaposto contenuto 2">
            <a:extLst>
              <a:ext uri="{FF2B5EF4-FFF2-40B4-BE49-F238E27FC236}">
                <a16:creationId xmlns:a16="http://schemas.microsoft.com/office/drawing/2014/main" id="{9268EA43-BFC1-10F0-D88F-8F93CF90C34A}"/>
              </a:ext>
            </a:extLst>
          </p:cNvPr>
          <p:cNvSpPr>
            <a:spLocks noGrp="1"/>
          </p:cNvSpPr>
          <p:nvPr>
            <p:ph idx="1"/>
          </p:nvPr>
        </p:nvSpPr>
        <p:spPr>
          <a:xfrm>
            <a:off x="78658" y="2002558"/>
            <a:ext cx="12034684" cy="4698126"/>
          </a:xfrm>
        </p:spPr>
        <p:txBody>
          <a:bodyPr>
            <a:normAutofit/>
          </a:bodyPr>
          <a:lstStyle/>
          <a:p>
            <a:pPr algn="just"/>
            <a:r>
              <a:rPr lang="it-IT" dirty="0"/>
              <a:t>Da quanto emerge dalla testata coreana «The Economist» nel 2023 alcuni dipendenti della Samsung </a:t>
            </a:r>
            <a:r>
              <a:rPr lang="it-IT" dirty="0" err="1"/>
              <a:t>Semiconductor</a:t>
            </a:r>
            <a:r>
              <a:rPr lang="it-IT" dirty="0"/>
              <a:t> in Corea del Sud avrebbero causato tre fughe di dati sensibili (in soli 20 giorni) tramite il caricamento di materiale riservato su Chat GPT. La principale domanda che sorge spontanea è a chi attribuire la responsabilità di tale episodio.     </a:t>
            </a:r>
          </a:p>
          <a:p>
            <a:pPr algn="just"/>
            <a:endParaRPr lang="it-IT" dirty="0"/>
          </a:p>
          <a:p>
            <a:pPr algn="just"/>
            <a:r>
              <a:rPr lang="it-IT" dirty="0"/>
              <a:t>Infatti, prima di colpevolizzare direttamente i dipendenti autori di questo errore bisognerebbe verificare l’esistenza di una policy interna atta alla protezione dei dati sensibili aziendali in relazione all’utilizzo di Chat GPT. E anche se tale policy esistesse e fosse chiaramente definita e comunicata a tutti i dipendenti bisognerebbe ancora valutare se l’azienda abbia messo a disposizione dei dipendenti un percorso formativo interno adeguato in merito all’utilizzo di Chat GPT e ai possibili rischi. </a:t>
            </a:r>
          </a:p>
          <a:p>
            <a:pPr marL="0" indent="0" algn="just">
              <a:buNone/>
            </a:pPr>
            <a:endParaRPr lang="it-IT" dirty="0"/>
          </a:p>
          <a:p>
            <a:pPr algn="just"/>
            <a:r>
              <a:rPr lang="it-IT" dirty="0"/>
              <a:t>Questo episodio dimostra chiaramente come la protezione dei dati sensibili e la responsabilità decisionale siano due elementi cardine per le aziende che desiderano sfruttare l’AI generativa. </a:t>
            </a:r>
          </a:p>
          <a:p>
            <a:pPr algn="just"/>
            <a:endParaRPr lang="it-IT" dirty="0"/>
          </a:p>
        </p:txBody>
      </p:sp>
      <p:sp>
        <p:nvSpPr>
          <p:cNvPr id="4" name="Segnaposto piè di pagina 3">
            <a:extLst>
              <a:ext uri="{FF2B5EF4-FFF2-40B4-BE49-F238E27FC236}">
                <a16:creationId xmlns:a16="http://schemas.microsoft.com/office/drawing/2014/main" id="{0588944C-62FE-5533-DD6D-643BC6DD4FB4}"/>
              </a:ext>
            </a:extLst>
          </p:cNvPr>
          <p:cNvSpPr>
            <a:spLocks noGrp="1"/>
          </p:cNvSpPr>
          <p:nvPr>
            <p:ph type="ftr" sz="quarter" idx="11"/>
          </p:nvPr>
        </p:nvSpPr>
        <p:spPr>
          <a:xfrm>
            <a:off x="462116" y="6331974"/>
            <a:ext cx="11651226" cy="526026"/>
          </a:xfrm>
        </p:spPr>
        <p:txBody>
          <a:bodyPr/>
          <a:lstStyle/>
          <a:p>
            <a:pPr algn="l"/>
            <a:r>
              <a:rPr lang="en-US" u="sng" dirty="0">
                <a:solidFill>
                  <a:schemeClr val="tx1"/>
                </a:solidFill>
                <a:hlinkClick r:id="rId2"/>
              </a:rPr>
              <a:t>https://www.hdblog.it/samsung/articoli/n568430/samsung-dipendenti-utilizzano-chatgpt/</a:t>
            </a:r>
            <a:r>
              <a:rPr lang="en-US" dirty="0">
                <a:hlinkClick r:id="rId2"/>
              </a:rPr>
              <a:t>/</a:t>
            </a:r>
            <a:endParaRPr lang="en-US" dirty="0"/>
          </a:p>
          <a:p>
            <a:pPr algn="l"/>
            <a:r>
              <a:rPr lang="en-US" dirty="0"/>
              <a:t>https://www.agendadigitale.eu/sicurezza/segreti-industriali-a-rischio-con-chatgpt-la-lezione-del-caso-samsung/</a:t>
            </a:r>
          </a:p>
          <a:p>
            <a:pPr algn="l"/>
            <a:endParaRPr lang="en-US" dirty="0"/>
          </a:p>
        </p:txBody>
      </p:sp>
    </p:spTree>
    <p:extLst>
      <p:ext uri="{BB962C8B-B14F-4D97-AF65-F5344CB8AC3E}">
        <p14:creationId xmlns:p14="http://schemas.microsoft.com/office/powerpoint/2010/main" val="3708570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867CCA-29B5-4D36-DD12-82C93B33BEEA}"/>
              </a:ext>
            </a:extLst>
          </p:cNvPr>
          <p:cNvSpPr>
            <a:spLocks noGrp="1"/>
          </p:cNvSpPr>
          <p:nvPr>
            <p:ph type="title"/>
          </p:nvPr>
        </p:nvSpPr>
        <p:spPr>
          <a:xfrm>
            <a:off x="1422638" y="457020"/>
            <a:ext cx="9346723" cy="970450"/>
          </a:xfrm>
        </p:spPr>
        <p:txBody>
          <a:bodyPr>
            <a:normAutofit/>
          </a:bodyPr>
          <a:lstStyle/>
          <a:p>
            <a:r>
              <a:rPr lang="it-IT" dirty="0">
                <a:latin typeface="Times New Roman" panose="02020603050405020304" pitchFamily="18" charset="0"/>
                <a:cs typeface="Times New Roman" panose="02020603050405020304" pitchFamily="18" charset="0"/>
              </a:rPr>
              <a:t>Cos’è l’intelligenza artificiale generativa? </a:t>
            </a:r>
          </a:p>
        </p:txBody>
      </p:sp>
      <p:pic>
        <p:nvPicPr>
          <p:cNvPr id="27" name="Graphic 26" descr="Head with Gears">
            <a:extLst>
              <a:ext uri="{FF2B5EF4-FFF2-40B4-BE49-F238E27FC236}">
                <a16:creationId xmlns:a16="http://schemas.microsoft.com/office/drawing/2014/main" id="{811FB087-5027-31E4-8BDA-FA594EC4266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60438" y="2814638"/>
            <a:ext cx="2913062" cy="2913062"/>
          </a:xfrm>
          <a:prstGeom prst="roundRect">
            <a:avLst>
              <a:gd name="adj" fmla="val 3876"/>
            </a:avLst>
          </a:prstGeom>
          <a:ln>
            <a:solidFill>
              <a:schemeClr val="accent1"/>
            </a:solidFill>
          </a:ln>
          <a:effectLst/>
        </p:spPr>
      </p:pic>
      <p:sp>
        <p:nvSpPr>
          <p:cNvPr id="23" name="Segnaposto contenuto 2">
            <a:extLst>
              <a:ext uri="{FF2B5EF4-FFF2-40B4-BE49-F238E27FC236}">
                <a16:creationId xmlns:a16="http://schemas.microsoft.com/office/drawing/2014/main" id="{0BA6653E-5AE1-6A26-3CBF-DCD920AE99B9}"/>
              </a:ext>
            </a:extLst>
          </p:cNvPr>
          <p:cNvSpPr>
            <a:spLocks noGrp="1"/>
          </p:cNvSpPr>
          <p:nvPr>
            <p:ph idx="1"/>
          </p:nvPr>
        </p:nvSpPr>
        <p:spPr>
          <a:xfrm>
            <a:off x="4330699" y="2413000"/>
            <a:ext cx="7052733" cy="3632200"/>
          </a:xfrm>
        </p:spPr>
        <p:txBody>
          <a:bodyPr>
            <a:normAutofit/>
          </a:bodyPr>
          <a:lstStyle/>
          <a:p>
            <a:pPr algn="just"/>
            <a:r>
              <a:rPr lang="it-IT" dirty="0">
                <a:latin typeface="Times New Roman" panose="02020603050405020304" pitchFamily="18" charset="0"/>
                <a:ea typeface="Calibri" panose="020F0502020204030204" pitchFamily="34" charset="0"/>
                <a:cs typeface="Times New Roman" panose="02020603050405020304" pitchFamily="18" charset="0"/>
              </a:rPr>
              <a:t>«L’AI Generativa è un tipo di Intelligenza Artificiale che utilizza algoritmi di Machine Learning (ossia apprendimento automatico) per generare nuovi contenuti che in precedenza si basavano sulla creatività dell’uomo.» </a:t>
            </a:r>
          </a:p>
          <a:p>
            <a:pPr algn="just"/>
            <a:r>
              <a:rPr lang="it-IT" dirty="0">
                <a:latin typeface="Times New Roman" panose="02020603050405020304" pitchFamily="18" charset="0"/>
                <a:ea typeface="Calibri" panose="020F0502020204030204" pitchFamily="34" charset="0"/>
                <a:cs typeface="Times New Roman" panose="02020603050405020304" pitchFamily="18" charset="0"/>
              </a:rPr>
              <a:t>«Si prevede che il mercato dell'IA raggiungerà il traguardo dei 500 miliardi di dollari entro il 2024.»</a:t>
            </a:r>
          </a:p>
          <a:p>
            <a:pPr algn="just"/>
            <a:r>
              <a:rPr lang="it-IT" dirty="0">
                <a:latin typeface="Times New Roman" panose="02020603050405020304" pitchFamily="18" charset="0"/>
                <a:ea typeface="Calibri" panose="020F0502020204030204" pitchFamily="34" charset="0"/>
                <a:cs typeface="Times New Roman" panose="02020603050405020304" pitchFamily="18" charset="0"/>
              </a:rPr>
              <a:t>In Italia il mercato dell’intelligenza artificiale sta crescendo a ritmi dirompenti, nel 2023 ha infatti raggiunto un valore di ben 760 milioni di euro, registrando una crescita del 53% rispetto al 2022. Sono invece ancora modesti gli investimenti in ambito di AI generativa, che riguardano infatti il solo 5% del mercato complessivo.</a:t>
            </a:r>
          </a:p>
        </p:txBody>
      </p:sp>
      <p:sp>
        <p:nvSpPr>
          <p:cNvPr id="4" name="Segnaposto piè di pagina 3">
            <a:extLst>
              <a:ext uri="{FF2B5EF4-FFF2-40B4-BE49-F238E27FC236}">
                <a16:creationId xmlns:a16="http://schemas.microsoft.com/office/drawing/2014/main" id="{3AA243D4-1080-E5FC-CE95-02623B05D1C2}"/>
              </a:ext>
            </a:extLst>
          </p:cNvPr>
          <p:cNvSpPr>
            <a:spLocks noGrp="1"/>
          </p:cNvSpPr>
          <p:nvPr>
            <p:ph type="ftr" sz="quarter" idx="11"/>
          </p:nvPr>
        </p:nvSpPr>
        <p:spPr>
          <a:xfrm>
            <a:off x="810000" y="6224242"/>
            <a:ext cx="10802878" cy="633758"/>
          </a:xfrm>
        </p:spPr>
        <p:txBody>
          <a:bodyPr>
            <a:normAutofit fontScale="85000" lnSpcReduction="20000"/>
          </a:bodyPr>
          <a:lstStyle/>
          <a:p>
            <a:pPr>
              <a:lnSpc>
                <a:spcPct val="90000"/>
              </a:lnSpc>
              <a:spcAft>
                <a:spcPts val="600"/>
              </a:spcAft>
            </a:pPr>
            <a:r>
              <a:rPr lang="en-US" sz="1100" dirty="0">
                <a:latin typeface="Times New Roman" panose="02020603050405020304" pitchFamily="18" charset="0"/>
                <a:cs typeface="Times New Roman" panose="02020603050405020304" pitchFamily="18" charset="0"/>
              </a:rPr>
              <a:t>https://blog.osservatori.net/it_it/come-funziona-ai-generativa-significato-applicazioni</a:t>
            </a:r>
          </a:p>
          <a:p>
            <a:pPr>
              <a:lnSpc>
                <a:spcPct val="90000"/>
              </a:lnSpc>
              <a:spcAft>
                <a:spcPts val="600"/>
              </a:spcAft>
            </a:pPr>
            <a:r>
              <a:rPr lang="en-US" sz="1100" dirty="0">
                <a:latin typeface="Times New Roman" panose="02020603050405020304" pitchFamily="18" charset="0"/>
                <a:cs typeface="Times New Roman" panose="02020603050405020304" pitchFamily="18" charset="0"/>
              </a:rPr>
              <a:t>https://www.forbes.com/sites/forbesbusinesscouncil/2022/11/21/the-top-five-ways-ai-is-transforming-business/?sh=5aa6295f8e7f</a:t>
            </a:r>
          </a:p>
          <a:p>
            <a:pPr>
              <a:lnSpc>
                <a:spcPct val="90000"/>
              </a:lnSpc>
              <a:spcAft>
                <a:spcPts val="600"/>
              </a:spcAft>
            </a:pPr>
            <a:r>
              <a:rPr lang="en-US" sz="1100" dirty="0">
                <a:latin typeface="Times New Roman" panose="02020603050405020304" pitchFamily="18" charset="0"/>
                <a:cs typeface="Times New Roman" panose="02020603050405020304" pitchFamily="18" charset="0"/>
              </a:rPr>
              <a:t>https://www.osservatori.net/it/ricerche/comunicati-stampa//intelligenza-artificiale-italia</a:t>
            </a:r>
          </a:p>
          <a:p>
            <a:pPr>
              <a:lnSpc>
                <a:spcPct val="90000"/>
              </a:lnSpc>
              <a:spcAft>
                <a:spcPts val="600"/>
              </a:spcAft>
            </a:pPr>
            <a:r>
              <a:rPr lang="en-US" sz="200" dirty="0">
                <a:latin typeface="Times New Roman" panose="02020603050405020304" pitchFamily="18" charset="0"/>
                <a:cs typeface="Times New Roman" panose="02020603050405020304" pitchFamily="18" charset="0"/>
              </a:rPr>
              <a:t>.</a:t>
            </a:r>
            <a:endParaRPr lang="en-US"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68674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4F586B-B185-9DB6-75D4-1679370DE063}"/>
              </a:ext>
            </a:extLst>
          </p:cNvPr>
          <p:cNvSpPr>
            <a:spLocks noGrp="1"/>
          </p:cNvSpPr>
          <p:nvPr>
            <p:ph type="title"/>
          </p:nvPr>
        </p:nvSpPr>
        <p:spPr>
          <a:xfrm>
            <a:off x="1028700" y="648929"/>
            <a:ext cx="10134600" cy="724363"/>
          </a:xfrm>
        </p:spPr>
        <p:txBody>
          <a:bodyPr>
            <a:normAutofit/>
          </a:bodyPr>
          <a:lstStyle/>
          <a:p>
            <a:pPr algn="just"/>
            <a:r>
              <a:rPr lang="it-IT" sz="3700" dirty="0">
                <a:latin typeface="Times New Roman" panose="02020603050405020304" pitchFamily="18" charset="0"/>
                <a:cs typeface="Times New Roman" panose="02020603050405020304" pitchFamily="18" charset="0"/>
              </a:rPr>
              <a:t>Trasparenza e responsabilità decisionale</a:t>
            </a:r>
          </a:p>
        </p:txBody>
      </p:sp>
      <p:sp>
        <p:nvSpPr>
          <p:cNvPr id="3" name="Segnaposto contenuto 2">
            <a:extLst>
              <a:ext uri="{FF2B5EF4-FFF2-40B4-BE49-F238E27FC236}">
                <a16:creationId xmlns:a16="http://schemas.microsoft.com/office/drawing/2014/main" id="{9268EA43-BFC1-10F0-D88F-8F93CF90C34A}"/>
              </a:ext>
            </a:extLst>
          </p:cNvPr>
          <p:cNvSpPr>
            <a:spLocks noGrp="1"/>
          </p:cNvSpPr>
          <p:nvPr>
            <p:ph idx="1"/>
          </p:nvPr>
        </p:nvSpPr>
        <p:spPr>
          <a:xfrm>
            <a:off x="103238" y="1963229"/>
            <a:ext cx="11985522" cy="4698126"/>
          </a:xfrm>
        </p:spPr>
        <p:txBody>
          <a:bodyPr>
            <a:normAutofit/>
          </a:bodyPr>
          <a:lstStyle/>
          <a:p>
            <a:r>
              <a:rPr lang="it-IT" dirty="0"/>
              <a:t>Essendo l’intelligenza artificiale, e ancora di più l’AI generativa, una tecnologia ancora emergente che inoltre cresce e si trasforma a ritmi galoppanti, molte persone faticano a comprenderla, guardandola con timore. </a:t>
            </a:r>
          </a:p>
          <a:p>
            <a:pPr marL="0" indent="0">
              <a:buNone/>
            </a:pPr>
            <a:endParaRPr lang="it-IT" dirty="0"/>
          </a:p>
          <a:p>
            <a:r>
              <a:rPr lang="it-IT" dirty="0"/>
              <a:t>Da una ricerca condotta dall'Osservatorio </a:t>
            </a:r>
            <a:r>
              <a:rPr lang="it-IT" dirty="0" err="1"/>
              <a:t>Artificial</a:t>
            </a:r>
            <a:r>
              <a:rPr lang="it-IT" dirty="0"/>
              <a:t> Intelligence della School of Management del Politecnico di Milano emerge come: «Ben il 77% degli italiani (+4 punti percentuali rispetto al 2022) guarda con timore all’Intelligenza Artificiale, soprattutto in relazione ai possibili impatti sul mondo del lavoro. Tuttavia, solo il 17% è fermamente contrario all’ingresso dell’AI nelle attività professionali.»</a:t>
            </a:r>
          </a:p>
        </p:txBody>
      </p:sp>
      <p:sp>
        <p:nvSpPr>
          <p:cNvPr id="4" name="Segnaposto piè di pagina 3">
            <a:extLst>
              <a:ext uri="{FF2B5EF4-FFF2-40B4-BE49-F238E27FC236}">
                <a16:creationId xmlns:a16="http://schemas.microsoft.com/office/drawing/2014/main" id="{0588944C-62FE-5533-DD6D-643BC6DD4FB4}"/>
              </a:ext>
            </a:extLst>
          </p:cNvPr>
          <p:cNvSpPr>
            <a:spLocks noGrp="1"/>
          </p:cNvSpPr>
          <p:nvPr>
            <p:ph type="ftr" sz="quarter" idx="11"/>
          </p:nvPr>
        </p:nvSpPr>
        <p:spPr>
          <a:xfrm>
            <a:off x="467031" y="6531493"/>
            <a:ext cx="10134599" cy="259723"/>
          </a:xfrm>
        </p:spPr>
        <p:txBody>
          <a:bodyPr/>
          <a:lstStyle/>
          <a:p>
            <a:pPr algn="l"/>
            <a:r>
              <a:rPr lang="en-US" u="sng" dirty="0">
                <a:solidFill>
                  <a:schemeClr val="tx1"/>
                </a:solidFill>
              </a:rPr>
              <a:t>https://www.osservatori.net/it/ricerche/comunicati-stampa/intelligenza-artificiale-italia</a:t>
            </a:r>
            <a:endParaRPr lang="en-US" dirty="0"/>
          </a:p>
        </p:txBody>
      </p:sp>
    </p:spTree>
    <p:extLst>
      <p:ext uri="{BB962C8B-B14F-4D97-AF65-F5344CB8AC3E}">
        <p14:creationId xmlns:p14="http://schemas.microsoft.com/office/powerpoint/2010/main" val="30556855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4F586B-B185-9DB6-75D4-1679370DE063}"/>
              </a:ext>
            </a:extLst>
          </p:cNvPr>
          <p:cNvSpPr>
            <a:spLocks noGrp="1"/>
          </p:cNvSpPr>
          <p:nvPr>
            <p:ph type="title"/>
          </p:nvPr>
        </p:nvSpPr>
        <p:spPr>
          <a:xfrm>
            <a:off x="1028700" y="648929"/>
            <a:ext cx="10134600" cy="724363"/>
          </a:xfrm>
        </p:spPr>
        <p:txBody>
          <a:bodyPr>
            <a:normAutofit/>
          </a:bodyPr>
          <a:lstStyle/>
          <a:p>
            <a:pPr algn="just"/>
            <a:r>
              <a:rPr lang="it-IT" sz="3700" dirty="0">
                <a:latin typeface="Times New Roman" panose="02020603050405020304" pitchFamily="18" charset="0"/>
                <a:cs typeface="Times New Roman" panose="02020603050405020304" pitchFamily="18" charset="0"/>
              </a:rPr>
              <a:t>Trasparenza e responsabilità decisionale</a:t>
            </a:r>
          </a:p>
        </p:txBody>
      </p:sp>
      <p:sp>
        <p:nvSpPr>
          <p:cNvPr id="3" name="Segnaposto contenuto 2">
            <a:extLst>
              <a:ext uri="{FF2B5EF4-FFF2-40B4-BE49-F238E27FC236}">
                <a16:creationId xmlns:a16="http://schemas.microsoft.com/office/drawing/2014/main" id="{9268EA43-BFC1-10F0-D88F-8F93CF90C34A}"/>
              </a:ext>
            </a:extLst>
          </p:cNvPr>
          <p:cNvSpPr>
            <a:spLocks noGrp="1"/>
          </p:cNvSpPr>
          <p:nvPr>
            <p:ph idx="1"/>
          </p:nvPr>
        </p:nvSpPr>
        <p:spPr>
          <a:xfrm>
            <a:off x="103238" y="1963229"/>
            <a:ext cx="11985522" cy="4698126"/>
          </a:xfrm>
        </p:spPr>
        <p:txBody>
          <a:bodyPr>
            <a:normAutofit/>
          </a:bodyPr>
          <a:lstStyle/>
          <a:p>
            <a:r>
              <a:rPr lang="it-IT" dirty="0"/>
              <a:t>Appare dunque essenziale per le aziende promuovere al proprio interno tra tutti i collaboratori un elevato livello di conoscenza e consapevolezza in merito all’introduzione e all’utilizzo di nuove strumentazioni basate sull’intelligenza artificiale. </a:t>
            </a:r>
          </a:p>
          <a:p>
            <a:pPr marL="0" indent="0">
              <a:buNone/>
            </a:pPr>
            <a:endParaRPr lang="it-IT" dirty="0"/>
          </a:p>
          <a:p>
            <a:r>
              <a:rPr lang="it-IT" dirty="0"/>
              <a:t>Per fare ciò è necessario coinvolgere tutti i collaboratori nell’implementazione di queste nuove tecnologie, attraverso una comunicazione aperta, trasparente e diretta a tutti i livelli aziendali. </a:t>
            </a:r>
          </a:p>
        </p:txBody>
      </p:sp>
    </p:spTree>
    <p:extLst>
      <p:ext uri="{BB962C8B-B14F-4D97-AF65-F5344CB8AC3E}">
        <p14:creationId xmlns:p14="http://schemas.microsoft.com/office/powerpoint/2010/main" val="8609816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4F586B-B185-9DB6-75D4-1679370DE063}"/>
              </a:ext>
            </a:extLst>
          </p:cNvPr>
          <p:cNvSpPr>
            <a:spLocks noGrp="1"/>
          </p:cNvSpPr>
          <p:nvPr>
            <p:ph type="title"/>
          </p:nvPr>
        </p:nvSpPr>
        <p:spPr>
          <a:xfrm>
            <a:off x="1028699" y="489586"/>
            <a:ext cx="10134600" cy="724363"/>
          </a:xfrm>
        </p:spPr>
        <p:txBody>
          <a:bodyPr>
            <a:normAutofit fontScale="90000"/>
          </a:bodyPr>
          <a:lstStyle/>
          <a:p>
            <a:pPr algn="just"/>
            <a:r>
              <a:rPr lang="it-IT" sz="3700" dirty="0">
                <a:latin typeface="Times New Roman" panose="02020603050405020304" pitchFamily="18" charset="0"/>
                <a:cs typeface="Times New Roman" panose="02020603050405020304" pitchFamily="18" charset="0"/>
              </a:rPr>
              <a:t>Necessità di un quadro normativo interno ed esterno adeguato. </a:t>
            </a:r>
          </a:p>
        </p:txBody>
      </p:sp>
      <p:sp>
        <p:nvSpPr>
          <p:cNvPr id="3" name="Segnaposto contenuto 2">
            <a:extLst>
              <a:ext uri="{FF2B5EF4-FFF2-40B4-BE49-F238E27FC236}">
                <a16:creationId xmlns:a16="http://schemas.microsoft.com/office/drawing/2014/main" id="{9268EA43-BFC1-10F0-D88F-8F93CF90C34A}"/>
              </a:ext>
            </a:extLst>
          </p:cNvPr>
          <p:cNvSpPr>
            <a:spLocks noGrp="1"/>
          </p:cNvSpPr>
          <p:nvPr>
            <p:ph idx="1"/>
          </p:nvPr>
        </p:nvSpPr>
        <p:spPr>
          <a:xfrm>
            <a:off x="88490" y="1792360"/>
            <a:ext cx="11867536" cy="4698126"/>
          </a:xfrm>
        </p:spPr>
        <p:txBody>
          <a:bodyPr>
            <a:normAutofit/>
          </a:bodyPr>
          <a:lstStyle/>
          <a:p>
            <a:r>
              <a:rPr lang="it-IT" dirty="0"/>
              <a:t>Una delle problematiche centrali per le aziende che si trovano ad utilizzare al loro interno strumenti che sfruttano l’intelligenza artificiale riguarda sicuramente la mancanza di linee guida interne ed esterne che normino lo sfruttamento delle tecnologie AI e definiscano chiare responsabilità giuridiche.</a:t>
            </a:r>
          </a:p>
          <a:p>
            <a:pPr marL="0" indent="0">
              <a:buNone/>
            </a:pPr>
            <a:r>
              <a:rPr lang="it-IT" dirty="0"/>
              <a:t> </a:t>
            </a:r>
          </a:p>
          <a:p>
            <a:r>
              <a:rPr lang="it-IT" dirty="0"/>
              <a:t>Infatti, anche se il 7 febbraio 2024, la legge sull’AI ACT è stata approvata nella sua bozza finale dal Consiglio dell'UE e il 13 marzo 2024 è stata approvata definitivamente dal Parlamento dell’UE, la legge deve ancora essere verificata dai giuristi linguisti ed approvata ufficialmente dal Consiglio.</a:t>
            </a:r>
          </a:p>
        </p:txBody>
      </p:sp>
    </p:spTree>
    <p:extLst>
      <p:ext uri="{BB962C8B-B14F-4D97-AF65-F5344CB8AC3E}">
        <p14:creationId xmlns:p14="http://schemas.microsoft.com/office/powerpoint/2010/main" val="3363874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4F586B-B185-9DB6-75D4-1679370DE063}"/>
              </a:ext>
            </a:extLst>
          </p:cNvPr>
          <p:cNvSpPr>
            <a:spLocks noGrp="1"/>
          </p:cNvSpPr>
          <p:nvPr>
            <p:ph type="title"/>
          </p:nvPr>
        </p:nvSpPr>
        <p:spPr>
          <a:xfrm>
            <a:off x="1028699" y="489586"/>
            <a:ext cx="10134600" cy="724363"/>
          </a:xfrm>
        </p:spPr>
        <p:txBody>
          <a:bodyPr>
            <a:normAutofit fontScale="90000"/>
          </a:bodyPr>
          <a:lstStyle/>
          <a:p>
            <a:pPr algn="just"/>
            <a:r>
              <a:rPr lang="it-IT" sz="3700" dirty="0">
                <a:latin typeface="Times New Roman" panose="02020603050405020304" pitchFamily="18" charset="0"/>
                <a:cs typeface="Times New Roman" panose="02020603050405020304" pitchFamily="18" charset="0"/>
              </a:rPr>
              <a:t>Necessità di un quadro normativo interno ed esterno adeguato. </a:t>
            </a:r>
          </a:p>
        </p:txBody>
      </p:sp>
      <p:sp>
        <p:nvSpPr>
          <p:cNvPr id="3" name="Segnaposto contenuto 2">
            <a:extLst>
              <a:ext uri="{FF2B5EF4-FFF2-40B4-BE49-F238E27FC236}">
                <a16:creationId xmlns:a16="http://schemas.microsoft.com/office/drawing/2014/main" id="{9268EA43-BFC1-10F0-D88F-8F93CF90C34A}"/>
              </a:ext>
            </a:extLst>
          </p:cNvPr>
          <p:cNvSpPr>
            <a:spLocks noGrp="1"/>
          </p:cNvSpPr>
          <p:nvPr>
            <p:ph idx="1"/>
          </p:nvPr>
        </p:nvSpPr>
        <p:spPr>
          <a:xfrm>
            <a:off x="88490" y="1792360"/>
            <a:ext cx="11867536" cy="4698126"/>
          </a:xfrm>
        </p:spPr>
        <p:txBody>
          <a:bodyPr>
            <a:normAutofit/>
          </a:bodyPr>
          <a:lstStyle/>
          <a:p>
            <a:r>
              <a:rPr lang="it-IT" dirty="0"/>
              <a:t>Inoltre, come ha affermato Brando Benifei, correlatore della commissione per il mercato interno: «Dovremo ora accompagnare le aziende a conformarsi alle regole prima che entrino in vigore. Siamo riusciti a mettere gli esseri umani e i valori europei al centro dello sviluppo dell’AI»</a:t>
            </a:r>
          </a:p>
          <a:p>
            <a:endParaRPr lang="it-IT" dirty="0"/>
          </a:p>
          <a:p>
            <a:r>
              <a:rPr lang="it-IT" dirty="0"/>
              <a:t>L’AI Act rappresenta sicuramente un passo molto importante a livello globale essendo il primo quadro giuridico europeo in assoluto relativo ai rischi legali dell’AI, ma non è sufficiente se non viene affiancato da policy interne alle aziende coerenti con lo stesso. </a:t>
            </a:r>
          </a:p>
        </p:txBody>
      </p:sp>
      <p:sp>
        <p:nvSpPr>
          <p:cNvPr id="4" name="Segnaposto piè di pagina 3">
            <a:extLst>
              <a:ext uri="{FF2B5EF4-FFF2-40B4-BE49-F238E27FC236}">
                <a16:creationId xmlns:a16="http://schemas.microsoft.com/office/drawing/2014/main" id="{0588944C-62FE-5533-DD6D-643BC6DD4FB4}"/>
              </a:ext>
            </a:extLst>
          </p:cNvPr>
          <p:cNvSpPr>
            <a:spLocks noGrp="1"/>
          </p:cNvSpPr>
          <p:nvPr>
            <p:ph type="ftr" sz="quarter" idx="11"/>
          </p:nvPr>
        </p:nvSpPr>
        <p:spPr>
          <a:xfrm>
            <a:off x="501445" y="6521178"/>
            <a:ext cx="10134599" cy="259723"/>
          </a:xfrm>
        </p:spPr>
        <p:txBody>
          <a:bodyPr/>
          <a:lstStyle/>
          <a:p>
            <a:pPr algn="l"/>
            <a:r>
              <a:rPr lang="en-US" u="sng" dirty="0">
                <a:solidFill>
                  <a:schemeClr val="tx1"/>
                </a:solidFill>
              </a:rPr>
              <a:t>https://www.europarl.europa.eu/news/it/press-room/20240308IPR19015/il-parlamento-europeo-approva-la-legge-sull-intelligenza-artificiale</a:t>
            </a:r>
            <a:endParaRPr lang="en-US" dirty="0"/>
          </a:p>
        </p:txBody>
      </p:sp>
    </p:spTree>
    <p:extLst>
      <p:ext uri="{BB962C8B-B14F-4D97-AF65-F5344CB8AC3E}">
        <p14:creationId xmlns:p14="http://schemas.microsoft.com/office/powerpoint/2010/main" val="2940961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3">
            <a:extLst>
              <a:ext uri="{FF2B5EF4-FFF2-40B4-BE49-F238E27FC236}">
                <a16:creationId xmlns:a16="http://schemas.microsoft.com/office/drawing/2014/main" id="{C2AB20BF-28CB-131A-1630-EA2D11F4F782}"/>
              </a:ext>
            </a:extLst>
          </p:cNvPr>
          <p:cNvPicPr>
            <a:picLocks noChangeAspect="1"/>
          </p:cNvPicPr>
          <p:nvPr/>
        </p:nvPicPr>
        <p:blipFill rotWithShape="1">
          <a:blip r:embed="rId2">
            <a:alphaModFix amt="41000"/>
          </a:blip>
          <a:srcRect t="25000"/>
          <a:stretch/>
        </p:blipFill>
        <p:spPr>
          <a:xfrm>
            <a:off x="216309" y="0"/>
            <a:ext cx="12192001" cy="6857999"/>
          </a:xfrm>
          <a:prstGeom prst="rect">
            <a:avLst/>
          </a:prstGeom>
        </p:spPr>
      </p:pic>
      <p:sp>
        <p:nvSpPr>
          <p:cNvPr id="2" name="Titolo 1">
            <a:extLst>
              <a:ext uri="{FF2B5EF4-FFF2-40B4-BE49-F238E27FC236}">
                <a16:creationId xmlns:a16="http://schemas.microsoft.com/office/drawing/2014/main" id="{7DCBAEE2-BF4F-C52F-4B37-7646A31A8509}"/>
              </a:ext>
            </a:extLst>
          </p:cNvPr>
          <p:cNvSpPr>
            <a:spLocks noGrp="1"/>
          </p:cNvSpPr>
          <p:nvPr>
            <p:ph type="ctrTitle"/>
          </p:nvPr>
        </p:nvSpPr>
        <p:spPr>
          <a:xfrm>
            <a:off x="1785420" y="2703870"/>
            <a:ext cx="8621160" cy="984913"/>
          </a:xfrm>
          <a:effectLst>
            <a:outerShdw blurRad="38100" dist="12700" dir="2700000" algn="tl" rotWithShape="0">
              <a:prstClr val="black">
                <a:alpha val="40000"/>
              </a:prstClr>
            </a:outerShdw>
          </a:effectLst>
        </p:spPr>
        <p:txBody>
          <a:bodyPr anchor="b">
            <a:normAutofit fontScale="90000"/>
          </a:bodyPr>
          <a:lstStyle/>
          <a:p>
            <a:pPr algn="ctr"/>
            <a:r>
              <a:rPr lang="it-IT" dirty="0">
                <a:solidFill>
                  <a:schemeClr val="bg1"/>
                </a:solidFill>
              </a:rPr>
              <a:t>GRAZIE PER L’ATTENZIONE</a:t>
            </a:r>
            <a:br>
              <a:rPr lang="it-IT" dirty="0">
                <a:solidFill>
                  <a:schemeClr val="bg1"/>
                </a:solidFill>
              </a:rPr>
            </a:br>
            <a:r>
              <a:rPr lang="it-IT" sz="2000" dirty="0">
                <a:solidFill>
                  <a:schemeClr val="bg1"/>
                </a:solidFill>
              </a:rPr>
              <a:t>Maria Silvia Gola</a:t>
            </a:r>
            <a:br>
              <a:rPr lang="it-IT" sz="2000" dirty="0">
                <a:solidFill>
                  <a:schemeClr val="bg1"/>
                </a:solidFill>
              </a:rPr>
            </a:br>
            <a:r>
              <a:rPr lang="it-IT" sz="2000" dirty="0">
                <a:solidFill>
                  <a:schemeClr val="bg1"/>
                </a:solidFill>
              </a:rPr>
              <a:t>mariasilvia.gola@unito.it</a:t>
            </a:r>
            <a:endParaRPr lang="it-IT" dirty="0">
              <a:solidFill>
                <a:schemeClr val="bg1"/>
              </a:solidFill>
            </a:endParaRPr>
          </a:p>
        </p:txBody>
      </p:sp>
    </p:spTree>
    <p:extLst>
      <p:ext uri="{BB962C8B-B14F-4D97-AF65-F5344CB8AC3E}">
        <p14:creationId xmlns:p14="http://schemas.microsoft.com/office/powerpoint/2010/main" val="3253921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867CCA-29B5-4D36-DD12-82C93B33BEEA}"/>
              </a:ext>
            </a:extLst>
          </p:cNvPr>
          <p:cNvSpPr>
            <a:spLocks noGrp="1"/>
          </p:cNvSpPr>
          <p:nvPr>
            <p:ph type="title"/>
          </p:nvPr>
        </p:nvSpPr>
        <p:spPr>
          <a:xfrm>
            <a:off x="1039180" y="416066"/>
            <a:ext cx="10113639" cy="970450"/>
          </a:xfrm>
        </p:spPr>
        <p:txBody>
          <a:bodyPr>
            <a:normAutofit/>
          </a:bodyPr>
          <a:lstStyle/>
          <a:p>
            <a:pPr algn="just"/>
            <a:r>
              <a:rPr lang="it-IT" sz="3700" dirty="0">
                <a:latin typeface="Times New Roman" panose="02020603050405020304" pitchFamily="18" charset="0"/>
                <a:cs typeface="Times New Roman" panose="02020603050405020304" pitchFamily="18" charset="0"/>
              </a:rPr>
              <a:t>Cosa si intende per Gestione delle risorse umane? </a:t>
            </a:r>
          </a:p>
        </p:txBody>
      </p:sp>
      <p:sp>
        <p:nvSpPr>
          <p:cNvPr id="3" name="Segnaposto contenuto 2">
            <a:extLst>
              <a:ext uri="{FF2B5EF4-FFF2-40B4-BE49-F238E27FC236}">
                <a16:creationId xmlns:a16="http://schemas.microsoft.com/office/drawing/2014/main" id="{0BA6653E-5AE1-6A26-3CBF-DCD920AE99B9}"/>
              </a:ext>
            </a:extLst>
          </p:cNvPr>
          <p:cNvSpPr>
            <a:spLocks noGrp="1"/>
          </p:cNvSpPr>
          <p:nvPr>
            <p:ph idx="1"/>
          </p:nvPr>
        </p:nvSpPr>
        <p:spPr>
          <a:xfrm>
            <a:off x="425422" y="2814638"/>
            <a:ext cx="7199220" cy="3632200"/>
          </a:xfrm>
        </p:spPr>
        <p:txBody>
          <a:bodyPr>
            <a:normAutofit/>
          </a:bodyPr>
          <a:lstStyle/>
          <a:p>
            <a:pPr algn="just">
              <a:lnSpc>
                <a:spcPct val="90000"/>
              </a:lnSpc>
            </a:pPr>
            <a:r>
              <a:rPr lang="it-IT" dirty="0">
                <a:latin typeface="Times New Roman" panose="02020603050405020304" pitchFamily="18" charset="0"/>
                <a:cs typeface="Times New Roman" panose="02020603050405020304" pitchFamily="18" charset="0"/>
              </a:rPr>
              <a:t>Non esiste una vera e propria definizione della locuzione “Gestione delle risorse umane”, in quanto il suo significato risulta essere troppo ampio e difficilmente definibile. Per comprendere al meglio quali siano i compiti di tale funzione essa è stata scinta nel tempo in sei principali dimensioni, o processi: </a:t>
            </a:r>
          </a:p>
          <a:p>
            <a:pPr marL="342900" indent="-342900" algn="just">
              <a:lnSpc>
                <a:spcPct val="90000"/>
              </a:lnSpc>
              <a:spcBef>
                <a:spcPts val="0"/>
              </a:spcBef>
              <a:buFont typeface="Arial" panose="020B0604020202020204" pitchFamily="34" charset="0"/>
              <a:buChar char="•"/>
            </a:pPr>
            <a:r>
              <a:rPr lang="it-IT" dirty="0">
                <a:latin typeface="Times New Roman" panose="02020603050405020304" pitchFamily="18" charset="0"/>
                <a:cs typeface="Times New Roman" panose="02020603050405020304" pitchFamily="18" charset="0"/>
              </a:rPr>
              <a:t>Programmazione del personale;  </a:t>
            </a:r>
          </a:p>
          <a:p>
            <a:pPr marL="342900" indent="-342900" algn="just">
              <a:lnSpc>
                <a:spcPct val="90000"/>
              </a:lnSpc>
              <a:spcBef>
                <a:spcPts val="0"/>
              </a:spcBef>
              <a:buFont typeface="Arial" panose="020B0604020202020204" pitchFamily="34" charset="0"/>
              <a:buChar char="•"/>
            </a:pPr>
            <a:r>
              <a:rPr lang="it-IT" dirty="0">
                <a:latin typeface="Times New Roman" panose="02020603050405020304" pitchFamily="18" charset="0"/>
                <a:cs typeface="Times New Roman" panose="02020603050405020304" pitchFamily="18" charset="0"/>
              </a:rPr>
              <a:t>Selezione e reclutamento;  </a:t>
            </a:r>
          </a:p>
          <a:p>
            <a:pPr marL="342900" indent="-342900" algn="just">
              <a:lnSpc>
                <a:spcPct val="90000"/>
              </a:lnSpc>
              <a:spcBef>
                <a:spcPts val="0"/>
              </a:spcBef>
              <a:buFont typeface="Arial" panose="020B0604020202020204" pitchFamily="34" charset="0"/>
              <a:buChar char="•"/>
            </a:pPr>
            <a:r>
              <a:rPr lang="it-IT" dirty="0">
                <a:latin typeface="Times New Roman" panose="02020603050405020304" pitchFamily="18" charset="0"/>
                <a:cs typeface="Times New Roman" panose="02020603050405020304" pitchFamily="18" charset="0"/>
              </a:rPr>
              <a:t>Formazione e sviluppo; </a:t>
            </a:r>
          </a:p>
          <a:p>
            <a:pPr marL="342900" indent="-342900" algn="just">
              <a:lnSpc>
                <a:spcPct val="90000"/>
              </a:lnSpc>
              <a:spcBef>
                <a:spcPts val="0"/>
              </a:spcBef>
              <a:buFont typeface="Arial" panose="020B0604020202020204" pitchFamily="34" charset="0"/>
              <a:buChar char="•"/>
            </a:pPr>
            <a:r>
              <a:rPr lang="it-IT" dirty="0">
                <a:latin typeface="Times New Roman" panose="02020603050405020304" pitchFamily="18" charset="0"/>
                <a:cs typeface="Times New Roman" panose="02020603050405020304" pitchFamily="18" charset="0"/>
              </a:rPr>
              <a:t>Gestione delle prestazioni e valutazione;  </a:t>
            </a:r>
          </a:p>
          <a:p>
            <a:pPr marL="342900" indent="-342900" algn="just">
              <a:lnSpc>
                <a:spcPct val="90000"/>
              </a:lnSpc>
              <a:spcBef>
                <a:spcPts val="0"/>
              </a:spcBef>
              <a:buFont typeface="Arial" panose="020B0604020202020204" pitchFamily="34" charset="0"/>
              <a:buChar char="•"/>
            </a:pPr>
            <a:r>
              <a:rPr lang="it-IT" dirty="0">
                <a:latin typeface="Times New Roman" panose="02020603050405020304" pitchFamily="18" charset="0"/>
                <a:cs typeface="Times New Roman" panose="02020603050405020304" pitchFamily="18" charset="0"/>
              </a:rPr>
              <a:t>Gestione delle relazioni; </a:t>
            </a:r>
          </a:p>
          <a:p>
            <a:pPr marL="342900" indent="-342900" algn="just">
              <a:lnSpc>
                <a:spcPct val="90000"/>
              </a:lnSpc>
              <a:spcBef>
                <a:spcPts val="0"/>
              </a:spcBef>
              <a:buFont typeface="Arial" panose="020B0604020202020204" pitchFamily="34" charset="0"/>
              <a:buChar char="•"/>
            </a:pPr>
            <a:r>
              <a:rPr lang="it-IT" dirty="0">
                <a:latin typeface="Times New Roman" panose="02020603050405020304" pitchFamily="18" charset="0"/>
                <a:cs typeface="Times New Roman" panose="02020603050405020304" pitchFamily="18" charset="0"/>
              </a:rPr>
              <a:t>Gestione delle retribuzioni. </a:t>
            </a:r>
          </a:p>
          <a:p>
            <a:pPr>
              <a:lnSpc>
                <a:spcPct val="90000"/>
              </a:lnSpc>
            </a:pPr>
            <a:endParaRPr lang="it-IT" dirty="0">
              <a:latin typeface="Times New Roman" panose="02020603050405020304" pitchFamily="18" charset="0"/>
              <a:cs typeface="Times New Roman" panose="02020603050405020304" pitchFamily="18" charset="0"/>
            </a:endParaRPr>
          </a:p>
          <a:p>
            <a:pPr>
              <a:lnSpc>
                <a:spcPct val="90000"/>
              </a:lnSpc>
            </a:pPr>
            <a:endParaRPr lang="it-IT" dirty="0">
              <a:latin typeface="Times New Roman" panose="02020603050405020304" pitchFamily="18" charset="0"/>
              <a:cs typeface="Times New Roman" panose="02020603050405020304" pitchFamily="18" charset="0"/>
            </a:endParaRPr>
          </a:p>
        </p:txBody>
      </p:sp>
      <p:pic>
        <p:nvPicPr>
          <p:cNvPr id="17" name="Graphic 16" descr="Riunione">
            <a:extLst>
              <a:ext uri="{FF2B5EF4-FFF2-40B4-BE49-F238E27FC236}">
                <a16:creationId xmlns:a16="http://schemas.microsoft.com/office/drawing/2014/main" id="{68B00978-F22A-3FA1-F679-9769CAE13E4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466138" y="2814638"/>
            <a:ext cx="2913062" cy="2913062"/>
          </a:xfrm>
          <a:prstGeom prst="roundRect">
            <a:avLst>
              <a:gd name="adj" fmla="val 3876"/>
            </a:avLst>
          </a:prstGeom>
          <a:ln>
            <a:solidFill>
              <a:schemeClr val="accent1"/>
            </a:solidFill>
          </a:ln>
          <a:effectLst/>
        </p:spPr>
      </p:pic>
    </p:spTree>
    <p:extLst>
      <p:ext uri="{BB962C8B-B14F-4D97-AF65-F5344CB8AC3E}">
        <p14:creationId xmlns:p14="http://schemas.microsoft.com/office/powerpoint/2010/main" val="3832091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867CCA-29B5-4D36-DD12-82C93B33BEEA}"/>
              </a:ext>
            </a:extLst>
          </p:cNvPr>
          <p:cNvSpPr>
            <a:spLocks noGrp="1"/>
          </p:cNvSpPr>
          <p:nvPr>
            <p:ph type="title"/>
          </p:nvPr>
        </p:nvSpPr>
        <p:spPr>
          <a:xfrm>
            <a:off x="935248" y="608470"/>
            <a:ext cx="10523019" cy="1288489"/>
          </a:xfrm>
        </p:spPr>
        <p:txBody>
          <a:bodyPr>
            <a:normAutofit fontScale="90000"/>
          </a:bodyPr>
          <a:lstStyle/>
          <a:p>
            <a:pPr algn="just"/>
            <a:r>
              <a:rPr lang="it-IT" sz="4100" dirty="0">
                <a:latin typeface="Times New Roman" panose="02020603050405020304" pitchFamily="18" charset="0"/>
                <a:cs typeface="Times New Roman" panose="02020603050405020304" pitchFamily="18" charset="0"/>
              </a:rPr>
              <a:t>L’impatto dell’AI nella selezione e nel reclutamento  </a:t>
            </a:r>
            <a:br>
              <a:rPr lang="it-IT" dirty="0">
                <a:cs typeface="Times New Roman" panose="02020603050405020304" pitchFamily="18" charset="0"/>
              </a:rPr>
            </a:br>
            <a:endParaRPr lang="it-IT" dirty="0">
              <a:cs typeface="Times New Roman" panose="02020603050405020304" pitchFamily="18" charset="0"/>
            </a:endParaRPr>
          </a:p>
        </p:txBody>
      </p:sp>
      <p:sp>
        <p:nvSpPr>
          <p:cNvPr id="3" name="Segnaposto contenuto 2">
            <a:extLst>
              <a:ext uri="{FF2B5EF4-FFF2-40B4-BE49-F238E27FC236}">
                <a16:creationId xmlns:a16="http://schemas.microsoft.com/office/drawing/2014/main" id="{0BA6653E-5AE1-6A26-3CBF-DCD920AE99B9}"/>
              </a:ext>
            </a:extLst>
          </p:cNvPr>
          <p:cNvSpPr>
            <a:spLocks noGrp="1"/>
          </p:cNvSpPr>
          <p:nvPr>
            <p:ph idx="1"/>
          </p:nvPr>
        </p:nvSpPr>
        <p:spPr>
          <a:xfrm>
            <a:off x="733733" y="1755521"/>
            <a:ext cx="10134600" cy="3969342"/>
          </a:xfrm>
        </p:spPr>
        <p:txBody>
          <a:bodyPr>
            <a:normAutofit/>
          </a:bodyPr>
          <a:lstStyle/>
          <a:p>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p:txBody>
      </p:sp>
      <p:sp>
        <p:nvSpPr>
          <p:cNvPr id="4" name="Segnaposto piè di pagina 3">
            <a:extLst>
              <a:ext uri="{FF2B5EF4-FFF2-40B4-BE49-F238E27FC236}">
                <a16:creationId xmlns:a16="http://schemas.microsoft.com/office/drawing/2014/main" id="{8545AA0E-9CBC-4BB9-7CBE-207D4FE3B88B}"/>
              </a:ext>
            </a:extLst>
          </p:cNvPr>
          <p:cNvSpPr>
            <a:spLocks noGrp="1"/>
          </p:cNvSpPr>
          <p:nvPr>
            <p:ph type="ftr" sz="quarter" idx="11"/>
          </p:nvPr>
        </p:nvSpPr>
        <p:spPr>
          <a:xfrm>
            <a:off x="733733" y="6261106"/>
            <a:ext cx="10134599" cy="259723"/>
          </a:xfrm>
        </p:spPr>
        <p:txBody>
          <a:bodyPr/>
          <a:lstStyle/>
          <a:p>
            <a:pPr algn="just"/>
            <a:r>
              <a:rPr lang="it-IT" dirty="0"/>
              <a:t>Poletti Filippo, Ferraris Alberto, Smart Leadership Canvas, Come guidare la rivoluzione dell’intelligenza artificiale con il cuore e il cervello. Milano, Guerini Next </a:t>
            </a:r>
            <a:r>
              <a:rPr lang="it-IT" dirty="0" err="1"/>
              <a:t>Srl</a:t>
            </a:r>
            <a:r>
              <a:rPr lang="it-IT" dirty="0"/>
              <a:t>, 2023, pp.247 - 256</a:t>
            </a:r>
            <a:endParaRPr lang="en-US" dirty="0"/>
          </a:p>
        </p:txBody>
      </p:sp>
      <p:sp>
        <p:nvSpPr>
          <p:cNvPr id="8" name="Rettangolo 7">
            <a:extLst>
              <a:ext uri="{FF2B5EF4-FFF2-40B4-BE49-F238E27FC236}">
                <a16:creationId xmlns:a16="http://schemas.microsoft.com/office/drawing/2014/main" id="{59CC18BF-BC14-D2E7-9656-D18FAAD189DB}"/>
              </a:ext>
            </a:extLst>
          </p:cNvPr>
          <p:cNvSpPr/>
          <p:nvPr/>
        </p:nvSpPr>
        <p:spPr>
          <a:xfrm>
            <a:off x="521095" y="3472558"/>
            <a:ext cx="2910348" cy="128802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Rettangolo 8">
            <a:extLst>
              <a:ext uri="{FF2B5EF4-FFF2-40B4-BE49-F238E27FC236}">
                <a16:creationId xmlns:a16="http://schemas.microsoft.com/office/drawing/2014/main" id="{6AA7C251-B47A-DD5A-C145-C28B2C30786A}"/>
              </a:ext>
            </a:extLst>
          </p:cNvPr>
          <p:cNvSpPr/>
          <p:nvPr/>
        </p:nvSpPr>
        <p:spPr>
          <a:xfrm>
            <a:off x="4080384" y="2446577"/>
            <a:ext cx="4352314" cy="63371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CasellaDiTesto 9">
            <a:extLst>
              <a:ext uri="{FF2B5EF4-FFF2-40B4-BE49-F238E27FC236}">
                <a16:creationId xmlns:a16="http://schemas.microsoft.com/office/drawing/2014/main" id="{B1A12B3B-6318-9481-99BE-A41F2A64F9E5}"/>
              </a:ext>
            </a:extLst>
          </p:cNvPr>
          <p:cNvSpPr txBox="1"/>
          <p:nvPr/>
        </p:nvSpPr>
        <p:spPr>
          <a:xfrm>
            <a:off x="647879" y="3650120"/>
            <a:ext cx="2910348" cy="677108"/>
          </a:xfrm>
          <a:prstGeom prst="rect">
            <a:avLst/>
          </a:prstGeom>
          <a:noFill/>
        </p:spPr>
        <p:txBody>
          <a:bodyPr wrap="square" rtlCol="0">
            <a:spAutoFit/>
          </a:bodyPr>
          <a:lstStyle/>
          <a:p>
            <a:r>
              <a:rPr lang="it-IT" sz="2000" dirty="0">
                <a:cs typeface="Times New Roman" panose="02020603050405020304" pitchFamily="18" charset="0"/>
              </a:rPr>
              <a:t>Reclutamento e selezione</a:t>
            </a:r>
          </a:p>
          <a:p>
            <a:endParaRPr lang="it-IT" dirty="0"/>
          </a:p>
        </p:txBody>
      </p:sp>
      <p:sp>
        <p:nvSpPr>
          <p:cNvPr id="11" name="CasellaDiTesto 10">
            <a:extLst>
              <a:ext uri="{FF2B5EF4-FFF2-40B4-BE49-F238E27FC236}">
                <a16:creationId xmlns:a16="http://schemas.microsoft.com/office/drawing/2014/main" id="{BADA6EAC-F5F4-B43E-B946-988D8B5695AB}"/>
              </a:ext>
            </a:extLst>
          </p:cNvPr>
          <p:cNvSpPr txBox="1"/>
          <p:nvPr/>
        </p:nvSpPr>
        <p:spPr>
          <a:xfrm>
            <a:off x="4095460" y="2609306"/>
            <a:ext cx="3888231" cy="369332"/>
          </a:xfrm>
          <a:prstGeom prst="rect">
            <a:avLst/>
          </a:prstGeom>
          <a:noFill/>
        </p:spPr>
        <p:txBody>
          <a:bodyPr wrap="square" rtlCol="0">
            <a:spAutoFit/>
          </a:bodyPr>
          <a:lstStyle/>
          <a:p>
            <a:r>
              <a:rPr lang="it-IT" dirty="0"/>
              <a:t>Implementazione di Chatbots</a:t>
            </a:r>
          </a:p>
        </p:txBody>
      </p:sp>
      <p:sp>
        <p:nvSpPr>
          <p:cNvPr id="12" name="Rettangolo 11">
            <a:extLst>
              <a:ext uri="{FF2B5EF4-FFF2-40B4-BE49-F238E27FC236}">
                <a16:creationId xmlns:a16="http://schemas.microsoft.com/office/drawing/2014/main" id="{531E1AA8-FE4F-F496-9872-01606435A944}"/>
              </a:ext>
            </a:extLst>
          </p:cNvPr>
          <p:cNvSpPr/>
          <p:nvPr/>
        </p:nvSpPr>
        <p:spPr>
          <a:xfrm>
            <a:off x="4080384" y="3215904"/>
            <a:ext cx="4352314" cy="68509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CasellaDiTesto 12">
            <a:extLst>
              <a:ext uri="{FF2B5EF4-FFF2-40B4-BE49-F238E27FC236}">
                <a16:creationId xmlns:a16="http://schemas.microsoft.com/office/drawing/2014/main" id="{5FAA1BF9-4CED-753B-BB42-DBCF006BF3EA}"/>
              </a:ext>
            </a:extLst>
          </p:cNvPr>
          <p:cNvSpPr txBox="1"/>
          <p:nvPr/>
        </p:nvSpPr>
        <p:spPr>
          <a:xfrm>
            <a:off x="4095460" y="3352110"/>
            <a:ext cx="4264151" cy="369332"/>
          </a:xfrm>
          <a:prstGeom prst="rect">
            <a:avLst/>
          </a:prstGeom>
          <a:noFill/>
        </p:spPr>
        <p:txBody>
          <a:bodyPr wrap="square" rtlCol="0">
            <a:spAutoFit/>
          </a:bodyPr>
          <a:lstStyle/>
          <a:p>
            <a:r>
              <a:rPr lang="it-IT" dirty="0"/>
              <a:t>Screening automatico dei curricula</a:t>
            </a:r>
          </a:p>
        </p:txBody>
      </p:sp>
      <p:sp>
        <p:nvSpPr>
          <p:cNvPr id="14" name="Rettangolo 13">
            <a:extLst>
              <a:ext uri="{FF2B5EF4-FFF2-40B4-BE49-F238E27FC236}">
                <a16:creationId xmlns:a16="http://schemas.microsoft.com/office/drawing/2014/main" id="{3C7883CB-A7CC-A2BA-BD1F-D1D91135032A}"/>
              </a:ext>
            </a:extLst>
          </p:cNvPr>
          <p:cNvSpPr/>
          <p:nvPr/>
        </p:nvSpPr>
        <p:spPr>
          <a:xfrm>
            <a:off x="4070173" y="4053380"/>
            <a:ext cx="4372736" cy="67033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CasellaDiTesto 15">
            <a:extLst>
              <a:ext uri="{FF2B5EF4-FFF2-40B4-BE49-F238E27FC236}">
                <a16:creationId xmlns:a16="http://schemas.microsoft.com/office/drawing/2014/main" id="{CFE842FF-CAD1-ACB5-19E9-B9454481C1C6}"/>
              </a:ext>
            </a:extLst>
          </p:cNvPr>
          <p:cNvSpPr txBox="1"/>
          <p:nvPr/>
        </p:nvSpPr>
        <p:spPr>
          <a:xfrm>
            <a:off x="4080384" y="4216907"/>
            <a:ext cx="4235741" cy="369332"/>
          </a:xfrm>
          <a:prstGeom prst="rect">
            <a:avLst/>
          </a:prstGeom>
          <a:noFill/>
        </p:spPr>
        <p:txBody>
          <a:bodyPr wrap="square" rtlCol="0">
            <a:spAutoFit/>
          </a:bodyPr>
          <a:lstStyle/>
          <a:p>
            <a:r>
              <a:rPr lang="it-IT" dirty="0"/>
              <a:t>Riduzione dei </a:t>
            </a:r>
            <a:r>
              <a:rPr lang="it-IT" dirty="0" err="1"/>
              <a:t>bias</a:t>
            </a:r>
            <a:r>
              <a:rPr lang="it-IT" dirty="0"/>
              <a:t> dei selezionatori</a:t>
            </a:r>
          </a:p>
        </p:txBody>
      </p:sp>
      <p:sp>
        <p:nvSpPr>
          <p:cNvPr id="17" name="Rettangolo 16">
            <a:extLst>
              <a:ext uri="{FF2B5EF4-FFF2-40B4-BE49-F238E27FC236}">
                <a16:creationId xmlns:a16="http://schemas.microsoft.com/office/drawing/2014/main" id="{52DDE094-530E-2A05-B492-895B83DD7FCA}"/>
              </a:ext>
            </a:extLst>
          </p:cNvPr>
          <p:cNvSpPr/>
          <p:nvPr/>
        </p:nvSpPr>
        <p:spPr>
          <a:xfrm>
            <a:off x="4095460" y="4936790"/>
            <a:ext cx="4372736" cy="64633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CasellaDiTesto 17">
            <a:extLst>
              <a:ext uri="{FF2B5EF4-FFF2-40B4-BE49-F238E27FC236}">
                <a16:creationId xmlns:a16="http://schemas.microsoft.com/office/drawing/2014/main" id="{7E3A6CCA-32CF-7CC2-90D9-88B235B3E0E3}"/>
              </a:ext>
            </a:extLst>
          </p:cNvPr>
          <p:cNvSpPr txBox="1"/>
          <p:nvPr/>
        </p:nvSpPr>
        <p:spPr>
          <a:xfrm>
            <a:off x="4070173" y="4916125"/>
            <a:ext cx="4484496" cy="646331"/>
          </a:xfrm>
          <a:prstGeom prst="rect">
            <a:avLst/>
          </a:prstGeom>
          <a:noFill/>
        </p:spPr>
        <p:txBody>
          <a:bodyPr wrap="square" rtlCol="0">
            <a:spAutoFit/>
          </a:bodyPr>
          <a:lstStyle/>
          <a:p>
            <a:r>
              <a:rPr lang="it-IT" dirty="0" err="1"/>
              <a:t>Applicant</a:t>
            </a:r>
            <a:r>
              <a:rPr lang="it-IT" dirty="0"/>
              <a:t> Tracking System e Customer </a:t>
            </a:r>
            <a:r>
              <a:rPr lang="it-IT" dirty="0" err="1"/>
              <a:t>Relationship</a:t>
            </a:r>
            <a:r>
              <a:rPr lang="it-IT" dirty="0"/>
              <a:t> Management</a:t>
            </a:r>
          </a:p>
        </p:txBody>
      </p:sp>
    </p:spTree>
    <p:extLst>
      <p:ext uri="{BB962C8B-B14F-4D97-AF65-F5344CB8AC3E}">
        <p14:creationId xmlns:p14="http://schemas.microsoft.com/office/powerpoint/2010/main" val="2843867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867CCA-29B5-4D36-DD12-82C93B33BEEA}"/>
              </a:ext>
            </a:extLst>
          </p:cNvPr>
          <p:cNvSpPr>
            <a:spLocks noGrp="1"/>
          </p:cNvSpPr>
          <p:nvPr>
            <p:ph type="title"/>
          </p:nvPr>
        </p:nvSpPr>
        <p:spPr>
          <a:xfrm>
            <a:off x="2062372" y="649331"/>
            <a:ext cx="7161571" cy="1288489"/>
          </a:xfrm>
        </p:spPr>
        <p:txBody>
          <a:bodyPr>
            <a:normAutofit fontScale="90000"/>
          </a:bodyPr>
          <a:lstStyle/>
          <a:p>
            <a:pPr algn="just"/>
            <a:r>
              <a:rPr lang="it-IT" sz="4100" dirty="0">
                <a:latin typeface="Times New Roman" panose="02020603050405020304" pitchFamily="18" charset="0"/>
                <a:cs typeface="Times New Roman" panose="02020603050405020304" pitchFamily="18" charset="0"/>
              </a:rPr>
              <a:t>L’impatto dell’AI nell’inserimento</a:t>
            </a:r>
            <a:br>
              <a:rPr lang="it-IT" dirty="0">
                <a:cs typeface="Times New Roman" panose="02020603050405020304" pitchFamily="18" charset="0"/>
              </a:rPr>
            </a:br>
            <a:endParaRPr lang="it-IT" dirty="0">
              <a:cs typeface="Times New Roman" panose="02020603050405020304" pitchFamily="18" charset="0"/>
            </a:endParaRPr>
          </a:p>
        </p:txBody>
      </p:sp>
      <p:sp>
        <p:nvSpPr>
          <p:cNvPr id="3" name="Segnaposto contenuto 2">
            <a:extLst>
              <a:ext uri="{FF2B5EF4-FFF2-40B4-BE49-F238E27FC236}">
                <a16:creationId xmlns:a16="http://schemas.microsoft.com/office/drawing/2014/main" id="{0BA6653E-5AE1-6A26-3CBF-DCD920AE99B9}"/>
              </a:ext>
            </a:extLst>
          </p:cNvPr>
          <p:cNvSpPr>
            <a:spLocks noGrp="1"/>
          </p:cNvSpPr>
          <p:nvPr>
            <p:ph idx="1"/>
          </p:nvPr>
        </p:nvSpPr>
        <p:spPr>
          <a:xfrm>
            <a:off x="733733" y="1755521"/>
            <a:ext cx="10134600" cy="3969342"/>
          </a:xfrm>
        </p:spPr>
        <p:txBody>
          <a:bodyPr>
            <a:normAutofit/>
          </a:bodyPr>
          <a:lstStyle/>
          <a:p>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p:txBody>
      </p:sp>
      <p:sp>
        <p:nvSpPr>
          <p:cNvPr id="5" name="Segnaposto piè di pagina 3">
            <a:extLst>
              <a:ext uri="{FF2B5EF4-FFF2-40B4-BE49-F238E27FC236}">
                <a16:creationId xmlns:a16="http://schemas.microsoft.com/office/drawing/2014/main" id="{4BE38A45-638F-0B5F-7A28-94CCA07F32CE}"/>
              </a:ext>
            </a:extLst>
          </p:cNvPr>
          <p:cNvSpPr>
            <a:spLocks noGrp="1"/>
          </p:cNvSpPr>
          <p:nvPr>
            <p:ph type="ftr" sz="quarter" idx="11"/>
          </p:nvPr>
        </p:nvSpPr>
        <p:spPr>
          <a:xfrm>
            <a:off x="733734" y="6261106"/>
            <a:ext cx="10134599" cy="259723"/>
          </a:xfrm>
        </p:spPr>
        <p:txBody>
          <a:bodyPr/>
          <a:lstStyle/>
          <a:p>
            <a:pPr algn="just"/>
            <a:r>
              <a:rPr lang="it-IT" dirty="0"/>
              <a:t>Poletti Filippo, Ferraris Alberto, Smart Leadership Canvas, Come guidare la rivoluzione dell’intelligenza artificiale con il cuore e il cervello. Milano, Guerini Next </a:t>
            </a:r>
            <a:r>
              <a:rPr lang="it-IT" dirty="0" err="1"/>
              <a:t>Srl</a:t>
            </a:r>
            <a:r>
              <a:rPr lang="it-IT" dirty="0"/>
              <a:t>, 2023, pp.247 - 256</a:t>
            </a:r>
            <a:endParaRPr lang="en-US" dirty="0"/>
          </a:p>
        </p:txBody>
      </p:sp>
      <p:sp>
        <p:nvSpPr>
          <p:cNvPr id="8" name="Rettangolo 7">
            <a:extLst>
              <a:ext uri="{FF2B5EF4-FFF2-40B4-BE49-F238E27FC236}">
                <a16:creationId xmlns:a16="http://schemas.microsoft.com/office/drawing/2014/main" id="{59CC18BF-BC14-D2E7-9656-D18FAAD189DB}"/>
              </a:ext>
            </a:extLst>
          </p:cNvPr>
          <p:cNvSpPr/>
          <p:nvPr/>
        </p:nvSpPr>
        <p:spPr>
          <a:xfrm>
            <a:off x="733733" y="3429000"/>
            <a:ext cx="2910348" cy="128802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Rettangolo 8">
            <a:extLst>
              <a:ext uri="{FF2B5EF4-FFF2-40B4-BE49-F238E27FC236}">
                <a16:creationId xmlns:a16="http://schemas.microsoft.com/office/drawing/2014/main" id="{6AA7C251-B47A-DD5A-C145-C28B2C30786A}"/>
              </a:ext>
            </a:extLst>
          </p:cNvPr>
          <p:cNvSpPr/>
          <p:nvPr/>
        </p:nvSpPr>
        <p:spPr>
          <a:xfrm>
            <a:off x="4080384" y="2701049"/>
            <a:ext cx="3562351" cy="63371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0" name="CasellaDiTesto 9">
            <a:extLst>
              <a:ext uri="{FF2B5EF4-FFF2-40B4-BE49-F238E27FC236}">
                <a16:creationId xmlns:a16="http://schemas.microsoft.com/office/drawing/2014/main" id="{B1A12B3B-6318-9481-99BE-A41F2A64F9E5}"/>
              </a:ext>
            </a:extLst>
          </p:cNvPr>
          <p:cNvSpPr txBox="1"/>
          <p:nvPr/>
        </p:nvSpPr>
        <p:spPr>
          <a:xfrm>
            <a:off x="759542" y="3893289"/>
            <a:ext cx="2910348" cy="677108"/>
          </a:xfrm>
          <a:prstGeom prst="rect">
            <a:avLst/>
          </a:prstGeom>
          <a:noFill/>
        </p:spPr>
        <p:txBody>
          <a:bodyPr wrap="square" rtlCol="0">
            <a:spAutoFit/>
          </a:bodyPr>
          <a:lstStyle/>
          <a:p>
            <a:r>
              <a:rPr lang="it-IT" sz="2000" dirty="0">
                <a:cs typeface="Times New Roman" panose="02020603050405020304" pitchFamily="18" charset="0"/>
              </a:rPr>
              <a:t>Inserimento</a:t>
            </a:r>
          </a:p>
          <a:p>
            <a:endParaRPr lang="it-IT" dirty="0"/>
          </a:p>
        </p:txBody>
      </p:sp>
      <p:sp>
        <p:nvSpPr>
          <p:cNvPr id="11" name="CasellaDiTesto 10">
            <a:extLst>
              <a:ext uri="{FF2B5EF4-FFF2-40B4-BE49-F238E27FC236}">
                <a16:creationId xmlns:a16="http://schemas.microsoft.com/office/drawing/2014/main" id="{BADA6EAC-F5F4-B43E-B946-988D8B5695AB}"/>
              </a:ext>
            </a:extLst>
          </p:cNvPr>
          <p:cNvSpPr txBox="1"/>
          <p:nvPr/>
        </p:nvSpPr>
        <p:spPr>
          <a:xfrm>
            <a:off x="4099494" y="2692549"/>
            <a:ext cx="3087329" cy="369332"/>
          </a:xfrm>
          <a:prstGeom prst="rect">
            <a:avLst/>
          </a:prstGeom>
          <a:noFill/>
        </p:spPr>
        <p:txBody>
          <a:bodyPr wrap="square" rtlCol="0">
            <a:spAutoFit/>
          </a:bodyPr>
          <a:lstStyle/>
          <a:p>
            <a:r>
              <a:rPr lang="it-IT" dirty="0"/>
              <a:t>Implementazione di Chatbots</a:t>
            </a:r>
          </a:p>
        </p:txBody>
      </p:sp>
      <p:sp>
        <p:nvSpPr>
          <p:cNvPr id="12" name="Rettangolo 11">
            <a:extLst>
              <a:ext uri="{FF2B5EF4-FFF2-40B4-BE49-F238E27FC236}">
                <a16:creationId xmlns:a16="http://schemas.microsoft.com/office/drawing/2014/main" id="{531E1AA8-FE4F-F496-9872-01606435A944}"/>
              </a:ext>
            </a:extLst>
          </p:cNvPr>
          <p:cNvSpPr/>
          <p:nvPr/>
        </p:nvSpPr>
        <p:spPr>
          <a:xfrm>
            <a:off x="4099494" y="3598124"/>
            <a:ext cx="3562351" cy="63371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3" name="CasellaDiTesto 12">
            <a:extLst>
              <a:ext uri="{FF2B5EF4-FFF2-40B4-BE49-F238E27FC236}">
                <a16:creationId xmlns:a16="http://schemas.microsoft.com/office/drawing/2014/main" id="{5FAA1BF9-4CED-753B-BB42-DBCF006BF3EA}"/>
              </a:ext>
            </a:extLst>
          </p:cNvPr>
          <p:cNvSpPr txBox="1"/>
          <p:nvPr/>
        </p:nvSpPr>
        <p:spPr>
          <a:xfrm>
            <a:off x="4047876" y="3640020"/>
            <a:ext cx="3562351" cy="646331"/>
          </a:xfrm>
          <a:prstGeom prst="rect">
            <a:avLst/>
          </a:prstGeom>
          <a:noFill/>
        </p:spPr>
        <p:txBody>
          <a:bodyPr wrap="square" rtlCol="0">
            <a:spAutoFit/>
          </a:bodyPr>
          <a:lstStyle/>
          <a:p>
            <a:r>
              <a:rPr lang="it-IT" dirty="0"/>
              <a:t>Personalizzazione processo di </a:t>
            </a:r>
            <a:r>
              <a:rPr lang="it-IT" dirty="0" err="1"/>
              <a:t>onboarding</a:t>
            </a:r>
            <a:endParaRPr lang="it-IT" dirty="0"/>
          </a:p>
        </p:txBody>
      </p:sp>
      <p:sp>
        <p:nvSpPr>
          <p:cNvPr id="17" name="Rettangolo 16">
            <a:extLst>
              <a:ext uri="{FF2B5EF4-FFF2-40B4-BE49-F238E27FC236}">
                <a16:creationId xmlns:a16="http://schemas.microsoft.com/office/drawing/2014/main" id="{52DDE094-530E-2A05-B492-895B83DD7FCA}"/>
              </a:ext>
            </a:extLst>
          </p:cNvPr>
          <p:cNvSpPr/>
          <p:nvPr/>
        </p:nvSpPr>
        <p:spPr>
          <a:xfrm>
            <a:off x="4080384" y="4456042"/>
            <a:ext cx="3562351" cy="63371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CasellaDiTesto 17">
            <a:extLst>
              <a:ext uri="{FF2B5EF4-FFF2-40B4-BE49-F238E27FC236}">
                <a16:creationId xmlns:a16="http://schemas.microsoft.com/office/drawing/2014/main" id="{7E3A6CCA-32CF-7CC2-90D9-88B235B3E0E3}"/>
              </a:ext>
            </a:extLst>
          </p:cNvPr>
          <p:cNvSpPr txBox="1"/>
          <p:nvPr/>
        </p:nvSpPr>
        <p:spPr>
          <a:xfrm>
            <a:off x="4047876" y="4452812"/>
            <a:ext cx="3665589" cy="369332"/>
          </a:xfrm>
          <a:prstGeom prst="rect">
            <a:avLst/>
          </a:prstGeom>
          <a:noFill/>
        </p:spPr>
        <p:txBody>
          <a:bodyPr wrap="square" rtlCol="0">
            <a:spAutoFit/>
          </a:bodyPr>
          <a:lstStyle/>
          <a:p>
            <a:r>
              <a:rPr lang="it-IT" dirty="0"/>
              <a:t>Feedback per migliorare il processo</a:t>
            </a:r>
          </a:p>
        </p:txBody>
      </p:sp>
    </p:spTree>
    <p:extLst>
      <p:ext uri="{BB962C8B-B14F-4D97-AF65-F5344CB8AC3E}">
        <p14:creationId xmlns:p14="http://schemas.microsoft.com/office/powerpoint/2010/main" val="1873567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867CCA-29B5-4D36-DD12-82C93B33BEEA}"/>
              </a:ext>
            </a:extLst>
          </p:cNvPr>
          <p:cNvSpPr>
            <a:spLocks noGrp="1"/>
          </p:cNvSpPr>
          <p:nvPr>
            <p:ph type="title"/>
          </p:nvPr>
        </p:nvSpPr>
        <p:spPr>
          <a:xfrm>
            <a:off x="866774" y="695853"/>
            <a:ext cx="10458451" cy="665743"/>
          </a:xfrm>
        </p:spPr>
        <p:txBody>
          <a:bodyPr>
            <a:noAutofit/>
          </a:bodyPr>
          <a:lstStyle/>
          <a:p>
            <a:pPr algn="just"/>
            <a:r>
              <a:rPr lang="it-IT" sz="3700" dirty="0">
                <a:latin typeface="Times New Roman" panose="02020603050405020304" pitchFamily="18" charset="0"/>
                <a:cs typeface="Times New Roman" panose="02020603050405020304" pitchFamily="18" charset="0"/>
              </a:rPr>
              <a:t>L’impatto dell’AI nella formazione e nello sviluppo</a:t>
            </a:r>
          </a:p>
        </p:txBody>
      </p:sp>
      <p:sp>
        <p:nvSpPr>
          <p:cNvPr id="3" name="Segnaposto contenuto 2">
            <a:extLst>
              <a:ext uri="{FF2B5EF4-FFF2-40B4-BE49-F238E27FC236}">
                <a16:creationId xmlns:a16="http://schemas.microsoft.com/office/drawing/2014/main" id="{0BA6653E-5AE1-6A26-3CBF-DCD920AE99B9}"/>
              </a:ext>
            </a:extLst>
          </p:cNvPr>
          <p:cNvSpPr>
            <a:spLocks noGrp="1"/>
          </p:cNvSpPr>
          <p:nvPr>
            <p:ph idx="1"/>
          </p:nvPr>
        </p:nvSpPr>
        <p:spPr>
          <a:xfrm>
            <a:off x="733733" y="1755521"/>
            <a:ext cx="10134600" cy="3969342"/>
          </a:xfrm>
        </p:spPr>
        <p:txBody>
          <a:bodyPr>
            <a:normAutofit/>
          </a:bodyPr>
          <a:lstStyle/>
          <a:p>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p:txBody>
      </p:sp>
      <p:sp>
        <p:nvSpPr>
          <p:cNvPr id="5" name="Segnaposto piè di pagina 3">
            <a:extLst>
              <a:ext uri="{FF2B5EF4-FFF2-40B4-BE49-F238E27FC236}">
                <a16:creationId xmlns:a16="http://schemas.microsoft.com/office/drawing/2014/main" id="{1A6FE906-0763-D3CD-EF05-795FA63A96FB}"/>
              </a:ext>
            </a:extLst>
          </p:cNvPr>
          <p:cNvSpPr>
            <a:spLocks noGrp="1"/>
          </p:cNvSpPr>
          <p:nvPr>
            <p:ph type="ftr" sz="quarter" idx="11"/>
          </p:nvPr>
        </p:nvSpPr>
        <p:spPr>
          <a:xfrm>
            <a:off x="733733" y="6243426"/>
            <a:ext cx="10134599" cy="259723"/>
          </a:xfrm>
        </p:spPr>
        <p:txBody>
          <a:bodyPr/>
          <a:lstStyle/>
          <a:p>
            <a:pPr algn="just"/>
            <a:r>
              <a:rPr lang="it-IT" dirty="0"/>
              <a:t>Poletti Filippo, Ferraris Alberto, Smart Leadership Canvas, Come guidare la rivoluzione dell’intelligenza artificiale con il cuore e il cervello. Milano, Guerini Next </a:t>
            </a:r>
            <a:r>
              <a:rPr lang="it-IT" dirty="0" err="1"/>
              <a:t>Srl</a:t>
            </a:r>
            <a:r>
              <a:rPr lang="it-IT" dirty="0"/>
              <a:t>, 2023, pp.247 - 256</a:t>
            </a:r>
            <a:endParaRPr lang="en-US" dirty="0"/>
          </a:p>
        </p:txBody>
      </p:sp>
      <p:sp>
        <p:nvSpPr>
          <p:cNvPr id="8" name="Rettangolo 7">
            <a:extLst>
              <a:ext uri="{FF2B5EF4-FFF2-40B4-BE49-F238E27FC236}">
                <a16:creationId xmlns:a16="http://schemas.microsoft.com/office/drawing/2014/main" id="{59CC18BF-BC14-D2E7-9656-D18FAAD189DB}"/>
              </a:ext>
            </a:extLst>
          </p:cNvPr>
          <p:cNvSpPr/>
          <p:nvPr/>
        </p:nvSpPr>
        <p:spPr>
          <a:xfrm>
            <a:off x="754326" y="3346418"/>
            <a:ext cx="2910348" cy="128802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Rettangolo 8">
            <a:extLst>
              <a:ext uri="{FF2B5EF4-FFF2-40B4-BE49-F238E27FC236}">
                <a16:creationId xmlns:a16="http://schemas.microsoft.com/office/drawing/2014/main" id="{6AA7C251-B47A-DD5A-C145-C28B2C30786A}"/>
              </a:ext>
            </a:extLst>
          </p:cNvPr>
          <p:cNvSpPr/>
          <p:nvPr/>
        </p:nvSpPr>
        <p:spPr>
          <a:xfrm>
            <a:off x="4136298" y="2408350"/>
            <a:ext cx="3562351" cy="63371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CasellaDiTesto 9">
            <a:extLst>
              <a:ext uri="{FF2B5EF4-FFF2-40B4-BE49-F238E27FC236}">
                <a16:creationId xmlns:a16="http://schemas.microsoft.com/office/drawing/2014/main" id="{B1A12B3B-6318-9481-99BE-A41F2A64F9E5}"/>
              </a:ext>
            </a:extLst>
          </p:cNvPr>
          <p:cNvSpPr txBox="1"/>
          <p:nvPr/>
        </p:nvSpPr>
        <p:spPr>
          <a:xfrm>
            <a:off x="742188" y="3740192"/>
            <a:ext cx="2934623" cy="677108"/>
          </a:xfrm>
          <a:prstGeom prst="rect">
            <a:avLst/>
          </a:prstGeom>
          <a:noFill/>
        </p:spPr>
        <p:txBody>
          <a:bodyPr wrap="square" rtlCol="0">
            <a:spAutoFit/>
          </a:bodyPr>
          <a:lstStyle/>
          <a:p>
            <a:r>
              <a:rPr lang="it-IT" sz="2000" dirty="0">
                <a:cs typeface="Times New Roman" panose="02020603050405020304" pitchFamily="18" charset="0"/>
              </a:rPr>
              <a:t>Formazione e sviluppo</a:t>
            </a:r>
          </a:p>
          <a:p>
            <a:endParaRPr lang="it-IT" dirty="0"/>
          </a:p>
        </p:txBody>
      </p:sp>
      <p:sp>
        <p:nvSpPr>
          <p:cNvPr id="11" name="CasellaDiTesto 10">
            <a:extLst>
              <a:ext uri="{FF2B5EF4-FFF2-40B4-BE49-F238E27FC236}">
                <a16:creationId xmlns:a16="http://schemas.microsoft.com/office/drawing/2014/main" id="{BADA6EAC-F5F4-B43E-B946-988D8B5695AB}"/>
              </a:ext>
            </a:extLst>
          </p:cNvPr>
          <p:cNvSpPr txBox="1"/>
          <p:nvPr/>
        </p:nvSpPr>
        <p:spPr>
          <a:xfrm>
            <a:off x="4108491" y="2432876"/>
            <a:ext cx="3617964" cy="646331"/>
          </a:xfrm>
          <a:prstGeom prst="rect">
            <a:avLst/>
          </a:prstGeom>
          <a:noFill/>
        </p:spPr>
        <p:txBody>
          <a:bodyPr wrap="square" rtlCol="0">
            <a:spAutoFit/>
          </a:bodyPr>
          <a:lstStyle/>
          <a:p>
            <a:r>
              <a:rPr lang="it-IT" dirty="0"/>
              <a:t>Creazione di piani di formazione personalizzati</a:t>
            </a:r>
          </a:p>
        </p:txBody>
      </p:sp>
      <p:sp>
        <p:nvSpPr>
          <p:cNvPr id="12" name="Rettangolo 11">
            <a:extLst>
              <a:ext uri="{FF2B5EF4-FFF2-40B4-BE49-F238E27FC236}">
                <a16:creationId xmlns:a16="http://schemas.microsoft.com/office/drawing/2014/main" id="{531E1AA8-FE4F-F496-9872-01606435A944}"/>
              </a:ext>
            </a:extLst>
          </p:cNvPr>
          <p:cNvSpPr/>
          <p:nvPr/>
        </p:nvSpPr>
        <p:spPr>
          <a:xfrm>
            <a:off x="4136299" y="3170336"/>
            <a:ext cx="3562351" cy="63371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CasellaDiTesto 12">
            <a:extLst>
              <a:ext uri="{FF2B5EF4-FFF2-40B4-BE49-F238E27FC236}">
                <a16:creationId xmlns:a16="http://schemas.microsoft.com/office/drawing/2014/main" id="{5FAA1BF9-4CED-753B-BB42-DBCF006BF3EA}"/>
              </a:ext>
            </a:extLst>
          </p:cNvPr>
          <p:cNvSpPr txBox="1"/>
          <p:nvPr/>
        </p:nvSpPr>
        <p:spPr>
          <a:xfrm>
            <a:off x="4136298" y="3201314"/>
            <a:ext cx="3562351" cy="369332"/>
          </a:xfrm>
          <a:prstGeom prst="rect">
            <a:avLst/>
          </a:prstGeom>
          <a:noFill/>
        </p:spPr>
        <p:txBody>
          <a:bodyPr wrap="square" rtlCol="0">
            <a:spAutoFit/>
          </a:bodyPr>
          <a:lstStyle/>
          <a:p>
            <a:r>
              <a:rPr lang="it-IT" dirty="0"/>
              <a:t>Scoprire eventuali gap formativi</a:t>
            </a:r>
          </a:p>
        </p:txBody>
      </p:sp>
      <p:sp>
        <p:nvSpPr>
          <p:cNvPr id="14" name="Rettangolo 13">
            <a:extLst>
              <a:ext uri="{FF2B5EF4-FFF2-40B4-BE49-F238E27FC236}">
                <a16:creationId xmlns:a16="http://schemas.microsoft.com/office/drawing/2014/main" id="{3C7883CB-A7CC-A2BA-BD1F-D1D91135032A}"/>
              </a:ext>
            </a:extLst>
          </p:cNvPr>
          <p:cNvSpPr/>
          <p:nvPr/>
        </p:nvSpPr>
        <p:spPr>
          <a:xfrm>
            <a:off x="4136299" y="4013015"/>
            <a:ext cx="3562351" cy="63371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CasellaDiTesto 15">
            <a:extLst>
              <a:ext uri="{FF2B5EF4-FFF2-40B4-BE49-F238E27FC236}">
                <a16:creationId xmlns:a16="http://schemas.microsoft.com/office/drawing/2014/main" id="{CFE842FF-CAD1-ACB5-19E9-B9454481C1C6}"/>
              </a:ext>
            </a:extLst>
          </p:cNvPr>
          <p:cNvSpPr txBox="1"/>
          <p:nvPr/>
        </p:nvSpPr>
        <p:spPr>
          <a:xfrm>
            <a:off x="4136299" y="4025353"/>
            <a:ext cx="3673882" cy="646331"/>
          </a:xfrm>
          <a:prstGeom prst="rect">
            <a:avLst/>
          </a:prstGeom>
          <a:noFill/>
        </p:spPr>
        <p:txBody>
          <a:bodyPr wrap="square" rtlCol="0">
            <a:spAutoFit/>
          </a:bodyPr>
          <a:lstStyle/>
          <a:p>
            <a:r>
              <a:rPr lang="it-IT" dirty="0"/>
              <a:t>Efficientamento del processo formativo</a:t>
            </a:r>
          </a:p>
        </p:txBody>
      </p:sp>
      <p:sp>
        <p:nvSpPr>
          <p:cNvPr id="17" name="Rettangolo 16">
            <a:extLst>
              <a:ext uri="{FF2B5EF4-FFF2-40B4-BE49-F238E27FC236}">
                <a16:creationId xmlns:a16="http://schemas.microsoft.com/office/drawing/2014/main" id="{52DDE094-530E-2A05-B492-895B83DD7FCA}"/>
              </a:ext>
            </a:extLst>
          </p:cNvPr>
          <p:cNvSpPr/>
          <p:nvPr/>
        </p:nvSpPr>
        <p:spPr>
          <a:xfrm>
            <a:off x="4136299" y="4830929"/>
            <a:ext cx="3562351" cy="63371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CasellaDiTesto 17">
            <a:extLst>
              <a:ext uri="{FF2B5EF4-FFF2-40B4-BE49-F238E27FC236}">
                <a16:creationId xmlns:a16="http://schemas.microsoft.com/office/drawing/2014/main" id="{7E3A6CCA-32CF-7CC2-90D9-88B235B3E0E3}"/>
              </a:ext>
            </a:extLst>
          </p:cNvPr>
          <p:cNvSpPr txBox="1"/>
          <p:nvPr/>
        </p:nvSpPr>
        <p:spPr>
          <a:xfrm>
            <a:off x="4136299" y="4853941"/>
            <a:ext cx="3665589" cy="369332"/>
          </a:xfrm>
          <a:prstGeom prst="rect">
            <a:avLst/>
          </a:prstGeom>
          <a:noFill/>
        </p:spPr>
        <p:txBody>
          <a:bodyPr wrap="square" rtlCol="0">
            <a:spAutoFit/>
          </a:bodyPr>
          <a:lstStyle/>
          <a:p>
            <a:r>
              <a:rPr lang="it-IT" dirty="0"/>
              <a:t>Automazione del processo formativo</a:t>
            </a:r>
          </a:p>
        </p:txBody>
      </p:sp>
    </p:spTree>
    <p:extLst>
      <p:ext uri="{BB962C8B-B14F-4D97-AF65-F5344CB8AC3E}">
        <p14:creationId xmlns:p14="http://schemas.microsoft.com/office/powerpoint/2010/main" val="3310192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867CCA-29B5-4D36-DD12-82C93B33BEEA}"/>
              </a:ext>
            </a:extLst>
          </p:cNvPr>
          <p:cNvSpPr>
            <a:spLocks noGrp="1"/>
          </p:cNvSpPr>
          <p:nvPr>
            <p:ph type="title"/>
          </p:nvPr>
        </p:nvSpPr>
        <p:spPr>
          <a:xfrm>
            <a:off x="1128866" y="831215"/>
            <a:ext cx="9934268" cy="1121536"/>
          </a:xfrm>
        </p:spPr>
        <p:txBody>
          <a:bodyPr>
            <a:noAutofit/>
          </a:bodyPr>
          <a:lstStyle/>
          <a:p>
            <a:pPr algn="just"/>
            <a:r>
              <a:rPr lang="it-IT" sz="3700" dirty="0">
                <a:latin typeface="Times New Roman" panose="02020603050405020304" pitchFamily="18" charset="0"/>
                <a:cs typeface="Times New Roman" panose="02020603050405020304" pitchFamily="18" charset="0"/>
              </a:rPr>
              <a:t>L’impatto dell’AI nella gestione delle prestazioni</a:t>
            </a:r>
            <a:br>
              <a:rPr lang="it-IT" sz="3700" dirty="0">
                <a:latin typeface="Times New Roman" panose="02020603050405020304" pitchFamily="18" charset="0"/>
                <a:cs typeface="Times New Roman" panose="02020603050405020304" pitchFamily="18" charset="0"/>
              </a:rPr>
            </a:br>
            <a:endParaRPr lang="it-IT" sz="3700"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0BA6653E-5AE1-6A26-3CBF-DCD920AE99B9}"/>
              </a:ext>
            </a:extLst>
          </p:cNvPr>
          <p:cNvSpPr>
            <a:spLocks noGrp="1"/>
          </p:cNvSpPr>
          <p:nvPr>
            <p:ph idx="1"/>
          </p:nvPr>
        </p:nvSpPr>
        <p:spPr>
          <a:xfrm>
            <a:off x="733733" y="1755521"/>
            <a:ext cx="10134600" cy="3969342"/>
          </a:xfrm>
        </p:spPr>
        <p:txBody>
          <a:bodyPr>
            <a:normAutofit/>
          </a:bodyPr>
          <a:lstStyle/>
          <a:p>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p:txBody>
      </p:sp>
      <p:sp>
        <p:nvSpPr>
          <p:cNvPr id="5" name="Segnaposto piè di pagina 3">
            <a:extLst>
              <a:ext uri="{FF2B5EF4-FFF2-40B4-BE49-F238E27FC236}">
                <a16:creationId xmlns:a16="http://schemas.microsoft.com/office/drawing/2014/main" id="{83BDBE0C-7004-91B1-783A-292E6668AAEC}"/>
              </a:ext>
            </a:extLst>
          </p:cNvPr>
          <p:cNvSpPr>
            <a:spLocks noGrp="1"/>
          </p:cNvSpPr>
          <p:nvPr>
            <p:ph type="ftr" sz="quarter" idx="11"/>
          </p:nvPr>
        </p:nvSpPr>
        <p:spPr>
          <a:xfrm>
            <a:off x="733734" y="6177098"/>
            <a:ext cx="10134599" cy="259723"/>
          </a:xfrm>
        </p:spPr>
        <p:txBody>
          <a:bodyPr/>
          <a:lstStyle/>
          <a:p>
            <a:pPr algn="just"/>
            <a:r>
              <a:rPr lang="it-IT" dirty="0"/>
              <a:t>Poletti Filippo, Ferraris Alberto, Smart Leadership Canvas, Come guidare la rivoluzione dell’intelligenza artificiale con il cuore e il cervello. Milano, Guerini Next </a:t>
            </a:r>
            <a:r>
              <a:rPr lang="it-IT" dirty="0" err="1"/>
              <a:t>Srl</a:t>
            </a:r>
            <a:r>
              <a:rPr lang="it-IT" dirty="0"/>
              <a:t>, 2023, pp.247 - 256</a:t>
            </a:r>
            <a:endParaRPr lang="en-US" dirty="0"/>
          </a:p>
        </p:txBody>
      </p:sp>
      <p:sp>
        <p:nvSpPr>
          <p:cNvPr id="8" name="Rettangolo 7">
            <a:extLst>
              <a:ext uri="{FF2B5EF4-FFF2-40B4-BE49-F238E27FC236}">
                <a16:creationId xmlns:a16="http://schemas.microsoft.com/office/drawing/2014/main" id="{59CC18BF-BC14-D2E7-9656-D18FAAD189DB}"/>
              </a:ext>
            </a:extLst>
          </p:cNvPr>
          <p:cNvSpPr/>
          <p:nvPr/>
        </p:nvSpPr>
        <p:spPr>
          <a:xfrm>
            <a:off x="733733" y="3499914"/>
            <a:ext cx="2910348" cy="128802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Rettangolo 8">
            <a:extLst>
              <a:ext uri="{FF2B5EF4-FFF2-40B4-BE49-F238E27FC236}">
                <a16:creationId xmlns:a16="http://schemas.microsoft.com/office/drawing/2014/main" id="{6AA7C251-B47A-DD5A-C145-C28B2C30786A}"/>
              </a:ext>
            </a:extLst>
          </p:cNvPr>
          <p:cNvSpPr/>
          <p:nvPr/>
        </p:nvSpPr>
        <p:spPr>
          <a:xfrm>
            <a:off x="4010787" y="2980673"/>
            <a:ext cx="3562351" cy="63371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CasellaDiTesto 9">
            <a:extLst>
              <a:ext uri="{FF2B5EF4-FFF2-40B4-BE49-F238E27FC236}">
                <a16:creationId xmlns:a16="http://schemas.microsoft.com/office/drawing/2014/main" id="{B1A12B3B-6318-9481-99BE-A41F2A64F9E5}"/>
              </a:ext>
            </a:extLst>
          </p:cNvPr>
          <p:cNvSpPr txBox="1"/>
          <p:nvPr/>
        </p:nvSpPr>
        <p:spPr>
          <a:xfrm>
            <a:off x="781358" y="3783679"/>
            <a:ext cx="2910348" cy="677108"/>
          </a:xfrm>
          <a:prstGeom prst="rect">
            <a:avLst/>
          </a:prstGeom>
          <a:noFill/>
        </p:spPr>
        <p:txBody>
          <a:bodyPr wrap="square" rtlCol="0">
            <a:spAutoFit/>
          </a:bodyPr>
          <a:lstStyle/>
          <a:p>
            <a:r>
              <a:rPr lang="it-IT" sz="2000" dirty="0">
                <a:cs typeface="Times New Roman" panose="02020603050405020304" pitchFamily="18" charset="0"/>
              </a:rPr>
              <a:t>Performance Management</a:t>
            </a:r>
          </a:p>
          <a:p>
            <a:endParaRPr lang="it-IT" dirty="0"/>
          </a:p>
        </p:txBody>
      </p:sp>
      <p:sp>
        <p:nvSpPr>
          <p:cNvPr id="11" name="CasellaDiTesto 10">
            <a:extLst>
              <a:ext uri="{FF2B5EF4-FFF2-40B4-BE49-F238E27FC236}">
                <a16:creationId xmlns:a16="http://schemas.microsoft.com/office/drawing/2014/main" id="{BADA6EAC-F5F4-B43E-B946-988D8B5695AB}"/>
              </a:ext>
            </a:extLst>
          </p:cNvPr>
          <p:cNvSpPr txBox="1"/>
          <p:nvPr/>
        </p:nvSpPr>
        <p:spPr>
          <a:xfrm>
            <a:off x="4010787" y="2938917"/>
            <a:ext cx="3514726" cy="646331"/>
          </a:xfrm>
          <a:prstGeom prst="rect">
            <a:avLst/>
          </a:prstGeom>
          <a:noFill/>
        </p:spPr>
        <p:txBody>
          <a:bodyPr wrap="square" rtlCol="0">
            <a:spAutoFit/>
          </a:bodyPr>
          <a:lstStyle/>
          <a:p>
            <a:r>
              <a:rPr lang="it-IT" dirty="0"/>
              <a:t>Monitoraggio delle prestazioni in tempo reale</a:t>
            </a:r>
          </a:p>
        </p:txBody>
      </p:sp>
      <p:sp>
        <p:nvSpPr>
          <p:cNvPr id="12" name="Rettangolo 11">
            <a:extLst>
              <a:ext uri="{FF2B5EF4-FFF2-40B4-BE49-F238E27FC236}">
                <a16:creationId xmlns:a16="http://schemas.microsoft.com/office/drawing/2014/main" id="{531E1AA8-FE4F-F496-9872-01606435A944}"/>
              </a:ext>
            </a:extLst>
          </p:cNvPr>
          <p:cNvSpPr/>
          <p:nvPr/>
        </p:nvSpPr>
        <p:spPr>
          <a:xfrm>
            <a:off x="4014169" y="3811366"/>
            <a:ext cx="3562351" cy="63371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CasellaDiTesto 12">
            <a:extLst>
              <a:ext uri="{FF2B5EF4-FFF2-40B4-BE49-F238E27FC236}">
                <a16:creationId xmlns:a16="http://schemas.microsoft.com/office/drawing/2014/main" id="{5FAA1BF9-4CED-753B-BB42-DBCF006BF3EA}"/>
              </a:ext>
            </a:extLst>
          </p:cNvPr>
          <p:cNvSpPr txBox="1"/>
          <p:nvPr/>
        </p:nvSpPr>
        <p:spPr>
          <a:xfrm>
            <a:off x="4024771" y="3933865"/>
            <a:ext cx="3562351" cy="369332"/>
          </a:xfrm>
          <a:prstGeom prst="rect">
            <a:avLst/>
          </a:prstGeom>
          <a:noFill/>
        </p:spPr>
        <p:txBody>
          <a:bodyPr wrap="square" rtlCol="0">
            <a:spAutoFit/>
          </a:bodyPr>
          <a:lstStyle/>
          <a:p>
            <a:r>
              <a:rPr lang="it-IT" dirty="0"/>
              <a:t>Riduzione dei </a:t>
            </a:r>
            <a:r>
              <a:rPr lang="it-IT" dirty="0" err="1"/>
              <a:t>bias</a:t>
            </a:r>
            <a:endParaRPr lang="it-IT" dirty="0"/>
          </a:p>
        </p:txBody>
      </p:sp>
      <p:sp>
        <p:nvSpPr>
          <p:cNvPr id="17" name="Rettangolo 16">
            <a:extLst>
              <a:ext uri="{FF2B5EF4-FFF2-40B4-BE49-F238E27FC236}">
                <a16:creationId xmlns:a16="http://schemas.microsoft.com/office/drawing/2014/main" id="{52DDE094-530E-2A05-B492-895B83DD7FCA}"/>
              </a:ext>
            </a:extLst>
          </p:cNvPr>
          <p:cNvSpPr/>
          <p:nvPr/>
        </p:nvSpPr>
        <p:spPr>
          <a:xfrm>
            <a:off x="4014170" y="4684521"/>
            <a:ext cx="3562351" cy="63371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CasellaDiTesto 17">
            <a:extLst>
              <a:ext uri="{FF2B5EF4-FFF2-40B4-BE49-F238E27FC236}">
                <a16:creationId xmlns:a16="http://schemas.microsoft.com/office/drawing/2014/main" id="{7E3A6CCA-32CF-7CC2-90D9-88B235B3E0E3}"/>
              </a:ext>
            </a:extLst>
          </p:cNvPr>
          <p:cNvSpPr txBox="1"/>
          <p:nvPr/>
        </p:nvSpPr>
        <p:spPr>
          <a:xfrm>
            <a:off x="4024771" y="4671203"/>
            <a:ext cx="3665589" cy="369332"/>
          </a:xfrm>
          <a:prstGeom prst="rect">
            <a:avLst/>
          </a:prstGeom>
          <a:noFill/>
        </p:spPr>
        <p:txBody>
          <a:bodyPr wrap="square" rtlCol="0">
            <a:spAutoFit/>
          </a:bodyPr>
          <a:lstStyle/>
          <a:p>
            <a:r>
              <a:rPr lang="it-IT" dirty="0"/>
              <a:t>Analisi del potenziale dei dipendenti</a:t>
            </a:r>
          </a:p>
        </p:txBody>
      </p:sp>
    </p:spTree>
    <p:extLst>
      <p:ext uri="{BB962C8B-B14F-4D97-AF65-F5344CB8AC3E}">
        <p14:creationId xmlns:p14="http://schemas.microsoft.com/office/powerpoint/2010/main" val="5899041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867CCA-29B5-4D36-DD12-82C93B33BEEA}"/>
              </a:ext>
            </a:extLst>
          </p:cNvPr>
          <p:cNvSpPr>
            <a:spLocks noGrp="1"/>
          </p:cNvSpPr>
          <p:nvPr>
            <p:ph type="title"/>
          </p:nvPr>
        </p:nvSpPr>
        <p:spPr>
          <a:xfrm>
            <a:off x="958028" y="611778"/>
            <a:ext cx="10275943" cy="1288489"/>
          </a:xfrm>
        </p:spPr>
        <p:txBody>
          <a:bodyPr>
            <a:normAutofit/>
          </a:bodyPr>
          <a:lstStyle/>
          <a:p>
            <a:pPr algn="just"/>
            <a:r>
              <a:rPr lang="it-IT" sz="3700" dirty="0">
                <a:latin typeface="Times New Roman" panose="02020603050405020304" pitchFamily="18" charset="0"/>
                <a:cs typeface="Times New Roman" panose="02020603050405020304" pitchFamily="18" charset="0"/>
              </a:rPr>
              <a:t>L’impatto dell’AI nella gestione delle retribuzioni</a:t>
            </a:r>
            <a:br>
              <a:rPr lang="it-IT" sz="3700" dirty="0">
                <a:latin typeface="Times New Roman" panose="02020603050405020304" pitchFamily="18" charset="0"/>
                <a:cs typeface="Times New Roman" panose="02020603050405020304" pitchFamily="18" charset="0"/>
              </a:rPr>
            </a:br>
            <a:endParaRPr lang="it-IT" sz="3700"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0BA6653E-5AE1-6A26-3CBF-DCD920AE99B9}"/>
              </a:ext>
            </a:extLst>
          </p:cNvPr>
          <p:cNvSpPr>
            <a:spLocks noGrp="1"/>
          </p:cNvSpPr>
          <p:nvPr>
            <p:ph idx="1"/>
          </p:nvPr>
        </p:nvSpPr>
        <p:spPr>
          <a:xfrm>
            <a:off x="733733" y="1755521"/>
            <a:ext cx="10134600" cy="3969342"/>
          </a:xfrm>
        </p:spPr>
        <p:txBody>
          <a:bodyPr>
            <a:normAutofit/>
          </a:bodyPr>
          <a:lstStyle/>
          <a:p>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p:txBody>
      </p:sp>
      <p:sp>
        <p:nvSpPr>
          <p:cNvPr id="5" name="Segnaposto piè di pagina 3">
            <a:extLst>
              <a:ext uri="{FF2B5EF4-FFF2-40B4-BE49-F238E27FC236}">
                <a16:creationId xmlns:a16="http://schemas.microsoft.com/office/drawing/2014/main" id="{83BDBE0C-7004-91B1-783A-292E6668AAEC}"/>
              </a:ext>
            </a:extLst>
          </p:cNvPr>
          <p:cNvSpPr>
            <a:spLocks noGrp="1"/>
          </p:cNvSpPr>
          <p:nvPr>
            <p:ph type="ftr" sz="quarter" idx="11"/>
          </p:nvPr>
        </p:nvSpPr>
        <p:spPr>
          <a:xfrm>
            <a:off x="733734" y="6177098"/>
            <a:ext cx="10134599" cy="259723"/>
          </a:xfrm>
        </p:spPr>
        <p:txBody>
          <a:bodyPr/>
          <a:lstStyle/>
          <a:p>
            <a:pPr algn="just"/>
            <a:r>
              <a:rPr lang="it-IT" dirty="0"/>
              <a:t>Poletti Filippo, Ferraris Alberto, Smart Leadership Canvas, Come guidare la rivoluzione dell’intelligenza artificiale con il cuore e il cervello. Milano, Guerini Next </a:t>
            </a:r>
            <a:r>
              <a:rPr lang="it-IT" dirty="0" err="1"/>
              <a:t>Srl</a:t>
            </a:r>
            <a:r>
              <a:rPr lang="it-IT" dirty="0"/>
              <a:t>, 2023, pp.247 - 256</a:t>
            </a:r>
            <a:endParaRPr lang="en-US" dirty="0"/>
          </a:p>
        </p:txBody>
      </p:sp>
      <p:sp>
        <p:nvSpPr>
          <p:cNvPr id="8" name="Rettangolo 7">
            <a:extLst>
              <a:ext uri="{FF2B5EF4-FFF2-40B4-BE49-F238E27FC236}">
                <a16:creationId xmlns:a16="http://schemas.microsoft.com/office/drawing/2014/main" id="{59CC18BF-BC14-D2E7-9656-D18FAAD189DB}"/>
              </a:ext>
            </a:extLst>
          </p:cNvPr>
          <p:cNvSpPr/>
          <p:nvPr/>
        </p:nvSpPr>
        <p:spPr>
          <a:xfrm>
            <a:off x="769373" y="3427528"/>
            <a:ext cx="2910348" cy="128802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Rettangolo 8">
            <a:extLst>
              <a:ext uri="{FF2B5EF4-FFF2-40B4-BE49-F238E27FC236}">
                <a16:creationId xmlns:a16="http://schemas.microsoft.com/office/drawing/2014/main" id="{6AA7C251-B47A-DD5A-C145-C28B2C30786A}"/>
              </a:ext>
            </a:extLst>
          </p:cNvPr>
          <p:cNvSpPr/>
          <p:nvPr/>
        </p:nvSpPr>
        <p:spPr>
          <a:xfrm>
            <a:off x="4128008" y="2909576"/>
            <a:ext cx="3562351" cy="63371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CasellaDiTesto 9">
            <a:extLst>
              <a:ext uri="{FF2B5EF4-FFF2-40B4-BE49-F238E27FC236}">
                <a16:creationId xmlns:a16="http://schemas.microsoft.com/office/drawing/2014/main" id="{B1A12B3B-6318-9481-99BE-A41F2A64F9E5}"/>
              </a:ext>
            </a:extLst>
          </p:cNvPr>
          <p:cNvSpPr txBox="1"/>
          <p:nvPr/>
        </p:nvSpPr>
        <p:spPr>
          <a:xfrm>
            <a:off x="769372" y="3702209"/>
            <a:ext cx="2957973" cy="646331"/>
          </a:xfrm>
          <a:prstGeom prst="rect">
            <a:avLst/>
          </a:prstGeom>
          <a:noFill/>
        </p:spPr>
        <p:txBody>
          <a:bodyPr wrap="square" rtlCol="0">
            <a:spAutoFit/>
          </a:bodyPr>
          <a:lstStyle/>
          <a:p>
            <a:r>
              <a:rPr lang="it-IT" dirty="0"/>
              <a:t>Gestione delle retribuzioni</a:t>
            </a:r>
          </a:p>
        </p:txBody>
      </p:sp>
      <p:sp>
        <p:nvSpPr>
          <p:cNvPr id="11" name="CasellaDiTesto 10">
            <a:extLst>
              <a:ext uri="{FF2B5EF4-FFF2-40B4-BE49-F238E27FC236}">
                <a16:creationId xmlns:a16="http://schemas.microsoft.com/office/drawing/2014/main" id="{BADA6EAC-F5F4-B43E-B946-988D8B5695AB}"/>
              </a:ext>
            </a:extLst>
          </p:cNvPr>
          <p:cNvSpPr txBox="1"/>
          <p:nvPr/>
        </p:nvSpPr>
        <p:spPr>
          <a:xfrm>
            <a:off x="4076389" y="2864001"/>
            <a:ext cx="3665588" cy="646331"/>
          </a:xfrm>
          <a:prstGeom prst="rect">
            <a:avLst/>
          </a:prstGeom>
          <a:noFill/>
        </p:spPr>
        <p:txBody>
          <a:bodyPr wrap="square" rtlCol="0">
            <a:spAutoFit/>
          </a:bodyPr>
          <a:lstStyle/>
          <a:p>
            <a:r>
              <a:rPr lang="it-IT" dirty="0"/>
              <a:t>Monitoraggio dei cambiamenti del mercato del lavoro</a:t>
            </a:r>
          </a:p>
        </p:txBody>
      </p:sp>
      <p:sp>
        <p:nvSpPr>
          <p:cNvPr id="12" name="Rettangolo 11">
            <a:extLst>
              <a:ext uri="{FF2B5EF4-FFF2-40B4-BE49-F238E27FC236}">
                <a16:creationId xmlns:a16="http://schemas.microsoft.com/office/drawing/2014/main" id="{531E1AA8-FE4F-F496-9872-01606435A944}"/>
              </a:ext>
            </a:extLst>
          </p:cNvPr>
          <p:cNvSpPr/>
          <p:nvPr/>
        </p:nvSpPr>
        <p:spPr>
          <a:xfrm>
            <a:off x="4134460" y="3787331"/>
            <a:ext cx="3562351" cy="63371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CasellaDiTesto 12">
            <a:extLst>
              <a:ext uri="{FF2B5EF4-FFF2-40B4-BE49-F238E27FC236}">
                <a16:creationId xmlns:a16="http://schemas.microsoft.com/office/drawing/2014/main" id="{5FAA1BF9-4CED-753B-BB42-DBCF006BF3EA}"/>
              </a:ext>
            </a:extLst>
          </p:cNvPr>
          <p:cNvSpPr txBox="1"/>
          <p:nvPr/>
        </p:nvSpPr>
        <p:spPr>
          <a:xfrm>
            <a:off x="4128008" y="3804759"/>
            <a:ext cx="3562351" cy="646331"/>
          </a:xfrm>
          <a:prstGeom prst="rect">
            <a:avLst/>
          </a:prstGeom>
          <a:noFill/>
        </p:spPr>
        <p:txBody>
          <a:bodyPr wrap="square" rtlCol="0">
            <a:spAutoFit/>
          </a:bodyPr>
          <a:lstStyle/>
          <a:p>
            <a:r>
              <a:rPr lang="it-IT" dirty="0"/>
              <a:t>Personalizzazione del pacchetto retributivo</a:t>
            </a:r>
          </a:p>
        </p:txBody>
      </p:sp>
      <p:sp>
        <p:nvSpPr>
          <p:cNvPr id="17" name="Rettangolo 16">
            <a:extLst>
              <a:ext uri="{FF2B5EF4-FFF2-40B4-BE49-F238E27FC236}">
                <a16:creationId xmlns:a16="http://schemas.microsoft.com/office/drawing/2014/main" id="{52DDE094-530E-2A05-B492-895B83DD7FCA}"/>
              </a:ext>
            </a:extLst>
          </p:cNvPr>
          <p:cNvSpPr/>
          <p:nvPr/>
        </p:nvSpPr>
        <p:spPr>
          <a:xfrm>
            <a:off x="4128008" y="4677208"/>
            <a:ext cx="3562351" cy="63371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CasellaDiTesto 17">
            <a:extLst>
              <a:ext uri="{FF2B5EF4-FFF2-40B4-BE49-F238E27FC236}">
                <a16:creationId xmlns:a16="http://schemas.microsoft.com/office/drawing/2014/main" id="{7E3A6CCA-32CF-7CC2-90D9-88B235B3E0E3}"/>
              </a:ext>
            </a:extLst>
          </p:cNvPr>
          <p:cNvSpPr txBox="1"/>
          <p:nvPr/>
        </p:nvSpPr>
        <p:spPr>
          <a:xfrm>
            <a:off x="4128008" y="4647168"/>
            <a:ext cx="3665589" cy="369332"/>
          </a:xfrm>
          <a:prstGeom prst="rect">
            <a:avLst/>
          </a:prstGeom>
          <a:noFill/>
        </p:spPr>
        <p:txBody>
          <a:bodyPr wrap="square" rtlCol="0">
            <a:spAutoFit/>
          </a:bodyPr>
          <a:lstStyle/>
          <a:p>
            <a:r>
              <a:rPr lang="it-IT" dirty="0"/>
              <a:t>Previsione delle tendenze future</a:t>
            </a:r>
          </a:p>
        </p:txBody>
      </p:sp>
    </p:spTree>
    <p:extLst>
      <p:ext uri="{BB962C8B-B14F-4D97-AF65-F5344CB8AC3E}">
        <p14:creationId xmlns:p14="http://schemas.microsoft.com/office/powerpoint/2010/main" val="2416058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867CCA-29B5-4D36-DD12-82C93B33BEEA}"/>
              </a:ext>
            </a:extLst>
          </p:cNvPr>
          <p:cNvSpPr>
            <a:spLocks noGrp="1"/>
          </p:cNvSpPr>
          <p:nvPr>
            <p:ph type="title"/>
          </p:nvPr>
        </p:nvSpPr>
        <p:spPr>
          <a:xfrm>
            <a:off x="1368257" y="675349"/>
            <a:ext cx="9455485" cy="1288489"/>
          </a:xfrm>
        </p:spPr>
        <p:txBody>
          <a:bodyPr>
            <a:normAutofit/>
          </a:bodyPr>
          <a:lstStyle/>
          <a:p>
            <a:pPr algn="just"/>
            <a:r>
              <a:rPr lang="it-IT" sz="3700" dirty="0">
                <a:latin typeface="Times New Roman" panose="02020603050405020304" pitchFamily="18" charset="0"/>
                <a:cs typeface="Times New Roman" panose="02020603050405020304" pitchFamily="18" charset="0"/>
              </a:rPr>
              <a:t>L’impatto dell’AI nella gestione delle relazioni</a:t>
            </a:r>
            <a:br>
              <a:rPr lang="it-IT" sz="3700" dirty="0">
                <a:latin typeface="Times New Roman" panose="02020603050405020304" pitchFamily="18" charset="0"/>
                <a:cs typeface="Times New Roman" panose="02020603050405020304" pitchFamily="18" charset="0"/>
              </a:rPr>
            </a:br>
            <a:endParaRPr lang="it-IT" sz="3700"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0BA6653E-5AE1-6A26-3CBF-DCD920AE99B9}"/>
              </a:ext>
            </a:extLst>
          </p:cNvPr>
          <p:cNvSpPr>
            <a:spLocks noGrp="1"/>
          </p:cNvSpPr>
          <p:nvPr>
            <p:ph idx="1"/>
          </p:nvPr>
        </p:nvSpPr>
        <p:spPr>
          <a:xfrm>
            <a:off x="733733" y="1755521"/>
            <a:ext cx="10134600" cy="3969342"/>
          </a:xfrm>
        </p:spPr>
        <p:txBody>
          <a:bodyPr>
            <a:normAutofit/>
          </a:bodyPr>
          <a:lstStyle/>
          <a:p>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p:txBody>
      </p:sp>
      <p:sp>
        <p:nvSpPr>
          <p:cNvPr id="5" name="Segnaposto piè di pagina 3">
            <a:extLst>
              <a:ext uri="{FF2B5EF4-FFF2-40B4-BE49-F238E27FC236}">
                <a16:creationId xmlns:a16="http://schemas.microsoft.com/office/drawing/2014/main" id="{83BDBE0C-7004-91B1-783A-292E6668AAEC}"/>
              </a:ext>
            </a:extLst>
          </p:cNvPr>
          <p:cNvSpPr>
            <a:spLocks noGrp="1"/>
          </p:cNvSpPr>
          <p:nvPr>
            <p:ph type="ftr" sz="quarter" idx="11"/>
          </p:nvPr>
        </p:nvSpPr>
        <p:spPr>
          <a:xfrm>
            <a:off x="733734" y="6177098"/>
            <a:ext cx="10134599" cy="259723"/>
          </a:xfrm>
        </p:spPr>
        <p:txBody>
          <a:bodyPr/>
          <a:lstStyle/>
          <a:p>
            <a:pPr algn="just"/>
            <a:r>
              <a:rPr lang="it-IT" dirty="0"/>
              <a:t>Poletti Filippo, Ferraris Alberto, Smart Leadership Canvas, Come guidare la rivoluzione dell’intelligenza artificiale con il cuore e il cervello. Milano, Guerini Next </a:t>
            </a:r>
            <a:r>
              <a:rPr lang="it-IT" dirty="0" err="1"/>
              <a:t>Srl</a:t>
            </a:r>
            <a:r>
              <a:rPr lang="it-IT" dirty="0"/>
              <a:t>, 2023, pp.247 - 256</a:t>
            </a:r>
            <a:endParaRPr lang="en-US" dirty="0"/>
          </a:p>
        </p:txBody>
      </p:sp>
      <p:sp>
        <p:nvSpPr>
          <p:cNvPr id="8" name="Rettangolo 7">
            <a:extLst>
              <a:ext uri="{FF2B5EF4-FFF2-40B4-BE49-F238E27FC236}">
                <a16:creationId xmlns:a16="http://schemas.microsoft.com/office/drawing/2014/main" id="{59CC18BF-BC14-D2E7-9656-D18FAAD189DB}"/>
              </a:ext>
            </a:extLst>
          </p:cNvPr>
          <p:cNvSpPr/>
          <p:nvPr/>
        </p:nvSpPr>
        <p:spPr>
          <a:xfrm>
            <a:off x="790265" y="3501175"/>
            <a:ext cx="2910348" cy="128802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Rettangolo 8">
            <a:extLst>
              <a:ext uri="{FF2B5EF4-FFF2-40B4-BE49-F238E27FC236}">
                <a16:creationId xmlns:a16="http://schemas.microsoft.com/office/drawing/2014/main" id="{6AA7C251-B47A-DD5A-C145-C28B2C30786A}"/>
              </a:ext>
            </a:extLst>
          </p:cNvPr>
          <p:cNvSpPr/>
          <p:nvPr/>
        </p:nvSpPr>
        <p:spPr>
          <a:xfrm>
            <a:off x="4100201" y="2863241"/>
            <a:ext cx="3844264" cy="63371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CasellaDiTesto 9">
            <a:extLst>
              <a:ext uri="{FF2B5EF4-FFF2-40B4-BE49-F238E27FC236}">
                <a16:creationId xmlns:a16="http://schemas.microsoft.com/office/drawing/2014/main" id="{B1A12B3B-6318-9481-99BE-A41F2A64F9E5}"/>
              </a:ext>
            </a:extLst>
          </p:cNvPr>
          <p:cNvSpPr txBox="1"/>
          <p:nvPr/>
        </p:nvSpPr>
        <p:spPr>
          <a:xfrm>
            <a:off x="790265" y="3959261"/>
            <a:ext cx="2910348" cy="369332"/>
          </a:xfrm>
          <a:prstGeom prst="rect">
            <a:avLst/>
          </a:prstGeom>
          <a:noFill/>
        </p:spPr>
        <p:txBody>
          <a:bodyPr wrap="square" rtlCol="0">
            <a:spAutoFit/>
          </a:bodyPr>
          <a:lstStyle/>
          <a:p>
            <a:r>
              <a:rPr lang="it-IT" dirty="0"/>
              <a:t>Gestione delle relazioni</a:t>
            </a:r>
          </a:p>
        </p:txBody>
      </p:sp>
      <p:sp>
        <p:nvSpPr>
          <p:cNvPr id="11" name="CasellaDiTesto 10">
            <a:extLst>
              <a:ext uri="{FF2B5EF4-FFF2-40B4-BE49-F238E27FC236}">
                <a16:creationId xmlns:a16="http://schemas.microsoft.com/office/drawing/2014/main" id="{BADA6EAC-F5F4-B43E-B946-988D8B5695AB}"/>
              </a:ext>
            </a:extLst>
          </p:cNvPr>
          <p:cNvSpPr txBox="1"/>
          <p:nvPr/>
        </p:nvSpPr>
        <p:spPr>
          <a:xfrm>
            <a:off x="4095360" y="2995434"/>
            <a:ext cx="3514726" cy="369332"/>
          </a:xfrm>
          <a:prstGeom prst="rect">
            <a:avLst/>
          </a:prstGeom>
          <a:noFill/>
        </p:spPr>
        <p:txBody>
          <a:bodyPr wrap="square" rtlCol="0">
            <a:spAutoFit/>
          </a:bodyPr>
          <a:lstStyle/>
          <a:p>
            <a:r>
              <a:rPr lang="it-IT" dirty="0"/>
              <a:t>Previsione dei tassi di turnover</a:t>
            </a:r>
          </a:p>
        </p:txBody>
      </p:sp>
      <p:sp>
        <p:nvSpPr>
          <p:cNvPr id="12" name="Rettangolo 11">
            <a:extLst>
              <a:ext uri="{FF2B5EF4-FFF2-40B4-BE49-F238E27FC236}">
                <a16:creationId xmlns:a16="http://schemas.microsoft.com/office/drawing/2014/main" id="{531E1AA8-FE4F-F496-9872-01606435A944}"/>
              </a:ext>
            </a:extLst>
          </p:cNvPr>
          <p:cNvSpPr/>
          <p:nvPr/>
        </p:nvSpPr>
        <p:spPr>
          <a:xfrm>
            <a:off x="4100201" y="3740192"/>
            <a:ext cx="3844264" cy="63371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CasellaDiTesto 12">
            <a:extLst>
              <a:ext uri="{FF2B5EF4-FFF2-40B4-BE49-F238E27FC236}">
                <a16:creationId xmlns:a16="http://schemas.microsoft.com/office/drawing/2014/main" id="{5FAA1BF9-4CED-753B-BB42-DBCF006BF3EA}"/>
              </a:ext>
            </a:extLst>
          </p:cNvPr>
          <p:cNvSpPr txBox="1"/>
          <p:nvPr/>
        </p:nvSpPr>
        <p:spPr>
          <a:xfrm>
            <a:off x="4100201" y="3887446"/>
            <a:ext cx="3562351" cy="369332"/>
          </a:xfrm>
          <a:prstGeom prst="rect">
            <a:avLst/>
          </a:prstGeom>
          <a:noFill/>
        </p:spPr>
        <p:txBody>
          <a:bodyPr wrap="square" rtlCol="0">
            <a:spAutoFit/>
          </a:bodyPr>
          <a:lstStyle/>
          <a:p>
            <a:r>
              <a:rPr lang="it-IT" dirty="0"/>
              <a:t>Pianificazione degli incentivi</a:t>
            </a:r>
          </a:p>
        </p:txBody>
      </p:sp>
      <p:sp>
        <p:nvSpPr>
          <p:cNvPr id="17" name="Rettangolo 16">
            <a:extLst>
              <a:ext uri="{FF2B5EF4-FFF2-40B4-BE49-F238E27FC236}">
                <a16:creationId xmlns:a16="http://schemas.microsoft.com/office/drawing/2014/main" id="{52DDE094-530E-2A05-B492-895B83DD7FCA}"/>
              </a:ext>
            </a:extLst>
          </p:cNvPr>
          <p:cNvSpPr/>
          <p:nvPr/>
        </p:nvSpPr>
        <p:spPr>
          <a:xfrm>
            <a:off x="4100201" y="4606714"/>
            <a:ext cx="3844264" cy="63371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CasellaDiTesto 17">
            <a:extLst>
              <a:ext uri="{FF2B5EF4-FFF2-40B4-BE49-F238E27FC236}">
                <a16:creationId xmlns:a16="http://schemas.microsoft.com/office/drawing/2014/main" id="{7E3A6CCA-32CF-7CC2-90D9-88B235B3E0E3}"/>
              </a:ext>
            </a:extLst>
          </p:cNvPr>
          <p:cNvSpPr txBox="1"/>
          <p:nvPr/>
        </p:nvSpPr>
        <p:spPr>
          <a:xfrm>
            <a:off x="4076389" y="4630751"/>
            <a:ext cx="3868076" cy="646331"/>
          </a:xfrm>
          <a:prstGeom prst="rect">
            <a:avLst/>
          </a:prstGeom>
          <a:noFill/>
        </p:spPr>
        <p:txBody>
          <a:bodyPr wrap="square" rtlCol="0">
            <a:spAutoFit/>
          </a:bodyPr>
          <a:lstStyle/>
          <a:p>
            <a:r>
              <a:rPr lang="it-IT" dirty="0"/>
              <a:t>Previsione del livello di coinvolgimento dei collaboratori</a:t>
            </a:r>
          </a:p>
        </p:txBody>
      </p:sp>
    </p:spTree>
    <p:extLst>
      <p:ext uri="{BB962C8B-B14F-4D97-AF65-F5344CB8AC3E}">
        <p14:creationId xmlns:p14="http://schemas.microsoft.com/office/powerpoint/2010/main" val="16084171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tazione">
  <a:themeElements>
    <a:clrScheme name="Citazion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Citazion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itazion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Citazione</Template>
  <TotalTime>1200</TotalTime>
  <Words>2440</Words>
  <Application>Microsoft Macintosh PowerPoint</Application>
  <PresentationFormat>Widescreen</PresentationFormat>
  <Paragraphs>153</Paragraphs>
  <Slides>24</Slides>
  <Notes>9</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24</vt:i4>
      </vt:variant>
    </vt:vector>
  </HeadingPairs>
  <TitlesOfParts>
    <vt:vector size="30" baseType="lpstr">
      <vt:lpstr>Aptos</vt:lpstr>
      <vt:lpstr>Arial</vt:lpstr>
      <vt:lpstr>Century Gothic</vt:lpstr>
      <vt:lpstr>Times New Roman</vt:lpstr>
      <vt:lpstr>Wingdings 2</vt:lpstr>
      <vt:lpstr>Citazione</vt:lpstr>
      <vt:lpstr>La gestione delle risorse umane nell’era dell’intelligenza artificiale</vt:lpstr>
      <vt:lpstr>Cos’è l’intelligenza artificiale generativa? </vt:lpstr>
      <vt:lpstr>Cosa si intende per Gestione delle risorse umane? </vt:lpstr>
      <vt:lpstr>L’impatto dell’AI nella selezione e nel reclutamento   </vt:lpstr>
      <vt:lpstr>L’impatto dell’AI nell’inserimento </vt:lpstr>
      <vt:lpstr>L’impatto dell’AI nella formazione e nello sviluppo</vt:lpstr>
      <vt:lpstr>L’impatto dell’AI nella gestione delle prestazioni </vt:lpstr>
      <vt:lpstr>L’impatto dell’AI nella gestione delle retribuzioni </vt:lpstr>
      <vt:lpstr>L’impatto dell’AI nella gestione delle relazioni </vt:lpstr>
      <vt:lpstr>L’AI sostituirà l’essere umano? </vt:lpstr>
      <vt:lpstr>Rischi legati     I    I rischi legati all’implementazione dell’AI nella gestione delle risorse umane  </vt:lpstr>
      <vt:lpstr>Bias e distorsione negli algoritmi </vt:lpstr>
      <vt:lpstr>Bias e distorsione negli algoritmi </vt:lpstr>
      <vt:lpstr>Il Caso Amazon </vt:lpstr>
      <vt:lpstr>Algorithmic Fairness </vt:lpstr>
      <vt:lpstr>Algorithmic Fairness </vt:lpstr>
      <vt:lpstr>Privacy e Protezione dei dati </vt:lpstr>
      <vt:lpstr>Privacy e Protezione dei dati </vt:lpstr>
      <vt:lpstr>Il caso Samsung</vt:lpstr>
      <vt:lpstr>Trasparenza e responsabilità decisionale</vt:lpstr>
      <vt:lpstr>Trasparenza e responsabilità decisionale</vt:lpstr>
      <vt:lpstr>Necessità di un quadro normativo interno ed esterno adeguato. </vt:lpstr>
      <vt:lpstr>Necessità di un quadro normativo interno ed esterno adeguato. </vt:lpstr>
      <vt:lpstr>GRAZIE PER L’ATTENZIONE Maria Silvia Gola mariasilvia.gola@unito.it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L’INTELLIGENZA ARTIFICIALE NELL’ORGANIZZAZIONE AZIENDALE</dc:title>
  <dc:creator>Maria Silvia Gola</dc:creator>
  <cp:lastModifiedBy>Federica Pasquini</cp:lastModifiedBy>
  <cp:revision>91</cp:revision>
  <dcterms:created xsi:type="dcterms:W3CDTF">2024-05-17T13:52:07Z</dcterms:created>
  <dcterms:modified xsi:type="dcterms:W3CDTF">2024-05-27T10:46:59Z</dcterms:modified>
</cp:coreProperties>
</file>