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2" r:id="rId1"/>
  </p:sldMasterIdLst>
  <p:notesMasterIdLst>
    <p:notesMasterId r:id="rId25"/>
  </p:notesMasterIdLst>
  <p:handoutMasterIdLst>
    <p:handoutMasterId r:id="rId26"/>
  </p:handoutMasterIdLst>
  <p:sldIdLst>
    <p:sldId id="360"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8" r:id="rId22"/>
    <p:sldId id="397" r:id="rId23"/>
    <p:sldId id="376" r:id="rId24"/>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071" autoAdjust="0"/>
  </p:normalViewPr>
  <p:slideViewPr>
    <p:cSldViewPr snapToGrid="0">
      <p:cViewPr varScale="1">
        <p:scale>
          <a:sx n="80" d="100"/>
          <a:sy n="80" d="100"/>
        </p:scale>
        <p:origin x="7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F102C423-73DC-4051-88ED-923C4D11B66C}" type="datetimeFigureOut">
              <a:rPr lang="it-IT" smtClean="0"/>
              <a:t>20/11/2020</a:t>
            </a:fld>
            <a:endParaRPr lang="it-IT"/>
          </a:p>
        </p:txBody>
      </p:sp>
      <p:sp>
        <p:nvSpPr>
          <p:cNvPr id="4" name="Segnaposto piè di pagina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F2034B20-A2CE-4D18-8CFA-920010530458}" type="slidenum">
              <a:rPr lang="it-IT" smtClean="0"/>
              <a:t>‹N›</a:t>
            </a:fld>
            <a:endParaRPr lang="it-IT"/>
          </a:p>
        </p:txBody>
      </p:sp>
    </p:spTree>
    <p:extLst>
      <p:ext uri="{BB962C8B-B14F-4D97-AF65-F5344CB8AC3E}">
        <p14:creationId xmlns:p14="http://schemas.microsoft.com/office/powerpoint/2010/main" val="3093287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0ADAEE78-6651-4400-BA84-FE72788A509A}" type="datetimeFigureOut">
              <a:rPr lang="it-IT" smtClean="0"/>
              <a:t>20/11/2020</a:t>
            </a:fld>
            <a:endParaRPr lang="it-IT"/>
          </a:p>
        </p:txBody>
      </p:sp>
      <p:sp>
        <p:nvSpPr>
          <p:cNvPr id="4" name="Segnaposto immagine diapositiva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4E31FB37-4D0B-4051-9F34-7851757EC2F2}" type="slidenum">
              <a:rPr lang="it-IT" smtClean="0"/>
              <a:t>‹N›</a:t>
            </a:fld>
            <a:endParaRPr lang="it-IT"/>
          </a:p>
        </p:txBody>
      </p:sp>
    </p:spTree>
    <p:extLst>
      <p:ext uri="{BB962C8B-B14F-4D97-AF65-F5344CB8AC3E}">
        <p14:creationId xmlns:p14="http://schemas.microsoft.com/office/powerpoint/2010/main" val="135126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a:ln/>
        </p:spPr>
      </p:sp>
      <p:sp>
        <p:nvSpPr>
          <p:cNvPr id="112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12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6777E74-FF78-47EF-AEED-629835E466BC}" type="slidenum">
              <a:rPr lang="it-IT" altLang="it-IT" sz="1200" smtClean="0"/>
              <a:pPr/>
              <a:t>1</a:t>
            </a:fld>
            <a:endParaRPr lang="it-IT" altLang="it-IT" sz="1200" smtClean="0"/>
          </a:p>
        </p:txBody>
      </p:sp>
    </p:spTree>
    <p:extLst>
      <p:ext uri="{BB962C8B-B14F-4D97-AF65-F5344CB8AC3E}">
        <p14:creationId xmlns:p14="http://schemas.microsoft.com/office/powerpoint/2010/main" val="91624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3794"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420831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4818"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862581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5842"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68819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6866"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58280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7890"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3005459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8914"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4260110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9938"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496269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0962"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30784712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1986"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423905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3010"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34075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5602"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4280300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4034"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313428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5058"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167455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5058"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367126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6"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04254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Grp="1" noRot="1" noChangeAspect="1" noChangeArrowheads="1"/>
          </p:cNvSpPr>
          <p:nvPr>
            <p:ph type="sldImg"/>
          </p:nvPr>
        </p:nvSpPr>
        <p:spPr>
          <a:xfrm>
            <a:off x="381000" y="695325"/>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7650"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013687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8674"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877213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9698"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198460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0722"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944961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1746"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2703625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Grp="1" noRot="1" noChangeAspect="1" noChangeArrowheads="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32770" name="Text Box 2"/>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it-IT" smtClean="0">
              <a:ea typeface="ＭＳ Ｐゴシック" charset="0"/>
            </a:endParaRPr>
          </a:p>
        </p:txBody>
      </p:sp>
    </p:spTree>
    <p:extLst>
      <p:ext uri="{BB962C8B-B14F-4D97-AF65-F5344CB8AC3E}">
        <p14:creationId xmlns:p14="http://schemas.microsoft.com/office/powerpoint/2010/main" val="373583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68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6395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4913504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6477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53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488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0005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5496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4790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11/20/2020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83952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586B75A-687E-405C-8A0B-8D00578BA2C3}" type="datetimeFigureOut">
              <a:rPr lang="en-US" smtClean="0"/>
              <a:pPr/>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2948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11/20/2020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962231"/>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pPr>
              <a:defRPr/>
            </a:pPr>
            <a:r>
              <a:rPr lang="it-IT" smtClean="0"/>
              <a:t>Psicologia sociale</a:t>
            </a:r>
            <a:endParaRPr lang="it-IT" dirty="0"/>
          </a:p>
        </p:txBody>
      </p:sp>
      <p:sp>
        <p:nvSpPr>
          <p:cNvPr id="2" name="Titolo 1"/>
          <p:cNvSpPr>
            <a:spLocks noGrp="1"/>
          </p:cNvSpPr>
          <p:nvPr>
            <p:ph type="ctrTitle" idx="4294967295"/>
          </p:nvPr>
        </p:nvSpPr>
        <p:spPr>
          <a:xfrm>
            <a:off x="1260088" y="2797971"/>
            <a:ext cx="9101138" cy="1846262"/>
          </a:xfrm>
        </p:spPr>
        <p:txBody>
          <a:bodyPr>
            <a:normAutofit fontScale="90000"/>
          </a:bodyPr>
          <a:lstStyle/>
          <a:p>
            <a:pPr marL="484632" algn="ctr">
              <a:defRPr/>
            </a:pPr>
            <a:r>
              <a:rPr lang="it-IT" sz="4000" b="1" dirty="0" smtClean="0">
                <a:solidFill>
                  <a:schemeClr val="accent1">
                    <a:tint val="83000"/>
                    <a:satMod val="150000"/>
                  </a:schemeClr>
                </a:solidFill>
              </a:rPr>
              <a:t/>
            </a:r>
            <a:br>
              <a:rPr lang="it-IT" sz="4000" b="1" dirty="0" smtClean="0">
                <a:solidFill>
                  <a:schemeClr val="accent1">
                    <a:tint val="83000"/>
                    <a:satMod val="150000"/>
                  </a:schemeClr>
                </a:solidFill>
              </a:rPr>
            </a:br>
            <a:r>
              <a:rPr lang="it-IT" sz="2700" dirty="0" smtClean="0">
                <a:solidFill>
                  <a:schemeClr val="accent1">
                    <a:tint val="83000"/>
                    <a:satMod val="150000"/>
                  </a:schemeClr>
                </a:solidFill>
              </a:rPr>
              <a:t>Psicologia Sociale </a:t>
            </a:r>
            <a:br>
              <a:rPr lang="it-IT" sz="2700" dirty="0" smtClean="0">
                <a:solidFill>
                  <a:schemeClr val="accent1">
                    <a:tint val="83000"/>
                    <a:satMod val="150000"/>
                  </a:schemeClr>
                </a:solidFill>
              </a:rPr>
            </a:br>
            <a:r>
              <a:rPr lang="it-IT" sz="2400" b="1" dirty="0" smtClean="0">
                <a:solidFill>
                  <a:schemeClr val="accent1">
                    <a:tint val="83000"/>
                    <a:satMod val="150000"/>
                  </a:schemeClr>
                </a:solidFill>
              </a:rPr>
              <a:t/>
            </a:r>
            <a:br>
              <a:rPr lang="it-IT" sz="2400" b="1" dirty="0" smtClean="0">
                <a:solidFill>
                  <a:schemeClr val="accent1">
                    <a:tint val="83000"/>
                    <a:satMod val="150000"/>
                  </a:schemeClr>
                </a:solidFill>
              </a:rPr>
            </a:br>
            <a:r>
              <a:rPr lang="it-IT" b="1" dirty="0">
                <a:solidFill>
                  <a:schemeClr val="accent1">
                    <a:tint val="83000"/>
                    <a:satMod val="150000"/>
                  </a:schemeClr>
                </a:solidFill>
              </a:rPr>
              <a:t/>
            </a:r>
            <a:br>
              <a:rPr lang="it-IT" b="1" dirty="0">
                <a:solidFill>
                  <a:schemeClr val="accent1">
                    <a:tint val="83000"/>
                    <a:satMod val="150000"/>
                  </a:schemeClr>
                </a:solidFill>
              </a:rPr>
            </a:br>
            <a:r>
              <a:rPr lang="it-IT" b="1" dirty="0">
                <a:solidFill>
                  <a:schemeClr val="accent1">
                    <a:tint val="83000"/>
                    <a:satMod val="150000"/>
                  </a:schemeClr>
                </a:solidFill>
              </a:rPr>
              <a:t>AFFILIAZIONE E ATTRAZIONE </a:t>
            </a:r>
          </a:p>
        </p:txBody>
      </p:sp>
      <p:pic>
        <p:nvPicPr>
          <p:cNvPr id="10245" name="Picture 3" descr="log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7813" y="260351"/>
            <a:ext cx="685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917700" y="1157837"/>
            <a:ext cx="86423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defRPr>
            </a:lvl4pPr>
            <a:lvl5pPr marL="2057400" indent="-22860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9pPr>
          </a:lstStyle>
          <a:p>
            <a:pPr eaLnBrk="1" hangingPunct="1">
              <a:spcBef>
                <a:spcPct val="0"/>
              </a:spcBef>
              <a:buClrTx/>
              <a:buSzTx/>
              <a:buFontTx/>
              <a:buNone/>
              <a:defRPr/>
            </a:pPr>
            <a:r>
              <a:rPr lang="it-IT" altLang="it-IT" sz="1600" dirty="0">
                <a:latin typeface="Times New Roman" panose="02020603050405020304" pitchFamily="18" charset="0"/>
                <a:cs typeface="Arial" panose="020B0604020202020204" pitchFamily="34" charset="0"/>
              </a:rPr>
              <a:t>Università degli Studi di Torino			</a:t>
            </a:r>
            <a:r>
              <a:rPr lang="it-IT" altLang="it-IT" sz="1600" dirty="0" smtClean="0">
                <a:latin typeface="Times New Roman" panose="02020603050405020304" pitchFamily="18" charset="0"/>
                <a:cs typeface="Arial" panose="020B0604020202020204" pitchFamily="34" charset="0"/>
              </a:rPr>
              <a:t>		Dipartimento </a:t>
            </a:r>
            <a:r>
              <a:rPr lang="it-IT" altLang="it-IT" sz="1600" dirty="0">
                <a:latin typeface="Times New Roman" panose="02020603050405020304" pitchFamily="18" charset="0"/>
                <a:cs typeface="Arial" panose="020B0604020202020204" pitchFamily="34" charset="0"/>
              </a:rPr>
              <a:t>di Culture, Politica e Società</a:t>
            </a:r>
          </a:p>
          <a:p>
            <a:pPr algn="ctr" eaLnBrk="1" hangingPunct="1">
              <a:spcBef>
                <a:spcPct val="0"/>
              </a:spcBef>
              <a:buClrTx/>
              <a:buSzTx/>
              <a:buFontTx/>
              <a:buNone/>
              <a:defRPr/>
            </a:pPr>
            <a:endParaRPr lang="it-IT" altLang="it-IT" sz="1600" dirty="0">
              <a:latin typeface="Times New Roman" panose="02020603050405020304" pitchFamily="18" charset="0"/>
              <a:cs typeface="Times New Roman" panose="02020603050405020304" pitchFamily="18" charset="0"/>
            </a:endParaRPr>
          </a:p>
          <a:p>
            <a:pPr algn="ctr" eaLnBrk="1" hangingPunct="1">
              <a:spcBef>
                <a:spcPct val="0"/>
              </a:spcBef>
              <a:buClrTx/>
              <a:buSzTx/>
              <a:buFontTx/>
              <a:buNone/>
              <a:defRPr/>
            </a:pPr>
            <a:r>
              <a:rPr lang="it-IT" altLang="it-IT" sz="2400" b="1" dirty="0">
                <a:solidFill>
                  <a:srgbClr val="002060"/>
                </a:solidFill>
                <a:latin typeface="+mj-lt"/>
                <a:cs typeface="Arial" panose="020B0604020202020204" pitchFamily="34" charset="0"/>
              </a:rPr>
              <a:t>Corso di laurea triennale in Servizio Sociale</a:t>
            </a:r>
          </a:p>
          <a:p>
            <a:pPr algn="ctr" eaLnBrk="1" hangingPunct="1">
              <a:spcBef>
                <a:spcPct val="0"/>
              </a:spcBef>
              <a:buClrTx/>
              <a:buSzTx/>
              <a:buFontTx/>
              <a:buNone/>
              <a:defRPr/>
            </a:pPr>
            <a:r>
              <a:rPr lang="it-IT" altLang="it-IT" sz="2400" b="1" dirty="0">
                <a:solidFill>
                  <a:srgbClr val="002060"/>
                </a:solidFill>
                <a:latin typeface="+mj-lt"/>
                <a:cs typeface="Arial" panose="020B0604020202020204" pitchFamily="34" charset="0"/>
              </a:rPr>
              <a:t> Classe L-39</a:t>
            </a:r>
          </a:p>
        </p:txBody>
      </p:sp>
      <p:pic>
        <p:nvPicPr>
          <p:cNvPr id="10247" name="Picture 7"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125" y="315913"/>
            <a:ext cx="6477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Rettangolo 6"/>
          <p:cNvSpPr>
            <a:spLocks noChangeArrowheads="1"/>
          </p:cNvSpPr>
          <p:nvPr/>
        </p:nvSpPr>
        <p:spPr bwMode="auto">
          <a:xfrm>
            <a:off x="5314951" y="5805489"/>
            <a:ext cx="13065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t-IT" altLang="it-IT" sz="1600"/>
              <a:t>A.A. 2020/21</a:t>
            </a:r>
            <a:endParaRPr lang="it-IT" altLang="it-IT" sz="1600">
              <a:latin typeface="Calibri" panose="020F0502020204030204" pitchFamily="34" charset="0"/>
            </a:endParaRPr>
          </a:p>
        </p:txBody>
      </p:sp>
    </p:spTree>
    <p:extLst>
      <p:ext uri="{BB962C8B-B14F-4D97-AF65-F5344CB8AC3E}">
        <p14:creationId xmlns:p14="http://schemas.microsoft.com/office/powerpoint/2010/main" val="4158646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3432176" y="5734051"/>
            <a:ext cx="58642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a:spcBef>
                <a:spcPts val="350"/>
              </a:spcBef>
              <a:buClrTx/>
            </a:pPr>
            <a:r>
              <a:rPr lang="it-IT" altLang="it-IT" sz="1400">
                <a:solidFill>
                  <a:srgbClr val="000000"/>
                </a:solidFill>
                <a:latin typeface="Times New Roman" panose="02020603050405020304" pitchFamily="18" charset="0"/>
              </a:rPr>
              <a:t>«Il Bello è Buono». Dati tratti da Dion, Berscheid e Walster (1972)</a:t>
            </a:r>
          </a:p>
        </p:txBody>
      </p:sp>
      <p:pic>
        <p:nvPicPr>
          <p:cNvPr id="215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150" y="765175"/>
            <a:ext cx="5545138"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8018"/>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063750" y="1341439"/>
            <a:ext cx="8229600" cy="3705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ClrTx/>
            </a:pPr>
            <a:r>
              <a:rPr lang="it-IT" altLang="it-IT">
                <a:solidFill>
                  <a:srgbClr val="000000"/>
                </a:solidFill>
                <a:latin typeface="Times New Roman" panose="02020603050405020304" pitchFamily="18" charset="0"/>
              </a:rPr>
              <a:t>Una meta-analisi  (cfr. Feingold, 1992) su oltre 90 studi che</a:t>
            </a:r>
          </a:p>
          <a:p>
            <a:pPr>
              <a:spcBef>
                <a:spcPts val="600"/>
              </a:spcBef>
              <a:buClrTx/>
            </a:pPr>
            <a:r>
              <a:rPr lang="it-IT" altLang="it-IT">
                <a:solidFill>
                  <a:srgbClr val="000000"/>
                </a:solidFill>
                <a:latin typeface="Times New Roman" panose="02020603050405020304" pitchFamily="18" charset="0"/>
              </a:rPr>
              <a:t>esaminavano la relazione tra attrattività e personalità</a:t>
            </a:r>
          </a:p>
          <a:p>
            <a:pPr>
              <a:spcBef>
                <a:spcPts val="600"/>
              </a:spcBef>
              <a:buClrTx/>
            </a:pPr>
            <a:r>
              <a:rPr lang="it-IT" altLang="it-IT">
                <a:solidFill>
                  <a:srgbClr val="000000"/>
                </a:solidFill>
                <a:latin typeface="Times New Roman" panose="02020603050405020304" pitchFamily="18" charset="0"/>
              </a:rPr>
              <a:t>trovò che le persone attraenti erano meno ansiose, più competenti</a:t>
            </a:r>
          </a:p>
          <a:p>
            <a:pPr>
              <a:spcBef>
                <a:spcPts val="600"/>
              </a:spcBef>
              <a:buClrTx/>
            </a:pPr>
            <a:r>
              <a:rPr lang="it-IT" altLang="it-IT">
                <a:solidFill>
                  <a:srgbClr val="000000"/>
                </a:solidFill>
                <a:latin typeface="Times New Roman" panose="02020603050405020304" pitchFamily="18" charset="0"/>
              </a:rPr>
              <a:t>socialmente e meno sole di quelle meno attraenti;</a:t>
            </a:r>
          </a:p>
          <a:p>
            <a:pPr>
              <a:spcBef>
                <a:spcPts val="600"/>
              </a:spcBef>
              <a:buClrTx/>
            </a:pPr>
            <a:r>
              <a:rPr lang="it-IT" altLang="it-IT">
                <a:solidFill>
                  <a:srgbClr val="000000"/>
                </a:solidFill>
                <a:latin typeface="Times New Roman" panose="02020603050405020304" pitchFamily="18" charset="0"/>
              </a:rPr>
              <a:t> non mostrò un rapporto significativo tra bellezza fisica e</a:t>
            </a:r>
          </a:p>
          <a:p>
            <a:pPr>
              <a:spcBef>
                <a:spcPts val="600"/>
              </a:spcBef>
              <a:buClrTx/>
            </a:pPr>
            <a:r>
              <a:rPr lang="it-IT" altLang="it-IT">
                <a:solidFill>
                  <a:srgbClr val="000000"/>
                </a:solidFill>
                <a:latin typeface="Times New Roman" panose="02020603050405020304" pitchFamily="18" charset="0"/>
              </a:rPr>
              <a:t>intelligenza, dominanza, autostima e salute mentale.</a:t>
            </a:r>
          </a:p>
          <a:p>
            <a:pPr>
              <a:spcBef>
                <a:spcPts val="600"/>
              </a:spcBef>
              <a:buClrTx/>
            </a:pPr>
            <a:r>
              <a:rPr lang="it-IT" altLang="it-IT">
                <a:solidFill>
                  <a:srgbClr val="000000"/>
                </a:solidFill>
                <a:latin typeface="Times New Roman" panose="02020603050405020304" pitchFamily="18" charset="0"/>
              </a:rPr>
              <a:t>Cfr. Lo stereotipo e la profezia che sia autoavvera.</a:t>
            </a:r>
          </a:p>
        </p:txBody>
      </p:sp>
    </p:spTree>
    <p:extLst>
      <p:ext uri="{BB962C8B-B14F-4D97-AF65-F5344CB8AC3E}">
        <p14:creationId xmlns:p14="http://schemas.microsoft.com/office/powerpoint/2010/main" val="872606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1919288" y="836613"/>
            <a:ext cx="8291512" cy="5472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Clr>
                <a:srgbClr val="CC0000"/>
              </a:buClr>
              <a:buSzPct val="70000"/>
              <a:buBlip>
                <a:blip r:embed="rId3"/>
              </a:buBlip>
            </a:pPr>
            <a:r>
              <a:rPr lang="it-IT" altLang="it-IT">
                <a:solidFill>
                  <a:srgbClr val="CC0000"/>
                </a:solidFill>
                <a:latin typeface="Times New Roman" panose="02020603050405020304" pitchFamily="18" charset="0"/>
              </a:rPr>
              <a:t>Somiglianza</a:t>
            </a:r>
          </a:p>
          <a:p>
            <a:pPr>
              <a:spcBef>
                <a:spcPts val="600"/>
              </a:spcBef>
              <a:buClrTx/>
            </a:pPr>
            <a:r>
              <a:rPr lang="it-IT" altLang="it-IT">
                <a:solidFill>
                  <a:srgbClr val="000000"/>
                </a:solidFill>
                <a:latin typeface="Times New Roman" panose="02020603050405020304" pitchFamily="18" charset="0"/>
              </a:rPr>
              <a:t>In generale si è attratti da persone </a:t>
            </a:r>
            <a:r>
              <a:rPr lang="it-IT" altLang="it-IT" i="1">
                <a:solidFill>
                  <a:srgbClr val="000000"/>
                </a:solidFill>
                <a:latin typeface="Times New Roman" panose="02020603050405020304" pitchFamily="18" charset="0"/>
              </a:rPr>
              <a:t>simili</a:t>
            </a:r>
            <a:r>
              <a:rPr lang="it-IT" altLang="it-IT">
                <a:solidFill>
                  <a:srgbClr val="000000"/>
                </a:solidFill>
                <a:latin typeface="Times New Roman" panose="02020603050405020304" pitchFamily="18" charset="0"/>
              </a:rPr>
              <a:t> a noi (caratteristiche</a:t>
            </a:r>
          </a:p>
          <a:p>
            <a:pPr>
              <a:spcBef>
                <a:spcPts val="600"/>
              </a:spcBef>
              <a:buClrTx/>
            </a:pPr>
            <a:r>
              <a:rPr lang="it-IT" altLang="it-IT">
                <a:solidFill>
                  <a:srgbClr val="000000"/>
                </a:solidFill>
                <a:latin typeface="Times New Roman" panose="02020603050405020304" pitchFamily="18" charset="0"/>
              </a:rPr>
              <a:t>demografiche, atteggiamenti).</a:t>
            </a:r>
          </a:p>
          <a:p>
            <a:pPr>
              <a:spcBef>
                <a:spcPts val="600"/>
              </a:spcBef>
              <a:buClrTx/>
            </a:pPr>
            <a:r>
              <a:rPr lang="it-IT" altLang="it-IT">
                <a:solidFill>
                  <a:srgbClr val="000000"/>
                </a:solidFill>
                <a:latin typeface="Times New Roman" panose="02020603050405020304" pitchFamily="18" charset="0"/>
              </a:rPr>
              <a:t>Come l’atteggiamento determina l’azione?</a:t>
            </a:r>
          </a:p>
          <a:p>
            <a:pPr>
              <a:spcBef>
                <a:spcPts val="600"/>
              </a:spcBef>
              <a:buSzPct val="70000"/>
              <a:buBlip>
                <a:blip r:embed="rId3"/>
              </a:buBlip>
            </a:pPr>
            <a:r>
              <a:rPr lang="it-IT" altLang="it-IT">
                <a:solidFill>
                  <a:srgbClr val="000000"/>
                </a:solidFill>
                <a:latin typeface="Times New Roman" panose="02020603050405020304" pitchFamily="18" charset="0"/>
              </a:rPr>
              <a:t>Byrne e Nelson (1965)  distribuirono ai partecipanti un questionario sugli atteggiamenti e poi furono presentati ad altre persone le quali avevano letto un questionario simile, apparentemente compilato da quella persona. Risultò che quanto più elevata era la quantità di atteggiamenti analoghi che i nuovi soggetti pensavano di condividere con l’altro individuo, più piaceva ai partecipanti.</a:t>
            </a:r>
          </a:p>
          <a:p>
            <a:pPr>
              <a:spcBef>
                <a:spcPts val="600"/>
              </a:spcBef>
              <a:buSzPct val="70000"/>
              <a:buBlip>
                <a:blip r:embed="rId3"/>
              </a:buBlip>
            </a:pPr>
            <a:r>
              <a:rPr lang="it-IT" altLang="it-IT">
                <a:solidFill>
                  <a:srgbClr val="000000"/>
                </a:solidFill>
                <a:latin typeface="Times New Roman" panose="02020603050405020304" pitchFamily="18" charset="0"/>
              </a:rPr>
              <a:t>Le coppie simili per aspetto, ambiente sociale di provenienza, personalità, interessi e attività del tempo libero, tendono a provare una maggiore attrazione reciproca.</a:t>
            </a:r>
          </a:p>
        </p:txBody>
      </p:sp>
    </p:spTree>
    <p:extLst>
      <p:ext uri="{BB962C8B-B14F-4D97-AF65-F5344CB8AC3E}">
        <p14:creationId xmlns:p14="http://schemas.microsoft.com/office/powerpoint/2010/main" val="4098454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927350" y="5445125"/>
            <a:ext cx="6400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nSpc>
                <a:spcPct val="90000"/>
              </a:lnSpc>
              <a:spcBef>
                <a:spcPts val="350"/>
              </a:spcBef>
              <a:buClrTx/>
            </a:pPr>
            <a:r>
              <a:rPr lang="it-IT" altLang="it-IT" sz="1400">
                <a:solidFill>
                  <a:srgbClr val="000000"/>
                </a:solidFill>
                <a:latin typeface="Times New Roman" panose="02020603050405020304" pitchFamily="18" charset="0"/>
              </a:rPr>
              <a:t>L</a:t>
            </a:r>
            <a:r>
              <a:rPr lang="ja-JP" altLang="it-IT" sz="1400">
                <a:solidFill>
                  <a:srgbClr val="000000"/>
                </a:solidFill>
              </a:rPr>
              <a:t>’</a:t>
            </a:r>
            <a:r>
              <a:rPr lang="it-IT" altLang="ja-JP" sz="1400">
                <a:solidFill>
                  <a:srgbClr val="000000"/>
                </a:solidFill>
                <a:latin typeface="Times New Roman" panose="02020603050405020304" pitchFamily="18" charset="0"/>
              </a:rPr>
              <a:t>attrazione come funzione della proporzione di atteggiamenti simili. Dati tratti da Byrne e Nelson (1965)</a:t>
            </a:r>
            <a:endParaRPr lang="it-IT" altLang="it-IT" sz="1400">
              <a:solidFill>
                <a:srgbClr val="000000"/>
              </a:solidFill>
              <a:latin typeface="Times New Roman" panose="02020603050405020304" pitchFamily="18" charset="0"/>
            </a:endParaRPr>
          </a:p>
        </p:txBody>
      </p:sp>
      <p:pic>
        <p:nvPicPr>
          <p:cNvPr id="276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836613"/>
            <a:ext cx="6337300" cy="458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8549701"/>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992314" y="1557338"/>
            <a:ext cx="8218487" cy="4032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Clr>
                <a:srgbClr val="CC0000"/>
              </a:buClr>
              <a:buSzPct val="70000"/>
              <a:buBlip>
                <a:blip r:embed="rId3"/>
              </a:buBlip>
            </a:pPr>
            <a:r>
              <a:rPr lang="it-IT" altLang="it-IT">
                <a:solidFill>
                  <a:srgbClr val="CC0000"/>
                </a:solidFill>
                <a:latin typeface="Times New Roman" panose="02020603050405020304" pitchFamily="18" charset="0"/>
              </a:rPr>
              <a:t>Ipotesi del matching</a:t>
            </a:r>
            <a:r>
              <a:rPr lang="it-IT" altLang="it-IT">
                <a:solidFill>
                  <a:srgbClr val="000000"/>
                </a:solidFill>
                <a:latin typeface="Times New Roman" panose="02020603050405020304" pitchFamily="18" charset="0"/>
              </a:rPr>
              <a:t> (Garcia e Khersonsky, 1997): siamo attratti soprattutto da persone che hanno la nostra stessa attrattività pensare che loro abbiano la stessa idea di noi, riduce il rischio di andare incontro a un possibile e sgradevole rifiuto del nostro approccio. </a:t>
            </a:r>
          </a:p>
          <a:p>
            <a:pPr>
              <a:spcBef>
                <a:spcPts val="600"/>
              </a:spcBef>
              <a:buSzPct val="70000"/>
              <a:buBlip>
                <a:blip r:embed="rId3"/>
              </a:buBlip>
            </a:pPr>
            <a:r>
              <a:rPr lang="it-IT" altLang="it-IT">
                <a:solidFill>
                  <a:srgbClr val="000000"/>
                </a:solidFill>
                <a:latin typeface="Times New Roman" panose="02020603050405020304" pitchFamily="18" charset="0"/>
              </a:rPr>
              <a:t>Pareri divergenti, per esempio, secondo Van Straaten, Engels, Finkenauer e Holland (2009) mentre le persone meno attraenti potrebbero </a:t>
            </a:r>
            <a:r>
              <a:rPr lang="it-IT" altLang="it-IT" i="1">
                <a:solidFill>
                  <a:srgbClr val="000000"/>
                </a:solidFill>
                <a:latin typeface="Times New Roman" panose="02020603050405020304" pitchFamily="18" charset="0"/>
              </a:rPr>
              <a:t>preferire</a:t>
            </a:r>
            <a:r>
              <a:rPr lang="it-IT" altLang="it-IT">
                <a:solidFill>
                  <a:srgbClr val="000000"/>
                </a:solidFill>
                <a:latin typeface="Times New Roman" panose="02020603050405020304" pitchFamily="18" charset="0"/>
              </a:rPr>
              <a:t> avere un partner molto attraente, è più probabile che </a:t>
            </a:r>
            <a:r>
              <a:rPr lang="it-IT" altLang="it-IT" i="1">
                <a:solidFill>
                  <a:srgbClr val="000000"/>
                </a:solidFill>
                <a:latin typeface="Times New Roman" panose="02020603050405020304" pitchFamily="18" charset="0"/>
              </a:rPr>
              <a:t>cerchino</a:t>
            </a:r>
            <a:r>
              <a:rPr lang="it-IT" altLang="it-IT">
                <a:solidFill>
                  <a:srgbClr val="000000"/>
                </a:solidFill>
                <a:latin typeface="Times New Roman" panose="02020603050405020304" pitchFamily="18" charset="0"/>
              </a:rPr>
              <a:t> un partner non molto diverso da loro per evitare un rifiuto.</a:t>
            </a:r>
          </a:p>
          <a:p>
            <a:pPr>
              <a:spcBef>
                <a:spcPts val="600"/>
              </a:spcBef>
            </a:pPr>
            <a:endParaRPr lang="it-IT" altLang="it-IT">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275506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2927350" y="5734050"/>
            <a:ext cx="6400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nSpc>
                <a:spcPct val="80000"/>
              </a:lnSpc>
              <a:spcBef>
                <a:spcPts val="350"/>
              </a:spcBef>
              <a:buClrTx/>
            </a:pPr>
            <a:r>
              <a:rPr lang="it-IT" altLang="it-IT" sz="1400">
                <a:solidFill>
                  <a:srgbClr val="000000"/>
                </a:solidFill>
                <a:latin typeface="Times New Roman" panose="02020603050405020304" pitchFamily="18" charset="0"/>
              </a:rPr>
              <a:t>Il comportamento di approccio tra i partecipanti maschi come funzione dell</a:t>
            </a:r>
            <a:r>
              <a:rPr lang="ja-JP" altLang="it-IT" sz="1400">
                <a:solidFill>
                  <a:srgbClr val="000000"/>
                </a:solidFill>
              </a:rPr>
              <a:t>’</a:t>
            </a:r>
            <a:r>
              <a:rPr lang="it-IT" altLang="ja-JP" sz="1400">
                <a:solidFill>
                  <a:srgbClr val="000000"/>
                </a:solidFill>
                <a:latin typeface="Times New Roman" panose="02020603050405020304" pitchFamily="18" charset="0"/>
              </a:rPr>
              <a:t>attrattività del partecipante e del partner dell</a:t>
            </a:r>
            <a:r>
              <a:rPr lang="ja-JP" altLang="it-IT" sz="1400">
                <a:solidFill>
                  <a:srgbClr val="000000"/>
                </a:solidFill>
              </a:rPr>
              <a:t>’</a:t>
            </a:r>
            <a:r>
              <a:rPr lang="it-IT" altLang="ja-JP" sz="1400">
                <a:solidFill>
                  <a:srgbClr val="000000"/>
                </a:solidFill>
                <a:latin typeface="Times New Roman" panose="02020603050405020304" pitchFamily="18" charset="0"/>
              </a:rPr>
              <a:t>interazione. Dati tratti da Van Straaten et al. (2009)</a:t>
            </a:r>
            <a:endParaRPr lang="it-IT" altLang="it-IT" sz="1400">
              <a:solidFill>
                <a:srgbClr val="000000"/>
              </a:solidFill>
              <a:latin typeface="Times New Roman" panose="02020603050405020304" pitchFamily="18" charset="0"/>
            </a:endParaRPr>
          </a:p>
        </p:txBody>
      </p:sp>
      <p:pic>
        <p:nvPicPr>
          <p:cNvPr id="317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614" y="765175"/>
            <a:ext cx="4973637" cy="497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279105"/>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35189" y="836614"/>
            <a:ext cx="8086725" cy="5329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spcBef>
                <a:spcPts val="500"/>
              </a:spcBef>
              <a:buFont typeface="Times New Roman" panose="02020603050405020304" pitchFamily="18" charset="0"/>
              <a:buChar char="•"/>
            </a:pPr>
            <a:r>
              <a:rPr lang="it-IT" altLang="it-IT" sz="2000">
                <a:solidFill>
                  <a:srgbClr val="000000"/>
                </a:solidFill>
                <a:latin typeface="Times New Roman" panose="02020603050405020304" pitchFamily="18" charset="0"/>
              </a:rPr>
              <a:t>Secondo la </a:t>
            </a:r>
            <a:r>
              <a:rPr lang="it-IT" altLang="it-IT" sz="2000">
                <a:solidFill>
                  <a:srgbClr val="CC0000"/>
                </a:solidFill>
                <a:latin typeface="Times New Roman" panose="02020603050405020304" pitchFamily="18" charset="0"/>
              </a:rPr>
              <a:t>teoria dell’investimento parentale</a:t>
            </a:r>
            <a:r>
              <a:rPr lang="it-IT" altLang="it-IT" sz="2000">
                <a:solidFill>
                  <a:srgbClr val="000000"/>
                </a:solidFill>
                <a:latin typeface="Times New Roman" panose="02020603050405020304" pitchFamily="18" charset="0"/>
              </a:rPr>
              <a:t> (Trivers, 1972), uomini e donne utilizzano strategie molto diverse nella conquista di un partner per ragioni di tipo evoluzionistico.</a:t>
            </a:r>
          </a:p>
          <a:p>
            <a:pPr>
              <a:spcBef>
                <a:spcPts val="500"/>
              </a:spcBef>
              <a:buFont typeface="Times New Roman" panose="02020603050405020304" pitchFamily="18" charset="0"/>
              <a:buChar char="•"/>
            </a:pPr>
            <a:r>
              <a:rPr lang="it-IT" altLang="it-IT" sz="2000">
                <a:solidFill>
                  <a:srgbClr val="000000"/>
                </a:solidFill>
                <a:latin typeface="Times New Roman" panose="02020603050405020304" pitchFamily="18" charset="0"/>
              </a:rPr>
              <a:t>La riproduzione ha conseguenze più serie e durevoli per le donne che devono essere sicure che il compagno scelto sia adeguato. </a:t>
            </a:r>
          </a:p>
          <a:p>
            <a:pPr>
              <a:spcBef>
                <a:spcPts val="500"/>
              </a:spcBef>
              <a:buFont typeface="Times New Roman" panose="02020603050405020304" pitchFamily="18" charset="0"/>
              <a:buChar char="•"/>
            </a:pPr>
            <a:r>
              <a:rPr lang="it-IT" altLang="it-IT" sz="2000">
                <a:solidFill>
                  <a:srgbClr val="000000"/>
                </a:solidFill>
                <a:latin typeface="Times New Roman" panose="02020603050405020304" pitchFamily="18" charset="0"/>
              </a:rPr>
              <a:t>La </a:t>
            </a:r>
            <a:r>
              <a:rPr lang="it-IT" altLang="it-IT" sz="2000">
                <a:solidFill>
                  <a:srgbClr val="CC0000"/>
                </a:solidFill>
                <a:latin typeface="Times New Roman" panose="02020603050405020304" pitchFamily="18" charset="0"/>
              </a:rPr>
              <a:t>teoria dell’equilibrio</a:t>
            </a:r>
            <a:r>
              <a:rPr lang="it-IT" altLang="it-IT" sz="2000">
                <a:solidFill>
                  <a:srgbClr val="000000"/>
                </a:solidFill>
                <a:latin typeface="Times New Roman" panose="02020603050405020304" pitchFamily="18" charset="0"/>
              </a:rPr>
              <a:t> di Fritz Heider (1958) sosteneva che le persone cercano di conservare un senso di equilibrio, o di coerenza cognitiva, nei loro pensieri, sensazioni e relazioni sociali. Una relazione tra due persone sarà equilibrata quando per entrambi sono importanti le stesse cose.</a:t>
            </a:r>
          </a:p>
          <a:p>
            <a:pPr>
              <a:spcBef>
                <a:spcPts val="500"/>
              </a:spcBef>
              <a:buFont typeface="Times New Roman" panose="02020603050405020304" pitchFamily="18" charset="0"/>
              <a:buChar char="•"/>
            </a:pPr>
            <a:r>
              <a:rPr lang="it-IT" altLang="it-IT" sz="2000">
                <a:solidFill>
                  <a:srgbClr val="000000"/>
                </a:solidFill>
                <a:latin typeface="Times New Roman" panose="02020603050405020304" pitchFamily="18" charset="0"/>
              </a:rPr>
              <a:t>Il </a:t>
            </a:r>
            <a:r>
              <a:rPr lang="it-IT" altLang="it-IT" sz="2000" i="1">
                <a:solidFill>
                  <a:srgbClr val="000000"/>
                </a:solidFill>
                <a:latin typeface="Times New Roman" panose="02020603050405020304" pitchFamily="18" charset="0"/>
              </a:rPr>
              <a:t>confronto sociale</a:t>
            </a:r>
            <a:r>
              <a:rPr lang="it-IT" altLang="it-IT" sz="2000">
                <a:solidFill>
                  <a:srgbClr val="000000"/>
                </a:solidFill>
                <a:latin typeface="Times New Roman" panose="02020603050405020304" pitchFamily="18" charset="0"/>
              </a:rPr>
              <a:t> conferisce una validità sociale ad aspetti importanti del nostro concetto di noi stessi. Clore (1976) sosteneva che quando qualcuno concorda con le nostre percezioni, il nostro punto di vista viene rafforzato e ciò determina una maggiore simpatia.</a:t>
            </a:r>
          </a:p>
          <a:p>
            <a:pPr>
              <a:spcBef>
                <a:spcPts val="500"/>
              </a:spcBef>
              <a:buFont typeface="Times New Roman" panose="02020603050405020304" pitchFamily="18" charset="0"/>
              <a:buChar char="•"/>
            </a:pPr>
            <a:r>
              <a:rPr lang="it-IT" altLang="it-IT" sz="2000" i="1">
                <a:solidFill>
                  <a:srgbClr val="000000"/>
                </a:solidFill>
                <a:latin typeface="Times New Roman" panose="02020603050405020304" pitchFamily="18" charset="0"/>
              </a:rPr>
              <a:t>La spiegazione evoluzionistica</a:t>
            </a:r>
            <a:r>
              <a:rPr lang="it-IT" altLang="it-IT" sz="2000">
                <a:solidFill>
                  <a:srgbClr val="000000"/>
                </a:solidFill>
                <a:latin typeface="Times New Roman" panose="02020603050405020304" pitchFamily="18" charset="0"/>
              </a:rPr>
              <a:t>. Vi sono prove che gli amici hanno la tendenza a condividere certe caratteristiche geneticamente determinate (Rushton, 1989).</a:t>
            </a:r>
          </a:p>
        </p:txBody>
      </p:sp>
    </p:spTree>
    <p:extLst>
      <p:ext uri="{BB962C8B-B14F-4D97-AF65-F5344CB8AC3E}">
        <p14:creationId xmlns:p14="http://schemas.microsoft.com/office/powerpoint/2010/main" val="28972325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1992313" y="765176"/>
            <a:ext cx="8229600" cy="855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400">
                <a:solidFill>
                  <a:srgbClr val="000000"/>
                </a:solidFill>
                <a:latin typeface="Times New Roman" panose="02020603050405020304" pitchFamily="18" charset="0"/>
              </a:rPr>
              <a:t>Caratteristiche complementari</a:t>
            </a:r>
            <a:r>
              <a:rPr lang="it-IT" altLang="it-IT" sz="4400" b="1">
                <a:solidFill>
                  <a:srgbClr val="000000"/>
                </a:solidFill>
              </a:rPr>
              <a:t> </a:t>
            </a:r>
          </a:p>
        </p:txBody>
      </p:sp>
      <p:sp>
        <p:nvSpPr>
          <p:cNvPr id="35843" name="Text Box 2"/>
          <p:cNvSpPr txBox="1">
            <a:spLocks noChangeArrowheads="1"/>
          </p:cNvSpPr>
          <p:nvPr/>
        </p:nvSpPr>
        <p:spPr bwMode="auto">
          <a:xfrm>
            <a:off x="1992314" y="1557338"/>
            <a:ext cx="8156575" cy="4679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marL="741363" indent="-28416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500"/>
              </a:spcBef>
              <a:buClrTx/>
            </a:pPr>
            <a:r>
              <a:rPr lang="it-IT" altLang="it-IT" sz="2000">
                <a:solidFill>
                  <a:srgbClr val="000000"/>
                </a:solidFill>
                <a:latin typeface="Times New Roman" panose="02020603050405020304" pitchFamily="18" charset="0"/>
              </a:rPr>
              <a:t>L’attrazione per caratteristiche complementari riflette il fatto che ci piacciono</a:t>
            </a:r>
          </a:p>
          <a:p>
            <a:pPr>
              <a:spcBef>
                <a:spcPts val="500"/>
              </a:spcBef>
              <a:buClrTx/>
            </a:pPr>
            <a:r>
              <a:rPr lang="it-IT" altLang="it-IT" sz="2000">
                <a:solidFill>
                  <a:srgbClr val="000000"/>
                </a:solidFill>
                <a:latin typeface="Times New Roman" panose="02020603050405020304" pitchFamily="18" charset="0"/>
              </a:rPr>
              <a:t>le persone che possiedono caratteristiche che noi non abbiamo, ma che</a:t>
            </a:r>
          </a:p>
          <a:p>
            <a:pPr>
              <a:spcBef>
                <a:spcPts val="500"/>
              </a:spcBef>
              <a:buClrTx/>
            </a:pPr>
            <a:r>
              <a:rPr lang="it-IT" altLang="it-IT" sz="2000">
                <a:solidFill>
                  <a:srgbClr val="000000"/>
                </a:solidFill>
                <a:latin typeface="Times New Roman" panose="02020603050405020304" pitchFamily="18" charset="0"/>
              </a:rPr>
              <a:t>vorremmo avere.</a:t>
            </a:r>
          </a:p>
          <a:p>
            <a:pPr>
              <a:spcBef>
                <a:spcPts val="500"/>
              </a:spcBef>
              <a:buClrTx/>
            </a:pPr>
            <a:r>
              <a:rPr lang="it-IT" altLang="it-IT" sz="2000">
                <a:solidFill>
                  <a:srgbClr val="000000"/>
                </a:solidFill>
                <a:latin typeface="Times New Roman" panose="02020603050405020304" pitchFamily="18" charset="0"/>
              </a:rPr>
              <a:t>Buss (1989) rilevò che in 37 paesi gli uomini preferiscono le donne più</a:t>
            </a:r>
          </a:p>
          <a:p>
            <a:pPr>
              <a:spcBef>
                <a:spcPts val="500"/>
              </a:spcBef>
              <a:buClrTx/>
            </a:pPr>
            <a:r>
              <a:rPr lang="it-IT" altLang="it-IT" sz="2000">
                <a:solidFill>
                  <a:srgbClr val="000000"/>
                </a:solidFill>
                <a:latin typeface="Times New Roman" panose="02020603050405020304" pitchFamily="18" charset="0"/>
              </a:rPr>
              <a:t>giovani, mentre le donne in genere preferiscono gli uomini leggermente più</a:t>
            </a:r>
          </a:p>
          <a:p>
            <a:pPr>
              <a:spcBef>
                <a:spcPts val="500"/>
              </a:spcBef>
              <a:buClrTx/>
            </a:pPr>
            <a:r>
              <a:rPr lang="it-IT" altLang="it-IT" sz="2000">
                <a:solidFill>
                  <a:srgbClr val="000000"/>
                </a:solidFill>
                <a:latin typeface="Times New Roman" panose="02020603050405020304" pitchFamily="18" charset="0"/>
              </a:rPr>
              <a:t>adulti. Per gli uomini un fattore molto importante di attrazione è la bellezza,</a:t>
            </a:r>
          </a:p>
          <a:p>
            <a:pPr>
              <a:spcBef>
                <a:spcPts val="500"/>
              </a:spcBef>
              <a:buClrTx/>
            </a:pPr>
            <a:r>
              <a:rPr lang="it-IT" altLang="it-IT" sz="2000">
                <a:solidFill>
                  <a:srgbClr val="000000"/>
                </a:solidFill>
                <a:latin typeface="Times New Roman" panose="02020603050405020304" pitchFamily="18" charset="0"/>
              </a:rPr>
              <a:t>mentre per le donne lo status sociale.</a:t>
            </a:r>
          </a:p>
          <a:p>
            <a:pPr>
              <a:spcBef>
                <a:spcPts val="500"/>
              </a:spcBef>
              <a:buClrTx/>
            </a:pPr>
            <a:r>
              <a:rPr lang="it-IT" altLang="it-IT" sz="2000">
                <a:solidFill>
                  <a:srgbClr val="000000"/>
                </a:solidFill>
                <a:latin typeface="Times New Roman" panose="02020603050405020304" pitchFamily="18" charset="0"/>
              </a:rPr>
              <a:t>Spiegazioni possibili:</a:t>
            </a:r>
          </a:p>
          <a:p>
            <a:pPr lvl="1">
              <a:spcBef>
                <a:spcPts val="450"/>
              </a:spcBef>
              <a:buSzPct val="70000"/>
              <a:buBlip>
                <a:blip r:embed="rId3"/>
              </a:buBlip>
            </a:pPr>
            <a:r>
              <a:rPr lang="it-IT" altLang="it-IT" sz="1800">
                <a:solidFill>
                  <a:srgbClr val="000000"/>
                </a:solidFill>
                <a:latin typeface="Times New Roman" panose="02020603050405020304" pitchFamily="18" charset="0"/>
              </a:rPr>
              <a:t>Per la prospettiva evoluzionistica, l’attrazione è associata alla massimizzazione delle probabilità di generare prole e trasmettere i propri geni;</a:t>
            </a:r>
          </a:p>
          <a:p>
            <a:pPr lvl="1">
              <a:spcBef>
                <a:spcPts val="450"/>
              </a:spcBef>
              <a:buSzPct val="70000"/>
              <a:buBlip>
                <a:blip r:embed="rId3"/>
              </a:buBlip>
            </a:pPr>
            <a:r>
              <a:rPr lang="it-IT" altLang="it-IT" sz="1800">
                <a:solidFill>
                  <a:srgbClr val="000000"/>
                </a:solidFill>
                <a:latin typeface="Times New Roman" panose="02020603050405020304" pitchFamily="18" charset="0"/>
              </a:rPr>
              <a:t>Secondo la prospettiva socio-culturale, gli uomini poiché storicamente hanno avuto più potere delle donne nella società, considerano le donne come oggetto di scambio e, in questo caso, la qualità o la bellezza dell’oggetto è di primaria importanza.</a:t>
            </a:r>
          </a:p>
        </p:txBody>
      </p:sp>
    </p:spTree>
    <p:extLst>
      <p:ext uri="{BB962C8B-B14F-4D97-AF65-F5344CB8AC3E}">
        <p14:creationId xmlns:p14="http://schemas.microsoft.com/office/powerpoint/2010/main" val="2965447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919288" y="1844676"/>
            <a:ext cx="8291512" cy="4321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Clr>
                <a:srgbClr val="CC0000"/>
              </a:buClr>
              <a:buSzPct val="70000"/>
              <a:buBlip>
                <a:blip r:embed="rId3"/>
              </a:buBlip>
            </a:pPr>
            <a:r>
              <a:rPr lang="it-IT" altLang="it-IT">
                <a:solidFill>
                  <a:srgbClr val="CC0000"/>
                </a:solidFill>
                <a:latin typeface="Times New Roman" panose="02020603050405020304" pitchFamily="18" charset="0"/>
              </a:rPr>
              <a:t>Reciprocità</a:t>
            </a:r>
          </a:p>
          <a:p>
            <a:pPr>
              <a:spcBef>
                <a:spcPts val="600"/>
              </a:spcBef>
              <a:buSzPct val="70000"/>
              <a:buBlip>
                <a:blip r:embed="rId3"/>
              </a:buBlip>
            </a:pPr>
            <a:r>
              <a:rPr lang="it-IT" altLang="it-IT">
                <a:solidFill>
                  <a:srgbClr val="000000"/>
                </a:solidFill>
                <a:latin typeface="Times New Roman" panose="02020603050405020304" pitchFamily="18" charset="0"/>
              </a:rPr>
              <a:t>Secondo il </a:t>
            </a:r>
            <a:r>
              <a:rPr lang="it-IT" altLang="it-IT" i="1">
                <a:solidFill>
                  <a:srgbClr val="000000"/>
                </a:solidFill>
                <a:latin typeface="Times New Roman" panose="02020603050405020304" pitchFamily="18" charset="0"/>
              </a:rPr>
              <a:t>principio di reciprocità</a:t>
            </a:r>
            <a:r>
              <a:rPr lang="it-IT" altLang="it-IT">
                <a:solidFill>
                  <a:srgbClr val="000000"/>
                </a:solidFill>
                <a:latin typeface="Times New Roman" panose="02020603050405020304" pitchFamily="18" charset="0"/>
              </a:rPr>
              <a:t>, tendono a piacerci quelli a cui piacciamo e a non piacerci quelli a cui non piacciamo.</a:t>
            </a:r>
          </a:p>
          <a:p>
            <a:pPr>
              <a:spcBef>
                <a:spcPts val="600"/>
              </a:spcBef>
              <a:buSzPct val="70000"/>
              <a:buBlip>
                <a:blip r:embed="rId3"/>
              </a:buBlip>
            </a:pPr>
            <a:r>
              <a:rPr lang="it-IT" altLang="it-IT" i="1">
                <a:solidFill>
                  <a:srgbClr val="000000"/>
                </a:solidFill>
                <a:latin typeface="Times New Roman" panose="02020603050405020304" pitchFamily="18" charset="0"/>
              </a:rPr>
              <a:t>Secondo la teoria dell’equilibrio</a:t>
            </a:r>
            <a:r>
              <a:rPr lang="it-IT" altLang="it-IT">
                <a:solidFill>
                  <a:srgbClr val="000000"/>
                </a:solidFill>
                <a:latin typeface="Times New Roman" panose="02020603050405020304" pitchFamily="18" charset="0"/>
              </a:rPr>
              <a:t> (Heider, 1958) siamo probabilmente attratti da una persona che ha per noi una considerazione simile a quella che abbiamo noi per lei. </a:t>
            </a:r>
          </a:p>
          <a:p>
            <a:pPr>
              <a:spcBef>
                <a:spcPts val="600"/>
              </a:spcBef>
              <a:buSzPct val="70000"/>
              <a:buBlip>
                <a:blip r:embed="rId3"/>
              </a:buBlip>
            </a:pPr>
            <a:r>
              <a:rPr lang="it-IT" altLang="it-IT">
                <a:solidFill>
                  <a:srgbClr val="000000"/>
                </a:solidFill>
                <a:latin typeface="Times New Roman" panose="02020603050405020304" pitchFamily="18" charset="0"/>
              </a:rPr>
              <a:t>Se sappiamo di piacere a un’altra persona, l’attrazione reciproca può anche aumentare attraverso la </a:t>
            </a:r>
            <a:r>
              <a:rPr lang="it-IT" altLang="it-IT" i="1">
                <a:solidFill>
                  <a:srgbClr val="000000"/>
                </a:solidFill>
                <a:latin typeface="Times New Roman" panose="02020603050405020304" pitchFamily="18" charset="0"/>
              </a:rPr>
              <a:t>profezia che si autoavvera.</a:t>
            </a:r>
          </a:p>
          <a:p>
            <a:pPr>
              <a:spcBef>
                <a:spcPts val="600"/>
              </a:spcBef>
              <a:buClrTx/>
            </a:pPr>
            <a:endParaRPr lang="it-IT" altLang="it-IT" i="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13772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2063750" y="1052514"/>
            <a:ext cx="8229600" cy="719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a:solidFill>
                  <a:srgbClr val="000000"/>
                </a:solidFill>
                <a:latin typeface="Times New Roman" panose="02020603050405020304" pitchFamily="18" charset="0"/>
              </a:rPr>
              <a:t>Determinanti dell’attrazione centrate su chi percepisce </a:t>
            </a:r>
          </a:p>
        </p:txBody>
      </p:sp>
      <p:sp>
        <p:nvSpPr>
          <p:cNvPr id="21506" name="Text Box 2"/>
          <p:cNvSpPr txBox="1">
            <a:spLocks noChangeArrowheads="1"/>
          </p:cNvSpPr>
          <p:nvPr/>
        </p:nvSpPr>
        <p:spPr bwMode="auto">
          <a:xfrm>
            <a:off x="1992313" y="2781300"/>
            <a:ext cx="8229600" cy="2044700"/>
          </a:xfrm>
          <a:prstGeom prst="rect">
            <a:avLst/>
          </a:prstGeom>
          <a:solidFill>
            <a:srgbClr val="FFFFFF"/>
          </a:solidFill>
          <a:ln>
            <a:noFill/>
          </a:ln>
          <a:effectLst/>
          <a:extLst>
            <a:ext uri="{91240B29-F687-4f45-9708-019B960494DF}"/>
            <a:ext uri="{AF507438-7753-43e0-B8FC-AC1667EBCBE1}"/>
          </a:extLst>
        </p:spPr>
        <p:txBody>
          <a:bodyPr lIns="90000" tIns="46800" rIns="90000" bIns="46800"/>
          <a:lstStyle>
            <a:lvl1pPr marL="342900"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Arial" charset="0"/>
                <a:ea typeface="ＭＳ Ｐゴシック" charset="0"/>
                <a:cs typeface="ＭＳ Ｐゴシック" charset="0"/>
              </a:defRPr>
            </a:lvl9pPr>
          </a:lstStyle>
          <a:p>
            <a:pPr>
              <a:lnSpc>
                <a:spcPct val="90000"/>
              </a:lnSpc>
              <a:spcBef>
                <a:spcPts val="600"/>
              </a:spcBef>
              <a:buSzPct val="70000"/>
              <a:defRPr/>
            </a:pPr>
            <a:r>
              <a:rPr lang="it-IT">
                <a:latin typeface="Times New Roman" charset="0"/>
              </a:rPr>
              <a:t>Due fattori:</a:t>
            </a:r>
          </a:p>
          <a:p>
            <a:pPr marL="341313" indent="-339725">
              <a:lnSpc>
                <a:spcPct val="90000"/>
              </a:lnSpc>
              <a:spcBef>
                <a:spcPts val="600"/>
              </a:spcBef>
              <a:buClr>
                <a:srgbClr val="000000"/>
              </a:buClr>
              <a:buSzPct val="70000"/>
              <a:buFont typeface="Times New Roman" charset="0"/>
              <a:buChar char="•"/>
              <a:defRPr/>
            </a:pPr>
            <a:r>
              <a:rPr lang="it-IT">
                <a:latin typeface="Times New Roman" charset="0"/>
              </a:rPr>
              <a:t>quanto chi percepisce, ossia quanto ritenga </a:t>
            </a:r>
            <a:r>
              <a:rPr lang="it-IT" i="1">
                <a:latin typeface="Times New Roman" charset="0"/>
              </a:rPr>
              <a:t>familiari</a:t>
            </a:r>
            <a:r>
              <a:rPr lang="it-IT">
                <a:latin typeface="Times New Roman" charset="0"/>
              </a:rPr>
              <a:t> le altre persone (pensieri, sentimenti ed esperienze);</a:t>
            </a:r>
          </a:p>
          <a:p>
            <a:pPr marL="341313" indent="-339725">
              <a:lnSpc>
                <a:spcPct val="90000"/>
              </a:lnSpc>
              <a:spcBef>
                <a:spcPts val="600"/>
              </a:spcBef>
              <a:buClr>
                <a:srgbClr val="000000"/>
              </a:buClr>
              <a:buSzPct val="70000"/>
              <a:buFont typeface="Times New Roman" charset="0"/>
              <a:buChar char="•"/>
              <a:defRPr/>
            </a:pPr>
            <a:r>
              <a:rPr lang="it-IT">
                <a:latin typeface="Times New Roman" charset="0"/>
              </a:rPr>
              <a:t>quanto si senta </a:t>
            </a:r>
            <a:r>
              <a:rPr lang="it-IT" i="1">
                <a:latin typeface="Times New Roman" charset="0"/>
              </a:rPr>
              <a:t>ansioso</a:t>
            </a:r>
            <a:r>
              <a:rPr lang="it-IT">
                <a:latin typeface="Times New Roman" charset="0"/>
              </a:rPr>
              <a:t> nei contesti sociali. </a:t>
            </a:r>
          </a:p>
        </p:txBody>
      </p:sp>
    </p:spTree>
    <p:extLst>
      <p:ext uri="{BB962C8B-B14F-4D97-AF65-F5344CB8AC3E}">
        <p14:creationId xmlns:p14="http://schemas.microsoft.com/office/powerpoint/2010/main" val="524364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992313" y="765175"/>
            <a:ext cx="8229600"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a:solidFill>
                  <a:srgbClr val="000000"/>
                </a:solidFill>
                <a:latin typeface="Times New Roman" panose="02020603050405020304" pitchFamily="18" charset="0"/>
              </a:rPr>
              <a:t>Affiliazione e attrazione</a:t>
            </a:r>
          </a:p>
        </p:txBody>
      </p:sp>
      <p:sp>
        <p:nvSpPr>
          <p:cNvPr id="5123" name="Text Box 2"/>
          <p:cNvSpPr txBox="1">
            <a:spLocks noChangeArrowheads="1"/>
          </p:cNvSpPr>
          <p:nvPr/>
        </p:nvSpPr>
        <p:spPr bwMode="auto">
          <a:xfrm>
            <a:off x="1992313" y="1989139"/>
            <a:ext cx="8229600" cy="3887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marL="342900" indent="-342900">
              <a:spcBef>
                <a:spcPts val="600"/>
              </a:spcBef>
              <a:buClr>
                <a:srgbClr val="CC0000"/>
              </a:buClr>
              <a:buSzPct val="70000"/>
              <a:buFont typeface="Wingdings" panose="05000000000000000000" pitchFamily="2" charset="2"/>
              <a:buChar char="q"/>
            </a:pPr>
            <a:r>
              <a:rPr lang="it-IT" altLang="it-IT" dirty="0">
                <a:solidFill>
                  <a:schemeClr val="tx1"/>
                </a:solidFill>
                <a:latin typeface="Times New Roman" panose="02020603050405020304" pitchFamily="18" charset="0"/>
              </a:rPr>
              <a:t>Affiliazione</a:t>
            </a:r>
          </a:p>
          <a:p>
            <a:pPr marL="342900" indent="-342900">
              <a:spcBef>
                <a:spcPts val="600"/>
              </a:spcBef>
              <a:buSzPct val="70000"/>
              <a:buFont typeface="Wingdings" panose="05000000000000000000" pitchFamily="2" charset="2"/>
              <a:buChar char="q"/>
            </a:pPr>
            <a:r>
              <a:rPr lang="it-IT" altLang="it-IT" dirty="0">
                <a:solidFill>
                  <a:schemeClr val="tx1"/>
                </a:solidFill>
                <a:latin typeface="Times New Roman" panose="02020603050405020304" pitchFamily="18" charset="0"/>
              </a:rPr>
              <a:t>Quando e perché cerchiamo l’affiliazione? </a:t>
            </a:r>
          </a:p>
          <a:p>
            <a:pPr marL="342900" indent="-342900">
              <a:spcBef>
                <a:spcPts val="600"/>
              </a:spcBef>
              <a:buSzPct val="70000"/>
              <a:buFont typeface="Wingdings" panose="05000000000000000000" pitchFamily="2" charset="2"/>
              <a:buChar char="q"/>
            </a:pPr>
            <a:r>
              <a:rPr lang="it-IT" altLang="it-IT" dirty="0">
                <a:solidFill>
                  <a:schemeClr val="tx1"/>
                </a:solidFill>
                <a:latin typeface="Times New Roman" panose="02020603050405020304" pitchFamily="18" charset="0"/>
              </a:rPr>
              <a:t>Problemi nell’affiliazione </a:t>
            </a:r>
          </a:p>
          <a:p>
            <a:pPr marL="342900" indent="-342900">
              <a:spcBef>
                <a:spcPts val="600"/>
              </a:spcBef>
              <a:buClrTx/>
              <a:buSzPct val="70000"/>
              <a:buFont typeface="Wingdings" panose="05000000000000000000" pitchFamily="2" charset="2"/>
              <a:buChar char="q"/>
            </a:pPr>
            <a:endParaRPr lang="it-IT" altLang="it-IT" dirty="0">
              <a:solidFill>
                <a:schemeClr val="tx1"/>
              </a:solidFill>
              <a:latin typeface="Times New Roman" panose="02020603050405020304" pitchFamily="18" charset="0"/>
            </a:endParaRPr>
          </a:p>
          <a:p>
            <a:pPr marL="342900" indent="-342900">
              <a:spcBef>
                <a:spcPts val="600"/>
              </a:spcBef>
              <a:buClr>
                <a:srgbClr val="CC0000"/>
              </a:buClr>
              <a:buSzPct val="70000"/>
              <a:buFont typeface="Wingdings" panose="05000000000000000000" pitchFamily="2" charset="2"/>
              <a:buChar char="q"/>
            </a:pPr>
            <a:r>
              <a:rPr lang="it-IT" altLang="it-IT" dirty="0">
                <a:solidFill>
                  <a:schemeClr val="tx1"/>
                </a:solidFill>
                <a:latin typeface="Times New Roman" panose="02020603050405020304" pitchFamily="18" charset="0"/>
              </a:rPr>
              <a:t>Attrazione interpersonale</a:t>
            </a:r>
          </a:p>
          <a:p>
            <a:pPr marL="342900" indent="-342900">
              <a:spcBef>
                <a:spcPts val="600"/>
              </a:spcBef>
              <a:buSzPct val="70000"/>
              <a:buFont typeface="Wingdings" panose="05000000000000000000" pitchFamily="2" charset="2"/>
              <a:buChar char="q"/>
            </a:pPr>
            <a:r>
              <a:rPr lang="it-IT" altLang="it-IT" dirty="0">
                <a:solidFill>
                  <a:schemeClr val="tx1"/>
                </a:solidFill>
                <a:latin typeface="Times New Roman" panose="02020603050405020304" pitchFamily="18" charset="0"/>
              </a:rPr>
              <a:t>Determinanti dell’attrazione centrate sulla persona obiettivo </a:t>
            </a:r>
          </a:p>
          <a:p>
            <a:pPr marL="342900" indent="-342900">
              <a:spcBef>
                <a:spcPts val="600"/>
              </a:spcBef>
              <a:buSzPct val="70000"/>
              <a:buFont typeface="Wingdings" panose="05000000000000000000" pitchFamily="2" charset="2"/>
              <a:buChar char="q"/>
            </a:pPr>
            <a:r>
              <a:rPr lang="it-IT" altLang="it-IT" dirty="0">
                <a:solidFill>
                  <a:schemeClr val="tx1"/>
                </a:solidFill>
                <a:latin typeface="Times New Roman" panose="02020603050405020304" pitchFamily="18" charset="0"/>
              </a:rPr>
              <a:t>Determinanti dell’attrazione centrate sul percettore </a:t>
            </a:r>
          </a:p>
          <a:p>
            <a:pPr marL="342900" indent="-342900">
              <a:spcBef>
                <a:spcPts val="600"/>
              </a:spcBef>
              <a:buSzPct val="70000"/>
              <a:buFont typeface="Wingdings" panose="05000000000000000000" pitchFamily="2" charset="2"/>
              <a:buChar char="q"/>
            </a:pPr>
            <a:r>
              <a:rPr lang="it-IT" altLang="it-IT" dirty="0" smtClean="0">
                <a:solidFill>
                  <a:schemeClr val="tx1"/>
                </a:solidFill>
                <a:latin typeface="Times New Roman" panose="02020603050405020304" pitchFamily="18" charset="0"/>
              </a:rPr>
              <a:t>Come le tecnologie influenzano i rapporti sociali</a:t>
            </a:r>
            <a:endParaRPr lang="it-IT" altLang="it-IT" dirty="0">
              <a:solidFill>
                <a:schemeClr val="tx1"/>
              </a:solidFill>
              <a:latin typeface="Times New Roman" panose="02020603050405020304" pitchFamily="18" charset="0"/>
            </a:endParaRPr>
          </a:p>
          <a:p>
            <a:pPr>
              <a:spcBef>
                <a:spcPts val="600"/>
              </a:spcBef>
              <a:buSzPct val="70000"/>
            </a:pPr>
            <a:endParaRPr lang="it-IT" altLang="it-IT"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0154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371475" y="368301"/>
            <a:ext cx="11039475" cy="4321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lgn="just">
              <a:spcBef>
                <a:spcPts val="600"/>
              </a:spcBef>
              <a:buClr>
                <a:srgbClr val="CC0000"/>
              </a:buClr>
              <a:buSzPct val="70000"/>
              <a:buBlip>
                <a:blip r:embed="rId3"/>
              </a:buBlip>
            </a:pPr>
            <a:r>
              <a:rPr lang="it-IT" altLang="it-IT" dirty="0">
                <a:solidFill>
                  <a:srgbClr val="CC0000"/>
                </a:solidFill>
                <a:latin typeface="Times New Roman" panose="02020603050405020304" pitchFamily="18" charset="0"/>
              </a:rPr>
              <a:t>Familiarità </a:t>
            </a:r>
          </a:p>
          <a:p>
            <a:pPr algn="just">
              <a:spcBef>
                <a:spcPts val="600"/>
              </a:spcBef>
              <a:buSzPct val="70000"/>
              <a:buFont typeface="Times New Roman" panose="02020603050405020304" pitchFamily="18" charset="0"/>
              <a:buChar char="•"/>
            </a:pPr>
            <a:r>
              <a:rPr lang="it-IT" altLang="it-IT" dirty="0" smtClean="0">
                <a:solidFill>
                  <a:srgbClr val="000000"/>
                </a:solidFill>
                <a:latin typeface="Times New Roman" panose="02020603050405020304" pitchFamily="18" charset="0"/>
              </a:rPr>
              <a:t>Uno degli aspetti più semplici che determina l’attrazione interpersonale, </a:t>
            </a:r>
            <a:r>
              <a:rPr lang="it-IT" altLang="it-IT" dirty="0">
                <a:solidFill>
                  <a:srgbClr val="000000"/>
                </a:solidFill>
                <a:latin typeface="Times New Roman" panose="02020603050405020304" pitchFamily="18" charset="0"/>
              </a:rPr>
              <a:t>determinante di rilievo non solo dell’amicizia, ma anche della relazione sentimentale è la prossimità (cfr. </a:t>
            </a:r>
            <a:r>
              <a:rPr lang="it-IT" altLang="it-IT" dirty="0" smtClean="0">
                <a:solidFill>
                  <a:srgbClr val="000000"/>
                </a:solidFill>
                <a:latin typeface="Times New Roman" panose="02020603050405020304" pitchFamily="18" charset="0"/>
              </a:rPr>
              <a:t>il classico esperimento condotto da </a:t>
            </a:r>
            <a:r>
              <a:rPr lang="it-IT" altLang="it-IT" dirty="0" err="1" smtClean="0">
                <a:solidFill>
                  <a:srgbClr val="000000"/>
                </a:solidFill>
                <a:latin typeface="Times New Roman" panose="02020603050405020304" pitchFamily="18" charset="0"/>
              </a:rPr>
              <a:t>Festinger</a:t>
            </a:r>
            <a:r>
              <a:rPr lang="it-IT" altLang="it-IT" dirty="0">
                <a:solidFill>
                  <a:srgbClr val="000000"/>
                </a:solidFill>
                <a:latin typeface="Times New Roman" panose="02020603050405020304" pitchFamily="18" charset="0"/>
              </a:rPr>
              <a:t>, </a:t>
            </a:r>
            <a:r>
              <a:rPr lang="it-IT" altLang="it-IT" dirty="0" err="1">
                <a:solidFill>
                  <a:srgbClr val="000000"/>
                </a:solidFill>
                <a:latin typeface="Times New Roman" panose="02020603050405020304" pitchFamily="18" charset="0"/>
              </a:rPr>
              <a:t>Schachter</a:t>
            </a:r>
            <a:r>
              <a:rPr lang="it-IT" altLang="it-IT" dirty="0">
                <a:solidFill>
                  <a:srgbClr val="000000"/>
                </a:solidFill>
                <a:latin typeface="Times New Roman" panose="02020603050405020304" pitchFamily="18" charset="0"/>
              </a:rPr>
              <a:t> e </a:t>
            </a:r>
            <a:r>
              <a:rPr lang="it-IT" altLang="it-IT" dirty="0" smtClean="0">
                <a:solidFill>
                  <a:srgbClr val="000000"/>
                </a:solidFill>
                <a:latin typeface="Times New Roman" panose="02020603050405020304" pitchFamily="18" charset="0"/>
              </a:rPr>
              <a:t>Back ( 1950) in un complesso residenziale per studenti sposati – composto da 17 palazzine di due piani, ciascuna con 10 appartamenti. I ricercatori chiesero il nome di 3 amici intimi: il 65% degli amici citati, vivevano nella stessa palazzina, di questi il 41% erano i vicini della porta accanto e il 22% a distanza di 2 porte e solo il 10% di quelli che vivevano in fondo al corridoio erano citati come amici.</a:t>
            </a:r>
            <a:endParaRPr lang="it-IT" altLang="it-IT" dirty="0">
              <a:solidFill>
                <a:srgbClr val="000000"/>
              </a:solidFill>
              <a:latin typeface="Times New Roman" panose="02020603050405020304" pitchFamily="18" charset="0"/>
            </a:endParaRPr>
          </a:p>
          <a:p>
            <a:pPr algn="just">
              <a:spcBef>
                <a:spcPts val="600"/>
              </a:spcBef>
              <a:buSzPct val="70000"/>
            </a:pPr>
            <a:r>
              <a:rPr lang="it-IT" altLang="it-IT" dirty="0" smtClean="0">
                <a:solidFill>
                  <a:srgbClr val="000000"/>
                </a:solidFill>
                <a:latin typeface="Times New Roman" panose="02020603050405020304" pitchFamily="18" charset="0"/>
              </a:rPr>
              <a:t>L’effetto della prossimità si verifica anche per effetto della familiarità ovvero per mera esposizione: più vediamo le persone, più aumenta la familiarità, più aumentano le probabilità che nasca un’amicizia. </a:t>
            </a:r>
            <a:endParaRPr lang="it-IT" altLang="it-IT" dirty="0">
              <a:solidFill>
                <a:srgbClr val="000000"/>
              </a:solidFill>
              <a:latin typeface="Times New Roman" panose="02020603050405020304" pitchFamily="18" charset="0"/>
            </a:endParaRPr>
          </a:p>
          <a:p>
            <a:pPr algn="just">
              <a:spcBef>
                <a:spcPts val="600"/>
              </a:spcBef>
              <a:buClr>
                <a:srgbClr val="CC0000"/>
              </a:buClr>
              <a:buSzPct val="70000"/>
              <a:buFont typeface="Times New Roman" panose="02020603050405020304" pitchFamily="18" charset="0"/>
              <a:buChar char="•"/>
            </a:pPr>
            <a:r>
              <a:rPr lang="it-IT" altLang="it-IT" dirty="0">
                <a:solidFill>
                  <a:srgbClr val="CC0000"/>
                </a:solidFill>
                <a:latin typeface="Times New Roman" panose="02020603050405020304" pitchFamily="18" charset="0"/>
              </a:rPr>
              <a:t>Ansia </a:t>
            </a:r>
          </a:p>
          <a:p>
            <a:pPr algn="just">
              <a:spcBef>
                <a:spcPts val="600"/>
              </a:spcBef>
              <a:buSzPct val="70000"/>
              <a:buFont typeface="Times New Roman" panose="02020603050405020304" pitchFamily="18" charset="0"/>
              <a:buChar char="•"/>
            </a:pPr>
            <a:r>
              <a:rPr lang="it-IT" altLang="it-IT" dirty="0">
                <a:solidFill>
                  <a:srgbClr val="000000"/>
                </a:solidFill>
                <a:latin typeface="Times New Roman" panose="02020603050405020304" pitchFamily="18" charset="0"/>
              </a:rPr>
              <a:t>L’ansia e lo stress, come è stato dimostrato, accrescono l’affiliazione con gli altri individui (cfr. </a:t>
            </a:r>
            <a:r>
              <a:rPr lang="it-IT" altLang="it-IT" dirty="0" err="1">
                <a:solidFill>
                  <a:srgbClr val="000000"/>
                </a:solidFill>
                <a:latin typeface="Times New Roman" panose="02020603050405020304" pitchFamily="18" charset="0"/>
              </a:rPr>
              <a:t>Schachter</a:t>
            </a:r>
            <a:r>
              <a:rPr lang="it-IT" altLang="it-IT" dirty="0">
                <a:solidFill>
                  <a:srgbClr val="000000"/>
                </a:solidFill>
                <a:latin typeface="Times New Roman" panose="02020603050405020304" pitchFamily="18" charset="0"/>
              </a:rPr>
              <a:t>, 1959). </a:t>
            </a:r>
          </a:p>
        </p:txBody>
      </p:sp>
    </p:spTree>
    <p:extLst>
      <p:ext uri="{BB962C8B-B14F-4D97-AF65-F5344CB8AC3E}">
        <p14:creationId xmlns:p14="http://schemas.microsoft.com/office/powerpoint/2010/main" val="3002922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885825" y="765175"/>
            <a:ext cx="10267949" cy="719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dirty="0" smtClean="0">
                <a:solidFill>
                  <a:srgbClr val="000000"/>
                </a:solidFill>
                <a:latin typeface="Times New Roman" panose="02020603050405020304" pitchFamily="18" charset="0"/>
              </a:rPr>
              <a:t>Stabilire un contatto tramite il mondo digitale</a:t>
            </a:r>
            <a:endParaRPr lang="it-IT" altLang="it-IT" sz="4000" b="1" dirty="0">
              <a:solidFill>
                <a:srgbClr val="000000"/>
              </a:solidFill>
            </a:endParaRPr>
          </a:p>
        </p:txBody>
      </p:sp>
      <p:sp>
        <p:nvSpPr>
          <p:cNvPr id="44035" name="Text Box 2"/>
          <p:cNvSpPr txBox="1">
            <a:spLocks noChangeArrowheads="1"/>
          </p:cNvSpPr>
          <p:nvPr/>
        </p:nvSpPr>
        <p:spPr bwMode="auto">
          <a:xfrm>
            <a:off x="1919289" y="1412875"/>
            <a:ext cx="8218487" cy="4248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marL="741363" indent="-28416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lnSpc>
                <a:spcPct val="90000"/>
              </a:lnSpc>
              <a:spcBef>
                <a:spcPts val="500"/>
              </a:spcBef>
              <a:buClrTx/>
              <a:buSzPct val="70000"/>
            </a:pPr>
            <a:r>
              <a:rPr lang="it-IT" altLang="it-IT" sz="2000" dirty="0" smtClean="0">
                <a:solidFill>
                  <a:srgbClr val="000000"/>
                </a:solidFill>
                <a:latin typeface="Times New Roman" panose="02020603050405020304" pitchFamily="18" charset="0"/>
              </a:rPr>
              <a:t>Spesso si vedono persone che mentre mangiano o conversano, tengono gli occhi fissi sul loro </a:t>
            </a:r>
            <a:r>
              <a:rPr lang="it-IT" altLang="it-IT" sz="2000" dirty="0" err="1" smtClean="0">
                <a:solidFill>
                  <a:srgbClr val="000000"/>
                </a:solidFill>
                <a:latin typeface="Times New Roman" panose="02020603050405020304" pitchFamily="18" charset="0"/>
              </a:rPr>
              <a:t>smartphone</a:t>
            </a:r>
            <a:r>
              <a:rPr lang="it-IT" altLang="it-IT" sz="2000" dirty="0" smtClean="0">
                <a:solidFill>
                  <a:srgbClr val="000000"/>
                </a:solidFill>
                <a:latin typeface="Times New Roman" panose="02020603050405020304" pitchFamily="18" charset="0"/>
              </a:rPr>
              <a:t> facendo delle foto al cibo che poi </a:t>
            </a:r>
            <a:r>
              <a:rPr lang="it-IT" altLang="it-IT" sz="2000" dirty="0" err="1" smtClean="0">
                <a:solidFill>
                  <a:srgbClr val="000000"/>
                </a:solidFill>
                <a:latin typeface="Times New Roman" panose="02020603050405020304" pitchFamily="18" charset="0"/>
              </a:rPr>
              <a:t>psteranno</a:t>
            </a:r>
            <a:r>
              <a:rPr lang="it-IT" altLang="it-IT" sz="2000" dirty="0" smtClean="0">
                <a:solidFill>
                  <a:srgbClr val="000000"/>
                </a:solidFill>
                <a:latin typeface="Times New Roman" panose="02020603050405020304" pitchFamily="18" charset="0"/>
              </a:rPr>
              <a:t> sui social. La tecnologia offre moltissime occasioni d’interazione ma a che prezzo? </a:t>
            </a:r>
          </a:p>
          <a:p>
            <a:pPr>
              <a:lnSpc>
                <a:spcPct val="90000"/>
              </a:lnSpc>
              <a:spcBef>
                <a:spcPts val="500"/>
              </a:spcBef>
              <a:buClrTx/>
              <a:buSzPct val="70000"/>
            </a:pPr>
            <a:r>
              <a:rPr lang="it-IT" altLang="it-IT" sz="2000" dirty="0" smtClean="0">
                <a:solidFill>
                  <a:srgbClr val="000000"/>
                </a:solidFill>
                <a:latin typeface="Times New Roman" panose="02020603050405020304" pitchFamily="18" charset="0"/>
              </a:rPr>
              <a:t>Un esperimento sul campo ha rivelato che su 100 interazioni osservate in alcuni </a:t>
            </a:r>
            <a:r>
              <a:rPr lang="it-IT" altLang="it-IT" sz="2000" dirty="0" err="1" smtClean="0">
                <a:solidFill>
                  <a:srgbClr val="000000"/>
                </a:solidFill>
                <a:latin typeface="Times New Roman" panose="02020603050405020304" pitchFamily="18" charset="0"/>
              </a:rPr>
              <a:t>café</a:t>
            </a:r>
            <a:r>
              <a:rPr lang="it-IT" altLang="it-IT" sz="2000" dirty="0" smtClean="0">
                <a:solidFill>
                  <a:srgbClr val="000000"/>
                </a:solidFill>
                <a:latin typeface="Times New Roman" panose="02020603050405020304" pitchFamily="18" charset="0"/>
              </a:rPr>
              <a:t> di Washington DC, i livelli d’empatia e connessione tra i soggetti si abbassavano significativamente quando sul tavolo era presente almeno un dispositivo elettronico (telefono, laptop o </a:t>
            </a:r>
            <a:r>
              <a:rPr lang="it-IT" altLang="it-IT" sz="2000" dirty="0" err="1" smtClean="0">
                <a:solidFill>
                  <a:srgbClr val="000000"/>
                </a:solidFill>
                <a:latin typeface="Times New Roman" panose="02020603050405020304" pitchFamily="18" charset="0"/>
              </a:rPr>
              <a:t>tablet</a:t>
            </a:r>
            <a:r>
              <a:rPr lang="it-IT" altLang="it-IT" sz="2000" dirty="0" smtClean="0">
                <a:solidFill>
                  <a:srgbClr val="000000"/>
                </a:solidFill>
                <a:latin typeface="Times New Roman" panose="02020603050405020304" pitchFamily="18" charset="0"/>
              </a:rPr>
              <a:t>, </a:t>
            </a:r>
            <a:r>
              <a:rPr lang="it-IT" altLang="it-IT" sz="2000" dirty="0" err="1" smtClean="0">
                <a:solidFill>
                  <a:srgbClr val="000000"/>
                </a:solidFill>
                <a:latin typeface="Times New Roman" panose="02020603050405020304" pitchFamily="18" charset="0"/>
              </a:rPr>
              <a:t>Misra</a:t>
            </a:r>
            <a:r>
              <a:rPr lang="it-IT" altLang="it-IT" sz="2000" dirty="0" smtClean="0">
                <a:solidFill>
                  <a:srgbClr val="000000"/>
                </a:solidFill>
                <a:latin typeface="Times New Roman" panose="02020603050405020304" pitchFamily="18" charset="0"/>
              </a:rPr>
              <a:t> et al.,  2016). </a:t>
            </a:r>
          </a:p>
          <a:p>
            <a:pPr>
              <a:lnSpc>
                <a:spcPct val="90000"/>
              </a:lnSpc>
              <a:spcBef>
                <a:spcPts val="500"/>
              </a:spcBef>
              <a:buClrTx/>
              <a:buSzPct val="70000"/>
            </a:pPr>
            <a:r>
              <a:rPr lang="it-IT" altLang="it-IT" sz="2000" dirty="0" smtClean="0">
                <a:solidFill>
                  <a:srgbClr val="000000"/>
                </a:solidFill>
                <a:latin typeface="Times New Roman" panose="02020603050405020304" pitchFamily="18" charset="0"/>
              </a:rPr>
              <a:t>Il nesso causale è stato stimato mediante uno studio in laboratorio tra </a:t>
            </a:r>
            <a:r>
              <a:rPr lang="it-IT" altLang="it-IT" sz="2000" dirty="0" err="1" smtClean="0">
                <a:solidFill>
                  <a:srgbClr val="000000"/>
                </a:solidFill>
                <a:latin typeface="Times New Roman" panose="02020603050405020304" pitchFamily="18" charset="0"/>
              </a:rPr>
              <a:t>Przybylski</a:t>
            </a:r>
            <a:r>
              <a:rPr lang="it-IT" altLang="it-IT" sz="2000" dirty="0" smtClean="0">
                <a:solidFill>
                  <a:srgbClr val="000000"/>
                </a:solidFill>
                <a:latin typeface="Times New Roman" panose="02020603050405020304" pitchFamily="18" charset="0"/>
              </a:rPr>
              <a:t> e </a:t>
            </a:r>
            <a:r>
              <a:rPr lang="it-IT" altLang="it-IT" sz="2000" dirty="0" err="1" smtClean="0">
                <a:solidFill>
                  <a:srgbClr val="000000"/>
                </a:solidFill>
                <a:latin typeface="Times New Roman" panose="02020603050405020304" pitchFamily="18" charset="0"/>
              </a:rPr>
              <a:t>Weinstein</a:t>
            </a:r>
            <a:r>
              <a:rPr lang="it-IT" altLang="it-IT" sz="2000" dirty="0" smtClean="0">
                <a:solidFill>
                  <a:srgbClr val="000000"/>
                </a:solidFill>
                <a:latin typeface="Times New Roman" panose="02020603050405020304" pitchFamily="18" charset="0"/>
              </a:rPr>
              <a:t> (2013) in cui chiesero a delle coppie di sconosciuti di avere una conversazione all’interno di un laboratorio dove metà delle persone avrebbero trovato uno </a:t>
            </a:r>
            <a:r>
              <a:rPr lang="it-IT" altLang="it-IT" sz="2000" dirty="0" err="1" smtClean="0">
                <a:solidFill>
                  <a:srgbClr val="000000"/>
                </a:solidFill>
                <a:latin typeface="Times New Roman" panose="02020603050405020304" pitchFamily="18" charset="0"/>
              </a:rPr>
              <a:t>smartphone</a:t>
            </a:r>
            <a:r>
              <a:rPr lang="it-IT" altLang="it-IT" sz="2000" dirty="0" smtClean="0">
                <a:solidFill>
                  <a:srgbClr val="000000"/>
                </a:solidFill>
                <a:latin typeface="Times New Roman" panose="02020603050405020304" pitchFamily="18" charset="0"/>
              </a:rPr>
              <a:t> o un </a:t>
            </a:r>
            <a:r>
              <a:rPr lang="it-IT" altLang="it-IT" sz="2000" dirty="0" err="1" smtClean="0">
                <a:solidFill>
                  <a:srgbClr val="000000"/>
                </a:solidFill>
                <a:latin typeface="Times New Roman" panose="02020603050405020304" pitchFamily="18" charset="0"/>
              </a:rPr>
              <a:t>tablet</a:t>
            </a:r>
            <a:r>
              <a:rPr lang="it-IT" altLang="it-IT" sz="2000" dirty="0" smtClean="0">
                <a:solidFill>
                  <a:srgbClr val="000000"/>
                </a:solidFill>
                <a:latin typeface="Times New Roman" panose="02020603050405020304" pitchFamily="18" charset="0"/>
              </a:rPr>
              <a:t> sul tavolo. La sola presenza dell’oggetto diminuiva la fiducia, la vicinanza e l’empatia verso il partner soprattutto quando all’altro si chiedeva di parlare di argomenti personali. Le ricerche psicosociali ci suggeriscono di disconnetterci ogni tanto e prenderci delle pause dal mondo digitale.</a:t>
            </a:r>
          </a:p>
          <a:p>
            <a:pPr>
              <a:lnSpc>
                <a:spcPct val="90000"/>
              </a:lnSpc>
              <a:spcBef>
                <a:spcPts val="500"/>
              </a:spcBef>
              <a:buClrTx/>
              <a:buSzPct val="70000"/>
            </a:pPr>
            <a:endParaRPr lang="it-IT" altLang="it-IT" sz="20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1018830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771525" y="288925"/>
            <a:ext cx="10267949" cy="719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dirty="0" smtClean="0">
                <a:solidFill>
                  <a:srgbClr val="000000"/>
                </a:solidFill>
                <a:latin typeface="Times New Roman" panose="02020603050405020304" pitchFamily="18" charset="0"/>
              </a:rPr>
              <a:t>Insidie e speranza di un contatto tramite il mondo digitale</a:t>
            </a:r>
            <a:endParaRPr lang="it-IT" altLang="it-IT" sz="4000" b="1" dirty="0">
              <a:solidFill>
                <a:srgbClr val="000000"/>
              </a:solidFill>
            </a:endParaRPr>
          </a:p>
        </p:txBody>
      </p:sp>
      <p:sp>
        <p:nvSpPr>
          <p:cNvPr id="44035" name="Text Box 2"/>
          <p:cNvSpPr txBox="1">
            <a:spLocks noChangeArrowheads="1"/>
          </p:cNvSpPr>
          <p:nvPr/>
        </p:nvSpPr>
        <p:spPr bwMode="auto">
          <a:xfrm>
            <a:off x="771525" y="1236663"/>
            <a:ext cx="10972800" cy="4248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marL="741363" indent="-28416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lnSpc>
                <a:spcPct val="90000"/>
              </a:lnSpc>
              <a:spcBef>
                <a:spcPts val="500"/>
              </a:spcBef>
              <a:buClrTx/>
              <a:buSzPct val="70000"/>
            </a:pPr>
            <a:endParaRPr lang="it-IT" altLang="it-IT" sz="2000" dirty="0" smtClean="0">
              <a:solidFill>
                <a:srgbClr val="000000"/>
              </a:solidFill>
              <a:latin typeface="Times New Roman" panose="02020603050405020304" pitchFamily="18" charset="0"/>
            </a:endParaRPr>
          </a:p>
          <a:p>
            <a:pPr>
              <a:lnSpc>
                <a:spcPct val="90000"/>
              </a:lnSpc>
              <a:spcBef>
                <a:spcPts val="500"/>
              </a:spcBef>
              <a:buClrTx/>
              <a:buSzPct val="70000"/>
            </a:pPr>
            <a:r>
              <a:rPr lang="it-IT" altLang="it-IT" sz="2000" dirty="0" smtClean="0">
                <a:solidFill>
                  <a:srgbClr val="000000"/>
                </a:solidFill>
                <a:latin typeface="Times New Roman" panose="02020603050405020304" pitchFamily="18" charset="0"/>
              </a:rPr>
              <a:t>Due </a:t>
            </a:r>
            <a:r>
              <a:rPr lang="it-IT" altLang="it-IT" sz="2000" dirty="0">
                <a:solidFill>
                  <a:srgbClr val="000000"/>
                </a:solidFill>
                <a:latin typeface="Times New Roman" panose="02020603050405020304" pitchFamily="18" charset="0"/>
              </a:rPr>
              <a:t>fattori fondamentali nell’instaurare una relazione online: </a:t>
            </a:r>
          </a:p>
          <a:p>
            <a:pPr>
              <a:lnSpc>
                <a:spcPct val="90000"/>
              </a:lnSpc>
              <a:spcBef>
                <a:spcPts val="500"/>
              </a:spcBef>
              <a:buSzPct val="70000"/>
              <a:buFont typeface="Times New Roman" panose="02020603050405020304" pitchFamily="18" charset="0"/>
              <a:buChar char="•"/>
            </a:pPr>
            <a:r>
              <a:rPr lang="it-IT" altLang="it-IT" sz="2000" dirty="0">
                <a:solidFill>
                  <a:srgbClr val="000000"/>
                </a:solidFill>
                <a:latin typeface="Times New Roman" panose="02020603050405020304" pitchFamily="18" charset="0"/>
              </a:rPr>
              <a:t>la descrizione del proprio sé vero;</a:t>
            </a:r>
          </a:p>
          <a:p>
            <a:pPr>
              <a:lnSpc>
                <a:spcPct val="90000"/>
              </a:lnSpc>
              <a:spcBef>
                <a:spcPts val="500"/>
              </a:spcBef>
              <a:buSzPct val="70000"/>
              <a:buFont typeface="Times New Roman" panose="02020603050405020304" pitchFamily="18" charset="0"/>
              <a:buChar char="•"/>
            </a:pPr>
            <a:r>
              <a:rPr lang="it-IT" altLang="it-IT" sz="2000" dirty="0">
                <a:solidFill>
                  <a:srgbClr val="000000"/>
                </a:solidFill>
                <a:latin typeface="Times New Roman" panose="02020603050405020304" pitchFamily="18" charset="0"/>
              </a:rPr>
              <a:t>la presentazione di sé. </a:t>
            </a:r>
          </a:p>
          <a:p>
            <a:pPr>
              <a:lnSpc>
                <a:spcPct val="90000"/>
              </a:lnSpc>
              <a:spcBef>
                <a:spcPts val="500"/>
              </a:spcBef>
              <a:buSzPct val="70000"/>
            </a:pPr>
            <a:endParaRPr lang="it-IT" altLang="it-IT" sz="2000" dirty="0">
              <a:solidFill>
                <a:srgbClr val="000000"/>
              </a:solidFill>
              <a:latin typeface="Times New Roman" panose="02020603050405020304" pitchFamily="18" charset="0"/>
            </a:endParaRPr>
          </a:p>
          <a:p>
            <a:pPr>
              <a:lnSpc>
                <a:spcPct val="90000"/>
              </a:lnSpc>
              <a:spcBef>
                <a:spcPts val="500"/>
              </a:spcBef>
              <a:buSzPct val="70000"/>
              <a:buFont typeface="Times New Roman" panose="02020603050405020304" pitchFamily="18" charset="0"/>
              <a:buChar char="•"/>
            </a:pPr>
            <a:r>
              <a:rPr lang="it-IT" altLang="it-IT" sz="2000" dirty="0">
                <a:solidFill>
                  <a:srgbClr val="000000"/>
                </a:solidFill>
                <a:latin typeface="Times New Roman" panose="02020603050405020304" pitchFamily="18" charset="0"/>
              </a:rPr>
              <a:t>Secondo </a:t>
            </a:r>
            <a:r>
              <a:rPr lang="it-IT" altLang="it-IT" sz="2000" dirty="0" err="1">
                <a:solidFill>
                  <a:srgbClr val="000000"/>
                </a:solidFill>
                <a:latin typeface="Times New Roman" panose="02020603050405020304" pitchFamily="18" charset="0"/>
              </a:rPr>
              <a:t>McKenna</a:t>
            </a:r>
            <a:r>
              <a:rPr lang="it-IT" altLang="it-IT" sz="2000" dirty="0">
                <a:solidFill>
                  <a:srgbClr val="000000"/>
                </a:solidFill>
                <a:latin typeface="Times New Roman" panose="02020603050405020304" pitchFamily="18" charset="0"/>
              </a:rPr>
              <a:t>, Green e </a:t>
            </a:r>
            <a:r>
              <a:rPr lang="it-IT" altLang="it-IT" sz="2000" dirty="0" err="1">
                <a:solidFill>
                  <a:srgbClr val="000000"/>
                </a:solidFill>
                <a:latin typeface="Times New Roman" panose="02020603050405020304" pitchFamily="18" charset="0"/>
              </a:rPr>
              <a:t>Gleason</a:t>
            </a:r>
            <a:r>
              <a:rPr lang="it-IT" altLang="it-IT" sz="2000" dirty="0">
                <a:solidFill>
                  <a:srgbClr val="000000"/>
                </a:solidFill>
                <a:latin typeface="Times New Roman" panose="02020603050405020304" pitchFamily="18" charset="0"/>
              </a:rPr>
              <a:t> (2002), nell’incontro online è più facile esprimere il sé vero relativo alle caratteristiche che gli individui possiedono, rispetto a quanto riescano ad esprimere apertamente quando interagiscono con gli altri.</a:t>
            </a:r>
          </a:p>
          <a:p>
            <a:pPr>
              <a:lnSpc>
                <a:spcPct val="90000"/>
              </a:lnSpc>
              <a:spcBef>
                <a:spcPts val="500"/>
              </a:spcBef>
              <a:buClrTx/>
              <a:buSzPct val="70000"/>
            </a:pPr>
            <a:endParaRPr lang="it-IT" altLang="it-IT" sz="2000" dirty="0">
              <a:solidFill>
                <a:srgbClr val="000000"/>
              </a:solidFill>
              <a:latin typeface="Times New Roman" panose="02020603050405020304" pitchFamily="18" charset="0"/>
            </a:endParaRPr>
          </a:p>
          <a:p>
            <a:pPr>
              <a:lnSpc>
                <a:spcPct val="90000"/>
              </a:lnSpc>
              <a:spcBef>
                <a:spcPts val="500"/>
              </a:spcBef>
              <a:buClrTx/>
              <a:buSzPct val="70000"/>
            </a:pPr>
            <a:r>
              <a:rPr lang="it-IT" altLang="it-IT" sz="2000" dirty="0">
                <a:solidFill>
                  <a:srgbClr val="000000"/>
                </a:solidFill>
                <a:latin typeface="Times New Roman" panose="02020603050405020304" pitchFamily="18" charset="0"/>
              </a:rPr>
              <a:t>La presentazione di sé online risulta caratterizzata dalla:</a:t>
            </a:r>
          </a:p>
          <a:p>
            <a:pPr lvl="1">
              <a:lnSpc>
                <a:spcPct val="90000"/>
              </a:lnSpc>
              <a:spcBef>
                <a:spcPts val="500"/>
              </a:spcBef>
              <a:buSzPct val="70000"/>
              <a:buBlip>
                <a:blip r:embed="rId3"/>
              </a:buBlip>
            </a:pPr>
            <a:r>
              <a:rPr lang="it-IT" altLang="it-IT" sz="2000" dirty="0">
                <a:solidFill>
                  <a:srgbClr val="000000"/>
                </a:solidFill>
                <a:latin typeface="Times New Roman" panose="02020603050405020304" pitchFamily="18" charset="0"/>
              </a:rPr>
              <a:t>costruzione di un profilo attraente online;</a:t>
            </a:r>
          </a:p>
          <a:p>
            <a:pPr lvl="1">
              <a:lnSpc>
                <a:spcPct val="90000"/>
              </a:lnSpc>
              <a:spcBef>
                <a:spcPts val="500"/>
              </a:spcBef>
              <a:buSzPct val="70000"/>
              <a:buBlip>
                <a:blip r:embed="rId3"/>
              </a:buBlip>
            </a:pPr>
            <a:r>
              <a:rPr lang="it-IT" altLang="it-IT" sz="2000" dirty="0">
                <a:solidFill>
                  <a:srgbClr val="000000"/>
                </a:solidFill>
                <a:latin typeface="Times New Roman" panose="02020603050405020304" pitchFamily="18" charset="0"/>
              </a:rPr>
              <a:t>presentazione insincera di </a:t>
            </a:r>
            <a:r>
              <a:rPr lang="it-IT" altLang="it-IT" sz="2000" dirty="0" smtClean="0">
                <a:solidFill>
                  <a:srgbClr val="000000"/>
                </a:solidFill>
                <a:latin typeface="Times New Roman" panose="02020603050405020304" pitchFamily="18" charset="0"/>
              </a:rPr>
              <a:t>sé (Ellison, </a:t>
            </a:r>
            <a:r>
              <a:rPr lang="it-IT" altLang="it-IT" sz="2000" dirty="0" err="1" smtClean="0">
                <a:solidFill>
                  <a:srgbClr val="000000"/>
                </a:solidFill>
                <a:latin typeface="Times New Roman" panose="02020603050405020304" pitchFamily="18" charset="0"/>
              </a:rPr>
              <a:t>Hancok</a:t>
            </a:r>
            <a:r>
              <a:rPr lang="it-IT" altLang="it-IT" sz="2000" dirty="0" smtClean="0">
                <a:solidFill>
                  <a:srgbClr val="000000"/>
                </a:solidFill>
                <a:latin typeface="Times New Roman" panose="02020603050405020304" pitchFamily="18" charset="0"/>
              </a:rPr>
              <a:t> e Toma, 2012): esaminando le differenze tra uomini e donne tra la descrizione fornita e le autovalutazioni si è notato che la maggior parte dei rispondenti (81%) era stato poco accurato e non vi erano differenze di genere. Studi successivi hanno messo in evidenza che le donne fossero meno consapevoli dell’</a:t>
            </a:r>
            <a:r>
              <a:rPr lang="it-IT" altLang="it-IT" sz="2000" dirty="0" err="1" smtClean="0">
                <a:solidFill>
                  <a:srgbClr val="000000"/>
                </a:solidFill>
                <a:latin typeface="Times New Roman" panose="02020603050405020304" pitchFamily="18" charset="0"/>
              </a:rPr>
              <a:t>inaccuratezza</a:t>
            </a:r>
            <a:r>
              <a:rPr lang="it-IT" altLang="it-IT" sz="2000" dirty="0" smtClean="0">
                <a:solidFill>
                  <a:srgbClr val="000000"/>
                </a:solidFill>
                <a:latin typeface="Times New Roman" panose="02020603050405020304" pitchFamily="18" charset="0"/>
              </a:rPr>
              <a:t>;</a:t>
            </a:r>
            <a:endParaRPr lang="it-IT" altLang="it-IT" sz="2000" dirty="0">
              <a:solidFill>
                <a:srgbClr val="000000"/>
              </a:solidFill>
              <a:latin typeface="Times New Roman" panose="02020603050405020304" pitchFamily="18" charset="0"/>
            </a:endParaRPr>
          </a:p>
          <a:p>
            <a:pPr lvl="1">
              <a:lnSpc>
                <a:spcPct val="90000"/>
              </a:lnSpc>
              <a:spcBef>
                <a:spcPts val="500"/>
              </a:spcBef>
              <a:buSzPct val="70000"/>
              <a:buBlip>
                <a:blip r:embed="rId3"/>
              </a:buBlip>
            </a:pPr>
            <a:r>
              <a:rPr lang="it-IT" altLang="it-IT" sz="2000" dirty="0">
                <a:solidFill>
                  <a:srgbClr val="000000"/>
                </a:solidFill>
                <a:latin typeface="Times New Roman" panose="02020603050405020304" pitchFamily="18" charset="0"/>
              </a:rPr>
              <a:t>valutazione dei profili dei partner potenziali. </a:t>
            </a:r>
          </a:p>
        </p:txBody>
      </p:sp>
    </p:spTree>
    <p:extLst>
      <p:ext uri="{BB962C8B-B14F-4D97-AF65-F5344CB8AC3E}">
        <p14:creationId xmlns:p14="http://schemas.microsoft.com/office/powerpoint/2010/main" val="14838781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395288" y="1844675"/>
            <a:ext cx="8291512" cy="4321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eaLnBrk="1" hangingPunct="1">
              <a:spcBef>
                <a:spcPts val="600"/>
              </a:spcBef>
              <a:buClr>
                <a:srgbClr val="CC0000"/>
              </a:buClr>
              <a:buSzPct val="70000"/>
              <a:buFont typeface="Times New Roman" panose="02020603050405020304" pitchFamily="18" charset="0"/>
              <a:buBlip>
                <a:blip r:embed="rId2"/>
              </a:buBlip>
            </a:pPr>
            <a:r>
              <a:rPr lang="it-IT" altLang="it-IT">
                <a:solidFill>
                  <a:srgbClr val="CC0000"/>
                </a:solidFill>
                <a:latin typeface="Times New Roman" panose="02020603050405020304" pitchFamily="18" charset="0"/>
              </a:rPr>
              <a:t>Familiarità </a:t>
            </a:r>
          </a:p>
          <a:p>
            <a:pPr eaLnBrk="1" hangingPunct="1">
              <a:spcBef>
                <a:spcPts val="600"/>
              </a:spcBef>
              <a:buSzPct val="70000"/>
              <a:buFont typeface="Times New Roman" panose="02020603050405020304" pitchFamily="18" charset="0"/>
              <a:buChar char="•"/>
            </a:pPr>
            <a:r>
              <a:rPr lang="it-IT" altLang="it-IT">
                <a:solidFill>
                  <a:srgbClr val="000000"/>
                </a:solidFill>
                <a:latin typeface="Times New Roman" panose="02020603050405020304" pitchFamily="18" charset="0"/>
              </a:rPr>
              <a:t>Una determinante di rilievo non solo dell’amicizia, ma anche della relazione sentimentale è la prossimità (cfr. Festinger, Schachter e Back, 1950). </a:t>
            </a:r>
          </a:p>
          <a:p>
            <a:pPr eaLnBrk="1" hangingPunct="1">
              <a:spcBef>
                <a:spcPts val="600"/>
              </a:spcBef>
              <a:buSzPct val="70000"/>
            </a:pPr>
            <a:endParaRPr lang="it-IT" altLang="it-IT" b="1">
              <a:solidFill>
                <a:srgbClr val="000000"/>
              </a:solidFill>
              <a:latin typeface="Times New Roman" panose="02020603050405020304" pitchFamily="18" charset="0"/>
            </a:endParaRPr>
          </a:p>
          <a:p>
            <a:pPr eaLnBrk="1" hangingPunct="1">
              <a:spcBef>
                <a:spcPts val="600"/>
              </a:spcBef>
              <a:buClr>
                <a:srgbClr val="CC0000"/>
              </a:buClr>
              <a:buSzPct val="70000"/>
              <a:buFont typeface="Times New Roman" panose="02020603050405020304" pitchFamily="18" charset="0"/>
              <a:buChar char="•"/>
            </a:pPr>
            <a:r>
              <a:rPr lang="it-IT" altLang="it-IT">
                <a:solidFill>
                  <a:srgbClr val="CC0000"/>
                </a:solidFill>
                <a:latin typeface="Times New Roman" panose="02020603050405020304" pitchFamily="18" charset="0"/>
              </a:rPr>
              <a:t>Ansia </a:t>
            </a:r>
          </a:p>
          <a:p>
            <a:pPr eaLnBrk="1" hangingPunct="1">
              <a:spcBef>
                <a:spcPts val="600"/>
              </a:spcBef>
              <a:buSzPct val="70000"/>
              <a:buFont typeface="Times New Roman" panose="02020603050405020304" pitchFamily="18" charset="0"/>
              <a:buChar char="•"/>
            </a:pPr>
            <a:r>
              <a:rPr lang="it-IT" altLang="it-IT">
                <a:solidFill>
                  <a:srgbClr val="000000"/>
                </a:solidFill>
                <a:latin typeface="Times New Roman" panose="02020603050405020304" pitchFamily="18" charset="0"/>
              </a:rPr>
              <a:t>L’ansia e lo stress, come è stato dimostrato, accrescono l’affiliazione con gli altri individui (cfr. Schachter, 1959). </a:t>
            </a:r>
          </a:p>
        </p:txBody>
      </p:sp>
    </p:spTree>
    <p:extLst>
      <p:ext uri="{BB962C8B-B14F-4D97-AF65-F5344CB8AC3E}">
        <p14:creationId xmlns:p14="http://schemas.microsoft.com/office/powerpoint/2010/main" val="361423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800100" y="1196976"/>
            <a:ext cx="10344150" cy="4824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1313" indent="-341313">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SzPct val="70000"/>
              <a:buBlip>
                <a:blip r:embed="rId3"/>
              </a:buBlip>
            </a:pPr>
            <a:r>
              <a:rPr lang="it-IT" altLang="it-IT" dirty="0">
                <a:solidFill>
                  <a:srgbClr val="000000"/>
                </a:solidFill>
                <a:latin typeface="Times New Roman" panose="02020603050405020304" pitchFamily="18" charset="0"/>
              </a:rPr>
              <a:t>Gli esseri umani passano una parte considerevole del proprio tempo insieme ad altre persone, e dall’</a:t>
            </a:r>
            <a:r>
              <a:rPr lang="it-IT" altLang="ja-JP" dirty="0">
                <a:solidFill>
                  <a:srgbClr val="CC0000"/>
                </a:solidFill>
                <a:latin typeface="Times New Roman" panose="02020603050405020304" pitchFamily="18" charset="0"/>
              </a:rPr>
              <a:t>affiliazione</a:t>
            </a:r>
            <a:r>
              <a:rPr lang="it-IT" altLang="ja-JP" dirty="0">
                <a:solidFill>
                  <a:srgbClr val="000000"/>
                </a:solidFill>
                <a:latin typeface="Times New Roman" panose="02020603050405020304" pitchFamily="18" charset="0"/>
              </a:rPr>
              <a:t> sembrano trarre piacere e giovamento.</a:t>
            </a:r>
          </a:p>
          <a:p>
            <a:pPr>
              <a:spcBef>
                <a:spcPts val="600"/>
              </a:spcBef>
              <a:buSzPct val="70000"/>
              <a:buBlip>
                <a:blip r:embed="rId3"/>
              </a:buBlip>
            </a:pPr>
            <a:r>
              <a:rPr lang="it-IT" altLang="it-IT" dirty="0">
                <a:solidFill>
                  <a:srgbClr val="000000"/>
                </a:solidFill>
                <a:latin typeface="Times New Roman" panose="02020603050405020304" pitchFamily="18" charset="0"/>
              </a:rPr>
              <a:t>La tendenza all’affiliazione è presente sin dalle fasi iniziali della vita umana. </a:t>
            </a:r>
          </a:p>
          <a:p>
            <a:pPr>
              <a:spcBef>
                <a:spcPts val="600"/>
              </a:spcBef>
              <a:buSzPct val="70000"/>
              <a:buBlip>
                <a:blip r:embed="rId3"/>
              </a:buBlip>
            </a:pPr>
            <a:r>
              <a:rPr lang="it-IT" altLang="it-IT" dirty="0">
                <a:solidFill>
                  <a:srgbClr val="000000"/>
                </a:solidFill>
                <a:latin typeface="Times New Roman" panose="02020603050405020304" pitchFamily="18" charset="0"/>
              </a:rPr>
              <a:t>La mancanza di affiliazione può avere invece un impatto negativo </a:t>
            </a:r>
            <a:r>
              <a:rPr lang="it-IT" altLang="it-IT" dirty="0" smtClean="0">
                <a:solidFill>
                  <a:srgbClr val="000000"/>
                </a:solidFill>
                <a:latin typeface="Times New Roman" panose="02020603050405020304" pitchFamily="18" charset="0"/>
              </a:rPr>
              <a:t>durevole: in uno studio condotto tra bambini cresciuti in orfanotrofio si è notato che la mancanza di contatti fisici e sociali condizionasse negativamente la capacità del sistema ormonale di fronteggiare lo stress (</a:t>
            </a:r>
            <a:r>
              <a:rPr lang="it-IT" altLang="it-IT" dirty="0" err="1" smtClean="0">
                <a:solidFill>
                  <a:srgbClr val="000000"/>
                </a:solidFill>
                <a:latin typeface="Times New Roman" panose="02020603050405020304" pitchFamily="18" charset="0"/>
              </a:rPr>
              <a:t>Gunnar</a:t>
            </a:r>
            <a:r>
              <a:rPr lang="it-IT" altLang="it-IT" dirty="0" smtClean="0">
                <a:solidFill>
                  <a:srgbClr val="000000"/>
                </a:solidFill>
                <a:latin typeface="Times New Roman" panose="02020603050405020304" pitchFamily="18" charset="0"/>
              </a:rPr>
              <a:t>, 2000).</a:t>
            </a:r>
          </a:p>
          <a:p>
            <a:pPr>
              <a:spcBef>
                <a:spcPts val="600"/>
              </a:spcBef>
              <a:buSzPct val="70000"/>
              <a:buBlip>
                <a:blip r:embed="rId3"/>
              </a:buBlip>
            </a:pPr>
            <a:r>
              <a:rPr lang="it-IT" altLang="it-IT" dirty="0" err="1" smtClean="0">
                <a:solidFill>
                  <a:srgbClr val="000000"/>
                </a:solidFill>
                <a:latin typeface="Times New Roman" panose="02020603050405020304" pitchFamily="18" charset="0"/>
              </a:rPr>
              <a:t>Berscheid</a:t>
            </a:r>
            <a:r>
              <a:rPr lang="it-IT" altLang="it-IT" dirty="0" smtClean="0">
                <a:solidFill>
                  <a:srgbClr val="000000"/>
                </a:solidFill>
                <a:latin typeface="Times New Roman" panose="02020603050405020304" pitchFamily="18" charset="0"/>
              </a:rPr>
              <a:t> e </a:t>
            </a:r>
            <a:r>
              <a:rPr lang="it-IT" altLang="it-IT" dirty="0" err="1" smtClean="0">
                <a:solidFill>
                  <a:srgbClr val="000000"/>
                </a:solidFill>
                <a:latin typeface="Times New Roman" panose="02020603050405020304" pitchFamily="18" charset="0"/>
              </a:rPr>
              <a:t>Reis</a:t>
            </a:r>
            <a:r>
              <a:rPr lang="it-IT" altLang="it-IT" dirty="0" smtClean="0">
                <a:solidFill>
                  <a:srgbClr val="000000"/>
                </a:solidFill>
                <a:latin typeface="Times New Roman" panose="02020603050405020304" pitchFamily="18" charset="0"/>
              </a:rPr>
              <a:t> (1998) chiedendo a persone di età diversa che cosa le rendesse felici, ottennero che ai primi posti si collocava l’amicizia e le relazioni positive con gli altri. La mancanza di relazioni significative con gli altri, rende le persone sfiduciate, alienate, prive di sostegno e di risorse.</a:t>
            </a:r>
            <a:endParaRPr lang="it-IT" altLang="it-IT"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44765111"/>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1919288" y="692150"/>
            <a:ext cx="8229600" cy="1081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a:solidFill>
                  <a:srgbClr val="000000"/>
                </a:solidFill>
                <a:latin typeface="Times New Roman" panose="02020603050405020304" pitchFamily="18" charset="0"/>
              </a:rPr>
              <a:t>Quando e perché cerchiamo l’affiliazione?</a:t>
            </a:r>
            <a:r>
              <a:rPr lang="it-IT" altLang="it-IT" sz="4000" b="1">
                <a:solidFill>
                  <a:srgbClr val="000000"/>
                </a:solidFill>
              </a:rPr>
              <a:t> </a:t>
            </a:r>
          </a:p>
        </p:txBody>
      </p:sp>
      <p:sp>
        <p:nvSpPr>
          <p:cNvPr id="9219" name="Text Box 2"/>
          <p:cNvSpPr txBox="1">
            <a:spLocks noChangeArrowheads="1"/>
          </p:cNvSpPr>
          <p:nvPr/>
        </p:nvSpPr>
        <p:spPr bwMode="auto">
          <a:xfrm>
            <a:off x="638175" y="1773240"/>
            <a:ext cx="10972800" cy="41989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lnSpc>
                <a:spcPct val="90000"/>
              </a:lnSpc>
              <a:spcBef>
                <a:spcPts val="500"/>
              </a:spcBef>
              <a:buClrTx/>
              <a:buSzPct val="70000"/>
            </a:pPr>
            <a:r>
              <a:rPr lang="it-IT" altLang="it-IT" sz="2000" dirty="0" smtClean="0">
                <a:solidFill>
                  <a:srgbClr val="000000"/>
                </a:solidFill>
                <a:latin typeface="Times New Roman" panose="02020603050405020304" pitchFamily="18" charset="0"/>
              </a:rPr>
              <a:t>Il principio di base della biologia evoluzionista è che l’adattamento di un organismo si misuri attraverso il suo successo riproduttivo. Tale concetto applicato nell’ambito della psicologia evoluzionista si esprime nel tentativo di spiegare un certo comportamento in termini di fattori genetici che si sono evoluti nel tempo; pertanto la </a:t>
            </a:r>
            <a:r>
              <a:rPr lang="it-IT" altLang="it-IT" sz="2000" dirty="0">
                <a:solidFill>
                  <a:srgbClr val="000000"/>
                </a:solidFill>
                <a:latin typeface="Times New Roman" panose="02020603050405020304" pitchFamily="18" charset="0"/>
              </a:rPr>
              <a:t>tendenza a cercare la compagnia </a:t>
            </a:r>
            <a:r>
              <a:rPr lang="it-IT" altLang="it-IT" sz="2000" dirty="0" smtClean="0">
                <a:solidFill>
                  <a:srgbClr val="000000"/>
                </a:solidFill>
                <a:latin typeface="Times New Roman" panose="02020603050405020304" pitchFamily="18" charset="0"/>
              </a:rPr>
              <a:t>di altre </a:t>
            </a:r>
            <a:r>
              <a:rPr lang="it-IT" altLang="it-IT" sz="2000" dirty="0">
                <a:solidFill>
                  <a:srgbClr val="000000"/>
                </a:solidFill>
                <a:latin typeface="Times New Roman" panose="02020603050405020304" pitchFamily="18" charset="0"/>
              </a:rPr>
              <a:t>persone e a stringere relazioni intime è una caratteristica </a:t>
            </a:r>
            <a:r>
              <a:rPr lang="it-IT" altLang="it-IT" sz="2000" dirty="0" smtClean="0">
                <a:solidFill>
                  <a:srgbClr val="000000"/>
                </a:solidFill>
                <a:latin typeface="Times New Roman" panose="02020603050405020304" pitchFamily="18" charset="0"/>
              </a:rPr>
              <a:t>ereditaria che si differenzia per i due generi: per i maschi conta maggiormente il numero, per le femmine la probabilità di sopravvivenza (Griffith et al. 2011; </a:t>
            </a:r>
            <a:r>
              <a:rPr lang="it-IT" altLang="it-IT" sz="2000" dirty="0" err="1" smtClean="0">
                <a:solidFill>
                  <a:srgbClr val="000000"/>
                </a:solidFill>
                <a:latin typeface="Times New Roman" panose="02020603050405020304" pitchFamily="18" charset="0"/>
              </a:rPr>
              <a:t>Buss</a:t>
            </a:r>
            <a:r>
              <a:rPr lang="it-IT" altLang="it-IT" sz="2000" dirty="0" smtClean="0">
                <a:solidFill>
                  <a:srgbClr val="000000"/>
                </a:solidFill>
                <a:latin typeface="Times New Roman" panose="02020603050405020304" pitchFamily="18" charset="0"/>
              </a:rPr>
              <a:t>, 1990).</a:t>
            </a:r>
            <a:endParaRPr lang="it-IT" altLang="it-IT" sz="2000" dirty="0">
              <a:solidFill>
                <a:srgbClr val="000000"/>
              </a:solidFill>
              <a:latin typeface="Times New Roman" panose="02020603050405020304" pitchFamily="18" charset="0"/>
            </a:endParaRPr>
          </a:p>
          <a:p>
            <a:pPr>
              <a:lnSpc>
                <a:spcPct val="90000"/>
              </a:lnSpc>
              <a:spcBef>
                <a:spcPts val="500"/>
              </a:spcBef>
              <a:buClrTx/>
            </a:pPr>
            <a:r>
              <a:rPr lang="it-IT" altLang="it-IT" sz="2000" dirty="0" smtClean="0">
                <a:solidFill>
                  <a:srgbClr val="CC0000"/>
                </a:solidFill>
                <a:latin typeface="Times New Roman" panose="02020603050405020304" pitchFamily="18" charset="0"/>
              </a:rPr>
              <a:t>Caratteristiche </a:t>
            </a:r>
            <a:r>
              <a:rPr lang="it-IT" altLang="it-IT" sz="2000" dirty="0">
                <a:solidFill>
                  <a:srgbClr val="CC0000"/>
                </a:solidFill>
                <a:latin typeface="Times New Roman" panose="02020603050405020304" pitchFamily="18" charset="0"/>
              </a:rPr>
              <a:t>psicologiche dell’affiliazione</a:t>
            </a:r>
          </a:p>
          <a:p>
            <a:pPr>
              <a:lnSpc>
                <a:spcPct val="90000"/>
              </a:lnSpc>
              <a:spcBef>
                <a:spcPts val="500"/>
              </a:spcBef>
              <a:buClrTx/>
            </a:pPr>
            <a:r>
              <a:rPr lang="it-IT" altLang="it-IT" sz="2000" dirty="0">
                <a:solidFill>
                  <a:srgbClr val="000000"/>
                </a:solidFill>
                <a:latin typeface="Times New Roman" panose="02020603050405020304" pitchFamily="18" charset="0"/>
              </a:rPr>
              <a:t>Secondo la </a:t>
            </a:r>
            <a:r>
              <a:rPr lang="it-IT" altLang="it-IT" sz="2000" dirty="0">
                <a:solidFill>
                  <a:srgbClr val="CC0000"/>
                </a:solidFill>
                <a:latin typeface="Times New Roman" panose="02020603050405020304" pitchFamily="18" charset="0"/>
              </a:rPr>
              <a:t>teoria di regolazione della privacy</a:t>
            </a:r>
            <a:r>
              <a:rPr lang="it-IT" altLang="it-IT" sz="2000" dirty="0">
                <a:solidFill>
                  <a:srgbClr val="000000"/>
                </a:solidFill>
                <a:latin typeface="Times New Roman" panose="02020603050405020304" pitchFamily="18" charset="0"/>
              </a:rPr>
              <a:t> (Altman, 1975) il nostro </a:t>
            </a:r>
            <a:r>
              <a:rPr lang="it-IT" altLang="it-IT" sz="2000" dirty="0" smtClean="0">
                <a:solidFill>
                  <a:srgbClr val="000000"/>
                </a:solidFill>
                <a:latin typeface="Times New Roman" panose="02020603050405020304" pitchFamily="18" charset="0"/>
              </a:rPr>
              <a:t>livello ideale </a:t>
            </a:r>
            <a:r>
              <a:rPr lang="it-IT" altLang="it-IT" sz="2000" dirty="0">
                <a:solidFill>
                  <a:srgbClr val="000000"/>
                </a:solidFill>
                <a:latin typeface="Times New Roman" panose="02020603050405020304" pitchFamily="18" charset="0"/>
              </a:rPr>
              <a:t>di privacy,  oscilla nel corso del tempo ed è influenzato da due principi:</a:t>
            </a:r>
          </a:p>
          <a:p>
            <a:pPr>
              <a:lnSpc>
                <a:spcPct val="90000"/>
              </a:lnSpc>
              <a:spcBef>
                <a:spcPts val="500"/>
              </a:spcBef>
              <a:buSzPct val="70000"/>
              <a:buBlip>
                <a:blip r:embed="rId3"/>
              </a:buBlip>
            </a:pPr>
            <a:r>
              <a:rPr lang="it-IT" altLang="it-IT" sz="2000" dirty="0">
                <a:solidFill>
                  <a:srgbClr val="000000"/>
                </a:solidFill>
                <a:latin typeface="Times New Roman" panose="02020603050405020304" pitchFamily="18" charset="0"/>
              </a:rPr>
              <a:t>il </a:t>
            </a:r>
            <a:r>
              <a:rPr lang="it-IT" altLang="it-IT" sz="2000" i="1" dirty="0">
                <a:solidFill>
                  <a:srgbClr val="000000"/>
                </a:solidFill>
                <a:latin typeface="Times New Roman" panose="02020603050405020304" pitchFamily="18" charset="0"/>
              </a:rPr>
              <a:t>principio dialettico</a:t>
            </a:r>
            <a:r>
              <a:rPr lang="it-IT" altLang="it-IT" sz="2000" dirty="0">
                <a:solidFill>
                  <a:srgbClr val="000000"/>
                </a:solidFill>
                <a:latin typeface="Times New Roman" panose="02020603050405020304" pitchFamily="18" charset="0"/>
              </a:rPr>
              <a:t>;</a:t>
            </a:r>
          </a:p>
          <a:p>
            <a:pPr>
              <a:lnSpc>
                <a:spcPct val="90000"/>
              </a:lnSpc>
              <a:spcBef>
                <a:spcPts val="500"/>
              </a:spcBef>
              <a:buSzPct val="70000"/>
              <a:buBlip>
                <a:blip r:embed="rId3"/>
              </a:buBlip>
            </a:pPr>
            <a:r>
              <a:rPr lang="it-IT" altLang="it-IT" sz="2000" i="1" dirty="0">
                <a:solidFill>
                  <a:srgbClr val="000000"/>
                </a:solidFill>
                <a:latin typeface="Times New Roman" panose="02020603050405020304" pitchFamily="18" charset="0"/>
              </a:rPr>
              <a:t>il principio di ottimizzazione.</a:t>
            </a:r>
          </a:p>
          <a:p>
            <a:pPr>
              <a:lnSpc>
                <a:spcPct val="90000"/>
              </a:lnSpc>
              <a:spcBef>
                <a:spcPts val="500"/>
              </a:spcBef>
              <a:buClrTx/>
            </a:pPr>
            <a:r>
              <a:rPr lang="it-IT" altLang="it-IT" sz="2000" dirty="0">
                <a:solidFill>
                  <a:srgbClr val="000000"/>
                </a:solidFill>
                <a:latin typeface="Times New Roman" panose="02020603050405020304" pitchFamily="18" charset="0"/>
              </a:rPr>
              <a:t>Secondo il </a:t>
            </a:r>
            <a:r>
              <a:rPr lang="it-IT" altLang="it-IT" sz="2000" dirty="0">
                <a:solidFill>
                  <a:srgbClr val="CC0000"/>
                </a:solidFill>
                <a:latin typeface="Times New Roman" panose="02020603050405020304" pitchFamily="18" charset="0"/>
              </a:rPr>
              <a:t>modello di affiliazione sociale</a:t>
            </a:r>
            <a:r>
              <a:rPr lang="it-IT" altLang="it-IT" sz="2000" dirty="0">
                <a:solidFill>
                  <a:srgbClr val="000000"/>
                </a:solidFill>
                <a:latin typeface="Times New Roman" panose="02020603050405020304" pitchFamily="18" charset="0"/>
              </a:rPr>
              <a:t> (</a:t>
            </a:r>
            <a:r>
              <a:rPr lang="it-IT" altLang="it-IT" sz="2000" dirty="0" err="1">
                <a:solidFill>
                  <a:srgbClr val="000000"/>
                </a:solidFill>
                <a:latin typeface="Times New Roman" panose="02020603050405020304" pitchFamily="18" charset="0"/>
              </a:rPr>
              <a:t>O’Connor</a:t>
            </a:r>
            <a:r>
              <a:rPr lang="it-IT" altLang="it-IT" sz="2000" dirty="0">
                <a:solidFill>
                  <a:srgbClr val="000000"/>
                </a:solidFill>
                <a:latin typeface="Times New Roman" panose="02020603050405020304" pitchFamily="18" charset="0"/>
              </a:rPr>
              <a:t> e </a:t>
            </a:r>
            <a:r>
              <a:rPr lang="it-IT" altLang="it-IT" sz="2000" dirty="0" err="1">
                <a:solidFill>
                  <a:srgbClr val="000000"/>
                </a:solidFill>
                <a:latin typeface="Times New Roman" panose="02020603050405020304" pitchFamily="18" charset="0"/>
              </a:rPr>
              <a:t>Rosenblood</a:t>
            </a:r>
            <a:r>
              <a:rPr lang="it-IT" altLang="it-IT" sz="2000" dirty="0">
                <a:solidFill>
                  <a:srgbClr val="000000"/>
                </a:solidFill>
                <a:latin typeface="Times New Roman" panose="02020603050405020304" pitchFamily="18" charset="0"/>
              </a:rPr>
              <a:t>, 1996) </a:t>
            </a:r>
            <a:r>
              <a:rPr lang="it-IT" altLang="it-IT" sz="2000" dirty="0" smtClean="0">
                <a:solidFill>
                  <a:srgbClr val="000000"/>
                </a:solidFill>
                <a:latin typeface="Times New Roman" panose="02020603050405020304" pitchFamily="18" charset="0"/>
              </a:rPr>
              <a:t>il bisogno </a:t>
            </a:r>
            <a:r>
              <a:rPr lang="it-IT" altLang="it-IT" sz="2000" dirty="0">
                <a:solidFill>
                  <a:srgbClr val="000000"/>
                </a:solidFill>
                <a:latin typeface="Times New Roman" panose="02020603050405020304" pitchFamily="18" charset="0"/>
              </a:rPr>
              <a:t>di affiliazione non cambia in </a:t>
            </a:r>
            <a:r>
              <a:rPr lang="it-IT" altLang="it-IT" sz="2000" dirty="0" smtClean="0">
                <a:solidFill>
                  <a:srgbClr val="000000"/>
                </a:solidFill>
                <a:latin typeface="Times New Roman" panose="02020603050405020304" pitchFamily="18" charset="0"/>
              </a:rPr>
              <a:t>modo </a:t>
            </a:r>
            <a:r>
              <a:rPr lang="it-IT" altLang="it-IT" sz="2000" dirty="0">
                <a:solidFill>
                  <a:srgbClr val="000000"/>
                </a:solidFill>
                <a:latin typeface="Times New Roman" panose="02020603050405020304" pitchFamily="18" charset="0"/>
              </a:rPr>
              <a:t>rilevante, poiché il </a:t>
            </a:r>
            <a:r>
              <a:rPr lang="it-IT" altLang="it-IT" sz="2000" dirty="0" smtClean="0">
                <a:solidFill>
                  <a:srgbClr val="000000"/>
                </a:solidFill>
                <a:latin typeface="Times New Roman" panose="02020603050405020304" pitchFamily="18" charset="0"/>
              </a:rPr>
              <a:t>nostro comportamento </a:t>
            </a:r>
            <a:r>
              <a:rPr lang="it-IT" altLang="it-IT" sz="2000" dirty="0">
                <a:solidFill>
                  <a:srgbClr val="000000"/>
                </a:solidFill>
                <a:latin typeface="Times New Roman" panose="02020603050405020304" pitchFamily="18" charset="0"/>
              </a:rPr>
              <a:t>obbedisce al principio </a:t>
            </a:r>
            <a:r>
              <a:rPr lang="it-IT" altLang="it-IT" sz="2000" dirty="0" smtClean="0">
                <a:solidFill>
                  <a:srgbClr val="000000"/>
                </a:solidFill>
                <a:latin typeface="Times New Roman" panose="02020603050405020304" pitchFamily="18" charset="0"/>
              </a:rPr>
              <a:t>dell’</a:t>
            </a:r>
            <a:r>
              <a:rPr lang="it-IT" altLang="ja-JP" sz="2000" dirty="0" err="1" smtClean="0">
                <a:solidFill>
                  <a:srgbClr val="CC0000"/>
                </a:solidFill>
                <a:latin typeface="Times New Roman" panose="02020603050405020304" pitchFamily="18" charset="0"/>
              </a:rPr>
              <a:t>omeostasi</a:t>
            </a:r>
            <a:r>
              <a:rPr lang="it-IT" altLang="ja-JP" sz="2000" dirty="0" err="1" smtClean="0">
                <a:solidFill>
                  <a:srgbClr val="000000"/>
                </a:solidFill>
                <a:latin typeface="Times New Roman" panose="02020603050405020304" pitchFamily="18" charset="0"/>
              </a:rPr>
              <a:t>:il</a:t>
            </a:r>
            <a:r>
              <a:rPr lang="it-IT" altLang="ja-JP" sz="2000" dirty="0" smtClean="0">
                <a:solidFill>
                  <a:srgbClr val="000000"/>
                </a:solidFill>
                <a:latin typeface="Times New Roman" panose="02020603050405020304" pitchFamily="18" charset="0"/>
              </a:rPr>
              <a:t> </a:t>
            </a:r>
            <a:r>
              <a:rPr lang="it-IT" altLang="it-IT" sz="2000" dirty="0" smtClean="0">
                <a:solidFill>
                  <a:srgbClr val="000000"/>
                </a:solidFill>
                <a:latin typeface="Times New Roman" panose="02020603050405020304" pitchFamily="18" charset="0"/>
              </a:rPr>
              <a:t>nostro </a:t>
            </a:r>
            <a:r>
              <a:rPr lang="it-IT" altLang="it-IT" sz="2000" dirty="0">
                <a:solidFill>
                  <a:srgbClr val="000000"/>
                </a:solidFill>
                <a:latin typeface="Times New Roman" panose="02020603050405020304" pitchFamily="18" charset="0"/>
              </a:rPr>
              <a:t>livello di contatto con gli altri si </a:t>
            </a:r>
            <a:r>
              <a:rPr lang="it-IT" altLang="it-IT" sz="2000" dirty="0" smtClean="0">
                <a:solidFill>
                  <a:srgbClr val="000000"/>
                </a:solidFill>
                <a:latin typeface="Times New Roman" panose="02020603050405020304" pitchFamily="18" charset="0"/>
              </a:rPr>
              <a:t>manterrebbe </a:t>
            </a:r>
            <a:r>
              <a:rPr lang="it-IT" altLang="it-IT" sz="2000" dirty="0">
                <a:solidFill>
                  <a:srgbClr val="000000"/>
                </a:solidFill>
                <a:latin typeface="Times New Roman" panose="02020603050405020304" pitchFamily="18" charset="0"/>
              </a:rPr>
              <a:t>stabile e il più </a:t>
            </a:r>
            <a:r>
              <a:rPr lang="it-IT" altLang="it-IT" sz="2000" dirty="0" smtClean="0">
                <a:solidFill>
                  <a:srgbClr val="000000"/>
                </a:solidFill>
                <a:latin typeface="Times New Roman" panose="02020603050405020304" pitchFamily="18" charset="0"/>
              </a:rPr>
              <a:t>possibile vicino </a:t>
            </a:r>
            <a:r>
              <a:rPr lang="it-IT" altLang="it-IT" sz="2000" dirty="0">
                <a:solidFill>
                  <a:srgbClr val="000000"/>
                </a:solidFill>
                <a:latin typeface="Times New Roman" panose="02020603050405020304" pitchFamily="18" charset="0"/>
              </a:rPr>
              <a:t>al livello desiderato. </a:t>
            </a:r>
          </a:p>
        </p:txBody>
      </p:sp>
    </p:spTree>
    <p:extLst>
      <p:ext uri="{BB962C8B-B14F-4D97-AF65-F5344CB8AC3E}">
        <p14:creationId xmlns:p14="http://schemas.microsoft.com/office/powerpoint/2010/main" val="32404771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2063750" y="908051"/>
            <a:ext cx="8229600" cy="4525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600"/>
              </a:spcBef>
              <a:buClrTx/>
            </a:pPr>
            <a:r>
              <a:rPr lang="it-IT" altLang="it-IT">
                <a:solidFill>
                  <a:srgbClr val="CC0000"/>
                </a:solidFill>
                <a:latin typeface="Times New Roman" panose="02020603050405020304" pitchFamily="18" charset="0"/>
              </a:rPr>
              <a:t>Le differenze individuali nell’affiliazione</a:t>
            </a:r>
            <a:r>
              <a:rPr lang="it-IT" altLang="it-IT" sz="1800" b="1">
                <a:solidFill>
                  <a:srgbClr val="000000"/>
                </a:solidFill>
              </a:rPr>
              <a:t> </a:t>
            </a:r>
            <a:r>
              <a:rPr lang="it-IT" altLang="it-IT">
                <a:solidFill>
                  <a:srgbClr val="000000"/>
                </a:solidFill>
                <a:latin typeface="Times New Roman" panose="02020603050405020304" pitchFamily="18" charset="0"/>
              </a:rPr>
              <a:t>esistono nella misura in</a:t>
            </a:r>
          </a:p>
          <a:p>
            <a:pPr>
              <a:spcBef>
                <a:spcPts val="600"/>
              </a:spcBef>
              <a:buClrTx/>
            </a:pPr>
            <a:r>
              <a:rPr lang="it-IT" altLang="it-IT">
                <a:solidFill>
                  <a:srgbClr val="000000"/>
                </a:solidFill>
                <a:latin typeface="Times New Roman" panose="02020603050405020304" pitchFamily="18" charset="0"/>
              </a:rPr>
              <a:t>cui le persone possono avvertire il bisogno di affiliazione in</a:t>
            </a:r>
          </a:p>
          <a:p>
            <a:pPr>
              <a:spcBef>
                <a:spcPts val="600"/>
              </a:spcBef>
              <a:buClrTx/>
            </a:pPr>
            <a:r>
              <a:rPr lang="it-IT" altLang="it-IT">
                <a:solidFill>
                  <a:srgbClr val="000000"/>
                </a:solidFill>
                <a:latin typeface="Times New Roman" panose="02020603050405020304" pitchFamily="18" charset="0"/>
              </a:rPr>
              <a:t>maniera saltuaria o perdurante nel tempo. </a:t>
            </a:r>
          </a:p>
          <a:p>
            <a:pPr>
              <a:lnSpc>
                <a:spcPct val="90000"/>
              </a:lnSpc>
              <a:spcBef>
                <a:spcPts val="600"/>
              </a:spcBef>
              <a:buClrTx/>
            </a:pPr>
            <a:r>
              <a:rPr lang="it-IT" altLang="it-IT">
                <a:solidFill>
                  <a:srgbClr val="000000"/>
                </a:solidFill>
                <a:latin typeface="Times New Roman" panose="02020603050405020304" pitchFamily="18" charset="0"/>
              </a:rPr>
              <a:t>Le diversità nel desiderio d’affiliazione sembrano riflettersi nel</a:t>
            </a:r>
          </a:p>
          <a:p>
            <a:pPr>
              <a:lnSpc>
                <a:spcPct val="90000"/>
              </a:lnSpc>
              <a:spcBef>
                <a:spcPts val="600"/>
              </a:spcBef>
              <a:buClrTx/>
            </a:pPr>
            <a:r>
              <a:rPr lang="it-IT" altLang="it-IT">
                <a:solidFill>
                  <a:srgbClr val="000000"/>
                </a:solidFill>
                <a:latin typeface="Times New Roman" panose="02020603050405020304" pitchFamily="18" charset="0"/>
              </a:rPr>
              <a:t>sistema nervoso centrale (cfr. gli studi di imaging cerebrale di</a:t>
            </a:r>
          </a:p>
          <a:p>
            <a:pPr>
              <a:lnSpc>
                <a:spcPct val="90000"/>
              </a:lnSpc>
              <a:spcBef>
                <a:spcPts val="600"/>
              </a:spcBef>
              <a:buClrTx/>
            </a:pPr>
            <a:r>
              <a:rPr lang="it-IT" altLang="it-IT">
                <a:solidFill>
                  <a:srgbClr val="000000"/>
                </a:solidFill>
                <a:latin typeface="Times New Roman" panose="02020603050405020304" pitchFamily="18" charset="0"/>
              </a:rPr>
              <a:t>Johnson e collab., 1999), ma possono essere influenzate dalla</a:t>
            </a:r>
          </a:p>
          <a:p>
            <a:pPr>
              <a:lnSpc>
                <a:spcPct val="90000"/>
              </a:lnSpc>
              <a:spcBef>
                <a:spcPts val="600"/>
              </a:spcBef>
              <a:buClrTx/>
            </a:pPr>
            <a:r>
              <a:rPr lang="it-IT" altLang="it-IT">
                <a:solidFill>
                  <a:srgbClr val="000000"/>
                </a:solidFill>
                <a:latin typeface="Times New Roman" panose="02020603050405020304" pitchFamily="18" charset="0"/>
              </a:rPr>
              <a:t>cultura (Hofstede, 1980).</a:t>
            </a:r>
          </a:p>
        </p:txBody>
      </p:sp>
    </p:spTree>
    <p:extLst>
      <p:ext uri="{BB962C8B-B14F-4D97-AF65-F5344CB8AC3E}">
        <p14:creationId xmlns:p14="http://schemas.microsoft.com/office/powerpoint/2010/main" val="35297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1992314" y="908050"/>
            <a:ext cx="8301037" cy="5041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450"/>
              </a:spcBef>
              <a:buClrTx/>
            </a:pPr>
            <a:r>
              <a:rPr lang="it-IT" altLang="it-IT">
                <a:solidFill>
                  <a:srgbClr val="CC0000"/>
                </a:solidFill>
                <a:latin typeface="Times New Roman" panose="02020603050405020304" pitchFamily="18" charset="0"/>
              </a:rPr>
              <a:t>Problemi nell’affiliazione</a:t>
            </a:r>
            <a:r>
              <a:rPr lang="it-IT" altLang="it-IT" sz="1800" b="1">
                <a:solidFill>
                  <a:srgbClr val="000000"/>
                </a:solidFill>
              </a:rPr>
              <a:t> </a:t>
            </a:r>
          </a:p>
          <a:p>
            <a:pPr>
              <a:spcBef>
                <a:spcPts val="500"/>
              </a:spcBef>
              <a:buClrTx/>
            </a:pPr>
            <a:r>
              <a:rPr lang="it-IT" altLang="it-IT" sz="2000">
                <a:solidFill>
                  <a:srgbClr val="000000"/>
                </a:solidFill>
                <a:latin typeface="Times New Roman" panose="02020603050405020304" pitchFamily="18" charset="0"/>
              </a:rPr>
              <a:t>l’</a:t>
            </a:r>
            <a:r>
              <a:rPr lang="it-IT" altLang="ja-JP" sz="2000" i="1">
                <a:solidFill>
                  <a:srgbClr val="000000"/>
                </a:solidFill>
                <a:latin typeface="Times New Roman" panose="02020603050405020304" pitchFamily="18" charset="0"/>
              </a:rPr>
              <a:t>assenza</a:t>
            </a:r>
            <a:r>
              <a:rPr lang="it-IT" altLang="ja-JP" sz="2000">
                <a:solidFill>
                  <a:srgbClr val="000000"/>
                </a:solidFill>
                <a:latin typeface="Times New Roman" panose="02020603050405020304" pitchFamily="18" charset="0"/>
              </a:rPr>
              <a:t> di interazione sociale, può avere effetti dannosi.</a:t>
            </a:r>
          </a:p>
          <a:p>
            <a:pPr>
              <a:spcBef>
                <a:spcPts val="500"/>
              </a:spcBef>
              <a:buClrTx/>
            </a:pPr>
            <a:r>
              <a:rPr lang="it-IT" altLang="it-IT" sz="2000">
                <a:solidFill>
                  <a:srgbClr val="000000"/>
                </a:solidFill>
                <a:latin typeface="Times New Roman" panose="02020603050405020304" pitchFamily="18" charset="0"/>
              </a:rPr>
              <a:t>Nelle interazioni interpersonali possono emergere due problemi:</a:t>
            </a:r>
          </a:p>
          <a:p>
            <a:pPr>
              <a:spcBef>
                <a:spcPts val="500"/>
              </a:spcBef>
              <a:buSzPct val="70000"/>
              <a:buBlip>
                <a:blip r:embed="rId3"/>
              </a:buBlip>
            </a:pPr>
            <a:r>
              <a:rPr lang="it-IT" altLang="it-IT" sz="2000">
                <a:solidFill>
                  <a:srgbClr val="000000"/>
                </a:solidFill>
                <a:latin typeface="Times New Roman" panose="02020603050405020304" pitchFamily="18" charset="0"/>
              </a:rPr>
              <a:t>l’ansia sociale, un’emozione negativa in grado di indurre a sua volta comportamenti negativi e reazioni di rifiuto da parte di altre persone e il conseguente evitamento delle situazioni sociali. </a:t>
            </a:r>
          </a:p>
          <a:p>
            <a:pPr>
              <a:spcBef>
                <a:spcPts val="500"/>
              </a:spcBef>
              <a:buSzPct val="70000"/>
              <a:buBlip>
                <a:blip r:embed="rId3"/>
              </a:buBlip>
            </a:pPr>
            <a:r>
              <a:rPr lang="it-IT" altLang="it-IT" sz="2000">
                <a:solidFill>
                  <a:srgbClr val="000000"/>
                </a:solidFill>
                <a:latin typeface="Times New Roman" panose="02020603050405020304" pitchFamily="18" charset="0"/>
              </a:rPr>
              <a:t>la solitudine come esito dell’incapacità di stabilire delle relazioni che siano soddisfacenti. </a:t>
            </a:r>
          </a:p>
          <a:p>
            <a:pPr>
              <a:spcBef>
                <a:spcPts val="500"/>
              </a:spcBef>
              <a:buSzPct val="70000"/>
            </a:pPr>
            <a:endParaRPr lang="it-IT" altLang="it-IT" sz="2000">
              <a:solidFill>
                <a:srgbClr val="000000"/>
              </a:solidFill>
              <a:latin typeface="Times New Roman" panose="02020603050405020304" pitchFamily="18" charset="0"/>
            </a:endParaRPr>
          </a:p>
          <a:p>
            <a:pPr>
              <a:spcBef>
                <a:spcPts val="500"/>
              </a:spcBef>
              <a:buSzPct val="70000"/>
              <a:buBlip>
                <a:blip r:embed="rId3"/>
              </a:buBlip>
            </a:pPr>
            <a:r>
              <a:rPr lang="it-IT" altLang="it-IT" sz="2000">
                <a:solidFill>
                  <a:srgbClr val="000000"/>
                </a:solidFill>
                <a:latin typeface="Times New Roman" panose="02020603050405020304" pitchFamily="18" charset="0"/>
              </a:rPr>
              <a:t>L’</a:t>
            </a:r>
            <a:r>
              <a:rPr lang="it-IT" altLang="ja-JP" sz="2000">
                <a:solidFill>
                  <a:srgbClr val="CC0000"/>
                </a:solidFill>
                <a:latin typeface="Times New Roman" panose="02020603050405020304" pitchFamily="18" charset="0"/>
              </a:rPr>
              <a:t>Ansia sociale</a:t>
            </a:r>
            <a:r>
              <a:rPr lang="it-IT" altLang="ja-JP" sz="2000">
                <a:solidFill>
                  <a:srgbClr val="000000"/>
                </a:solidFill>
                <a:latin typeface="Times New Roman" panose="02020603050405020304" pitchFamily="18" charset="0"/>
              </a:rPr>
              <a:t> può insorgere nel corso/prima di un</a:t>
            </a:r>
            <a:r>
              <a:rPr lang="it-IT" altLang="it-IT" sz="2000">
                <a:solidFill>
                  <a:srgbClr val="000000"/>
                </a:solidFill>
                <a:latin typeface="Times New Roman" panose="02020603050405020304" pitchFamily="18" charset="0"/>
              </a:rPr>
              <a:t>’</a:t>
            </a:r>
            <a:r>
              <a:rPr lang="it-IT" altLang="ja-JP" sz="2000">
                <a:solidFill>
                  <a:srgbClr val="000000"/>
                </a:solidFill>
                <a:latin typeface="Times New Roman" panose="02020603050405020304" pitchFamily="18" charset="0"/>
              </a:rPr>
              <a:t>interazione interpersonale e ha una serie di conseguenze negative su chi la sperimenta: parla meno, balbetta, farfuglia e non riesce a dire molto di sé fino a evitare del tutto le interazioni sociali. Alcuni soffrono di ansia sociale cronica, che assume le caratteristiche della fobia sociale. </a:t>
            </a:r>
          </a:p>
          <a:p>
            <a:pPr>
              <a:spcBef>
                <a:spcPts val="500"/>
              </a:spcBef>
              <a:buClrTx/>
            </a:pPr>
            <a:endParaRPr lang="it-IT" altLang="it-IT" sz="20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456827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1774825" y="765175"/>
            <a:ext cx="8229600" cy="5543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marL="741363" indent="-28416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450"/>
              </a:spcBef>
              <a:buClrTx/>
            </a:pPr>
            <a:endParaRPr lang="it-IT" altLang="it-IT" sz="1800">
              <a:solidFill>
                <a:srgbClr val="000000"/>
              </a:solidFill>
            </a:endParaRPr>
          </a:p>
          <a:p>
            <a:pPr>
              <a:spcBef>
                <a:spcPts val="600"/>
              </a:spcBef>
              <a:buClr>
                <a:srgbClr val="CC0000"/>
              </a:buClr>
              <a:buSzPct val="70000"/>
              <a:buBlip>
                <a:blip r:embed="rId3"/>
              </a:buBlip>
            </a:pPr>
            <a:r>
              <a:rPr lang="it-IT" altLang="it-IT">
                <a:solidFill>
                  <a:srgbClr val="CC0000"/>
                </a:solidFill>
                <a:latin typeface="Times New Roman" panose="02020603050405020304" pitchFamily="18" charset="0"/>
              </a:rPr>
              <a:t>La Solitudine </a:t>
            </a:r>
          </a:p>
          <a:p>
            <a:pPr>
              <a:spcBef>
                <a:spcPts val="600"/>
              </a:spcBef>
              <a:buClrTx/>
            </a:pPr>
            <a:r>
              <a:rPr lang="it-IT" altLang="it-IT">
                <a:solidFill>
                  <a:srgbClr val="000000"/>
                </a:solidFill>
                <a:latin typeface="Times New Roman" panose="02020603050405020304" pitchFamily="18" charset="0"/>
              </a:rPr>
              <a:t> L’assenza di contatti  (o la loro scarsa qualità) può generare il</a:t>
            </a:r>
          </a:p>
          <a:p>
            <a:pPr>
              <a:spcBef>
                <a:spcPts val="600"/>
              </a:spcBef>
              <a:buClrTx/>
            </a:pPr>
            <a:r>
              <a:rPr lang="it-IT" altLang="it-IT">
                <a:solidFill>
                  <a:srgbClr val="000000"/>
                </a:solidFill>
                <a:latin typeface="Times New Roman" panose="02020603050405020304" pitchFamily="18" charset="0"/>
              </a:rPr>
              <a:t>senso di solitudine; può essere temporanea o durevole.</a:t>
            </a:r>
          </a:p>
          <a:p>
            <a:pPr>
              <a:spcBef>
                <a:spcPts val="600"/>
              </a:spcBef>
              <a:buClrTx/>
            </a:pPr>
            <a:r>
              <a:rPr lang="it-IT" altLang="it-IT">
                <a:solidFill>
                  <a:srgbClr val="000000"/>
                </a:solidFill>
                <a:latin typeface="Times New Roman" panose="02020603050405020304" pitchFamily="18" charset="0"/>
              </a:rPr>
              <a:t>Secondo Maxwell e Coebergh (1986) i predittori sono quattro:</a:t>
            </a:r>
          </a:p>
          <a:p>
            <a:pPr lvl="1">
              <a:spcBef>
                <a:spcPts val="500"/>
              </a:spcBef>
              <a:buSzPct val="70000"/>
              <a:buBlip>
                <a:blip r:embed="rId3"/>
              </a:buBlip>
            </a:pPr>
            <a:r>
              <a:rPr lang="it-IT" altLang="it-IT" sz="2000">
                <a:solidFill>
                  <a:srgbClr val="000000"/>
                </a:solidFill>
                <a:latin typeface="Times New Roman" panose="02020603050405020304" pitchFamily="18" charset="0"/>
              </a:rPr>
              <a:t>il livello di intimità con la persona più cara della propria vita;</a:t>
            </a:r>
          </a:p>
          <a:p>
            <a:pPr lvl="1">
              <a:spcBef>
                <a:spcPts val="500"/>
              </a:spcBef>
              <a:buSzPct val="70000"/>
              <a:buBlip>
                <a:blip r:embed="rId3"/>
              </a:buBlip>
            </a:pPr>
            <a:r>
              <a:rPr lang="it-IT" altLang="it-IT" sz="2000">
                <a:solidFill>
                  <a:srgbClr val="000000"/>
                </a:solidFill>
                <a:latin typeface="Times New Roman" panose="02020603050405020304" pitchFamily="18" charset="0"/>
              </a:rPr>
              <a:t>il numero di amici intimi;</a:t>
            </a:r>
          </a:p>
          <a:p>
            <a:pPr lvl="1">
              <a:spcBef>
                <a:spcPts val="500"/>
              </a:spcBef>
              <a:buSzPct val="70000"/>
              <a:buBlip>
                <a:blip r:embed="rId3"/>
              </a:buBlip>
            </a:pPr>
            <a:r>
              <a:rPr lang="it-IT" altLang="it-IT" sz="2000">
                <a:solidFill>
                  <a:srgbClr val="000000"/>
                </a:solidFill>
                <a:latin typeface="Times New Roman" panose="02020603050405020304" pitchFamily="18" charset="0"/>
              </a:rPr>
              <a:t>il livello di soddisfazione nelle relazioni;</a:t>
            </a:r>
          </a:p>
          <a:p>
            <a:pPr lvl="1">
              <a:spcBef>
                <a:spcPts val="500"/>
              </a:spcBef>
              <a:buSzPct val="70000"/>
              <a:buBlip>
                <a:blip r:embed="rId3"/>
              </a:buBlip>
            </a:pPr>
            <a:r>
              <a:rPr lang="it-IT" altLang="it-IT" sz="2000">
                <a:solidFill>
                  <a:srgbClr val="000000"/>
                </a:solidFill>
                <a:latin typeface="Times New Roman" panose="02020603050405020304" pitchFamily="18" charset="0"/>
              </a:rPr>
              <a:t>la presenza di contatti quotidiani con altre persone. </a:t>
            </a:r>
          </a:p>
          <a:p>
            <a:pPr>
              <a:spcBef>
                <a:spcPts val="600"/>
              </a:spcBef>
              <a:buClrTx/>
            </a:pPr>
            <a:r>
              <a:rPr lang="it-IT" altLang="it-IT">
                <a:solidFill>
                  <a:srgbClr val="000000"/>
                </a:solidFill>
                <a:latin typeface="Times New Roman" panose="02020603050405020304" pitchFamily="18" charset="0"/>
              </a:rPr>
              <a:t>Tre fattori principali connessi alla solitudine sono: </a:t>
            </a:r>
          </a:p>
          <a:p>
            <a:pPr lvl="1">
              <a:spcBef>
                <a:spcPts val="500"/>
              </a:spcBef>
              <a:buSzPct val="70000"/>
              <a:buBlip>
                <a:blip r:embed="rId3"/>
              </a:buBlip>
            </a:pPr>
            <a:r>
              <a:rPr lang="it-IT" altLang="it-IT" sz="2000">
                <a:solidFill>
                  <a:srgbClr val="000000"/>
                </a:solidFill>
                <a:latin typeface="Times New Roman" panose="02020603050405020304" pitchFamily="18" charset="0"/>
              </a:rPr>
              <a:t>le caratteristiche di personalità (la timidezza, la depressione, l’introversione, la consapevolezza di sé e una bassa autostima); </a:t>
            </a:r>
          </a:p>
          <a:p>
            <a:pPr lvl="1">
              <a:spcBef>
                <a:spcPts val="500"/>
              </a:spcBef>
              <a:buSzPct val="70000"/>
              <a:buBlip>
                <a:blip r:embed="rId3"/>
              </a:buBlip>
            </a:pPr>
            <a:r>
              <a:rPr lang="it-IT" altLang="it-IT" sz="2000">
                <a:solidFill>
                  <a:srgbClr val="000000"/>
                </a:solidFill>
                <a:latin typeface="Times New Roman" panose="02020603050405020304" pitchFamily="18" charset="0"/>
              </a:rPr>
              <a:t>le circostanze sociali;</a:t>
            </a:r>
          </a:p>
          <a:p>
            <a:pPr lvl="1">
              <a:spcBef>
                <a:spcPts val="500"/>
              </a:spcBef>
              <a:buSzPct val="70000"/>
              <a:buBlip>
                <a:blip r:embed="rId3"/>
              </a:buBlip>
            </a:pPr>
            <a:r>
              <a:rPr lang="it-IT" altLang="it-IT" sz="2000">
                <a:solidFill>
                  <a:srgbClr val="000000"/>
                </a:solidFill>
                <a:latin typeface="Times New Roman" panose="02020603050405020304" pitchFamily="18" charset="0"/>
              </a:rPr>
              <a:t>le tendenze socio-cognitive (giudicare gli altri con severità).</a:t>
            </a:r>
          </a:p>
        </p:txBody>
      </p:sp>
    </p:spTree>
    <p:extLst>
      <p:ext uri="{BB962C8B-B14F-4D97-AF65-F5344CB8AC3E}">
        <p14:creationId xmlns:p14="http://schemas.microsoft.com/office/powerpoint/2010/main" val="3091536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1919288" y="765175"/>
            <a:ext cx="8229600" cy="719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buClrTx/>
              <a:buFontTx/>
              <a:buNone/>
            </a:pPr>
            <a:r>
              <a:rPr lang="it-IT" altLang="it-IT" sz="4000">
                <a:solidFill>
                  <a:srgbClr val="000000"/>
                </a:solidFill>
                <a:latin typeface="Times New Roman" panose="02020603050405020304" pitchFamily="18" charset="0"/>
              </a:rPr>
              <a:t>Attrazione interpersonale</a:t>
            </a:r>
          </a:p>
        </p:txBody>
      </p:sp>
      <p:sp>
        <p:nvSpPr>
          <p:cNvPr id="17411" name="Text Box 2"/>
          <p:cNvSpPr txBox="1">
            <a:spLocks noChangeArrowheads="1"/>
          </p:cNvSpPr>
          <p:nvPr/>
        </p:nvSpPr>
        <p:spPr bwMode="auto">
          <a:xfrm>
            <a:off x="1981200" y="1484313"/>
            <a:ext cx="8229600" cy="4641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lnSpc>
                <a:spcPct val="90000"/>
              </a:lnSpc>
              <a:spcBef>
                <a:spcPts val="600"/>
              </a:spcBef>
              <a:buClrTx/>
              <a:buSzPct val="70000"/>
            </a:pPr>
            <a:r>
              <a:rPr lang="it-IT" altLang="it-IT">
                <a:solidFill>
                  <a:srgbClr val="000000"/>
                </a:solidFill>
                <a:latin typeface="Times New Roman" panose="02020603050405020304" pitchFamily="18" charset="0"/>
              </a:rPr>
              <a:t>L’</a:t>
            </a:r>
            <a:r>
              <a:rPr lang="it-IT" altLang="ja-JP">
                <a:solidFill>
                  <a:srgbClr val="CC0000"/>
                </a:solidFill>
                <a:latin typeface="Times New Roman" panose="02020603050405020304" pitchFamily="18" charset="0"/>
              </a:rPr>
              <a:t>attrazione interpersonale</a:t>
            </a:r>
            <a:r>
              <a:rPr lang="it-IT" altLang="ja-JP" b="1">
                <a:solidFill>
                  <a:srgbClr val="000000"/>
                </a:solidFill>
                <a:latin typeface="Times New Roman" panose="02020603050405020304" pitchFamily="18" charset="0"/>
              </a:rPr>
              <a:t> </a:t>
            </a:r>
            <a:r>
              <a:rPr lang="it-IT" altLang="ja-JP">
                <a:solidFill>
                  <a:srgbClr val="000000"/>
                </a:solidFill>
                <a:latin typeface="Times New Roman" panose="02020603050405020304" pitchFamily="18" charset="0"/>
              </a:rPr>
              <a:t>designa il desiderio di prossimità</a:t>
            </a:r>
          </a:p>
          <a:p>
            <a:pPr>
              <a:lnSpc>
                <a:spcPct val="90000"/>
              </a:lnSpc>
              <a:spcBef>
                <a:spcPts val="600"/>
              </a:spcBef>
              <a:buClrTx/>
              <a:buSzPct val="70000"/>
            </a:pPr>
            <a:r>
              <a:rPr lang="it-IT" altLang="it-IT">
                <a:solidFill>
                  <a:srgbClr val="000000"/>
                </a:solidFill>
                <a:latin typeface="Times New Roman" panose="02020603050405020304" pitchFamily="18" charset="0"/>
              </a:rPr>
              <a:t>con altri individui, il tentativo di interagire con loro. </a:t>
            </a:r>
          </a:p>
          <a:p>
            <a:pPr>
              <a:lnSpc>
                <a:spcPct val="90000"/>
              </a:lnSpc>
              <a:spcBef>
                <a:spcPts val="600"/>
              </a:spcBef>
              <a:buClrTx/>
              <a:buSzPct val="70000"/>
            </a:pPr>
            <a:r>
              <a:rPr lang="it-IT" altLang="it-IT">
                <a:solidFill>
                  <a:srgbClr val="000000"/>
                </a:solidFill>
                <a:latin typeface="Times New Roman" panose="02020603050405020304" pitchFamily="18" charset="0"/>
              </a:rPr>
              <a:t>Le caratteristiche possono essere riferite a:</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la persona bersaglio; </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chi percepisce.</a:t>
            </a:r>
          </a:p>
          <a:p>
            <a:pPr>
              <a:lnSpc>
                <a:spcPct val="90000"/>
              </a:lnSpc>
              <a:spcBef>
                <a:spcPts val="600"/>
              </a:spcBef>
              <a:buClrTx/>
              <a:buSzPct val="70000"/>
            </a:pPr>
            <a:endParaRPr lang="it-IT" altLang="it-IT">
              <a:solidFill>
                <a:srgbClr val="000000"/>
              </a:solidFill>
              <a:latin typeface="Times New Roman" panose="02020603050405020304" pitchFamily="18" charset="0"/>
            </a:endParaRPr>
          </a:p>
          <a:p>
            <a:pPr>
              <a:lnSpc>
                <a:spcPct val="90000"/>
              </a:lnSpc>
              <a:spcBef>
                <a:spcPts val="600"/>
              </a:spcBef>
              <a:buClrTx/>
              <a:buSzPct val="70000"/>
            </a:pPr>
            <a:r>
              <a:rPr lang="it-IT" altLang="it-IT">
                <a:solidFill>
                  <a:srgbClr val="000000"/>
                </a:solidFill>
                <a:latin typeface="Times New Roman" panose="02020603050405020304" pitchFamily="18" charset="0"/>
              </a:rPr>
              <a:t>Quali caratteristiche sono fonte d’attrazione? </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l’aspetto fisico,</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la somiglianza percepita,</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la complementarità, </a:t>
            </a:r>
          </a:p>
          <a:p>
            <a:pPr>
              <a:lnSpc>
                <a:spcPct val="90000"/>
              </a:lnSpc>
              <a:spcBef>
                <a:spcPts val="600"/>
              </a:spcBef>
              <a:buSzPct val="70000"/>
              <a:buBlip>
                <a:blip r:embed="rId3"/>
              </a:buBlip>
            </a:pPr>
            <a:r>
              <a:rPr lang="it-IT" altLang="it-IT">
                <a:solidFill>
                  <a:srgbClr val="000000"/>
                </a:solidFill>
                <a:latin typeface="Times New Roman" panose="02020603050405020304" pitchFamily="18" charset="0"/>
              </a:rPr>
              <a:t>la  reciprocità. </a:t>
            </a:r>
          </a:p>
        </p:txBody>
      </p:sp>
    </p:spTree>
    <p:extLst>
      <p:ext uri="{BB962C8B-B14F-4D97-AF65-F5344CB8AC3E}">
        <p14:creationId xmlns:p14="http://schemas.microsoft.com/office/powerpoint/2010/main" val="1724049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1774825" y="836613"/>
            <a:ext cx="8229600" cy="4525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Arial" panose="020B0604020202020204" pitchFamily="34" charset="0"/>
                <a:ea typeface="MS PGothic" panose="020B0600070205080204" pitchFamily="34" charset="-128"/>
              </a:defRPr>
            </a:lvl9pPr>
          </a:lstStyle>
          <a:p>
            <a:pPr>
              <a:spcBef>
                <a:spcPts val="450"/>
              </a:spcBef>
              <a:buClrTx/>
            </a:pPr>
            <a:endParaRPr lang="it-IT" altLang="it-IT" sz="1800">
              <a:solidFill>
                <a:srgbClr val="000000"/>
              </a:solidFill>
            </a:endParaRPr>
          </a:p>
          <a:p>
            <a:pPr>
              <a:spcBef>
                <a:spcPts val="600"/>
              </a:spcBef>
              <a:buClrTx/>
            </a:pPr>
            <a:r>
              <a:rPr lang="it-IT" altLang="it-IT">
                <a:solidFill>
                  <a:srgbClr val="CC0000"/>
                </a:solidFill>
                <a:latin typeface="Times New Roman" panose="02020603050405020304" pitchFamily="18" charset="0"/>
              </a:rPr>
              <a:t>Conseguenze dell’attrattività fisica</a:t>
            </a:r>
          </a:p>
          <a:p>
            <a:pPr>
              <a:spcBef>
                <a:spcPts val="600"/>
              </a:spcBef>
              <a:buClrTx/>
            </a:pPr>
            <a:r>
              <a:rPr lang="it-IT" altLang="it-IT">
                <a:solidFill>
                  <a:srgbClr val="000000"/>
                </a:solidFill>
                <a:latin typeface="Times New Roman" panose="02020603050405020304" pitchFamily="18" charset="0"/>
              </a:rPr>
              <a:t> Chi è fisicamente attraente è favorito (nel giudizio, nelle</a:t>
            </a:r>
          </a:p>
          <a:p>
            <a:pPr>
              <a:spcBef>
                <a:spcPts val="600"/>
              </a:spcBef>
              <a:buClrTx/>
            </a:pPr>
            <a:r>
              <a:rPr lang="it-IT" altLang="it-IT">
                <a:solidFill>
                  <a:srgbClr val="000000"/>
                </a:solidFill>
                <a:latin typeface="Times New Roman" panose="02020603050405020304" pitchFamily="18" charset="0"/>
              </a:rPr>
              <a:t>relazioni interpersonali e sociali).</a:t>
            </a:r>
          </a:p>
          <a:p>
            <a:pPr>
              <a:spcBef>
                <a:spcPts val="600"/>
              </a:spcBef>
              <a:buClrTx/>
            </a:pPr>
            <a:r>
              <a:rPr lang="it-IT" altLang="it-IT">
                <a:solidFill>
                  <a:srgbClr val="000000"/>
                </a:solidFill>
                <a:latin typeface="Times New Roman" panose="02020603050405020304" pitchFamily="18" charset="0"/>
              </a:rPr>
              <a:t>A chi è fisicamente attraente sono attribuite caratteristiche di</a:t>
            </a:r>
          </a:p>
          <a:p>
            <a:pPr>
              <a:spcBef>
                <a:spcPts val="600"/>
              </a:spcBef>
              <a:buClrTx/>
            </a:pPr>
            <a:r>
              <a:rPr lang="it-IT" altLang="it-IT">
                <a:solidFill>
                  <a:srgbClr val="000000"/>
                </a:solidFill>
                <a:latin typeface="Times New Roman" panose="02020603050405020304" pitchFamily="18" charset="0"/>
              </a:rPr>
              <a:t>personalità più desiderabili socialmente, (successo, potere,</a:t>
            </a:r>
          </a:p>
          <a:p>
            <a:pPr>
              <a:spcBef>
                <a:spcPts val="600"/>
              </a:spcBef>
              <a:buClrTx/>
            </a:pPr>
            <a:r>
              <a:rPr lang="it-IT" altLang="it-IT">
                <a:solidFill>
                  <a:srgbClr val="000000"/>
                </a:solidFill>
                <a:latin typeface="Times New Roman" panose="02020603050405020304" pitchFamily="18" charset="0"/>
              </a:rPr>
              <a:t>intelligenza e buone competenze sociali). </a:t>
            </a:r>
          </a:p>
          <a:p>
            <a:pPr>
              <a:spcBef>
                <a:spcPts val="600"/>
              </a:spcBef>
              <a:buClrTx/>
            </a:pPr>
            <a:r>
              <a:rPr lang="it-IT" altLang="it-IT">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8612485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1828</TotalTime>
  <Words>2132</Words>
  <Application>Microsoft Office PowerPoint</Application>
  <PresentationFormat>Widescreen</PresentationFormat>
  <Paragraphs>143</Paragraphs>
  <Slides>23</Slides>
  <Notes>22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23</vt:i4>
      </vt:variant>
    </vt:vector>
  </HeadingPairs>
  <TitlesOfParts>
    <vt:vector size="31" baseType="lpstr">
      <vt:lpstr>MS PGothic</vt:lpstr>
      <vt:lpstr>MS PGothic</vt:lpstr>
      <vt:lpstr>Arial</vt:lpstr>
      <vt:lpstr>Calibri</vt:lpstr>
      <vt:lpstr>Calibri Light</vt:lpstr>
      <vt:lpstr>Times New Roman</vt:lpstr>
      <vt:lpstr>Wingdings</vt:lpstr>
      <vt:lpstr>Retrospettivo</vt:lpstr>
      <vt:lpstr> Psicologia Sociale    AFFILIAZIONE E ATTRAZIONE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comportamento prosociale</dc:title>
  <dc:creator>Giuliana</dc:creator>
  <cp:lastModifiedBy>Mosso</cp:lastModifiedBy>
  <cp:revision>128</cp:revision>
  <cp:lastPrinted>2017-04-28T08:30:04Z</cp:lastPrinted>
  <dcterms:created xsi:type="dcterms:W3CDTF">2015-03-15T17:16:24Z</dcterms:created>
  <dcterms:modified xsi:type="dcterms:W3CDTF">2020-11-20T10:37:54Z</dcterms:modified>
</cp:coreProperties>
</file>