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8" r:id="rId2"/>
    <p:sldId id="256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1" d="100"/>
          <a:sy n="91" d="100"/>
        </p:scale>
        <p:origin x="250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D155F-461E-438C-85E5-BF8BB9002DAD}" type="datetimeFigureOut">
              <a:rPr lang="it-IT" smtClean="0"/>
              <a:t>08/10/2020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5CFBEA-080C-402D-9F2A-7C9B5EF0152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8173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it-IT" altLang="it-IT" smtClean="0"/>
          </a:p>
        </p:txBody>
      </p:sp>
      <p:sp>
        <p:nvSpPr>
          <p:cNvPr id="1229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6BAF015-1A97-48A3-B017-6B13E90CD481}" type="slidenum">
              <a:rPr lang="it-IT" altLang="it-IT" sz="1200" smtClean="0"/>
              <a:pPr/>
              <a:t>1</a:t>
            </a:fld>
            <a:endParaRPr lang="it-IT" altLang="it-IT" sz="1200" smtClean="0"/>
          </a:p>
        </p:txBody>
      </p:sp>
    </p:spTree>
    <p:extLst>
      <p:ext uri="{BB962C8B-B14F-4D97-AF65-F5344CB8AC3E}">
        <p14:creationId xmlns:p14="http://schemas.microsoft.com/office/powerpoint/2010/main" val="1234218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5492B-4AE2-4DED-B811-3EC6A9197FFD}" type="datetime1">
              <a:rPr lang="it-IT" smtClean="0"/>
              <a:t>08/10/2020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22F5-B2B2-4977-A9E7-3197A606BD4E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85850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48FDC-2757-40AD-BEBA-D40E00D13D3F}" type="datetime1">
              <a:rPr lang="it-IT" smtClean="0"/>
              <a:t>08/10/2020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22F5-B2B2-4977-A9E7-3197A606BD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7119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9C9A0-B00F-43B5-BC53-8084FA8A193A}" type="datetime1">
              <a:rPr lang="it-IT" smtClean="0"/>
              <a:t>08/10/2020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22F5-B2B2-4977-A9E7-3197A606BD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6783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904459-92C9-4C36-90FB-9487E1C46A5E}" type="datetime1">
              <a:rPr lang="it-IT" smtClean="0"/>
              <a:t>08/10/2020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22F5-B2B2-4977-A9E7-3197A606BD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9277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28CF-F262-4EF6-9F0C-ABF4A63776F0}" type="datetime1">
              <a:rPr lang="it-IT" smtClean="0"/>
              <a:t>08/10/2020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22F5-B2B2-4977-A9E7-3197A606BD4E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6477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F7F35-48CE-4944-9BD1-CE0A453EA8DF}" type="datetime1">
              <a:rPr lang="it-IT" smtClean="0"/>
              <a:t>08/10/2020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22F5-B2B2-4977-A9E7-3197A606BD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2541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A99AA-1C13-4072-9F52-BBA9CB1BE150}" type="datetime1">
              <a:rPr lang="it-IT" smtClean="0"/>
              <a:t>08/10/2020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22F5-B2B2-4977-A9E7-3197A606BD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847573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C928F-14AC-4C29-AB6D-340709D31487}" type="datetime1">
              <a:rPr lang="it-IT" smtClean="0"/>
              <a:t>08/10/2020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22F5-B2B2-4977-A9E7-3197A606BD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4399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3C76AE-AAC5-4549-8D13-1E364A57E618}" type="datetime1">
              <a:rPr lang="it-IT" smtClean="0"/>
              <a:t>08/10/2020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22F5-B2B2-4977-A9E7-3197A606BD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96125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D1BA2A35-0A07-459F-8F6B-C0D6CD2D812E}" type="datetime1">
              <a:rPr lang="it-IT" smtClean="0"/>
              <a:t>08/10/2020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DE322F5-B2B2-4977-A9E7-3197A606BD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5223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D8293-4D74-4D45-B95A-98D06BC7CC44}" type="datetime1">
              <a:rPr lang="it-IT" smtClean="0"/>
              <a:t>08/10/2020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322F5-B2B2-4977-A9E7-3197A606BD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1621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AB994C8-CB5E-4D47-984B-8DD8A38127A7}" type="datetime1">
              <a:rPr lang="it-IT" smtClean="0"/>
              <a:t>08/10/2020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DE322F5-B2B2-4977-A9E7-3197A606BD4E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890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 idx="4294967295"/>
          </p:nvPr>
        </p:nvSpPr>
        <p:spPr>
          <a:xfrm>
            <a:off x="0" y="1724025"/>
            <a:ext cx="12192000" cy="1792288"/>
          </a:xfrm>
        </p:spPr>
        <p:txBody>
          <a:bodyPr>
            <a:normAutofit fontScale="90000"/>
          </a:bodyPr>
          <a:lstStyle/>
          <a:p>
            <a:pPr marL="484632" algn="ctr">
              <a:defRPr/>
            </a:pPr>
            <a:r>
              <a:rPr lang="it-IT" sz="40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it-IT" sz="40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t-IT" sz="24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it-IT" sz="2400" b="1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it-IT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Psicologia </a:t>
            </a:r>
            <a:r>
              <a:rPr lang="it-IT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Sociale</a:t>
            </a:r>
            <a:br>
              <a:rPr lang="it-IT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it-IT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267" name="Sottotitolo 2"/>
          <p:cNvSpPr>
            <a:spLocks noGrp="1"/>
          </p:cNvSpPr>
          <p:nvPr>
            <p:ph type="subTitle" idx="4294967295"/>
          </p:nvPr>
        </p:nvSpPr>
        <p:spPr>
          <a:xfrm>
            <a:off x="0" y="5410200"/>
            <a:ext cx="12192000" cy="792163"/>
          </a:xfrm>
        </p:spPr>
        <p:txBody>
          <a:bodyPr/>
          <a:lstStyle/>
          <a:p>
            <a:pPr algn="ctr" eaLnBrk="1" hangingPunct="1"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it-IT" altLang="it-IT" b="1" dirty="0" smtClean="0">
                <a:solidFill>
                  <a:srgbClr val="002060"/>
                </a:solidFill>
                <a:latin typeface="Century Gothic (Corpo)"/>
              </a:rPr>
              <a:t>Il </a:t>
            </a:r>
            <a:r>
              <a:rPr lang="it-IT" altLang="it-IT" b="1" dirty="0" err="1" smtClean="0">
                <a:solidFill>
                  <a:srgbClr val="002060"/>
                </a:solidFill>
                <a:latin typeface="Century Gothic (Corpo)"/>
              </a:rPr>
              <a:t>photovoice</a:t>
            </a:r>
            <a:endParaRPr lang="it-IT" altLang="it-IT" b="1" i="1" dirty="0" smtClean="0">
              <a:solidFill>
                <a:srgbClr val="002060"/>
              </a:solidFill>
              <a:latin typeface="Century Gothic (Corpo)"/>
            </a:endParaRPr>
          </a:p>
        </p:txBody>
      </p:sp>
      <p:pic>
        <p:nvPicPr>
          <p:cNvPr id="11268" name="Picture 3" descr="logo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7813" y="260351"/>
            <a:ext cx="6858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1908175" y="989014"/>
            <a:ext cx="86423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80000"/>
              <a:buFont typeface="Wingdings 2" panose="05020102010507070707" pitchFamily="18" charset="2"/>
              <a:buChar char=""/>
              <a:defRPr sz="300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95000"/>
              <a:buFont typeface="Verdana" panose="020B0604030504040204" pitchFamily="34" charset="0"/>
              <a:buChar char="›"/>
              <a:defRPr sz="2600">
                <a:solidFill>
                  <a:schemeClr val="tx1"/>
                </a:solidFill>
                <a:latin typeface="Century Gothic" panose="020B0502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400">
                <a:solidFill>
                  <a:schemeClr val="tx1"/>
                </a:solidFill>
                <a:latin typeface="Century Gothic" panose="020B0502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 2" panose="05020102010507070707" pitchFamily="18" charset="2"/>
              <a:buChar char=""/>
              <a:defRPr sz="2000">
                <a:solidFill>
                  <a:schemeClr val="tx1"/>
                </a:solidFill>
                <a:latin typeface="Century Gothic" panose="020B0502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90B2"/>
              </a:buClr>
              <a:buFont typeface="Wingdings 2" panose="05020102010507070707" pitchFamily="18" charset="2"/>
              <a:buChar char=""/>
              <a:defRPr sz="1900">
                <a:solidFill>
                  <a:schemeClr val="tx1"/>
                </a:solidFill>
                <a:latin typeface="Century Gothic" panose="020B0502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1600" dirty="0">
                <a:latin typeface="Times New Roman" panose="02020603050405020304" pitchFamily="18" charset="0"/>
                <a:cs typeface="Arial" panose="020B0604020202020204" pitchFamily="34" charset="0"/>
              </a:rPr>
              <a:t>Università degli Studi di Torino			Dipartimento di Culture, Politica e Società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endParaRPr lang="it-IT" altLang="it-IT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Corso di laurea triennale in Servizio Sociale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it-IT" altLang="it-IT" sz="24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 Classe L-39</a:t>
            </a:r>
          </a:p>
        </p:txBody>
      </p:sp>
      <p:pic>
        <p:nvPicPr>
          <p:cNvPr id="11270" name="Picture 7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5" y="315913"/>
            <a:ext cx="647700" cy="62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1" name="Rettangolo 6"/>
          <p:cNvSpPr>
            <a:spLocks noChangeArrowheads="1"/>
          </p:cNvSpPr>
          <p:nvPr/>
        </p:nvSpPr>
        <p:spPr bwMode="auto">
          <a:xfrm>
            <a:off x="5314951" y="5863809"/>
            <a:ext cx="1306768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it-IT" altLang="it-IT" sz="1600" dirty="0"/>
              <a:t>A.A. </a:t>
            </a:r>
            <a:r>
              <a:rPr lang="it-IT" altLang="it-IT" sz="1600" dirty="0" smtClean="0"/>
              <a:t>2020/21</a:t>
            </a:r>
            <a:endParaRPr lang="it-IT" altLang="it-IT" sz="1600" dirty="0">
              <a:latin typeface="Calibri" panose="020F0502020204030204" pitchFamily="34" charset="0"/>
            </a:endParaRPr>
          </a:p>
        </p:txBody>
      </p:sp>
      <p:pic>
        <p:nvPicPr>
          <p:cNvPr id="11272" name="Picture 11" descr="http://thechicagoschoolreviews.com/wp-content/uploads/2013/10/Social-Group-word-cloud-6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976" y="3168651"/>
            <a:ext cx="5014913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9419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altLang="it-IT" dirty="0">
                <a:solidFill>
                  <a:srgbClr val="002060"/>
                </a:solidFill>
                <a:latin typeface="+mn-lt"/>
              </a:rPr>
              <a:t>Il </a:t>
            </a:r>
            <a:r>
              <a:rPr lang="it-IT" altLang="it-IT" dirty="0" err="1" smtClean="0">
                <a:solidFill>
                  <a:srgbClr val="002060"/>
                </a:solidFill>
                <a:latin typeface="+mn-lt"/>
              </a:rPr>
              <a:t>photovoice</a:t>
            </a:r>
            <a:r>
              <a:rPr lang="it-IT" altLang="it-IT" dirty="0" smtClean="0">
                <a:solidFill>
                  <a:srgbClr val="002060"/>
                </a:solidFill>
                <a:latin typeface="+mn-lt"/>
              </a:rPr>
              <a:t>: </a:t>
            </a:r>
            <a:br>
              <a:rPr lang="it-IT" altLang="it-IT" dirty="0" smtClean="0">
                <a:solidFill>
                  <a:srgbClr val="002060"/>
                </a:solidFill>
                <a:latin typeface="+mn-lt"/>
              </a:rPr>
            </a:br>
            <a:r>
              <a:rPr lang="it-IT" altLang="it-IT" dirty="0" smtClean="0">
                <a:solidFill>
                  <a:srgbClr val="002060"/>
                </a:solidFill>
                <a:latin typeface="+mn-lt"/>
              </a:rPr>
              <a:t>uno strumento di ricerca-azione partecipata</a:t>
            </a:r>
            <a:endParaRPr lang="it-IT" dirty="0">
              <a:latin typeface="+mn-lt"/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La tecnica del </a:t>
            </a:r>
            <a:r>
              <a:rPr lang="it-IT" dirty="0" err="1" smtClean="0"/>
              <a:t>photovoice</a:t>
            </a:r>
            <a:r>
              <a:rPr lang="it-IT" dirty="0" smtClean="0"/>
              <a:t> è stata messa a punto da Caroline </a:t>
            </a:r>
            <a:r>
              <a:rPr lang="it-IT" dirty="0" err="1" smtClean="0"/>
              <a:t>Wang</a:t>
            </a:r>
            <a:r>
              <a:rPr lang="it-IT" dirty="0" smtClean="0"/>
              <a:t> nel 1987 nell’ambito di un lavoro di promozione della salute condotto con le donne di una comunità rurale cinese.</a:t>
            </a:r>
          </a:p>
          <a:p>
            <a:r>
              <a:rPr lang="it-IT" dirty="0" smtClean="0"/>
              <a:t>Tale metodologia si propone il raggiungimento di tre obiettivi:</a:t>
            </a:r>
          </a:p>
          <a:p>
            <a:r>
              <a:rPr lang="it-IT" dirty="0" smtClean="0"/>
              <a:t>Consentire alle persone di registrare e riflettere sui punti di forza e sulle preoccupazioni riguardanti la propria comunità (</a:t>
            </a:r>
            <a:r>
              <a:rPr lang="it-IT" b="1" dirty="0" smtClean="0"/>
              <a:t>auto-consapevolezza</a:t>
            </a:r>
            <a:r>
              <a:rPr lang="it-IT" dirty="0" smtClean="0"/>
              <a:t>);</a:t>
            </a:r>
          </a:p>
          <a:p>
            <a:r>
              <a:rPr lang="it-IT" dirty="0" smtClean="0"/>
              <a:t>Promuovere il </a:t>
            </a:r>
            <a:r>
              <a:rPr lang="it-IT" b="1" dirty="0" smtClean="0"/>
              <a:t>dialogo</a:t>
            </a:r>
            <a:r>
              <a:rPr lang="it-IT" dirty="0" smtClean="0"/>
              <a:t> critico e la conoscenza di questioni importanti </a:t>
            </a:r>
            <a:r>
              <a:rPr lang="it-IT" dirty="0"/>
              <a:t>attraverso la discussione in gruppo delle fotografie</a:t>
            </a:r>
            <a:r>
              <a:rPr lang="it-IT" dirty="0" smtClean="0"/>
              <a:t>, legate alle persone e/o comunità</a:t>
            </a:r>
          </a:p>
          <a:p>
            <a:r>
              <a:rPr lang="it-IT" dirty="0" smtClean="0"/>
              <a:t>Promuovere il </a:t>
            </a:r>
            <a:r>
              <a:rPr lang="it-IT" b="1" dirty="0" smtClean="0"/>
              <a:t>cambiamento sociale </a:t>
            </a:r>
            <a:r>
              <a:rPr lang="it-IT" dirty="0" smtClean="0"/>
              <a:t>mediante il coinvolgimento dei politici.</a:t>
            </a:r>
          </a:p>
          <a:p>
            <a:endParaRPr lang="it-IT" dirty="0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51515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Teorie di riferimento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Problem-posing</a:t>
            </a:r>
            <a:r>
              <a:rPr lang="it-IT" dirty="0" smtClean="0"/>
              <a:t> </a:t>
            </a:r>
            <a:r>
              <a:rPr lang="it-IT" dirty="0" err="1" smtClean="0"/>
              <a:t>education</a:t>
            </a:r>
            <a:r>
              <a:rPr lang="it-IT" dirty="0" smtClean="0"/>
              <a:t> di </a:t>
            </a:r>
            <a:r>
              <a:rPr lang="it-IT" dirty="0" err="1" smtClean="0"/>
              <a:t>Freire</a:t>
            </a:r>
            <a:r>
              <a:rPr lang="it-IT" dirty="0" smtClean="0"/>
              <a:t> (1970): per cambiare occorre partire dalle questioni centrali nella vitae attraverso il confronto identificare i problemi comuni.</a:t>
            </a:r>
          </a:p>
          <a:p>
            <a:r>
              <a:rPr lang="it-IT" dirty="0" smtClean="0"/>
              <a:t>Fotografia documentaristica, le questioni sono documentate attraverso gli scatti di chi è protagonista. La fotografia assume una funzione educativa in quanto aumenta le capacità di osservazione e al contempo, induce nell’osservatore un’attività riflessiva.</a:t>
            </a:r>
          </a:p>
          <a:p>
            <a:r>
              <a:rPr lang="it-IT" dirty="0" smtClean="0"/>
              <a:t>I facilitatori come gli educatori secondo </a:t>
            </a:r>
            <a:r>
              <a:rPr lang="it-IT" dirty="0" err="1" smtClean="0"/>
              <a:t>Freire</a:t>
            </a:r>
            <a:r>
              <a:rPr lang="it-IT" dirty="0" smtClean="0"/>
              <a:t>, devono adottare un approccio collaborativo e partecipatore</a:t>
            </a:r>
            <a:endParaRPr lang="it-IT" dirty="0"/>
          </a:p>
          <a:p>
            <a:r>
              <a:rPr lang="it-IT" dirty="0" smtClean="0"/>
              <a:t>Nel </a:t>
            </a:r>
            <a:r>
              <a:rPr lang="it-IT" dirty="0" err="1" smtClean="0"/>
              <a:t>photovoice</a:t>
            </a:r>
            <a:r>
              <a:rPr lang="it-IT" dirty="0" smtClean="0"/>
              <a:t> i partecipanti sono attori  competenti, gli unici in grado di poter raccontare la propria realtà quotidiana. </a:t>
            </a:r>
          </a:p>
          <a:p>
            <a:r>
              <a:rPr lang="it-IT" dirty="0" smtClean="0"/>
              <a:t>Il processo di </a:t>
            </a:r>
            <a:r>
              <a:rPr lang="it-IT" dirty="0" err="1" smtClean="0"/>
              <a:t>empowerment</a:t>
            </a:r>
            <a:r>
              <a:rPr lang="it-IT" dirty="0" smtClean="0"/>
              <a:t> costituisce un momento fondamentale del cambiamento.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5086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Intervento e fasi di lavoro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Il FACILITATORE, il suo compito è di far capire a ogni partecipante la metodologia. In tal senso promuove il confronto tra i membri, garantendo la libertà d’espressione ed evitando l’emergere di giudizi valutativi.</a:t>
            </a:r>
          </a:p>
          <a:p>
            <a:r>
              <a:rPr lang="it-IT" dirty="0" smtClean="0"/>
              <a:t>RECLUTAMENTO PARTECIPANTI</a:t>
            </a:r>
          </a:p>
          <a:p>
            <a:r>
              <a:rPr lang="it-IT" dirty="0" smtClean="0"/>
              <a:t>Metodo: preparazione</a:t>
            </a:r>
          </a:p>
          <a:p>
            <a:r>
              <a:rPr lang="it-IT" dirty="0" smtClean="0"/>
              <a:t>1 Attività fotografica (3-5 fotografie a partecipante) - </a:t>
            </a:r>
          </a:p>
          <a:p>
            <a:r>
              <a:rPr lang="it-IT" dirty="0" smtClean="0"/>
              <a:t>2 Analisi della fotografia (metodo </a:t>
            </a:r>
            <a:r>
              <a:rPr lang="it-IT" dirty="0" err="1" smtClean="0"/>
              <a:t>SHOWeD</a:t>
            </a:r>
            <a:r>
              <a:rPr lang="it-IT" dirty="0" smtClean="0"/>
              <a:t>)</a:t>
            </a:r>
          </a:p>
          <a:p>
            <a:r>
              <a:rPr lang="it-IT" dirty="0" smtClean="0"/>
              <a:t>3 individuare l’azione e organizzare l’evento finale</a:t>
            </a:r>
            <a:endParaRPr lang="it-IT" dirty="0"/>
          </a:p>
        </p:txBody>
      </p:sp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Note: rilevanza della partecipazione degli organi istituzionali come collaboratori e partecipanti e al contempo, promozione di forme di attivismo dal basso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6217920" y="4177717"/>
            <a:ext cx="4929939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 smtClean="0"/>
              <a:t>What</a:t>
            </a:r>
            <a:r>
              <a:rPr lang="it-IT" dirty="0" smtClean="0"/>
              <a:t> do </a:t>
            </a:r>
            <a:r>
              <a:rPr lang="it-IT" dirty="0" err="1" smtClean="0"/>
              <a:t>you</a:t>
            </a:r>
            <a:r>
              <a:rPr lang="it-IT" dirty="0" smtClean="0"/>
              <a:t> </a:t>
            </a:r>
            <a:r>
              <a:rPr lang="it-IT" dirty="0" err="1" smtClean="0"/>
              <a:t>see</a:t>
            </a:r>
            <a:r>
              <a:rPr lang="it-IT" dirty="0" smtClean="0"/>
              <a:t> </a:t>
            </a:r>
            <a:r>
              <a:rPr lang="it-IT" dirty="0" err="1" smtClean="0"/>
              <a:t>here</a:t>
            </a:r>
            <a:r>
              <a:rPr lang="it-IT" dirty="0" smtClean="0"/>
              <a:t>?</a:t>
            </a:r>
          </a:p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really</a:t>
            </a:r>
            <a:r>
              <a:rPr lang="it-IT" dirty="0" smtClean="0"/>
              <a:t> happening </a:t>
            </a:r>
            <a:r>
              <a:rPr lang="it-IT" dirty="0" err="1" smtClean="0"/>
              <a:t>here</a:t>
            </a:r>
            <a:r>
              <a:rPr lang="it-IT" dirty="0" smtClean="0"/>
              <a:t>?</a:t>
            </a:r>
          </a:p>
          <a:p>
            <a:r>
              <a:rPr lang="it-IT" dirty="0" smtClean="0"/>
              <a:t>How </a:t>
            </a:r>
            <a:r>
              <a:rPr lang="it-IT" dirty="0" err="1" smtClean="0"/>
              <a:t>does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relate to </a:t>
            </a:r>
            <a:r>
              <a:rPr lang="it-IT" dirty="0" err="1" smtClean="0"/>
              <a:t>our</a:t>
            </a:r>
            <a:r>
              <a:rPr lang="it-IT" dirty="0" smtClean="0"/>
              <a:t> </a:t>
            </a:r>
            <a:r>
              <a:rPr lang="it-IT" dirty="0" err="1" smtClean="0"/>
              <a:t>lives</a:t>
            </a:r>
            <a:r>
              <a:rPr lang="it-IT" dirty="0" smtClean="0"/>
              <a:t>?</a:t>
            </a:r>
          </a:p>
          <a:p>
            <a:r>
              <a:rPr lang="it-IT" dirty="0" err="1" smtClean="0"/>
              <a:t>Why</a:t>
            </a:r>
            <a:r>
              <a:rPr lang="it-IT" dirty="0" smtClean="0"/>
              <a:t> </a:t>
            </a:r>
            <a:r>
              <a:rPr lang="it-IT" dirty="0" err="1" smtClean="0"/>
              <a:t>does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 situation, </a:t>
            </a:r>
            <a:r>
              <a:rPr lang="it-IT" dirty="0" err="1" smtClean="0"/>
              <a:t>concern</a:t>
            </a:r>
            <a:r>
              <a:rPr lang="it-IT" dirty="0" smtClean="0"/>
              <a:t> or </a:t>
            </a:r>
            <a:r>
              <a:rPr lang="it-IT" dirty="0" err="1" smtClean="0"/>
              <a:t>strenght</a:t>
            </a:r>
            <a:r>
              <a:rPr lang="it-IT" dirty="0" smtClean="0"/>
              <a:t> </a:t>
            </a:r>
            <a:r>
              <a:rPr lang="it-IT" dirty="0" err="1" smtClean="0"/>
              <a:t>exist</a:t>
            </a:r>
            <a:r>
              <a:rPr lang="it-IT" dirty="0" smtClean="0"/>
              <a:t>?</a:t>
            </a:r>
          </a:p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we</a:t>
            </a:r>
            <a:r>
              <a:rPr lang="it-IT" dirty="0" smtClean="0"/>
              <a:t> can do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this</a:t>
            </a:r>
            <a:r>
              <a:rPr lang="it-IT" dirty="0" smtClean="0"/>
              <a:t>?</a:t>
            </a:r>
          </a:p>
          <a:p>
            <a:endParaRPr lang="it-IT" dirty="0"/>
          </a:p>
        </p:txBody>
      </p:sp>
      <p:sp>
        <p:nvSpPr>
          <p:cNvPr id="8" name="Parentesi graffa aperta 7"/>
          <p:cNvSpPr/>
          <p:nvPr/>
        </p:nvSpPr>
        <p:spPr>
          <a:xfrm>
            <a:off x="5769664" y="4177717"/>
            <a:ext cx="538573" cy="152427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7958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Evidenze ed efficacia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dirty="0" smtClean="0"/>
              <a:t>Rassegna su 46 progetti</a:t>
            </a:r>
          </a:p>
          <a:p>
            <a:r>
              <a:rPr lang="it-IT" dirty="0" smtClean="0"/>
              <a:t>Partecipazione (numerosità variabile 4-122)</a:t>
            </a:r>
          </a:p>
          <a:p>
            <a:r>
              <a:rPr lang="it-IT" dirty="0" smtClean="0"/>
              <a:t>Qualità della partecipazione 1,66 (</a:t>
            </a:r>
            <a:r>
              <a:rPr lang="it-IT" dirty="0" err="1" smtClean="0"/>
              <a:t>range</a:t>
            </a:r>
            <a:r>
              <a:rPr lang="it-IT" dirty="0" smtClean="0"/>
              <a:t> 1-3)</a:t>
            </a:r>
          </a:p>
          <a:p>
            <a:r>
              <a:rPr lang="it-IT" dirty="0" smtClean="0"/>
              <a:t>Durata del progetto: 2 mesi</a:t>
            </a:r>
            <a:endParaRPr lang="it-IT" dirty="0"/>
          </a:p>
          <a:p>
            <a:r>
              <a:rPr lang="it-IT" dirty="0" smtClean="0"/>
              <a:t>Per lo più è previsto un corso di formazione alla fotografia.</a:t>
            </a:r>
          </a:p>
          <a:p>
            <a:r>
              <a:rPr lang="it-IT" dirty="0" smtClean="0"/>
              <a:t>Risultati: azione e cambiamento;</a:t>
            </a:r>
          </a:p>
          <a:p>
            <a:r>
              <a:rPr lang="it-IT" dirty="0" smtClean="0"/>
              <a:t>Partnership;</a:t>
            </a:r>
          </a:p>
          <a:p>
            <a:r>
              <a:rPr lang="it-IT" dirty="0" smtClean="0"/>
              <a:t>Empowerment.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it-IT" dirty="0" smtClean="0"/>
              <a:t>Ampiamente adottata nell’ambito delle scienze sociali, ne sono state messe a punto svariate varianti</a:t>
            </a:r>
          </a:p>
          <a:p>
            <a:r>
              <a:rPr lang="it-IT" dirty="0" smtClean="0"/>
              <a:t>La qualità della partecipazione risulta in relazione con l’efficacia (</a:t>
            </a:r>
            <a:r>
              <a:rPr lang="it-IT" dirty="0" err="1" smtClean="0"/>
              <a:t>empowerment</a:t>
            </a:r>
            <a:r>
              <a:rPr lang="it-IT" dirty="0" smtClean="0"/>
              <a:t>)</a:t>
            </a:r>
          </a:p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8101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Due adattamenti  per iniziare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PHOTOVOICE: LAVORARE CON GLI ADOLESCENTI PER DECOSTRUIRE GLI STEREOTIPI DI GENERE</a:t>
            </a:r>
          </a:p>
          <a:p>
            <a:endParaRPr lang="it-IT" dirty="0"/>
          </a:p>
          <a:p>
            <a:r>
              <a:rPr lang="it-IT" dirty="0" smtClean="0"/>
              <a:t>Gli stereotipi di genere utilizzati per definire ciò che è maschile/femminile svolgono una funzione descrittiva e prescrittiva.</a:t>
            </a:r>
          </a:p>
          <a:p>
            <a:r>
              <a:rPr lang="it-IT" dirty="0" smtClean="0"/>
              <a:t>Mediante la RAP ci si propone di decostruire gli stereotipi di genere e attuare un processo di cambiamento sociale tra 44 studenti (32 F e 12 M)dell’IP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Metodo</a:t>
            </a:r>
          </a:p>
          <a:p>
            <a:r>
              <a:rPr lang="it-IT" dirty="0" err="1" smtClean="0"/>
              <a:t>Photovoice</a:t>
            </a:r>
            <a:endParaRPr lang="it-IT" dirty="0" smtClean="0"/>
          </a:p>
          <a:p>
            <a:r>
              <a:rPr lang="it-IT" dirty="0" smtClean="0"/>
              <a:t>Strumenti di valutazione</a:t>
            </a:r>
          </a:p>
          <a:p>
            <a:r>
              <a:rPr lang="it-IT" dirty="0" smtClean="0"/>
              <a:t>Questionario </a:t>
            </a:r>
            <a:r>
              <a:rPr lang="it-IT" dirty="0" err="1" smtClean="0"/>
              <a:t>pre</a:t>
            </a:r>
            <a:r>
              <a:rPr lang="it-IT" dirty="0" smtClean="0"/>
              <a:t>-post intervento per misurare il sessismo (ASI e </a:t>
            </a:r>
            <a:r>
              <a:rPr lang="it-IT" dirty="0" err="1" smtClean="0"/>
              <a:t>Compendium</a:t>
            </a:r>
            <a:r>
              <a:rPr lang="it-IT" dirty="0" smtClean="0"/>
              <a:t> of gender </a:t>
            </a:r>
            <a:r>
              <a:rPr lang="it-IT" dirty="0" err="1" smtClean="0"/>
              <a:t>scales</a:t>
            </a:r>
            <a:r>
              <a:rPr lang="it-IT" dirty="0" smtClean="0"/>
              <a:t>)</a:t>
            </a:r>
          </a:p>
          <a:p>
            <a:r>
              <a:rPr lang="it-IT" dirty="0" smtClean="0"/>
              <a:t>7 incontri: 3 incontri di riflessione su stereotipi e loro formazione; 4 incontri per decostruirli</a:t>
            </a:r>
          </a:p>
          <a:p>
            <a:r>
              <a:rPr lang="it-IT" dirty="0" smtClean="0"/>
              <a:t>Ogni partecipante proponeva 3 fotografie e poteva aggiungere una didascalia</a:t>
            </a:r>
          </a:p>
          <a:p>
            <a:r>
              <a:rPr lang="it-IT" dirty="0" smtClean="0"/>
              <a:t>Allestimento mostra finale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21788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217305" y="1149448"/>
            <a:ext cx="4937760" cy="4023359"/>
          </a:xfrm>
        </p:spPr>
        <p:txBody>
          <a:bodyPr>
            <a:normAutofit fontScale="85000" lnSpcReduction="20000"/>
          </a:bodyPr>
          <a:lstStyle/>
          <a:p>
            <a:r>
              <a:rPr lang="it-IT" dirty="0" smtClean="0"/>
              <a:t>QUALI CARATTERISTICHE ORGANIZZATIVE INFLUENZANO IL LAVORO CON LE PERSONE SENZA FISSA DIMORA?</a:t>
            </a:r>
          </a:p>
          <a:p>
            <a:endParaRPr lang="it-IT" dirty="0"/>
          </a:p>
          <a:p>
            <a:r>
              <a:rPr lang="it-IT" dirty="0" smtClean="0"/>
              <a:t>Esplorare attraverso il </a:t>
            </a:r>
            <a:r>
              <a:rPr lang="it-IT" dirty="0" err="1" smtClean="0"/>
              <a:t>photovoice</a:t>
            </a:r>
            <a:r>
              <a:rPr lang="it-IT" dirty="0" smtClean="0"/>
              <a:t> i fattori facilitanti/ostacolanti il successo lavorativo in équipe che lavorano con persone senza dimora.</a:t>
            </a:r>
          </a:p>
          <a:p>
            <a:r>
              <a:rPr lang="it-IT" dirty="0" smtClean="0"/>
              <a:t>3 servizi hanno partecipato al progetto (maggio-giugno 2017)</a:t>
            </a:r>
          </a:p>
          <a:p>
            <a:r>
              <a:rPr lang="it-IT" dirty="0" smtClean="0"/>
              <a:t>Con 18 operatori/</a:t>
            </a:r>
            <a:r>
              <a:rPr lang="it-IT" dirty="0" err="1" smtClean="0"/>
              <a:t>trici</a:t>
            </a:r>
            <a:r>
              <a:rPr lang="it-IT" dirty="0" smtClean="0"/>
              <a:t> che hanno scattato 195 fotografie</a:t>
            </a:r>
          </a:p>
          <a:p>
            <a:r>
              <a:rPr lang="it-IT" dirty="0" smtClean="0"/>
              <a:t>Nei servizi di Vicenza, Pordenone e Padova 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Procedura</a:t>
            </a:r>
          </a:p>
          <a:p>
            <a:r>
              <a:rPr lang="it-IT" dirty="0" smtClean="0"/>
              <a:t>Compito fotografico</a:t>
            </a:r>
          </a:p>
          <a:p>
            <a:r>
              <a:rPr lang="it-IT" dirty="0" smtClean="0"/>
              <a:t>Quali caratteristiche dell’organizzazione lavorative ne facilitano il bon funzionamento?</a:t>
            </a:r>
          </a:p>
          <a:p>
            <a:r>
              <a:rPr lang="it-IT" dirty="0" smtClean="0"/>
              <a:t>Quali sono i principali ostacoli al raggiungimento degli obiettivi dell’organizzazione?</a:t>
            </a:r>
          </a:p>
          <a:p>
            <a:r>
              <a:rPr lang="it-IT" dirty="0" smtClean="0"/>
              <a:t>Risultati</a:t>
            </a:r>
          </a:p>
          <a:p>
            <a:r>
              <a:rPr lang="it-IT" dirty="0" smtClean="0"/>
              <a:t>Aspetti strutturali</a:t>
            </a:r>
          </a:p>
          <a:p>
            <a:r>
              <a:rPr lang="it-IT" dirty="0" smtClean="0"/>
              <a:t>Relazioni con i servizi</a:t>
            </a:r>
          </a:p>
          <a:p>
            <a:r>
              <a:rPr lang="it-IT" dirty="0" smtClean="0"/>
              <a:t>Fattori organizzativi</a:t>
            </a:r>
          </a:p>
          <a:p>
            <a:r>
              <a:rPr lang="it-IT" dirty="0" smtClean="0"/>
              <a:t>Sostegno a chi lavora</a:t>
            </a:r>
          </a:p>
          <a:p>
            <a:r>
              <a:rPr lang="it-IT" dirty="0" smtClean="0"/>
              <a:t>Relazione con l’utenza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2806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E ora tocca a noi!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Psicologia sociale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422199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ttiv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198</TotalTime>
  <Words>660</Words>
  <Application>Microsoft Office PowerPoint</Application>
  <PresentationFormat>Widescreen</PresentationFormat>
  <Paragraphs>81</Paragraphs>
  <Slides>8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Century Gothic (Corpo)</vt:lpstr>
      <vt:lpstr>Times New Roman</vt:lpstr>
      <vt:lpstr>Retrospettivo</vt:lpstr>
      <vt:lpstr>  Psicologia Sociale </vt:lpstr>
      <vt:lpstr>Il photovoice:  uno strumento di ricerca-azione partecipata</vt:lpstr>
      <vt:lpstr>Teorie di riferimento</vt:lpstr>
      <vt:lpstr>Intervento e fasi di lavoro</vt:lpstr>
      <vt:lpstr>Evidenze ed efficacia</vt:lpstr>
      <vt:lpstr>Due adattamenti  per iniziare </vt:lpstr>
      <vt:lpstr>Presentazione standard di PowerPoint</vt:lpstr>
      <vt:lpstr>E ora tocca a noi!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Psicologia Sociale </dc:title>
  <dc:creator>Mosso</dc:creator>
  <cp:lastModifiedBy>Mosso</cp:lastModifiedBy>
  <cp:revision>15</cp:revision>
  <dcterms:created xsi:type="dcterms:W3CDTF">2020-10-08T11:25:16Z</dcterms:created>
  <dcterms:modified xsi:type="dcterms:W3CDTF">2020-10-08T17:22:06Z</dcterms:modified>
</cp:coreProperties>
</file>