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1" r:id="rId4"/>
    <p:sldId id="299" r:id="rId5"/>
    <p:sldId id="271" r:id="rId6"/>
    <p:sldId id="266" r:id="rId7"/>
    <p:sldId id="262" r:id="rId8"/>
    <p:sldId id="260" r:id="rId9"/>
    <p:sldId id="270" r:id="rId10"/>
    <p:sldId id="273" r:id="rId11"/>
    <p:sldId id="263" r:id="rId12"/>
    <p:sldId id="300" r:id="rId13"/>
    <p:sldId id="272" r:id="rId14"/>
    <p:sldId id="264" r:id="rId15"/>
    <p:sldId id="268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717"/>
    <a:srgbClr val="5B5A5A"/>
    <a:srgbClr val="80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 autoAdjust="0"/>
    <p:restoredTop sz="95442" autoAdjust="0"/>
  </p:normalViewPr>
  <p:slideViewPr>
    <p:cSldViewPr snapToGrid="0">
      <p:cViewPr varScale="1">
        <p:scale>
          <a:sx n="120" d="100"/>
          <a:sy n="120" d="100"/>
        </p:scale>
        <p:origin x="184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9B571-0991-47CD-9CEC-263A43A2AC77}" type="datetimeFigureOut">
              <a:rPr lang="it-IT" smtClean="0"/>
              <a:t>24/03/26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2B9D-8694-47D1-9903-65D9FED594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07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6D639-9762-137B-A012-0A2DDDB7F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C55381E-7504-1F92-3794-C70A715B6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04D78D0-C562-8234-B8B8-CB9552CE1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06FC21-6138-4378-5C96-6B4D6C9B1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30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726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2B9D-8694-47D1-9903-65D9FED594F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C6C1-9A1F-4CAB-BDE0-CEA4BBAD521B}" type="datetimeFigureOut">
              <a:rPr lang="it-IT" smtClean="0"/>
              <a:t>24/03/26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0DC9-7625-4210-859B-42F81EE27038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15" y="297600"/>
            <a:ext cx="2896854" cy="137647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4038F10-00FD-4FF9-B913-718227FB2649}"/>
              </a:ext>
            </a:extLst>
          </p:cNvPr>
          <p:cNvSpPr/>
          <p:nvPr userDrawn="1"/>
        </p:nvSpPr>
        <p:spPr>
          <a:xfrm>
            <a:off x="-9182" y="5735637"/>
            <a:ext cx="12192001" cy="1122363"/>
          </a:xfrm>
          <a:prstGeom prst="rect">
            <a:avLst/>
          </a:prstGeom>
          <a:solidFill>
            <a:srgbClr val="BB1717"/>
          </a:solidFill>
          <a:ln>
            <a:solidFill>
              <a:srgbClr val="BB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51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C6C1-9A1F-4CAB-BDE0-CEA4BBAD521B}" type="datetimeFigureOut">
              <a:rPr lang="it-IT" smtClean="0"/>
              <a:t>24/03/26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0DC9-7625-4210-859B-42F81EE27038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03" y="136525"/>
            <a:ext cx="2182695" cy="103713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AFB21E0-114C-47A2-B9FE-380E293E4735}"/>
              </a:ext>
            </a:extLst>
          </p:cNvPr>
          <p:cNvSpPr/>
          <p:nvPr userDrawn="1"/>
        </p:nvSpPr>
        <p:spPr>
          <a:xfrm>
            <a:off x="-9182" y="6084606"/>
            <a:ext cx="12192001" cy="773394"/>
          </a:xfrm>
          <a:prstGeom prst="rect">
            <a:avLst/>
          </a:prstGeom>
          <a:solidFill>
            <a:srgbClr val="BB1717"/>
          </a:solidFill>
          <a:ln>
            <a:solidFill>
              <a:srgbClr val="BB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58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4C6C1-9A1F-4CAB-BDE0-CEA4BBAD521B}" type="datetimeFigureOut">
              <a:rPr lang="it-IT" smtClean="0"/>
              <a:t>24/03/26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D0DC9-7625-4210-859B-42F81EE27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9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ristigra.com/recostura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anmiga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sbcU0pmViM" TargetMode="External"/><Relationship Id="rId7" Type="http://schemas.openxmlformats.org/officeDocument/2006/relationships/hyperlink" Target="https://www.chicano.ucla.edu/files/LopezGuide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hyperlink" Target="https://hemi.nyu.edu/cuaderno/wefkvletuyin/Teatro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gnidadrebelde.com/about-us/melanie-cervantes/" TargetMode="Externa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fXlebAC8CA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osanapaulino.com.br/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163779"/>
            <a:ext cx="12192000" cy="1389506"/>
          </a:xfrm>
        </p:spPr>
        <p:txBody>
          <a:bodyPr>
            <a:normAutofit/>
          </a:bodyPr>
          <a:lstStyle/>
          <a:p>
            <a:r>
              <a:rPr lang="en-GB" b="1" u="sng" dirty="0" err="1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Movimenti</a:t>
            </a:r>
            <a:r>
              <a:rPr lang="en-GB" b="1" u="sng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u="sng" dirty="0" err="1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Sociali</a:t>
            </a:r>
            <a:endParaRPr lang="en-GB" b="1" u="sng" dirty="0">
              <a:solidFill>
                <a:srgbClr val="BB171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9182" y="3752127"/>
            <a:ext cx="12182818" cy="1655762"/>
          </a:xfrm>
        </p:spPr>
        <p:txBody>
          <a:bodyPr/>
          <a:lstStyle/>
          <a:p>
            <a:r>
              <a:rPr lang="it-IT" sz="4000" b="1" dirty="0">
                <a:solidFill>
                  <a:srgbClr val="5B5A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2800" dirty="0">
              <a:solidFill>
                <a:srgbClr val="5B5A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4C35D45-9251-4921-B7D8-DD171060F540}"/>
              </a:ext>
            </a:extLst>
          </p:cNvPr>
          <p:cNvSpPr txBox="1">
            <a:spLocks/>
          </p:cNvSpPr>
          <p:nvPr/>
        </p:nvSpPr>
        <p:spPr>
          <a:xfrm>
            <a:off x="-9182" y="5986831"/>
            <a:ext cx="12182818" cy="871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A.A. 2025/26</a:t>
            </a:r>
          </a:p>
          <a:p>
            <a:r>
              <a:rPr lang="it-IT" sz="20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 Interculturale</a:t>
            </a:r>
            <a:endParaRPr lang="it-IT" sz="20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31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dirty="0" err="1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Political</a:t>
            </a:r>
            <a:r>
              <a:rPr lang="it-IT" sz="4000" b="1" i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4000" b="1" i="1" dirty="0" err="1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</a:t>
            </a:r>
            <a:r>
              <a:rPr lang="it-IT" sz="4000" b="1" i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theory</a:t>
            </a:r>
          </a:p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Della Porta &amp; Diani</a:t>
            </a:r>
            <a:endParaRPr lang="it-IT" sz="4000" b="1" i="1" dirty="0">
              <a:solidFill>
                <a:srgbClr val="BB171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14162" y="1275733"/>
            <a:ext cx="47232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Critico rispetto ai precedenti perché escludono passaggi importanti: i precedenti approcci rifiutano di dare profondità all’apporto politico, tralasciano di analizzare la relazione tra lo stato e i movimenti sociali, tra il concetto e la formazione di democrazia e i movimenti sociali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Il ruolo cruciale dei movimenti nel apportare cambiamenti nella sfera pubblica, politica, di implementare nuove politiche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Il ruolo cruciale dello stato nel plasmare forme di azione collettiva (democrazia e autoritarismo)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1870A6-0351-3917-354E-A0EFCDDC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178"/>
            <a:ext cx="6378222" cy="463023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419146-E0EB-A694-8D32-186CB58C1EE8}"/>
              </a:ext>
            </a:extLst>
          </p:cNvPr>
          <p:cNvSpPr txBox="1"/>
          <p:nvPr/>
        </p:nvSpPr>
        <p:spPr>
          <a:xfrm>
            <a:off x="6626577" y="5615469"/>
            <a:ext cx="116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5"/>
              </a:rPr>
              <a:t>Chris Tigra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8626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 </a:t>
            </a:r>
            <a:r>
              <a:rPr lang="it-IT" sz="4000" b="1" i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Nuovi Movimenti Sociali </a:t>
            </a:r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 </a:t>
            </a:r>
          </a:p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approcci condivisi, Della Porta &amp; Diani</a:t>
            </a:r>
            <a:endParaRPr lang="it-IT" sz="4000" b="1" i="1" dirty="0">
              <a:solidFill>
                <a:srgbClr val="BB171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4000" b="1" i="1" dirty="0">
              <a:solidFill>
                <a:srgbClr val="BB171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4889" y="2245521"/>
            <a:ext cx="65775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I “nuovi movimenti sociali” (Melucci 1989) emergono nei processi socio-politici e culturali della società post-industriale della tarda modernità, si </a:t>
            </a:r>
            <a:r>
              <a:rPr lang="it-IT" i="1" dirty="0"/>
              <a:t>nutrono</a:t>
            </a:r>
            <a:r>
              <a:rPr lang="it-IT" dirty="0"/>
              <a:t> della società dell’informazione e scaturiscono dalle politiche del neoliberismo e del capitalismo avanzato e si distaccano dal sistema di produzione. Si oppongono all’intrusione dello stato e del mercato nella vita sociale.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La politicizzazione della vita quotidiana, la decentralizzazione delle forme organizzative e decisionali, l’aumentata importanza della sfera simbolica e culturale e dei valori post-materialisti. La sfida nei confronti delle forme e nozioni dominanti di politica.</a:t>
            </a:r>
          </a:p>
        </p:txBody>
      </p:sp>
      <p:pic>
        <p:nvPicPr>
          <p:cNvPr id="12" name="Picture 9" descr="Schermata 2022-03-09 alle 12.35.56.png">
            <a:hlinkClick r:id="rId4"/>
            <a:extLst>
              <a:ext uri="{FF2B5EF4-FFF2-40B4-BE49-F238E27FC236}">
                <a16:creationId xmlns:a16="http://schemas.microsoft.com/office/drawing/2014/main" id="{66335304-4EF7-0C5E-2855-DAEFF76B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3957"/>
            <a:ext cx="3897402" cy="47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81845-E5CC-E292-274E-0244A88A2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1A9511-AD20-16E1-82CB-C0D4441BF542}"/>
              </a:ext>
            </a:extLst>
          </p:cNvPr>
          <p:cNvSpPr txBox="1"/>
          <p:nvPr/>
        </p:nvSpPr>
        <p:spPr>
          <a:xfrm>
            <a:off x="506841" y="3148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Repertori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8D0BAE0-6A5F-CAC6-25AC-44DE384FE09E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4DC694B0-EC85-7A99-2D63-08ACD6E1E282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492B53D-3FF3-8E37-A593-02C3621BB8A8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 Interculturale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A0C446-EE6F-C2D3-20B3-5C8A1590C212}"/>
              </a:ext>
            </a:extLst>
          </p:cNvPr>
          <p:cNvSpPr txBox="1"/>
          <p:nvPr/>
        </p:nvSpPr>
        <p:spPr>
          <a:xfrm>
            <a:off x="0" y="814637"/>
            <a:ext cx="81764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62230" lvl="1">
              <a:tabLst>
                <a:tab pos="523240" algn="l"/>
              </a:tabLst>
            </a:pPr>
            <a:r>
              <a:rPr lang="it-IT" sz="1400" dirty="0"/>
              <a:t>l’insieme </a:t>
            </a:r>
            <a:r>
              <a:rPr lang="it-IT" sz="1400" b="1" dirty="0"/>
              <a:t>limitato ma mutevole di forme d’azione collettiva</a:t>
            </a:r>
            <a:r>
              <a:rPr lang="it-IT" sz="1400" dirty="0"/>
              <a:t> che i movimenti utilizzano per esprimere rivendicazioni e conflitto: forme come manifestazioni, scioperi, petizioni, occupazioni, sit-in, boicottaggi, fino ad azioni più radicali.</a:t>
            </a:r>
            <a:endParaRPr lang="it-IT" sz="1400" spc="0" dirty="0">
              <a:solidFill>
                <a:srgbClr val="333333"/>
              </a:solidFill>
              <a:effectLst/>
              <a:latin typeface="Georgia" panose="02040502050405020303" pitchFamily="18" charset="0"/>
              <a:ea typeface="Symbol" pitchFamily="2" charset="2"/>
              <a:cs typeface="Symbol" pitchFamily="2" charset="2"/>
            </a:endParaRPr>
          </a:p>
          <a:p>
            <a:pPr marL="742950" marR="62230" lvl="1" indent="-285750">
              <a:buFont typeface="Symbol" pitchFamily="2" charset="2"/>
              <a:buChar char=""/>
              <a:tabLst>
                <a:tab pos="523240" algn="l"/>
              </a:tabLst>
            </a:pPr>
            <a:r>
              <a:rPr lang="it-IT" sz="1400" b="1" dirty="0"/>
              <a:t>Storicamente situati</a:t>
            </a:r>
            <a:br>
              <a:rPr lang="it-IT" sz="1400" dirty="0"/>
            </a:br>
            <a:r>
              <a:rPr lang="it-IT" sz="1400" dirty="0"/>
              <a:t>I repertori cambiano nel tempo. Nell’Ottocento, per esempio, erano più locali e spesso violenti (sommosse, rivolte); oggi tendono a essere più nazionali o transnazionali e spesso più “performativi” (flash mob, campagne digitali).</a:t>
            </a:r>
          </a:p>
          <a:p>
            <a:pPr marL="742950" marR="62230" lvl="1" indent="-285750">
              <a:buFont typeface="Symbol" pitchFamily="2" charset="2"/>
              <a:buChar char=""/>
              <a:tabLst>
                <a:tab pos="523240" algn="l"/>
              </a:tabLst>
            </a:pPr>
            <a:r>
              <a:rPr lang="it-IT" sz="1400" b="1" dirty="0"/>
              <a:t>Appresi e condivisi</a:t>
            </a:r>
            <a:br>
              <a:rPr lang="it-IT" sz="1400" dirty="0"/>
            </a:br>
            <a:r>
              <a:rPr lang="it-IT" sz="1400" dirty="0"/>
              <a:t>I movimenti imparano queste forme attraverso l’esperienza, l’imitazione e la diffusione tra gruppi (anche a livello globale).</a:t>
            </a:r>
          </a:p>
          <a:p>
            <a:pPr marL="742950" marR="62230" lvl="1" indent="-285750">
              <a:buFont typeface="Symbol" pitchFamily="2" charset="2"/>
              <a:buChar char=""/>
              <a:tabLst>
                <a:tab pos="523240" algn="l"/>
              </a:tabLst>
            </a:pPr>
            <a:r>
              <a:rPr lang="it-IT" sz="1400" b="1" dirty="0"/>
              <a:t>Limitati ma flessibili</a:t>
            </a:r>
            <a:br>
              <a:rPr lang="it-IT" sz="1400" dirty="0"/>
            </a:br>
            <a:r>
              <a:rPr lang="it-IT" sz="1400" dirty="0"/>
              <a:t>Non tutto è possibile: i movimenti scelgono tra un numero relativamente ristretto di pratiche riconosciute come legittime o efficaci, ma possono combinarle in modo creativo.</a:t>
            </a:r>
          </a:p>
          <a:p>
            <a:pPr marL="742950" marR="62230" lvl="1" indent="-285750">
              <a:buFont typeface="Symbol" pitchFamily="2" charset="2"/>
              <a:buChar char=""/>
              <a:tabLst>
                <a:tab pos="523240" algn="l"/>
              </a:tabLst>
            </a:pPr>
            <a:r>
              <a:rPr lang="it-IT" sz="1400" b="1" dirty="0"/>
              <a:t>Relazionali</a:t>
            </a:r>
            <a:br>
              <a:rPr lang="it-IT" sz="1400" dirty="0"/>
            </a:br>
            <a:r>
              <a:rPr lang="it-IT" sz="1400" dirty="0"/>
              <a:t>Il repertorio dipende anche da come reagiscono lo Stato, i media e altri attori: repressione, apertura o alleanze influenzano le forme d’azione.</a:t>
            </a:r>
          </a:p>
          <a:p>
            <a:pPr marL="742950" marR="62230" lvl="1" indent="-285750">
              <a:buFont typeface="Symbol" pitchFamily="2" charset="2"/>
              <a:buChar char=""/>
              <a:tabLst>
                <a:tab pos="523240" algn="l"/>
              </a:tabLst>
            </a:pPr>
            <a:r>
              <a:rPr lang="it-IT" sz="1400" dirty="0"/>
              <a:t>comunicazione sia interna sia con potenziali alleati: circolazione di messaggi auto-prodotti può prendere forme diverse. La facoltà di informare è un presupposto dell’azione movimentista ma, in regimi repressivi che controllano capillarmente i flussi comunicativi mediatici, può diventare anche il principale obbiettivo.</a:t>
            </a:r>
          </a:p>
          <a:p>
            <a:pPr marL="742950" marR="62230" lvl="1" indent="-285750">
              <a:spcBef>
                <a:spcPts val="15"/>
              </a:spcBef>
              <a:buFont typeface="Symbol" pitchFamily="2" charset="2"/>
              <a:buChar char=""/>
              <a:tabLst>
                <a:tab pos="523240" algn="l"/>
              </a:tabLst>
            </a:pPr>
            <a:r>
              <a:rPr lang="it-IT" sz="1400" dirty="0"/>
              <a:t>disubbidienza civile si muove tendenzialmente all’interno di un quadro che mira a far pressione sullo Stato ma ne riconosce l’autorità</a:t>
            </a:r>
          </a:p>
          <a:p>
            <a:pPr marL="742950" marR="62230" lvl="1" indent="-285750">
              <a:spcBef>
                <a:spcPts val="15"/>
              </a:spcBef>
              <a:buFont typeface="Symbol" pitchFamily="2" charset="2"/>
              <a:buChar char=""/>
              <a:tabLst>
                <a:tab pos="523240" algn="l"/>
              </a:tabLst>
            </a:pPr>
            <a:r>
              <a:rPr lang="it-IT" sz="1400" b="1" dirty="0"/>
              <a:t>azione diretta </a:t>
            </a:r>
            <a:r>
              <a:rPr lang="it-IT" sz="1400" dirty="0"/>
              <a:t>non riconosce la sovranità statale, segue l’autonoma decisione comunitaria e la difende dalle interferenze statali – DAN (</a:t>
            </a:r>
            <a:r>
              <a:rPr lang="it-IT" sz="1400" dirty="0" err="1"/>
              <a:t>Graeber</a:t>
            </a:r>
            <a:r>
              <a:rPr lang="it-IT" sz="1400" dirty="0"/>
              <a:t> 2009: 201-211).</a:t>
            </a:r>
          </a:p>
          <a:p>
            <a:pPr marL="285750" indent="-285750">
              <a:buFont typeface="Arial"/>
              <a:buChar char="•"/>
            </a:pPr>
            <a:endParaRPr lang="it-IT" sz="1400" dirty="0"/>
          </a:p>
          <a:p>
            <a:endParaRPr lang="it-IT" sz="1400" dirty="0"/>
          </a:p>
        </p:txBody>
      </p:sp>
      <p:pic>
        <p:nvPicPr>
          <p:cNvPr id="9" name="Picture 8" descr="CC-BY-SA_icon.svg.png">
            <a:extLst>
              <a:ext uri="{FF2B5EF4-FFF2-40B4-BE49-F238E27FC236}">
                <a16:creationId xmlns:a16="http://schemas.microsoft.com/office/drawing/2014/main" id="{B7452C14-A0EE-443E-206C-45B745C28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650DF47-BC63-8EBF-5015-16155F92A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56" y="-11269"/>
            <a:ext cx="3917243" cy="60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4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9144" y="164402"/>
            <a:ext cx="6934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 e linguaggi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388958" y="937586"/>
            <a:ext cx="62469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200" b="1" dirty="0"/>
              <a:t>Comunicazione e Rappresentazioni: </a:t>
            </a:r>
            <a:r>
              <a:rPr lang="it-IT" sz="2200" dirty="0"/>
              <a:t>i movimenti sociali producono generalmente significati e narrazioni alternative a quelle egemoniche che devono essere comunicate </a:t>
            </a:r>
          </a:p>
          <a:p>
            <a:pPr marL="342900" indent="-342900">
              <a:buFont typeface="Arial"/>
              <a:buChar char="•"/>
            </a:pPr>
            <a:r>
              <a:rPr lang="it-IT" sz="2200" b="1" dirty="0"/>
              <a:t>Identità</a:t>
            </a:r>
          </a:p>
          <a:p>
            <a:pPr marL="342900" indent="-342900">
              <a:buFont typeface="Arial"/>
              <a:buChar char="•"/>
            </a:pPr>
            <a:r>
              <a:rPr lang="it-IT" sz="2200" b="1" dirty="0"/>
              <a:t>Memorie collettive</a:t>
            </a:r>
            <a:r>
              <a:rPr lang="en-US" sz="2200" dirty="0"/>
              <a:t> </a:t>
            </a:r>
            <a:r>
              <a:rPr lang="it-IT" sz="2200" dirty="0"/>
              <a:t> </a:t>
            </a:r>
            <a:endParaRPr lang="it-IT" sz="2200" b="1" dirty="0">
              <a:hlinkClick r:id="rId3"/>
            </a:endParaRP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hlinkClick r:id="rId3"/>
              </a:rPr>
              <a:t>Performance</a:t>
            </a:r>
            <a:endParaRPr lang="it-IT" sz="2200" dirty="0"/>
          </a:p>
          <a:p>
            <a:pPr marL="342900" indent="-342900">
              <a:buFont typeface="Arial"/>
              <a:buChar char="•"/>
            </a:pPr>
            <a:r>
              <a:rPr lang="it-IT" sz="2200" dirty="0">
                <a:hlinkClick r:id="rId4"/>
              </a:rPr>
              <a:t>Arte</a:t>
            </a:r>
            <a:endParaRPr lang="it-IT" sz="2200" dirty="0"/>
          </a:p>
          <a:p>
            <a:pPr marL="342900" indent="-342900">
              <a:buFont typeface="Arial"/>
              <a:buChar char="•"/>
            </a:pPr>
            <a:r>
              <a:rPr lang="it-IT" sz="2200" dirty="0" err="1"/>
              <a:t>Artivismo</a:t>
            </a:r>
            <a:r>
              <a:rPr lang="it-IT" sz="2200" dirty="0"/>
              <a:t>: militanza e creatività</a:t>
            </a:r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311" y="4247070"/>
            <a:ext cx="6096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/>
              <a:t>“L</a:t>
            </a:r>
            <a:r>
              <a:rPr lang="en-US" i="1" dirty="0"/>
              <a:t>a nostra </a:t>
            </a:r>
            <a:r>
              <a:rPr lang="en-US" i="1" dirty="0" err="1"/>
              <a:t>lotta</a:t>
            </a:r>
            <a:r>
              <a:rPr lang="en-US" i="1" dirty="0"/>
              <a:t> </a:t>
            </a:r>
            <a:r>
              <a:rPr lang="en-US" i="1" dirty="0" err="1"/>
              <a:t>è</a:t>
            </a:r>
            <a:r>
              <a:rPr lang="en-US" i="1" dirty="0"/>
              <a:t> </a:t>
            </a:r>
            <a:r>
              <a:rPr lang="en-US" i="1" dirty="0" err="1"/>
              <a:t>anche</a:t>
            </a:r>
            <a:r>
              <a:rPr lang="en-US" i="1" dirty="0"/>
              <a:t> </a:t>
            </a:r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/>
              <a:t>lotta</a:t>
            </a:r>
            <a:r>
              <a:rPr lang="en-US" i="1" dirty="0"/>
              <a:t> per la </a:t>
            </a:r>
            <a:r>
              <a:rPr lang="en-US" i="1" dirty="0" err="1"/>
              <a:t>memoria</a:t>
            </a:r>
            <a:r>
              <a:rPr lang="en-US" i="1" dirty="0"/>
              <a:t> </a:t>
            </a:r>
            <a:r>
              <a:rPr lang="en-US" i="1" dirty="0" err="1"/>
              <a:t>contro</a:t>
            </a:r>
            <a:r>
              <a:rPr lang="en-US" i="1" dirty="0"/>
              <a:t> </a:t>
            </a:r>
            <a:r>
              <a:rPr lang="en-US" i="1" dirty="0" err="1"/>
              <a:t>l’oblio</a:t>
            </a:r>
            <a:r>
              <a:rPr lang="en-US" i="1" dirty="0"/>
              <a:t>… </a:t>
            </a:r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/>
              <a:t>politicizzazione</a:t>
            </a:r>
            <a:r>
              <a:rPr lang="en-US" i="1" dirty="0"/>
              <a:t> </a:t>
            </a:r>
            <a:r>
              <a:rPr lang="en-US" i="1" dirty="0" err="1"/>
              <a:t>della</a:t>
            </a:r>
            <a:r>
              <a:rPr lang="en-US" i="1" dirty="0"/>
              <a:t> </a:t>
            </a:r>
            <a:r>
              <a:rPr lang="en-US" i="1" dirty="0" err="1"/>
              <a:t>memoria</a:t>
            </a:r>
            <a:r>
              <a:rPr lang="en-US" i="1" dirty="0"/>
              <a:t> </a:t>
            </a:r>
            <a:r>
              <a:rPr lang="en-US" i="1" dirty="0" err="1"/>
              <a:t>che</a:t>
            </a:r>
            <a:r>
              <a:rPr lang="en-US" i="1" dirty="0"/>
              <a:t> distingue la nostalgia, </a:t>
            </a:r>
            <a:r>
              <a:rPr lang="en-US" i="1" dirty="0" err="1"/>
              <a:t>che</a:t>
            </a:r>
            <a:r>
              <a:rPr lang="en-US" i="1" dirty="0"/>
              <a:t> </a:t>
            </a:r>
            <a:r>
              <a:rPr lang="en-US" i="1" dirty="0" err="1"/>
              <a:t>vorrebbe</a:t>
            </a:r>
            <a:r>
              <a:rPr lang="en-US" i="1" dirty="0"/>
              <a:t> </a:t>
            </a:r>
            <a:r>
              <a:rPr lang="en-US" i="1" dirty="0" err="1"/>
              <a:t>che</a:t>
            </a:r>
            <a:r>
              <a:rPr lang="en-US" i="1" dirty="0"/>
              <a:t> </a:t>
            </a:r>
            <a:r>
              <a:rPr lang="en-US" i="1" dirty="0" err="1"/>
              <a:t>qualcosa</a:t>
            </a:r>
            <a:r>
              <a:rPr lang="en-US" i="1" dirty="0"/>
              <a:t> fosse come era, un </a:t>
            </a:r>
            <a:r>
              <a:rPr lang="en-US" i="1" dirty="0" err="1"/>
              <a:t>tipo</a:t>
            </a:r>
            <a:r>
              <a:rPr lang="en-US" i="1" dirty="0"/>
              <a:t> di </a:t>
            </a:r>
            <a:r>
              <a:rPr lang="en-US" i="1" dirty="0" err="1"/>
              <a:t>atto</a:t>
            </a:r>
            <a:r>
              <a:rPr lang="en-US" i="1" dirty="0"/>
              <a:t> </a:t>
            </a:r>
            <a:r>
              <a:rPr lang="en-US" i="1" dirty="0" err="1"/>
              <a:t>senza</a:t>
            </a:r>
            <a:r>
              <a:rPr lang="en-US" i="1" dirty="0"/>
              <a:t> </a:t>
            </a:r>
            <a:r>
              <a:rPr lang="en-US" i="1" dirty="0" err="1"/>
              <a:t>utilità</a:t>
            </a:r>
            <a:r>
              <a:rPr lang="en-US" i="1" dirty="0"/>
              <a:t>, da </a:t>
            </a:r>
            <a:r>
              <a:rPr lang="en-US" i="1" dirty="0" err="1"/>
              <a:t>quel</a:t>
            </a:r>
            <a:r>
              <a:rPr lang="en-US" i="1" dirty="0"/>
              <a:t> </a:t>
            </a:r>
            <a:r>
              <a:rPr lang="en-US" i="1" dirty="0" err="1"/>
              <a:t>ricordare</a:t>
            </a:r>
            <a:r>
              <a:rPr lang="en-US" i="1" dirty="0"/>
              <a:t> </a:t>
            </a:r>
            <a:r>
              <a:rPr lang="en-US" i="1" dirty="0" err="1"/>
              <a:t>che</a:t>
            </a:r>
            <a:r>
              <a:rPr lang="en-US" i="1" dirty="0"/>
              <a:t> serve ad </a:t>
            </a:r>
            <a:r>
              <a:rPr lang="en-US" i="1" dirty="0" err="1"/>
              <a:t>illuminare</a:t>
            </a:r>
            <a:r>
              <a:rPr lang="en-US" i="1" dirty="0"/>
              <a:t> e </a:t>
            </a:r>
            <a:r>
              <a:rPr lang="en-US" i="1" dirty="0" err="1"/>
              <a:t>trasformare</a:t>
            </a:r>
            <a:r>
              <a:rPr lang="en-US" i="1" dirty="0"/>
              <a:t> </a:t>
            </a:r>
            <a:r>
              <a:rPr lang="en-US" i="1" dirty="0" err="1"/>
              <a:t>il</a:t>
            </a:r>
            <a:r>
              <a:rPr lang="en-US" i="1" dirty="0"/>
              <a:t> </a:t>
            </a:r>
            <a:r>
              <a:rPr lang="en-US" i="1" dirty="0" err="1"/>
              <a:t>presente</a:t>
            </a:r>
            <a:r>
              <a:rPr lang="en-US" i="1" dirty="0"/>
              <a:t>”</a:t>
            </a:r>
            <a:endParaRPr lang="en-US" dirty="0"/>
          </a:p>
          <a:p>
            <a:pPr algn="r"/>
            <a:r>
              <a:rPr lang="en-US" dirty="0"/>
              <a:t>(Bell Hooks, Yearning: race, gender and cultural politics)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977C2C-FA67-78DB-42C1-ABC7B4262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224" y="15393"/>
            <a:ext cx="4514776" cy="61013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109D39-3166-16F9-FC75-3A0628CC7F2F}"/>
              </a:ext>
            </a:extLst>
          </p:cNvPr>
          <p:cNvSpPr txBox="1"/>
          <p:nvPr/>
        </p:nvSpPr>
        <p:spPr>
          <a:xfrm>
            <a:off x="7783551" y="5572695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Yolanda Lopez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3820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4530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Questioni metodologiche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 Interculturale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528106" y="1366443"/>
            <a:ext cx="564569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Significa leggere pratiche che rompono con l’ordine esistente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Le dinamiche di potere all’interno dei movimenti e quelle che si costruiscono intorno ai movimenti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La molteplicità e poliedricità dei soggetti: significati culturale e politico delle molte voci che convergono in una situazione di lavoro sul campo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Importanza</a:t>
            </a:r>
            <a:r>
              <a:rPr lang="it-IT" i="1" dirty="0"/>
              <a:t> </a:t>
            </a:r>
            <a:r>
              <a:rPr lang="it-IT" dirty="0"/>
              <a:t>dei soggetti singoli, le loro biografie e le loro traiettorie (che spesso modificano il loro posizionamento politico), le loro personali interpretazioni politiche, sociali e culturali dei fenomeni che intendono influenzare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Spazi eterogenei, le connessioni, le reti e i flussi transculturali 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endParaRPr lang="it-IT" dirty="0"/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F45B487-5AE7-7E90-1471-1C051453C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15393"/>
            <a:ext cx="4572000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996491-CBE2-45A6-4089-52E4E2336461}"/>
              </a:ext>
            </a:extLst>
          </p:cNvPr>
          <p:cNvSpPr txBox="1"/>
          <p:nvPr/>
        </p:nvSpPr>
        <p:spPr>
          <a:xfrm>
            <a:off x="5684342" y="5462377"/>
            <a:ext cx="19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5"/>
              </a:rPr>
              <a:t>Melanie Cervantes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7186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5696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Questioni metodologiche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 Interculturale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491423" y="1614004"/>
            <a:ext cx="37757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/>
              <a:t>Chi 'parla' per chi?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La questione del posizionamento del ricercatore/</a:t>
            </a:r>
            <a:r>
              <a:rPr lang="it-IT" sz="2000" dirty="0" err="1"/>
              <a:t>trice</a:t>
            </a:r>
            <a:r>
              <a:rPr lang="it-IT" sz="2000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Posizionamento discorsivo ambiguo di ricercatori, attivisti e attori collettivi e le complesse negoziazioni inevitabilmente in gioco </a:t>
            </a:r>
          </a:p>
          <a:p>
            <a:pPr marL="285750" indent="-285750">
              <a:buFont typeface="Arial"/>
              <a:buChar char="•"/>
            </a:pPr>
            <a:endParaRPr lang="it-IT" sz="2000" dirty="0"/>
          </a:p>
          <a:p>
            <a:endParaRPr lang="it-IT" sz="2000" dirty="0"/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D8E7789-CBD8-7FC5-A2D3-FB62A8E68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1584048"/>
            <a:ext cx="6997163" cy="450602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B8EAB6-12B4-B6B1-F4C7-4576F0E1CCF7}"/>
              </a:ext>
            </a:extLst>
          </p:cNvPr>
          <p:cNvSpPr txBox="1"/>
          <p:nvPr/>
        </p:nvSpPr>
        <p:spPr>
          <a:xfrm>
            <a:off x="3696819" y="5517453"/>
            <a:ext cx="114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linkClick r:id="rId5"/>
              </a:rPr>
              <a:t>Brisa</a:t>
            </a:r>
            <a:r>
              <a:rPr lang="it-IT" dirty="0">
                <a:hlinkClick r:id="rId5"/>
              </a:rPr>
              <a:t> Flow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820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-142558" y="176748"/>
            <a:ext cx="7581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Definizione, caratteristiche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387687" y="997524"/>
            <a:ext cx="66340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Azioni collettive extra o non istituzionali volte a </a:t>
            </a:r>
            <a:r>
              <a:rPr lang="it-IT" b="1" dirty="0"/>
              <a:t>promuovere o a resistere al cambiamento </a:t>
            </a:r>
            <a:r>
              <a:rPr lang="it-IT" dirty="0"/>
              <a:t>aventi un certo grado di organizzazione e un certo grado di continuità temporale.  </a:t>
            </a:r>
          </a:p>
          <a:p>
            <a:endParaRPr lang="it-IT" dirty="0"/>
          </a:p>
          <a:p>
            <a:r>
              <a:rPr lang="it-IT" dirty="0"/>
              <a:t>« (1) reti informali, basate (2) su convinzioni condivise e solidarietà, che si mobilitano su (3) questioni conflittuali, attraverso (4) l'uso frequente di varie forme di protesta» (Della Porta </a:t>
            </a:r>
            <a:r>
              <a:rPr lang="mr-IN" dirty="0"/>
              <a:t>–</a:t>
            </a:r>
            <a:r>
              <a:rPr lang="it-IT" dirty="0"/>
              <a:t> </a:t>
            </a:r>
            <a:r>
              <a:rPr lang="it-IT" dirty="0" err="1"/>
              <a:t>Diani</a:t>
            </a:r>
            <a:r>
              <a:rPr lang="it-IT" dirty="0"/>
              <a:t> 1999: 16)</a:t>
            </a:r>
            <a:r>
              <a:rPr lang="en-US" dirty="0"/>
              <a:t>.</a:t>
            </a:r>
          </a:p>
          <a:p>
            <a:endParaRPr lang="it-IT" dirty="0"/>
          </a:p>
          <a:p>
            <a:pPr marL="342900" indent="-342900">
              <a:buFont typeface="Arial"/>
              <a:buChar char="•"/>
            </a:pPr>
            <a:r>
              <a:rPr lang="it-IT" dirty="0"/>
              <a:t>Principio di identità: definizione che l’attore sociale da di sé stesso in relazione all’avversario </a:t>
            </a:r>
          </a:p>
          <a:p>
            <a:pPr marL="342900" indent="-342900">
              <a:buFont typeface="Arial"/>
              <a:buChar char="•"/>
            </a:pPr>
            <a:r>
              <a:rPr lang="it-IT" dirty="0"/>
              <a:t>Principio di opposizione: definizione dell’avversario</a:t>
            </a:r>
          </a:p>
          <a:p>
            <a:pPr marL="342900" indent="-342900">
              <a:buFont typeface="Arial"/>
              <a:buChar char="•"/>
            </a:pPr>
            <a:r>
              <a:rPr lang="it-IT" dirty="0"/>
              <a:t>Principio di totalità: definizione della lotta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D05547A-3889-D66F-969A-422E29069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78" y="0"/>
            <a:ext cx="4663422" cy="609673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C08C4B-21C4-415B-CBF0-D496028BF8B8}"/>
              </a:ext>
            </a:extLst>
          </p:cNvPr>
          <p:cNvSpPr txBox="1"/>
          <p:nvPr/>
        </p:nvSpPr>
        <p:spPr>
          <a:xfrm>
            <a:off x="10280582" y="6035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5"/>
              </a:rPr>
              <a:t>Rosana Paulino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124E336-2E71-5CC6-3E0E-AEE4C83AFD98}"/>
              </a:ext>
            </a:extLst>
          </p:cNvPr>
          <p:cNvSpPr txBox="1"/>
          <p:nvPr/>
        </p:nvSpPr>
        <p:spPr>
          <a:xfrm>
            <a:off x="575733" y="4631380"/>
            <a:ext cx="68632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movimento sociale è lo sforzo di un attore collettivo per impossessarsi dei “valori”, degli orientamenti culturali di una società contrapponendosi all’azione di un avversario cui lo legano rapporti di potere». «Un movimento sociale è contemporaneamente un conflitto sociale e un progetto culturale. […] Esso mira sempre alla realizzazione di valori culturali e contemporaneamente alla vittoria su un avversario sociale». (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Touraine, Critica alla modernità 1992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it-IT" sz="1400" i="1" dirty="0">
                <a:effectLst/>
              </a:rPr>
              <a:t> 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88618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586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Definizione, caratteristiche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518395" y="1150288"/>
            <a:ext cx="75165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movimenti</a:t>
            </a:r>
            <a:r>
              <a:rPr lang="en-US" sz="2000" dirty="0"/>
              <a:t> </a:t>
            </a:r>
            <a:r>
              <a:rPr lang="en-US" sz="2000" dirty="0" err="1"/>
              <a:t>sociali</a:t>
            </a:r>
            <a:r>
              <a:rPr lang="en-US" sz="2000" dirty="0"/>
              <a:t> non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organizzazioni</a:t>
            </a:r>
            <a:r>
              <a:rPr lang="en-US" sz="2000" dirty="0"/>
              <a:t>, come </a:t>
            </a:r>
            <a:r>
              <a:rPr lang="en-US" sz="2000" dirty="0" err="1"/>
              <a:t>partiti</a:t>
            </a:r>
            <a:r>
              <a:rPr lang="en-US" sz="2000" dirty="0"/>
              <a:t> </a:t>
            </a:r>
            <a:r>
              <a:rPr lang="en-US" sz="2000" dirty="0" err="1"/>
              <a:t>politici</a:t>
            </a:r>
            <a:r>
              <a:rPr lang="en-US" sz="2000" dirty="0"/>
              <a:t> o </a:t>
            </a:r>
            <a:r>
              <a:rPr lang="en-US" sz="2000" dirty="0" err="1"/>
              <a:t>gruppi</a:t>
            </a:r>
            <a:r>
              <a:rPr lang="en-US" sz="2000" dirty="0"/>
              <a:t> di </a:t>
            </a:r>
            <a:r>
              <a:rPr lang="en-US" sz="2000" dirty="0" err="1"/>
              <a:t>interesse</a:t>
            </a:r>
            <a:r>
              <a:rPr lang="en-US" sz="2000" dirty="0"/>
              <a:t>, ma </a:t>
            </a:r>
            <a:r>
              <a:rPr lang="en-US" sz="2000" dirty="0" err="1"/>
              <a:t>piuttosto</a:t>
            </a:r>
            <a:r>
              <a:rPr lang="en-US" sz="2000" dirty="0"/>
              <a:t> </a:t>
            </a:r>
            <a:r>
              <a:rPr lang="en-US" sz="2000" b="1" dirty="0" err="1"/>
              <a:t>reti</a:t>
            </a:r>
            <a:r>
              <a:rPr lang="en-US" sz="2000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presenza</a:t>
            </a:r>
            <a:r>
              <a:rPr lang="en-US" sz="2000" dirty="0"/>
              <a:t> di </a:t>
            </a:r>
            <a:r>
              <a:rPr lang="en-US" sz="2000" b="1" dirty="0" err="1"/>
              <a:t>un'identità</a:t>
            </a:r>
            <a:r>
              <a:rPr lang="en-US" sz="2000" b="1" dirty="0"/>
              <a:t> </a:t>
            </a:r>
            <a:r>
              <a:rPr lang="en-US" sz="2000" b="1" dirty="0" err="1"/>
              <a:t>collettiva</a:t>
            </a:r>
            <a:r>
              <a:rPr lang="en-US" sz="2000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coinvolti</a:t>
            </a:r>
            <a:r>
              <a:rPr lang="en-US" sz="2000" dirty="0"/>
              <a:t> in </a:t>
            </a:r>
            <a:r>
              <a:rPr lang="en-US" sz="2000" b="1" dirty="0" err="1"/>
              <a:t>conflitti</a:t>
            </a:r>
            <a:r>
              <a:rPr lang="en-US" sz="2000" b="1" dirty="0"/>
              <a:t> </a:t>
            </a:r>
            <a:r>
              <a:rPr lang="en-US" sz="2000" b="1" dirty="0" err="1"/>
              <a:t>politici</a:t>
            </a:r>
            <a:r>
              <a:rPr lang="en-US" sz="2000" b="1" dirty="0"/>
              <a:t> o </a:t>
            </a:r>
            <a:r>
              <a:rPr lang="en-US" sz="2000" b="1" dirty="0" err="1"/>
              <a:t>culturali</a:t>
            </a:r>
            <a:r>
              <a:rPr lang="en-US" sz="2000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agiscono</a:t>
            </a:r>
            <a:r>
              <a:rPr lang="en-US" sz="2000" dirty="0"/>
              <a:t>, </a:t>
            </a:r>
            <a:r>
              <a:rPr lang="en-US" sz="2000" dirty="0" err="1"/>
              <a:t>oltre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a </a:t>
            </a:r>
            <a:r>
              <a:rPr lang="en-US" sz="2000" b="1" dirty="0" err="1"/>
              <a:t>livello</a:t>
            </a:r>
            <a:r>
              <a:rPr lang="en-US" sz="2000" b="1" dirty="0"/>
              <a:t> politico, </a:t>
            </a:r>
            <a:r>
              <a:rPr lang="en-US" sz="2000" dirty="0" err="1"/>
              <a:t>parallelamente</a:t>
            </a:r>
            <a:r>
              <a:rPr lang="en-US" sz="2000" dirty="0"/>
              <a:t> a </a:t>
            </a:r>
            <a:r>
              <a:rPr lang="en-US" sz="2000" dirty="0" err="1"/>
              <a:t>livello</a:t>
            </a:r>
            <a:r>
              <a:rPr lang="en-US" sz="2000" dirty="0"/>
              <a:t> </a:t>
            </a:r>
            <a:r>
              <a:rPr lang="en-US" sz="2000" b="1" dirty="0" err="1"/>
              <a:t>culturale</a:t>
            </a:r>
            <a:r>
              <a:rPr lang="en-US" sz="2000" dirty="0"/>
              <a:t> e a </a:t>
            </a:r>
            <a:r>
              <a:rPr lang="en-US" sz="2000" dirty="0" err="1"/>
              <a:t>livello</a:t>
            </a:r>
            <a:r>
              <a:rPr lang="en-US" sz="2000" dirty="0"/>
              <a:t> </a:t>
            </a:r>
            <a:r>
              <a:rPr lang="en-US" sz="2000" b="1" dirty="0" err="1"/>
              <a:t>economico</a:t>
            </a:r>
            <a:r>
              <a:rPr lang="en-US" sz="2000" b="1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construiscono</a:t>
            </a:r>
            <a:r>
              <a:rPr lang="en-US" sz="2000" b="1" dirty="0"/>
              <a:t> </a:t>
            </a:r>
            <a:r>
              <a:rPr lang="en-US" sz="2000" b="1" dirty="0" err="1"/>
              <a:t>nuovi</a:t>
            </a:r>
            <a:r>
              <a:rPr lang="en-US" sz="2000" b="1" dirty="0"/>
              <a:t> </a:t>
            </a:r>
            <a:r>
              <a:rPr lang="en-US" sz="2000" b="1" dirty="0" err="1"/>
              <a:t>linguaggi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sfidano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processi</a:t>
            </a:r>
            <a:r>
              <a:rPr lang="en-US" sz="2000" b="1" dirty="0"/>
              <a:t> </a:t>
            </a:r>
            <a:r>
              <a:rPr lang="en-US" sz="2000" b="1" dirty="0" err="1"/>
              <a:t>politici</a:t>
            </a:r>
            <a:r>
              <a:rPr lang="en-US" sz="2000" b="1" dirty="0"/>
              <a:t> </a:t>
            </a:r>
            <a:r>
              <a:rPr lang="en-US" sz="2000" b="1" dirty="0" err="1"/>
              <a:t>tradizionali</a:t>
            </a:r>
            <a:r>
              <a:rPr lang="en-US" sz="2000" b="1" dirty="0"/>
              <a:t> </a:t>
            </a:r>
            <a:r>
              <a:rPr lang="it-IT" sz="2000" dirty="0"/>
              <a:t>utilizzano mezzi non istituzionali, </a:t>
            </a:r>
            <a:r>
              <a:rPr lang="it-IT" sz="2000" b="1" dirty="0"/>
              <a:t>spazi pubblici </a:t>
            </a:r>
            <a:r>
              <a:rPr lang="it-IT" sz="2000" dirty="0"/>
              <a:t>o quasi pubblici, utilizzando gli spazi in modi diversi da quelli per cui sono preposti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Azioni collettive di protesta pubblica</a:t>
            </a:r>
          </a:p>
          <a:p>
            <a:endParaRPr lang="it-IT" sz="2000" dirty="0"/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2" name="Picture 1" descr="santaNOTA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35" y="1"/>
            <a:ext cx="4325965" cy="60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6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6AF3A4-5089-974E-3A06-D7D4BE6DF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33" y="-68187"/>
            <a:ext cx="3996266" cy="61609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1D6D27-BAB5-E7BF-E84C-B2E6609B8B27}"/>
              </a:ext>
            </a:extLst>
          </p:cNvPr>
          <p:cNvSpPr txBox="1"/>
          <p:nvPr/>
        </p:nvSpPr>
        <p:spPr>
          <a:xfrm>
            <a:off x="481914" y="1150891"/>
            <a:ext cx="50994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400" dirty="0"/>
          </a:p>
          <a:p>
            <a:r>
              <a:rPr lang="it-IT" sz="2400" dirty="0"/>
              <a:t>La politica culturale come processo messo in atto quando gruppi di attori sociali plasmati da, e incarnanti, diversi significati e pratiche culturali entrano in conflitto tra loro</a:t>
            </a:r>
          </a:p>
          <a:p>
            <a:endParaRPr lang="it-IT" sz="2400" dirty="0"/>
          </a:p>
          <a:p>
            <a:r>
              <a:rPr lang="it-IT" sz="2400" dirty="0"/>
              <a:t>Politiche/Richieste di riconoscimento</a:t>
            </a:r>
          </a:p>
          <a:p>
            <a:r>
              <a:rPr lang="it-IT" sz="2400" dirty="0"/>
              <a:t>Politiche dell’identità/etnicità</a:t>
            </a:r>
          </a:p>
          <a:p>
            <a:endParaRPr lang="it-IT" sz="2400" dirty="0"/>
          </a:p>
          <a:p>
            <a:r>
              <a:rPr lang="it-IT" sz="2400" i="1" dirty="0"/>
              <a:t>Analisi intersezionale dei movimenti sociali…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819442B-BB92-F437-35E8-F28EA997DE9B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005A324F-34EC-F606-F90D-A694E7166AD5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CC-BY-SA_icon.svg.png">
            <a:extLst>
              <a:ext uri="{FF2B5EF4-FFF2-40B4-BE49-F238E27FC236}">
                <a16:creationId xmlns:a16="http://schemas.microsoft.com/office/drawing/2014/main" id="{41C00FFB-2247-0846-9F81-C75336C7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D03E4AA-6060-C72E-883D-5AA0C1500ED7}"/>
              </a:ext>
            </a:extLst>
          </p:cNvPr>
          <p:cNvSpPr txBox="1"/>
          <p:nvPr/>
        </p:nvSpPr>
        <p:spPr>
          <a:xfrm>
            <a:off x="226337" y="195789"/>
            <a:ext cx="9375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Ritardo dell’antropologia</a:t>
            </a:r>
          </a:p>
        </p:txBody>
      </p:sp>
    </p:spTree>
    <p:extLst>
      <p:ext uri="{BB962C8B-B14F-4D97-AF65-F5344CB8AC3E}">
        <p14:creationId xmlns:p14="http://schemas.microsoft.com/office/powerpoint/2010/main" val="28823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6662" y="77748"/>
            <a:ext cx="9375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Ritardo dell’antropologia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177695" y="843909"/>
            <a:ext cx="559092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/>
              <a:t>La svolta sul concetto di </a:t>
            </a:r>
            <a:r>
              <a:rPr lang="it-IT" sz="2000" b="1" dirty="0"/>
              <a:t>potere:</a:t>
            </a:r>
            <a:r>
              <a:rPr lang="it-IT" sz="2000" dirty="0"/>
              <a:t> lontananza tra </a:t>
            </a:r>
            <a:r>
              <a:rPr lang="it-IT" sz="2000" b="1" dirty="0"/>
              <a:t>politica e cultura, </a:t>
            </a:r>
            <a:r>
              <a:rPr lang="it-IT" sz="2000" dirty="0"/>
              <a:t>aspetti rituali e simbolici, difficoltà nel passare dagli individui (resistenza) alle collettività organizzate, rappresentazione e ruolo dell’etnografo piuttosto che produzione di politiche</a:t>
            </a:r>
          </a:p>
          <a:p>
            <a:pPr marL="342900" indent="-342900">
              <a:buFont typeface="Arial"/>
              <a:buChar char="•"/>
            </a:pPr>
            <a:r>
              <a:rPr lang="it-IT" sz="2000" b="1" dirty="0"/>
              <a:t>nozione di pratica </a:t>
            </a:r>
            <a:r>
              <a:rPr lang="it-IT" sz="2000" dirty="0"/>
              <a:t>orientata all'individuo e che riproduce l’ordine sociale e non che lo trasforma 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/>
              <a:t>La </a:t>
            </a:r>
            <a:r>
              <a:rPr lang="it-IT" sz="2000" b="1" dirty="0"/>
              <a:t>separazione</a:t>
            </a:r>
            <a:r>
              <a:rPr lang="it-IT" sz="2000" dirty="0"/>
              <a:t> dell’accademia dalle pratiche sociali</a:t>
            </a:r>
          </a:p>
          <a:p>
            <a:pPr marL="342900" indent="-342900">
              <a:buFont typeface="Arial"/>
              <a:buChar char="•"/>
            </a:pPr>
            <a:r>
              <a:rPr lang="it-IT" sz="2000" b="1" dirty="0"/>
              <a:t>Esclusione</a:t>
            </a:r>
            <a:r>
              <a:rPr lang="it-IT" sz="2000" dirty="0"/>
              <a:t> </a:t>
            </a:r>
            <a:r>
              <a:rPr lang="it-IT" sz="2000" b="1" dirty="0"/>
              <a:t>delle grandi istituzioni </a:t>
            </a:r>
            <a:r>
              <a:rPr lang="it-IT" sz="2000" dirty="0"/>
              <a:t>dalla ricerca empirica antropologica (stato, partiti politici</a:t>
            </a:r>
            <a:r>
              <a:rPr lang="mr-IN" sz="2000" dirty="0"/>
              <a:t>…</a:t>
            </a:r>
            <a:r>
              <a:rPr lang="it-IT" sz="2000" dirty="0"/>
              <a:t>)</a:t>
            </a:r>
          </a:p>
          <a:p>
            <a:endParaRPr lang="it-IT" sz="2000" dirty="0"/>
          </a:p>
          <a:p>
            <a:pPr algn="r"/>
            <a:r>
              <a:rPr lang="it-IT" sz="1600" dirty="0"/>
              <a:t>Escobar A., 1992,“</a:t>
            </a:r>
            <a:r>
              <a:rPr lang="en-US" sz="1600" dirty="0"/>
              <a:t>Culture, Practice and Politics: Anthropology and the study of the Social Movement”</a:t>
            </a:r>
          </a:p>
          <a:p>
            <a:pPr algn="r"/>
            <a:r>
              <a:rPr lang="en-US" sz="1600" dirty="0"/>
              <a:t>Spencer J., 1997. “Post-Colonialism and the Political Imagination”</a:t>
            </a:r>
            <a:endParaRPr lang="en-US" sz="2000" dirty="0"/>
          </a:p>
          <a:p>
            <a:r>
              <a:rPr lang="it-IT" sz="2000" dirty="0"/>
              <a:t> </a:t>
            </a:r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C2E6BBB-B8AF-FCE0-F9E5-2250012C7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44" y="2119212"/>
            <a:ext cx="6360664" cy="39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0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681935" y="392267"/>
            <a:ext cx="4327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Quando emergono, perché e come?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10" name="Picture 9" descr="Elena Moyano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0" r="18741"/>
          <a:stretch/>
        </p:blipFill>
        <p:spPr>
          <a:xfrm>
            <a:off x="7644951" y="2643077"/>
            <a:ext cx="4547049" cy="3469814"/>
          </a:xfrm>
          <a:prstGeom prst="rect">
            <a:avLst/>
          </a:prstGeom>
        </p:spPr>
      </p:pic>
      <p:sp>
        <p:nvSpPr>
          <p:cNvPr id="11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547815" y="363641"/>
            <a:ext cx="599974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/>
              <a:t>Stato e mercato sono indissolubilmente legati nella produzione della cornice egemonica del potere politico ed economico in cui le popolazioni risultano essere imbrigliate spesso senza rendersene conto, gestite dai media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Marginalizzazione di alcune parte della società </a:t>
            </a:r>
          </a:p>
          <a:p>
            <a:pPr marL="285750" lvl="0" indent="-285750">
              <a:buFont typeface="Arial"/>
              <a:buChar char="•"/>
            </a:pPr>
            <a:r>
              <a:rPr lang="it-IT" sz="2000" dirty="0"/>
              <a:t>C</a:t>
            </a:r>
            <a:r>
              <a:rPr lang="en-US" sz="2000" dirty="0" err="1"/>
              <a:t>ondivisione</a:t>
            </a:r>
            <a:r>
              <a:rPr lang="en-US" sz="2000" dirty="0"/>
              <a:t> di un </a:t>
            </a:r>
            <a:r>
              <a:rPr lang="en-US" sz="2000" dirty="0" err="1"/>
              <a:t>disagio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confronti</a:t>
            </a:r>
            <a:r>
              <a:rPr lang="en-US" sz="2000" dirty="0"/>
              <a:t> di </a:t>
            </a:r>
            <a:r>
              <a:rPr lang="en-US" sz="2000" dirty="0" err="1"/>
              <a:t>potere</a:t>
            </a:r>
            <a:r>
              <a:rPr lang="en-US" sz="2000" dirty="0"/>
              <a:t> </a:t>
            </a:r>
            <a:r>
              <a:rPr lang="en-US" sz="2000" dirty="0" err="1"/>
              <a:t>esercitato</a:t>
            </a:r>
            <a:r>
              <a:rPr lang="en-US" sz="2000" dirty="0"/>
              <a:t> da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istituzione</a:t>
            </a:r>
            <a:r>
              <a:rPr lang="en-US" sz="2000" dirty="0"/>
              <a:t> o </a:t>
            </a:r>
            <a:r>
              <a:rPr lang="en-US" sz="2000" dirty="0" err="1"/>
              <a:t>pubblica</a:t>
            </a:r>
            <a:r>
              <a:rPr lang="en-US" sz="2000" dirty="0"/>
              <a:t> o </a:t>
            </a:r>
            <a:r>
              <a:rPr lang="en-US" sz="2000" dirty="0" err="1"/>
              <a:t>privata</a:t>
            </a:r>
            <a:endParaRPr lang="en-US" sz="2000" dirty="0"/>
          </a:p>
          <a:p>
            <a:pPr marL="285750" lvl="0" indent="-285750">
              <a:buFont typeface="Arial"/>
              <a:buChar char="•"/>
            </a:pPr>
            <a:r>
              <a:rPr lang="en-US" sz="2000" dirty="0" err="1"/>
              <a:t>Presenza</a:t>
            </a:r>
            <a:r>
              <a:rPr lang="en-US" sz="2000" dirty="0"/>
              <a:t> o </a:t>
            </a:r>
            <a:r>
              <a:rPr lang="en-US" sz="2000" dirty="0" err="1"/>
              <a:t>formarsi</a:t>
            </a:r>
            <a:r>
              <a:rPr lang="en-US" sz="2000" dirty="0"/>
              <a:t> di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comunità</a:t>
            </a:r>
            <a:r>
              <a:rPr lang="en-US" sz="2000" dirty="0"/>
              <a:t> </a:t>
            </a:r>
            <a:r>
              <a:rPr lang="en-US" sz="2000" dirty="0" err="1"/>
              <a:t>attorno</a:t>
            </a:r>
            <a:r>
              <a:rPr lang="en-US" sz="2000" dirty="0"/>
              <a:t> a </a:t>
            </a:r>
            <a:r>
              <a:rPr lang="en-US" sz="2000" dirty="0" err="1"/>
              <a:t>valori</a:t>
            </a:r>
            <a:r>
              <a:rPr lang="en-US" sz="2000" dirty="0"/>
              <a:t> e </a:t>
            </a:r>
            <a:r>
              <a:rPr lang="en-US" sz="2000" dirty="0" err="1"/>
              <a:t>istanze</a:t>
            </a:r>
            <a:r>
              <a:rPr lang="en-US" sz="2000" dirty="0"/>
              <a:t> </a:t>
            </a:r>
            <a:r>
              <a:rPr lang="en-US" sz="2000" dirty="0" err="1"/>
              <a:t>politiche</a:t>
            </a:r>
            <a:r>
              <a:rPr lang="en-US" sz="2000" dirty="0"/>
              <a:t> </a:t>
            </a:r>
            <a:r>
              <a:rPr lang="en-US" sz="2000" dirty="0" err="1"/>
              <a:t>condivise</a:t>
            </a:r>
            <a:r>
              <a:rPr lang="en-US" sz="2000" dirty="0"/>
              <a:t> </a:t>
            </a:r>
          </a:p>
          <a:p>
            <a:pPr marL="285750" lvl="0" indent="-285750">
              <a:buFont typeface="Arial"/>
              <a:buChar char="•"/>
            </a:pPr>
            <a:r>
              <a:rPr lang="en-US" sz="2000" dirty="0"/>
              <a:t>La </a:t>
            </a:r>
            <a:r>
              <a:rPr lang="en-US" sz="2000" b="1" dirty="0" err="1"/>
              <a:t>comunità</a:t>
            </a:r>
            <a:r>
              <a:rPr lang="en-US" sz="2000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centrale</a:t>
            </a:r>
            <a:r>
              <a:rPr lang="en-US" sz="2000" dirty="0"/>
              <a:t> per la </a:t>
            </a:r>
            <a:r>
              <a:rPr lang="en-US" sz="2000" dirty="0" err="1"/>
              <a:t>mobilitazione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risorse</a:t>
            </a:r>
            <a:r>
              <a:rPr lang="en-US" sz="2000" dirty="0"/>
              <a:t> non solo </a:t>
            </a:r>
            <a:r>
              <a:rPr lang="en-US" sz="2000" dirty="0" err="1"/>
              <a:t>economiche</a:t>
            </a:r>
            <a:r>
              <a:rPr lang="en-US" sz="2000" dirty="0"/>
              <a:t> ma </a:t>
            </a:r>
            <a:r>
              <a:rPr lang="en-US" sz="2000" dirty="0" err="1"/>
              <a:t>sociali</a:t>
            </a:r>
            <a:r>
              <a:rPr lang="en-US" sz="2000" dirty="0"/>
              <a:t> e </a:t>
            </a:r>
            <a:r>
              <a:rPr lang="en-US" sz="2000" dirty="0" err="1"/>
              <a:t>culturali</a:t>
            </a:r>
            <a:r>
              <a:rPr lang="en-US" sz="2000" dirty="0"/>
              <a:t> per la </a:t>
            </a:r>
            <a:r>
              <a:rPr lang="en-US" sz="2000" dirty="0" err="1"/>
              <a:t>costruzione</a:t>
            </a:r>
            <a:r>
              <a:rPr lang="en-US" sz="2000" dirty="0"/>
              <a:t> e </a:t>
            </a:r>
            <a:r>
              <a:rPr lang="en-US" sz="2000" dirty="0" err="1"/>
              <a:t>il</a:t>
            </a:r>
            <a:r>
              <a:rPr lang="en-US" sz="2000" dirty="0"/>
              <a:t> </a:t>
            </a:r>
            <a:r>
              <a:rPr lang="en-US" sz="2000" dirty="0" err="1"/>
              <a:t>mantenimento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reti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sorreggono</a:t>
            </a:r>
            <a:r>
              <a:rPr lang="en-US" sz="2000" dirty="0"/>
              <a:t> </a:t>
            </a:r>
            <a:r>
              <a:rPr lang="en-US" sz="2000" dirty="0" err="1"/>
              <a:t>il</a:t>
            </a:r>
            <a:r>
              <a:rPr lang="en-US" sz="2000" dirty="0"/>
              <a:t> </a:t>
            </a:r>
            <a:r>
              <a:rPr lang="en-US" sz="2000" dirty="0" err="1"/>
              <a:t>movimento</a:t>
            </a:r>
            <a:r>
              <a:rPr lang="en-US" sz="2000" dirty="0"/>
              <a:t>, le sue </a:t>
            </a:r>
            <a:r>
              <a:rPr lang="en-US" sz="2000" dirty="0" err="1"/>
              <a:t>lotte</a:t>
            </a:r>
            <a:r>
              <a:rPr lang="en-US" sz="2000" dirty="0"/>
              <a:t> le sue </a:t>
            </a:r>
            <a:r>
              <a:rPr lang="en-US" sz="2000" dirty="0" err="1"/>
              <a:t>dinamiche</a:t>
            </a:r>
            <a:r>
              <a:rPr lang="en-US" sz="2000" dirty="0"/>
              <a:t> </a:t>
            </a:r>
            <a:r>
              <a:rPr lang="en-US" sz="2000" dirty="0" err="1"/>
              <a:t>politiche</a:t>
            </a:r>
            <a:r>
              <a:rPr lang="en-US" sz="2000" dirty="0"/>
              <a:t> interne</a:t>
            </a:r>
          </a:p>
          <a:p>
            <a:pPr marL="285750" lvl="0" indent="-285750">
              <a:buFont typeface="Arial"/>
              <a:buChar char="•"/>
            </a:pPr>
            <a:r>
              <a:rPr lang="en-US" sz="2000" dirty="0" err="1"/>
              <a:t>Capacità</a:t>
            </a:r>
            <a:r>
              <a:rPr lang="en-US" sz="2000" dirty="0"/>
              <a:t> di </a:t>
            </a:r>
            <a:r>
              <a:rPr lang="en-US" sz="2000" dirty="0" err="1"/>
              <a:t>conivolgimento</a:t>
            </a:r>
            <a:r>
              <a:rPr lang="en-US" sz="2000" dirty="0"/>
              <a:t> di </a:t>
            </a:r>
            <a:r>
              <a:rPr lang="en-US" sz="2000" dirty="0" err="1"/>
              <a:t>altri</a:t>
            </a:r>
            <a:r>
              <a:rPr lang="en-US" sz="2000" dirty="0"/>
              <a:t> </a:t>
            </a:r>
            <a:r>
              <a:rPr lang="en-US" sz="2000" dirty="0" err="1"/>
              <a:t>settori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società</a:t>
            </a:r>
            <a:r>
              <a:rPr lang="en-US" sz="2000" dirty="0"/>
              <a:t> </a:t>
            </a:r>
          </a:p>
          <a:p>
            <a:pPr marL="285750" lvl="0" indent="-285750">
              <a:buFont typeface="Arial"/>
              <a:buChar char="•"/>
            </a:pPr>
            <a:endParaRPr lang="en-US" sz="2000" dirty="0"/>
          </a:p>
          <a:p>
            <a:pPr marL="285750" lvl="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it-IT" sz="2000" dirty="0"/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5718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5696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Contesti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D407E46-B135-48C2-B1BF-A08A6688921A}"/>
              </a:ext>
            </a:extLst>
          </p:cNvPr>
          <p:cNvSpPr txBox="1">
            <a:spLocks/>
          </p:cNvSpPr>
          <p:nvPr/>
        </p:nvSpPr>
        <p:spPr>
          <a:xfrm>
            <a:off x="3639494" y="429894"/>
            <a:ext cx="2033518" cy="8328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Nome del corso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184321" y="1630403"/>
            <a:ext cx="64528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/>
              <a:t>I movimenti sociali sono strettamente vincolati ai loro contesti socio-culturali e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Politici: spesso sono formalmente legati a determinate istituzioni politiche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Ci sono situazioni socio-culturali e politiche che si devono creare affinché si verifichino le condizioni per lo sviluppo e la diffusione dei movimenti sociali: aperture a nuove forme di politica, nuovi attori sulla scena politica, nuovi assetti socio-politici ecc.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I movimenti sociali si possono supportare tra loro e possono </a:t>
            </a:r>
            <a:r>
              <a:rPr lang="it-IT" sz="2000" i="1" dirty="0"/>
              <a:t>nascere e/o prosperare</a:t>
            </a:r>
            <a:r>
              <a:rPr lang="it-IT" sz="2000" dirty="0"/>
              <a:t> strumentalmente l’uno sulle spalle dell’altro: movimento ambientalista e movimenti indigeni</a:t>
            </a:r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10" name="Picture 9" descr="OtroMundoEsPosi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2" y="0"/>
            <a:ext cx="5614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31537" y="10890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Impatti obiettivi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373510" y="996168"/>
            <a:ext cx="413075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Possono avere impatti e obiettivi molto diversificati e a livelli molto diversificati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Creare spazi di autonomia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Proporre epistemologie altre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Locali </a:t>
            </a:r>
            <a:r>
              <a:rPr lang="mr-IN" dirty="0"/>
              <a:t>–</a:t>
            </a:r>
            <a:r>
              <a:rPr lang="it-IT" dirty="0"/>
              <a:t> nazionali </a:t>
            </a:r>
            <a:r>
              <a:rPr lang="mr-IN" dirty="0"/>
              <a:t>–</a:t>
            </a:r>
            <a:r>
              <a:rPr lang="it-IT" dirty="0"/>
              <a:t> internazionali:</a:t>
            </a:r>
          </a:p>
          <a:p>
            <a:pPr marL="742950" lvl="1" indent="-285750">
              <a:buFont typeface="Arial"/>
              <a:buChar char="•"/>
            </a:pPr>
            <a:r>
              <a:rPr lang="it-IT" sz="1600" dirty="0"/>
              <a:t>movimenti per progetti per infrastrutture locali</a:t>
            </a:r>
          </a:p>
          <a:p>
            <a:pPr marL="742950" lvl="1" indent="-285750">
              <a:buFont typeface="Arial"/>
              <a:buChar char="•"/>
            </a:pPr>
            <a:r>
              <a:rPr lang="it-IT" sz="1600" dirty="0"/>
              <a:t>primavere arabe</a:t>
            </a:r>
          </a:p>
          <a:p>
            <a:pPr marL="742950" lvl="1" indent="-285750">
              <a:buFont typeface="Arial"/>
              <a:buChar char="•"/>
            </a:pPr>
            <a:r>
              <a:rPr lang="it-IT" sz="1600" dirty="0"/>
              <a:t>movimento per l’ambiente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Impatto sui singoli componenti del movimento: biografico, identitario, politico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Impatto sul gruppo a livello politico e di rete</a:t>
            </a:r>
            <a:r>
              <a:rPr lang="mr-IN" dirty="0"/>
              <a:t>…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“Obiettivo ultimo è creare spazi di autonomia e nuove soggettività” (Melucci 1982)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endParaRPr lang="it-IT" dirty="0"/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2" name="Picture 1" descr="womens-liberation-196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18" y="1131603"/>
            <a:ext cx="7414381" cy="4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6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BB171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Approcci teorici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43EEA7-A760-4508-9094-6DB65F9EDCA2}"/>
              </a:ext>
            </a:extLst>
          </p:cNvPr>
          <p:cNvSpPr txBox="1">
            <a:spLocks/>
          </p:cNvSpPr>
          <p:nvPr/>
        </p:nvSpPr>
        <p:spPr>
          <a:xfrm>
            <a:off x="226337" y="782590"/>
            <a:ext cx="12192000" cy="33648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6309C31-D3D3-4EDA-A839-0307A9F5755A}"/>
              </a:ext>
            </a:extLst>
          </p:cNvPr>
          <p:cNvSpPr txBox="1">
            <a:spLocks/>
          </p:cNvSpPr>
          <p:nvPr/>
        </p:nvSpPr>
        <p:spPr>
          <a:xfrm>
            <a:off x="235519" y="6506123"/>
            <a:ext cx="12182818" cy="336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Sofia Venturoli</a:t>
            </a:r>
            <a:endParaRPr lang="it-IT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B67F56A-CA75-4338-AC8D-FC5ED7363AD7}"/>
              </a:ext>
            </a:extLst>
          </p:cNvPr>
          <p:cNvSpPr txBox="1">
            <a:spLocks/>
          </p:cNvSpPr>
          <p:nvPr/>
        </p:nvSpPr>
        <p:spPr>
          <a:xfrm>
            <a:off x="226337" y="6169639"/>
            <a:ext cx="12192000" cy="336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Comunicazione</a:t>
            </a:r>
            <a:r>
              <a:rPr lang="en-GB" sz="18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u="sng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Interculturale</a:t>
            </a:r>
            <a:endParaRPr lang="en-GB" sz="18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1BC144-F9D3-4C42-96B8-114CC271BCF0}"/>
              </a:ext>
            </a:extLst>
          </p:cNvPr>
          <p:cNvSpPr txBox="1"/>
          <p:nvPr/>
        </p:nvSpPr>
        <p:spPr>
          <a:xfrm>
            <a:off x="0" y="738439"/>
            <a:ext cx="6845263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err="1"/>
              <a:t>Nuovi</a:t>
            </a:r>
            <a:r>
              <a:rPr lang="en-US" sz="2000" b="1" dirty="0"/>
              <a:t> </a:t>
            </a:r>
            <a:r>
              <a:rPr lang="en-US" sz="2000" b="1" dirty="0" err="1"/>
              <a:t>movimenti</a:t>
            </a:r>
            <a:r>
              <a:rPr lang="en-US" sz="2000" b="1" dirty="0"/>
              <a:t> </a:t>
            </a:r>
            <a:r>
              <a:rPr lang="en-US" sz="2000" b="1" dirty="0" err="1"/>
              <a:t>sociali</a:t>
            </a:r>
            <a:r>
              <a:rPr lang="en-US" dirty="0"/>
              <a:t>: il </a:t>
            </a:r>
            <a:r>
              <a:rPr lang="en-US" dirty="0" err="1"/>
              <a:t>progetto</a:t>
            </a:r>
            <a:r>
              <a:rPr lang="en-US" dirty="0"/>
              <a:t> </a:t>
            </a:r>
            <a:r>
              <a:rPr lang="en-US" dirty="0" err="1"/>
              <a:t>culturale</a:t>
            </a:r>
            <a:r>
              <a:rPr lang="en-US" dirty="0"/>
              <a:t> e la </a:t>
            </a:r>
            <a:r>
              <a:rPr lang="en-US" dirty="0" err="1"/>
              <a:t>storicità</a:t>
            </a:r>
            <a:r>
              <a:rPr lang="en-US" dirty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b="1" i="1" dirty="0"/>
              <a:t>Alain Touraine</a:t>
            </a:r>
            <a:r>
              <a:rPr lang="en-US" dirty="0"/>
              <a:t>:</a:t>
            </a:r>
            <a:r>
              <a:rPr lang="en-US" i="1" dirty="0"/>
              <a:t>  </a:t>
            </a:r>
            <a:r>
              <a:rPr lang="en-US" dirty="0"/>
              <a:t>il </a:t>
            </a:r>
            <a:r>
              <a:rPr lang="en-US" dirty="0" err="1"/>
              <a:t>controllo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i="1" dirty="0" err="1"/>
              <a:t>storicità</a:t>
            </a:r>
            <a:r>
              <a:rPr lang="en-US" dirty="0"/>
              <a:t>, </a:t>
            </a:r>
            <a:r>
              <a:rPr lang="en-US" dirty="0" err="1"/>
              <a:t>cioè</a:t>
            </a:r>
            <a:r>
              <a:rPr lang="en-US" dirty="0"/>
              <a:t> "</a:t>
            </a:r>
            <a:r>
              <a:rPr lang="en-US" dirty="0" err="1"/>
              <a:t>l'insieme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modelli</a:t>
            </a:r>
            <a:r>
              <a:rPr lang="en-US" dirty="0"/>
              <a:t> </a:t>
            </a:r>
            <a:r>
              <a:rPr lang="en-US" dirty="0" err="1"/>
              <a:t>culturali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regolano</a:t>
            </a:r>
            <a:r>
              <a:rPr lang="en-US" dirty="0"/>
              <a:t> le </a:t>
            </a:r>
            <a:r>
              <a:rPr lang="en-US" dirty="0" err="1"/>
              <a:t>pratiche</a:t>
            </a:r>
            <a:r>
              <a:rPr lang="en-US" dirty="0"/>
              <a:t> </a:t>
            </a:r>
            <a:r>
              <a:rPr lang="en-US" dirty="0" err="1"/>
              <a:t>sociali</a:t>
            </a:r>
            <a:r>
              <a:rPr lang="en-US" dirty="0"/>
              <a:t>”. </a:t>
            </a:r>
          </a:p>
          <a:p>
            <a:pPr marL="742950" lvl="1" indent="-285750">
              <a:buFont typeface="Arial"/>
              <a:buChar char="•"/>
            </a:pPr>
            <a:r>
              <a:rPr lang="en-US" b="1" i="1" dirty="0"/>
              <a:t>Alberto </a:t>
            </a:r>
            <a:r>
              <a:rPr lang="en-US" b="1" i="1" dirty="0" err="1"/>
              <a:t>Melucci</a:t>
            </a:r>
            <a:r>
              <a:rPr lang="en-US" dirty="0"/>
              <a:t>: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attori</a:t>
            </a:r>
            <a:r>
              <a:rPr lang="en-US" dirty="0"/>
              <a:t> </a:t>
            </a:r>
            <a:r>
              <a:rPr lang="en-US" dirty="0" err="1"/>
              <a:t>collettivi</a:t>
            </a:r>
            <a:r>
              <a:rPr lang="en-US" dirty="0"/>
              <a:t> </a:t>
            </a:r>
            <a:r>
              <a:rPr lang="en-US" dirty="0" err="1"/>
              <a:t>focalizzano</a:t>
            </a:r>
            <a:r>
              <a:rPr lang="en-US" dirty="0"/>
              <a:t> la loro </a:t>
            </a:r>
            <a:r>
              <a:rPr lang="en-US" dirty="0" err="1"/>
              <a:t>mobilitazione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simboliche</a:t>
            </a:r>
            <a:r>
              <a:rPr lang="en-US" dirty="0"/>
              <a:t> o </a:t>
            </a:r>
            <a:r>
              <a:rPr lang="en-US" dirty="0" err="1"/>
              <a:t>culturali</a:t>
            </a:r>
            <a:r>
              <a:rPr lang="en-US" dirty="0"/>
              <a:t> e </a:t>
            </a:r>
            <a:r>
              <a:rPr lang="en-US" dirty="0" err="1"/>
              <a:t>sulla</a:t>
            </a:r>
            <a:r>
              <a:rPr lang="en-US" dirty="0"/>
              <a:t> loro </a:t>
            </a:r>
            <a:r>
              <a:rPr lang="en-US" dirty="0" err="1"/>
              <a:t>richiesta</a:t>
            </a:r>
            <a:r>
              <a:rPr lang="en-US" dirty="0"/>
              <a:t> di ‘</a:t>
            </a:r>
            <a:r>
              <a:rPr lang="en-US" dirty="0" err="1"/>
              <a:t>differenza</a:t>
            </a:r>
            <a:r>
              <a:rPr lang="en-US" dirty="0"/>
              <a:t>’ </a:t>
            </a:r>
            <a:r>
              <a:rPr lang="en-US" dirty="0" err="1"/>
              <a:t>culturale</a:t>
            </a:r>
            <a:r>
              <a:rPr lang="en-US" dirty="0"/>
              <a:t>, il </a:t>
            </a:r>
            <a:r>
              <a:rPr lang="en-US" dirty="0" err="1"/>
              <a:t>ruolo</a:t>
            </a:r>
            <a:r>
              <a:rPr lang="en-US" dirty="0"/>
              <a:t> </a:t>
            </a:r>
            <a:r>
              <a:rPr lang="en-US" dirty="0" err="1"/>
              <a:t>dell’innovazione</a:t>
            </a:r>
            <a:r>
              <a:rPr lang="en-US" dirty="0"/>
              <a:t> </a:t>
            </a:r>
            <a:r>
              <a:rPr lang="en-US" dirty="0" err="1"/>
              <a:t>culturale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movimenti</a:t>
            </a:r>
            <a:r>
              <a:rPr lang="en-US" dirty="0"/>
              <a:t> </a:t>
            </a:r>
            <a:r>
              <a:rPr lang="en-US" dirty="0" err="1"/>
              <a:t>sociali</a:t>
            </a:r>
            <a:r>
              <a:rPr lang="en-US" dirty="0"/>
              <a:t>. Le “</a:t>
            </a:r>
            <a:r>
              <a:rPr lang="en-US" dirty="0" err="1"/>
              <a:t>reti</a:t>
            </a:r>
            <a:r>
              <a:rPr lang="en-US" dirty="0"/>
              <a:t> </a:t>
            </a:r>
            <a:r>
              <a:rPr lang="en-US" dirty="0" err="1"/>
              <a:t>sommerse</a:t>
            </a:r>
            <a:r>
              <a:rPr lang="en-US" dirty="0"/>
              <a:t>”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Teorie</a:t>
            </a:r>
            <a:r>
              <a:rPr lang="en-US" sz="2000" b="1" dirty="0"/>
              <a:t> </a:t>
            </a:r>
            <a:r>
              <a:rPr lang="en-US" sz="2000" b="1" dirty="0" err="1"/>
              <a:t>della</a:t>
            </a:r>
            <a:r>
              <a:rPr lang="en-US" sz="2000" b="1" dirty="0"/>
              <a:t> </a:t>
            </a:r>
            <a:r>
              <a:rPr lang="en-US" sz="2000" b="1" dirty="0" err="1"/>
              <a:t>mobilitazione</a:t>
            </a:r>
            <a:r>
              <a:rPr lang="en-US" sz="2000" b="1" dirty="0"/>
              <a:t> di </a:t>
            </a:r>
            <a:r>
              <a:rPr lang="en-US" sz="2000" b="1" dirty="0" err="1"/>
              <a:t>risorse</a:t>
            </a:r>
            <a:r>
              <a:rPr lang="en-US" dirty="0"/>
              <a:t>, associate ai </a:t>
            </a:r>
            <a:r>
              <a:rPr lang="en-US" dirty="0" err="1"/>
              <a:t>lavori</a:t>
            </a:r>
            <a:r>
              <a:rPr lang="en-US" dirty="0"/>
              <a:t> di </a:t>
            </a:r>
            <a:r>
              <a:rPr lang="en-US" b="1" i="1" dirty="0"/>
              <a:t>McAdam, </a:t>
            </a:r>
            <a:r>
              <a:rPr lang="en-US" b="1" i="1" dirty="0" err="1"/>
              <a:t>Zald</a:t>
            </a:r>
            <a:r>
              <a:rPr lang="en-US" b="1" i="1" dirty="0"/>
              <a:t> e McCarthy, Tilly e </a:t>
            </a:r>
            <a:r>
              <a:rPr lang="en-US" b="1" i="1" dirty="0" err="1"/>
              <a:t>Tarrow</a:t>
            </a:r>
            <a:r>
              <a:rPr lang="en-US" dirty="0"/>
              <a:t>. </a:t>
            </a:r>
            <a:r>
              <a:rPr lang="en-US" dirty="0" err="1"/>
              <a:t>Particolare</a:t>
            </a:r>
            <a:r>
              <a:rPr lang="en-US" dirty="0"/>
              <a:t> </a:t>
            </a:r>
            <a:r>
              <a:rPr lang="en-US" dirty="0" err="1"/>
              <a:t>enfasi</a:t>
            </a:r>
            <a:r>
              <a:rPr lang="en-US" dirty="0"/>
              <a:t> </a:t>
            </a:r>
            <a:r>
              <a:rPr lang="en-US" dirty="0" err="1"/>
              <a:t>sulle</a:t>
            </a:r>
            <a:r>
              <a:rPr lang="en-US" dirty="0"/>
              <a:t> </a:t>
            </a:r>
            <a:r>
              <a:rPr lang="en-US" dirty="0" err="1"/>
              <a:t>capacità</a:t>
            </a:r>
            <a:r>
              <a:rPr lang="en-US" dirty="0"/>
              <a:t> e le </a:t>
            </a:r>
            <a:r>
              <a:rPr lang="en-US" dirty="0" err="1"/>
              <a:t>condizioni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rendono</a:t>
            </a:r>
            <a:r>
              <a:rPr lang="en-US" dirty="0"/>
              <a:t> </a:t>
            </a:r>
            <a:r>
              <a:rPr lang="en-US" dirty="0" err="1"/>
              <a:t>possibile</a:t>
            </a:r>
            <a:r>
              <a:rPr lang="en-US" dirty="0"/>
              <a:t> la </a:t>
            </a:r>
            <a:r>
              <a:rPr lang="en-US" dirty="0" err="1"/>
              <a:t>mobilitazione</a:t>
            </a:r>
            <a:r>
              <a:rPr lang="en-US" dirty="0"/>
              <a:t> di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economiche</a:t>
            </a:r>
            <a:r>
              <a:rPr lang="en-US" dirty="0"/>
              <a:t> e </a:t>
            </a:r>
            <a:r>
              <a:rPr lang="en-US" dirty="0" err="1"/>
              <a:t>simboliche</a:t>
            </a:r>
            <a:r>
              <a:rPr lang="en-US" dirty="0"/>
              <a:t>. La </a:t>
            </a:r>
            <a:r>
              <a:rPr lang="en-US" dirty="0" err="1"/>
              <a:t>quantità</a:t>
            </a:r>
            <a:r>
              <a:rPr lang="en-US" dirty="0"/>
              <a:t> di </a:t>
            </a:r>
            <a:r>
              <a:rPr lang="en-US" dirty="0" err="1"/>
              <a:t>malcontento</a:t>
            </a:r>
            <a:r>
              <a:rPr lang="en-US" dirty="0"/>
              <a:t> in </a:t>
            </a:r>
            <a:r>
              <a:rPr lang="en-US" dirty="0" err="1"/>
              <a:t>una</a:t>
            </a:r>
            <a:r>
              <a:rPr lang="en-US" dirty="0"/>
              <a:t> data </a:t>
            </a:r>
            <a:r>
              <a:rPr lang="en-US" dirty="0" err="1"/>
              <a:t>società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costante</a:t>
            </a:r>
            <a:r>
              <a:rPr lang="en-US" dirty="0"/>
              <a:t>, </a:t>
            </a:r>
            <a:r>
              <a:rPr lang="en-US" dirty="0" err="1"/>
              <a:t>ciò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dirty="0" err="1"/>
              <a:t>spiegato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e come il </a:t>
            </a:r>
            <a:r>
              <a:rPr lang="en-US" dirty="0" err="1"/>
              <a:t>malcontento</a:t>
            </a:r>
            <a:r>
              <a:rPr lang="en-US" dirty="0"/>
              <a:t> </a:t>
            </a:r>
            <a:r>
              <a:rPr lang="en-US" dirty="0" err="1"/>
              <a:t>sfocia</a:t>
            </a:r>
            <a:r>
              <a:rPr lang="en-US" dirty="0"/>
              <a:t> in </a:t>
            </a:r>
            <a:r>
              <a:rPr lang="en-US" dirty="0" err="1"/>
              <a:t>un'azione</a:t>
            </a:r>
            <a:r>
              <a:rPr lang="en-US" dirty="0"/>
              <a:t> </a:t>
            </a:r>
            <a:r>
              <a:rPr lang="en-US" dirty="0" err="1"/>
              <a:t>collettiva</a:t>
            </a:r>
            <a:r>
              <a:rPr lang="en-US" dirty="0"/>
              <a:t>, come </a:t>
            </a:r>
            <a:r>
              <a:rPr lang="en-US" dirty="0" err="1"/>
              <a:t>viene</a:t>
            </a:r>
            <a:r>
              <a:rPr lang="en-US" dirty="0"/>
              <a:t> </a:t>
            </a:r>
            <a:r>
              <a:rPr lang="en-US" dirty="0" err="1"/>
              <a:t>inquadrato</a:t>
            </a:r>
            <a:r>
              <a:rPr lang="en-US" dirty="0"/>
              <a:t> e </a:t>
            </a:r>
            <a:r>
              <a:rPr lang="en-US" dirty="0" err="1"/>
              <a:t>quali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suoi</a:t>
            </a:r>
            <a:r>
              <a:rPr lang="en-US" dirty="0"/>
              <a:t> </a:t>
            </a:r>
            <a:r>
              <a:rPr lang="en-US" dirty="0" err="1"/>
              <a:t>effetti</a:t>
            </a:r>
            <a:r>
              <a:rPr lang="en-US" dirty="0"/>
              <a:t>. </a:t>
            </a:r>
            <a:r>
              <a:rPr lang="en-US" dirty="0" err="1"/>
              <a:t>Dinamiche</a:t>
            </a:r>
            <a:r>
              <a:rPr lang="en-US" dirty="0"/>
              <a:t> interne di </a:t>
            </a:r>
            <a:r>
              <a:rPr lang="en-US" dirty="0" err="1"/>
              <a:t>nascita</a:t>
            </a:r>
            <a:r>
              <a:rPr lang="en-US" dirty="0"/>
              <a:t> e </a:t>
            </a:r>
            <a:r>
              <a:rPr lang="en-US" dirty="0" err="1"/>
              <a:t>mantenimento</a:t>
            </a:r>
            <a:r>
              <a:rPr lang="en-US" dirty="0"/>
              <a:t>. La </a:t>
            </a:r>
            <a:r>
              <a:rPr lang="en-US" dirty="0" err="1"/>
              <a:t>mobilitazione</a:t>
            </a:r>
            <a:r>
              <a:rPr lang="en-US" dirty="0"/>
              <a:t> </a:t>
            </a:r>
            <a:r>
              <a:rPr lang="en-US" dirty="0" err="1"/>
              <a:t>deriva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capacità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movimenti</a:t>
            </a:r>
            <a:r>
              <a:rPr lang="en-US" dirty="0"/>
              <a:t> di </a:t>
            </a:r>
            <a:r>
              <a:rPr lang="en-US" dirty="0" err="1"/>
              <a:t>organizzare</a:t>
            </a:r>
            <a:r>
              <a:rPr lang="en-US" dirty="0"/>
              <a:t> il </a:t>
            </a:r>
            <a:r>
              <a:rPr lang="en-US" dirty="0" err="1"/>
              <a:t>discontento</a:t>
            </a:r>
            <a:r>
              <a:rPr lang="en-US" dirty="0"/>
              <a:t>, </a:t>
            </a:r>
            <a:r>
              <a:rPr lang="en-US" dirty="0" err="1"/>
              <a:t>ridurre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costi</a:t>
            </a:r>
            <a:r>
              <a:rPr lang="en-US" dirty="0"/>
              <a:t> </a:t>
            </a:r>
            <a:r>
              <a:rPr lang="en-US" dirty="0" err="1"/>
              <a:t>dell’azione</a:t>
            </a:r>
            <a:r>
              <a:rPr lang="en-US" dirty="0"/>
              <a:t>, </a:t>
            </a:r>
            <a:r>
              <a:rPr lang="en-US" dirty="0" err="1"/>
              <a:t>sfruttare</a:t>
            </a:r>
            <a:r>
              <a:rPr lang="en-US" dirty="0"/>
              <a:t> le </a:t>
            </a:r>
            <a:r>
              <a:rPr lang="en-US" dirty="0" err="1"/>
              <a:t>reti</a:t>
            </a:r>
            <a:r>
              <a:rPr lang="en-US" dirty="0"/>
              <a:t> del </a:t>
            </a:r>
            <a:r>
              <a:rPr lang="en-US" dirty="0" err="1"/>
              <a:t>consenso</a:t>
            </a:r>
            <a:r>
              <a:rPr lang="en-US" dirty="0"/>
              <a:t> e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solidarietà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it-IT" dirty="0"/>
          </a:p>
        </p:txBody>
      </p:sp>
      <p:pic>
        <p:nvPicPr>
          <p:cNvPr id="9" name="Picture 8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10" y="6199595"/>
            <a:ext cx="1508279" cy="5447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07868F9-B1B5-801E-1E75-1DA904CC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4424" r="6827" b="13148"/>
          <a:stretch/>
        </p:blipFill>
        <p:spPr>
          <a:xfrm>
            <a:off x="7078132" y="2554443"/>
            <a:ext cx="5113867" cy="351696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0849E0-1676-ECF8-1C1F-751EF41B43FD}"/>
              </a:ext>
            </a:extLst>
          </p:cNvPr>
          <p:cNvSpPr txBox="1"/>
          <p:nvPr/>
        </p:nvSpPr>
        <p:spPr>
          <a:xfrm>
            <a:off x="6740843" y="1119074"/>
            <a:ext cx="53650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Ciò</a:t>
            </a:r>
            <a:r>
              <a:rPr lang="it-IT" sz="1400" i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 alimenta [l'azione collettiva] è la produzione quotidiana di quadri di significato alternativi, su cui le reti stesse si fondano e vivono giorno per giorno... Questo perché il conflitto si svolge principalmente su basi simboliche, sfidando e sconvolgendo i codici dominanti su cui si fondano le relazioni sociali nei sistemi informativi ad alta densità. (Melucci, 1988: 248)</a:t>
            </a:r>
            <a:r>
              <a:rPr lang="it-IT" sz="1400" i="1" dirty="0">
                <a:effectLst/>
              </a:rPr>
              <a:t> 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167230096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LA.potm</Template>
  <TotalTime>15226</TotalTime>
  <Words>1728</Words>
  <Application>Microsoft Macintosh PowerPoint</Application>
  <PresentationFormat>Widescreen</PresentationFormat>
  <Paragraphs>157</Paragraphs>
  <Slides>15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Georgia</vt:lpstr>
      <vt:lpstr>Roboto</vt:lpstr>
      <vt:lpstr>Symbol</vt:lpstr>
      <vt:lpstr>Tahoma</vt:lpstr>
      <vt:lpstr>Times New Roman</vt:lpstr>
      <vt:lpstr>Template LA</vt:lpstr>
      <vt:lpstr>Movimenti Sociali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 Stecca</dc:creator>
  <cp:lastModifiedBy>Microsoft Office User</cp:lastModifiedBy>
  <cp:revision>256</cp:revision>
  <dcterms:created xsi:type="dcterms:W3CDTF">2019-05-28T15:53:33Z</dcterms:created>
  <dcterms:modified xsi:type="dcterms:W3CDTF">2026-03-24T10:44:41Z</dcterms:modified>
</cp:coreProperties>
</file>