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52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0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44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34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4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15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41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86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38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49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18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DE26-9AF2-4594-A237-B70A2E2C6E35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2A55-FF3B-4A58-B1F6-C7FCDC51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67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137368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err="1"/>
              <a:t>flessibilizzazione</a:t>
            </a:r>
            <a:r>
              <a:rPr lang="it-IT" dirty="0"/>
              <a:t> del mercato del lavoro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Abolizione della «chiamata numerica» (generalizzazione  della «chiamata nominativa») – 1991</a:t>
            </a:r>
          </a:p>
          <a:p>
            <a:r>
              <a:rPr lang="it-IT" dirty="0"/>
              <a:t>Introduzione del «lavoro interinale», fine del monopolio statale del collocamento, reintroduzione della mediazione privata («Pacchetto Treu», 1997)</a:t>
            </a:r>
          </a:p>
          <a:p>
            <a:r>
              <a:rPr lang="it-IT" dirty="0"/>
              <a:t>Moltiplicazione  dei soggetti abilitati a operare la mediazione del lavoro e delle forme contrattuali «atipiche» («Legge Biagi», 2003)</a:t>
            </a:r>
          </a:p>
        </p:txBody>
      </p:sp>
    </p:spTree>
    <p:extLst>
      <p:ext uri="{BB962C8B-B14F-4D97-AF65-F5344CB8AC3E}">
        <p14:creationId xmlns:p14="http://schemas.microsoft.com/office/powerpoint/2010/main" val="110843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0F0411-4D90-7548-9C26-B3361F87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della </a:t>
            </a:r>
            <a:r>
              <a:rPr lang="it-IT" dirty="0" err="1"/>
              <a:t>flexicurity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746652-B0C0-5A47-AB2F-F2E457BC4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Fortuna teorica del modello danese della </a:t>
            </a:r>
            <a:r>
              <a:rPr lang="it-IT" i="1" dirty="0" err="1"/>
              <a:t>flexicurity</a:t>
            </a:r>
            <a:r>
              <a:rPr lang="it-IT" i="1" dirty="0"/>
              <a:t> </a:t>
            </a:r>
            <a:r>
              <a:rPr lang="it-IT" dirty="0"/>
              <a:t>(flessibilità dei lavoratori, ma presa in carico dei disoccupati: sussidi, riqualificazione professionale, ricollocamento)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Difficoltà di attuazione: i centri per l’impiego erano attrezzati più per gestire </a:t>
            </a:r>
            <a:r>
              <a:rPr lang="it-IT" dirty="0" err="1"/>
              <a:t>burocratricamente</a:t>
            </a:r>
            <a:r>
              <a:rPr lang="it-IT" dirty="0"/>
              <a:t> le graduatorie che prendere in carico i disoccupati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Sussidi: 2012, legge Fornero, Assicurazione sociale per l’impiego (ASPI)</a:t>
            </a:r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r>
              <a:rPr lang="it-IT"/>
              <a:t>Il </a:t>
            </a:r>
            <a:r>
              <a:rPr lang="it-IT" dirty="0"/>
              <a:t>reddito di cittadinanza e i «navigator»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0281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regolazione del mercato del lavoro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861535"/>
            <a:ext cx="9144000" cy="989704"/>
          </a:xfrm>
        </p:spPr>
        <p:txBody>
          <a:bodyPr/>
          <a:lstStyle/>
          <a:p>
            <a:endParaRPr lang="it-IT" dirty="0"/>
          </a:p>
          <a:p>
            <a:r>
              <a:rPr lang="it-IT" sz="2800" dirty="0"/>
              <a:t>Da fine Ottocento al post-fordismo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461075-4441-0A48-AD45-9AB368633303}"/>
              </a:ext>
            </a:extLst>
          </p:cNvPr>
          <p:cNvSpPr txBox="1"/>
          <p:nvPr/>
        </p:nvSpPr>
        <p:spPr>
          <a:xfrm>
            <a:off x="4604273" y="4927002"/>
            <a:ext cx="3035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859379D-A7C7-9947-B14E-65001BB5122E}"/>
              </a:ext>
            </a:extLst>
          </p:cNvPr>
          <p:cNvSpPr txBox="1"/>
          <p:nvPr/>
        </p:nvSpPr>
        <p:spPr>
          <a:xfrm>
            <a:off x="5077609" y="5723068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196641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Utilità del collocamento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Favorire l’incontro tra domanda e offerta di lavoro</a:t>
            </a:r>
          </a:p>
          <a:p>
            <a:endParaRPr lang="it-IT" dirty="0"/>
          </a:p>
          <a:p>
            <a:r>
              <a:rPr lang="it-IT" dirty="0"/>
              <a:t>Evitare i costi di ricerca (di manodopera, di occupazione) </a:t>
            </a:r>
          </a:p>
          <a:p>
            <a:endParaRPr lang="it-IT" dirty="0"/>
          </a:p>
          <a:p>
            <a:r>
              <a:rPr lang="it-IT" dirty="0"/>
              <a:t>Evitare gli spostamenti di manodopera incontrollati e dannosi</a:t>
            </a:r>
          </a:p>
          <a:p>
            <a:endParaRPr lang="it-IT" dirty="0"/>
          </a:p>
          <a:p>
            <a:r>
              <a:rPr lang="it-IT" dirty="0"/>
              <a:t>Eliminare la mediazione privata a scopo di lucro</a:t>
            </a:r>
          </a:p>
        </p:txBody>
      </p:sp>
    </p:spTree>
    <p:extLst>
      <p:ext uri="{BB962C8B-B14F-4D97-AF65-F5344CB8AC3E}">
        <p14:creationId xmlns:p14="http://schemas.microsoft.com/office/powerpoint/2010/main" val="315100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controlla il collocamento?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proposta socialista: Camere del lavoro e Collocamento sindacale </a:t>
            </a:r>
          </a:p>
          <a:p>
            <a:r>
              <a:rPr lang="it-IT" dirty="0"/>
              <a:t>Organizzazioni datoriali e Collocamento padronale</a:t>
            </a:r>
          </a:p>
          <a:p>
            <a:r>
              <a:rPr lang="it-IT" dirty="0"/>
              <a:t>La proposta clericale: Uffici municipali</a:t>
            </a:r>
          </a:p>
          <a:p>
            <a:r>
              <a:rPr lang="it-IT" dirty="0"/>
              <a:t> La proposta socialista riformista: Uffici misti (paritetici)</a:t>
            </a:r>
          </a:p>
        </p:txBody>
      </p:sp>
    </p:spTree>
    <p:extLst>
      <p:ext uri="{BB962C8B-B14F-4D97-AF65-F5344CB8AC3E}">
        <p14:creationId xmlns:p14="http://schemas.microsoft.com/office/powerpoint/2010/main" val="140795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Società umanitaria e Uffici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Primo Congresso Internazionale per la lotta contro la disoccupazione involontaria (Milano, 1906):</a:t>
            </a:r>
          </a:p>
          <a:p>
            <a:r>
              <a:rPr lang="it-IT" dirty="0"/>
              <a:t>Rete di Uffici misti finanziati dallo Stato, gestiti dalle organizzazioni del lavoro, coordinati dall’Ufficio del Lavoro presso il Ministero di agricoltura, industria e commercio (diretto da Giovanni </a:t>
            </a:r>
            <a:r>
              <a:rPr lang="it-IT" dirty="0" err="1"/>
              <a:t>Montemartini</a:t>
            </a:r>
            <a:r>
              <a:rPr lang="it-IT" dirty="0"/>
              <a:t>)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065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funzioni degli uffici del lavoro secondo </a:t>
            </a:r>
            <a:r>
              <a:rPr lang="it-IT" dirty="0" err="1"/>
              <a:t>Montemartini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Collocamento della manodopera</a:t>
            </a:r>
          </a:p>
          <a:p>
            <a:r>
              <a:rPr lang="it-IT" dirty="0"/>
              <a:t>Anagrafe del lavoro (certificazione dello stato di disoccupazione involontaria)</a:t>
            </a:r>
          </a:p>
          <a:p>
            <a:r>
              <a:rPr lang="it-IT" dirty="0"/>
              <a:t>Erogazione di sussidi di disoccupazione</a:t>
            </a:r>
          </a:p>
          <a:p>
            <a:r>
              <a:rPr lang="it-IT" dirty="0"/>
              <a:t>Formazione professionale per riqualificazione  </a:t>
            </a:r>
          </a:p>
          <a:p>
            <a:r>
              <a:rPr lang="it-IT" dirty="0"/>
              <a:t>Statistiche sul mercato del lavoro locale</a:t>
            </a:r>
          </a:p>
          <a:p>
            <a:r>
              <a:rPr lang="it-IT" dirty="0"/>
              <a:t>Terminali locali per le statistiche del lavoro (Raccolta di notizie e informazioni su prezzi, salari, occupazione/disoccupazione)</a:t>
            </a:r>
          </a:p>
          <a:p>
            <a:r>
              <a:rPr lang="it-IT" dirty="0"/>
              <a:t>Fonte di conoscenza per lo studio dei problemi del lavoro e i suggerimenti sulla legislazione sociale da parte del Consiglio Superiore del Lavoro  </a:t>
            </a:r>
          </a:p>
        </p:txBody>
      </p:sp>
    </p:spTree>
    <p:extLst>
      <p:ext uri="{BB962C8B-B14F-4D97-AF65-F5344CB8AC3E}">
        <p14:creationId xmlns:p14="http://schemas.microsoft.com/office/powerpoint/2010/main" val="742329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Destino delle proposte di </a:t>
            </a:r>
            <a:r>
              <a:rPr lang="it-IT" dirty="0" err="1"/>
              <a:t>Montemartini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Due proposte di legge ministeriali su uffici di collocamento in agricoltura e sussidi di disoccupazione non approvate in Età giolittiana per l’opposizione della maggioranza parlamentare</a:t>
            </a:r>
          </a:p>
          <a:p>
            <a:r>
              <a:rPr lang="it-IT" dirty="0"/>
              <a:t>Nascita della Sezione Italiana della Associazione internazionale per la lotta contro la disoccupazione involontaria (Milano 1910), con la partecipazione dello Stato e di </a:t>
            </a:r>
            <a:r>
              <a:rPr lang="it-IT" dirty="0" err="1"/>
              <a:t>CGdL</a:t>
            </a:r>
            <a:r>
              <a:rPr lang="it-IT" dirty="0"/>
              <a:t> e Confindustria</a:t>
            </a:r>
          </a:p>
          <a:p>
            <a:endParaRPr lang="it-IT" dirty="0"/>
          </a:p>
          <a:p>
            <a:r>
              <a:rPr lang="it-IT" dirty="0"/>
              <a:t>Rete di uffici misti e sussidi di disoccupazione istituiti con leggi nel 1919-20 e proibizione della mediazione privata a scopo di lucro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561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collocamento sotto il fascismo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Abolizione della legge sugli uffici misti da parte del fascismo (1923)</a:t>
            </a:r>
          </a:p>
          <a:p>
            <a:r>
              <a:rPr lang="it-IT" dirty="0"/>
              <a:t>Collocamento come funzione dello Stato</a:t>
            </a:r>
          </a:p>
          <a:p>
            <a:r>
              <a:rPr lang="it-IT" dirty="0"/>
              <a:t>Affidato al controllo degli organismi corporativi (Consigli provinciali dell’economia corporativa)</a:t>
            </a:r>
          </a:p>
          <a:p>
            <a:r>
              <a:rPr lang="it-IT" dirty="0"/>
              <a:t>Affidato alla gestione del sindacato fascista (1938)</a:t>
            </a:r>
          </a:p>
          <a:p>
            <a:r>
              <a:rPr lang="it-IT" dirty="0"/>
              <a:t>Introduzione della «chiamata numerica» (1938)</a:t>
            </a:r>
          </a:p>
        </p:txBody>
      </p:sp>
    </p:spTree>
    <p:extLst>
      <p:ext uri="{BB962C8B-B14F-4D97-AF65-F5344CB8AC3E}">
        <p14:creationId xmlns:p14="http://schemas.microsoft.com/office/powerpoint/2010/main" val="1870817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collocamento nell’Italia repubblicana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Istituzione degli Uffici provinciali del lavoro e della massima occupazione (1948)</a:t>
            </a:r>
          </a:p>
          <a:p>
            <a:r>
              <a:rPr lang="it-IT" dirty="0"/>
              <a:t>Legge 264 del 1949 sul collocamento: </a:t>
            </a:r>
          </a:p>
          <a:p>
            <a:pPr marL="0" indent="0">
              <a:buNone/>
            </a:pPr>
            <a:r>
              <a:rPr lang="it-IT" dirty="0"/>
              <a:t>       1. Collocamento monopolio dello Stato affidato agli Uffici     	provinciali del lavoro </a:t>
            </a:r>
          </a:p>
          <a:p>
            <a:pPr marL="0" indent="0">
              <a:buNone/>
            </a:pPr>
            <a:r>
              <a:rPr lang="it-IT" dirty="0"/>
              <a:t>        2. Mantenimento della «chiamata numerica»</a:t>
            </a:r>
          </a:p>
          <a:p>
            <a:pPr marL="0" indent="0">
              <a:buNone/>
            </a:pPr>
            <a:r>
              <a:rPr lang="it-IT" dirty="0"/>
              <a:t>        3. Possibilità di istituire commissioni paritetiche con le parti sociali 	per affiancare il collocatore di Stato  </a:t>
            </a:r>
          </a:p>
        </p:txBody>
      </p:sp>
    </p:spTree>
    <p:extLst>
      <p:ext uri="{BB962C8B-B14F-4D97-AF65-F5344CB8AC3E}">
        <p14:creationId xmlns:p14="http://schemas.microsoft.com/office/powerpoint/2010/main" val="542236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588</Words>
  <Application>Microsoft Macintosh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La regolazione del mercato del lavoro</vt:lpstr>
      <vt:lpstr>Utilità del collocamento</vt:lpstr>
      <vt:lpstr>Chi controlla il collocamento?</vt:lpstr>
      <vt:lpstr>Società umanitaria e Uffici del lavoro</vt:lpstr>
      <vt:lpstr>Le funzioni degli uffici del lavoro secondo Montemartini</vt:lpstr>
      <vt:lpstr>Destino delle proposte di Montemartini</vt:lpstr>
      <vt:lpstr>Il collocamento sotto il fascismo</vt:lpstr>
      <vt:lpstr>Il collocamento nell’Italia repubblicana</vt:lpstr>
      <vt:lpstr>La flessibilizzazione del mercato del lavoro </vt:lpstr>
      <vt:lpstr>Il modello della flexicurity</vt:lpstr>
    </vt:vector>
  </TitlesOfParts>
  <Company>Università degli Studi di Torino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regolazione del mercato del lavoro</dc:title>
  <dc:creator>Dipartimento di Studi Storici</dc:creator>
  <cp:lastModifiedBy>Microsoft Office User</cp:lastModifiedBy>
  <cp:revision>12</cp:revision>
  <dcterms:created xsi:type="dcterms:W3CDTF">2015-11-10T08:44:00Z</dcterms:created>
  <dcterms:modified xsi:type="dcterms:W3CDTF">2021-02-09T08:25:22Z</dcterms:modified>
</cp:coreProperties>
</file>