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18"/>
  </p:notesMasterIdLst>
  <p:sldIdLst>
    <p:sldId id="29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BB1717"/>
    <a:srgbClr val="A50021"/>
    <a:srgbClr val="CC0000"/>
    <a:srgbClr val="DEE7EE"/>
    <a:srgbClr val="D3DFE6"/>
    <a:srgbClr val="E6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7" autoAdjust="0"/>
    <p:restoredTop sz="94625" autoAdjust="0"/>
  </p:normalViewPr>
  <p:slideViewPr>
    <p:cSldViewPr snapToGrid="0" snapToObjects="1">
      <p:cViewPr>
        <p:scale>
          <a:sx n="100" d="100"/>
          <a:sy n="100" d="100"/>
        </p:scale>
        <p:origin x="-216" y="-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B49B-DF86-9E4D-9AF2-B028147DD5C9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F76E-43B6-0440-8A96-81506EE3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5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1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83230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5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6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2AB52DD-1FFA-C54B-BF4D-C9CFA918B6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9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k.iep.org.pe/bib_img/190-8-1.pdf" TargetMode="External"/><Relationship Id="rId4" Type="http://schemas.openxmlformats.org/officeDocument/2006/relationships/hyperlink" Target="https://www.youtube.com/watch?time_continue=1&amp;v=uoFcPzKjT9E" TargetMode="External"/><Relationship Id="rId5" Type="http://schemas.openxmlformats.org/officeDocument/2006/relationships/image" Target="../media/image15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repositorio.iep.org.pe/bitstream/IEP/988/2/Blondet_Vidas-construyendo-identida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www.youtube.com/watch?v=8UWUiW2-Ff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q_XJd7u78&amp;feature=emb_logo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u="sng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 Areas</a:t>
            </a:r>
            <a:endParaRPr lang="it-IT" sz="6000" b="1" u="sng" noProof="1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=""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2020/21</a:t>
            </a:r>
          </a:p>
          <a:p>
            <a:r>
              <a:rPr lang="it-IT" sz="2000" b="1" u="sng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2000" b="1" u="sng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2000" b="1" u="sng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8DC36-8AB1-4A3A-9597-F687A28CF641}"/>
              </a:ext>
            </a:extLst>
          </p:cNvPr>
          <p:cNvSpPr txBox="1">
            <a:spLocks/>
          </p:cNvSpPr>
          <p:nvPr/>
        </p:nvSpPr>
        <p:spPr>
          <a:xfrm>
            <a:off x="585561" y="202040"/>
            <a:ext cx="7818210" cy="1452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House of my own</a:t>
            </a:r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Susan Lobo,(1982)</a:t>
            </a:r>
          </a:p>
        </p:txBody>
      </p:sp>
      <p:pic>
        <p:nvPicPr>
          <p:cNvPr id="3" name="Content Placeholder 3" descr="house-social-organization-squatter-77eb9e12-e9eb-45e1-80b3-c8112059fd40.jpeg">
            <a:extLst>
              <a:ext uri="{FF2B5EF4-FFF2-40B4-BE49-F238E27FC236}">
                <a16:creationId xmlns="" xmlns:a16="http://schemas.microsoft.com/office/drawing/2014/main" id="{8BAA58B0-BC1E-48E0-BA77-B962D9AC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5977" r="11393" b="4800"/>
          <a:stretch/>
        </p:blipFill>
        <p:spPr>
          <a:xfrm>
            <a:off x="5903522" y="1443395"/>
            <a:ext cx="2500249" cy="397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D82A32-A427-485E-9270-E0E94320BC76}"/>
              </a:ext>
            </a:extLst>
          </p:cNvPr>
          <p:cNvSpPr txBox="1"/>
          <p:nvPr/>
        </p:nvSpPr>
        <p:spPr>
          <a:xfrm>
            <a:off x="585561" y="1720839"/>
            <a:ext cx="3966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Ciudadela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Chalaca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Dulanto</a:t>
            </a:r>
            <a:endParaRPr lang="it-IT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networks</a:t>
            </a:r>
          </a:p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Marriage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alliances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ties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Compadrazgo</a:t>
            </a:r>
            <a:endParaRPr lang="it-IT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Ethnic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criollos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zambos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Racial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1D069378-B067-4142-AF13-920A18194AD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AAE37E7-452A-4994-94D2-13FD9E5C8CD2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="" xmlns:a16="http://schemas.microsoft.com/office/drawing/2014/main" id="{A6BE758E-0214-43B5-B105-2CF66F61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88000-198F-4A83-9F40-59D342ACD4FB}"/>
              </a:ext>
            </a:extLst>
          </p:cNvPr>
          <p:cNvSpPr txBox="1">
            <a:spLocks/>
          </p:cNvSpPr>
          <p:nvPr/>
        </p:nvSpPr>
        <p:spPr>
          <a:xfrm>
            <a:off x="501908" y="228577"/>
            <a:ext cx="8925324" cy="1577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Conquistadores de un nuevo mundo</a:t>
            </a:r>
            <a:r>
              <a:rPr lang="it-IT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invasores a ciudadanos… </a:t>
            </a:r>
          </a:p>
          <a:p>
            <a:r>
              <a:rPr lang="it-IT" sz="2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Degregori, Blondet, Lynch (1986)</a:t>
            </a:r>
          </a:p>
        </p:txBody>
      </p:sp>
      <p:pic>
        <p:nvPicPr>
          <p:cNvPr id="3" name="Content Placeholder 3" descr="conquistadores Degregori.jpg">
            <a:extLst>
              <a:ext uri="{FF2B5EF4-FFF2-40B4-BE49-F238E27FC236}">
                <a16:creationId xmlns="" xmlns:a16="http://schemas.microsoft.com/office/drawing/2014/main" id="{A0F29449-788F-4BEF-BA63-0948DD503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r="-433"/>
          <a:stretch/>
        </p:blipFill>
        <p:spPr>
          <a:xfrm>
            <a:off x="7654834" y="1580498"/>
            <a:ext cx="3063771" cy="41373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77385056-C1D6-4C3B-A7B8-D5D3E3F57EF0}"/>
              </a:ext>
            </a:extLst>
          </p:cNvPr>
          <p:cNvSpPr txBox="1"/>
          <p:nvPr/>
        </p:nvSpPr>
        <p:spPr>
          <a:xfrm>
            <a:off x="734137" y="2239957"/>
            <a:ext cx="6746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populares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urbanizacion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it-IT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Perù - IEP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stories of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invasions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40s to the 80s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culture and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relation with the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collectivity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Citizenship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demanding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Marxist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ethnic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identities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diluted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identities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reaffirmed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CAB5D6ED-8447-4A88-8685-D80972261CBE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73876D21-EDB2-4590-8512-4A004E55621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="" xmlns:a16="http://schemas.microsoft.com/office/drawing/2014/main" id="{27E886C0-6227-48F2-AA4B-81054F2C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7AF44-2763-4E26-BB74-CE2D3BDB690B}"/>
              </a:ext>
            </a:extLst>
          </p:cNvPr>
          <p:cNvSpPr txBox="1">
            <a:spLocks/>
          </p:cNvSpPr>
          <p:nvPr/>
        </p:nvSpPr>
        <p:spPr>
          <a:xfrm>
            <a:off x="587687" y="201041"/>
            <a:ext cx="8711762" cy="156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caballos de Troya de los invasores. Estrategias campesinas en la conquista de la gran Lima. </a:t>
            </a:r>
          </a:p>
          <a:p>
            <a:r>
              <a:rPr lang="it-IT" sz="2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Golte, Adams (1986)</a:t>
            </a:r>
          </a:p>
        </p:txBody>
      </p:sp>
      <p:pic>
        <p:nvPicPr>
          <p:cNvPr id="3" name="Content Placeholder 3" descr="los-caballos-de-troya-de-los-invasores-lima-de-inmigrantes-D_NQ_NP_270601-MPE20356884825_072015-F.jpg">
            <a:extLst>
              <a:ext uri="{FF2B5EF4-FFF2-40B4-BE49-F238E27FC236}">
                <a16:creationId xmlns="" xmlns:a16="http://schemas.microsoft.com/office/drawing/2014/main" id="{7D12AD9C-3B0B-4DDE-8D91-5F66C403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913" r="10040" b="2997"/>
          <a:stretch/>
        </p:blipFill>
        <p:spPr>
          <a:xfrm>
            <a:off x="6818148" y="1508724"/>
            <a:ext cx="2867461" cy="4046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76101C-689D-4864-9580-F3479E1BD4BF}"/>
              </a:ext>
            </a:extLst>
          </p:cNvPr>
          <p:cNvSpPr txBox="1"/>
          <p:nvPr/>
        </p:nvSpPr>
        <p:spPr>
          <a:xfrm>
            <a:off x="806939" y="1977781"/>
            <a:ext cx="43832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insertion strategies based on the community of origin.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relationships between rural and urban areas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study of changes put in places by migrants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EE86D413-29DD-4360-A7A7-F4C470FEDC4C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A0C0C3FB-4F22-4DD1-9857-3FDBC955B8A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="" xmlns:a16="http://schemas.microsoft.com/office/drawing/2014/main" id="{412CA835-4FD4-4182-9D24-27132E4F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57991-FD07-4D97-A291-3CF547FBAF77}"/>
              </a:ext>
            </a:extLst>
          </p:cNvPr>
          <p:cNvSpPr txBox="1">
            <a:spLocks/>
          </p:cNvSpPr>
          <p:nvPr/>
        </p:nvSpPr>
        <p:spPr>
          <a:xfrm>
            <a:off x="548354" y="202040"/>
            <a:ext cx="5840744" cy="868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8A094E-27E6-433D-B71C-E4E248890D51}"/>
              </a:ext>
            </a:extLst>
          </p:cNvPr>
          <p:cNvSpPr txBox="1">
            <a:spLocks/>
          </p:cNvSpPr>
          <p:nvPr/>
        </p:nvSpPr>
        <p:spPr>
          <a:xfrm>
            <a:off x="432238" y="1585644"/>
            <a:ext cx="4685862" cy="4281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Mucha vida construyendo identidad. Mujeres pobladoras de un barrio limeno</a:t>
            </a: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Cecilia Blondet 1987</a:t>
            </a: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Studies on Villa el Salvador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400" i="1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comedores </a:t>
            </a:r>
            <a:r>
              <a:rPr lang="it-IT" sz="2400" i="1" noProof="1" smtClean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populares</a:t>
            </a:r>
            <a:r>
              <a:rPr lang="it-IT" sz="2400" i="1" noProof="1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i="1" noProof="1">
                <a:latin typeface="Calibri" panose="020F0502020204030204" pitchFamily="34" charset="0"/>
                <a:cs typeface="Calibri" panose="020F0502020204030204" pitchFamily="34" charset="0"/>
              </a:rPr>
              <a:t>clubes de madres,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consequences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of the internal war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 descr="moyano.jpeg">
            <a:hlinkClick r:id="rId4"/>
            <a:extLst>
              <a:ext uri="{FF2B5EF4-FFF2-40B4-BE49-F238E27FC236}">
                <a16:creationId xmlns="" xmlns:a16="http://schemas.microsoft.com/office/drawing/2014/main" id="{0185326F-430E-48D7-99AA-AF69503FD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72" y="2013802"/>
            <a:ext cx="6761328" cy="405679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63EB2072-F3AF-43BA-8B18-526CBBC8828F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87451C51-7EB1-4D2D-90B8-11BCD56B4F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="" xmlns:a16="http://schemas.microsoft.com/office/drawing/2014/main" id="{A0725A62-B86D-4D8B-97EA-F4824A966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D9A02-D58D-440B-9E4F-DFEAC837B739}"/>
              </a:ext>
            </a:extLst>
          </p:cNvPr>
          <p:cNvSpPr txBox="1">
            <a:spLocks/>
          </p:cNvSpPr>
          <p:nvPr/>
        </p:nvSpPr>
        <p:spPr>
          <a:xfrm>
            <a:off x="461884" y="329040"/>
            <a:ext cx="2878906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90s-2000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555CC4-3818-415C-922E-75E363929D08}"/>
              </a:ext>
            </a:extLst>
          </p:cNvPr>
          <p:cNvSpPr txBox="1">
            <a:spLocks/>
          </p:cNvSpPr>
          <p:nvPr/>
        </p:nvSpPr>
        <p:spPr>
          <a:xfrm>
            <a:off x="461884" y="1479301"/>
            <a:ext cx="5519816" cy="412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Urban generation, pluriarticulated spaces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New technologies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Transnational migrations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From *</a:t>
            </a:r>
            <a:r>
              <a:rPr lang="en-GB" sz="2400" b="1" i="1" noProof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holificación</a:t>
            </a:r>
            <a:r>
              <a:rPr lang="en-US" sz="2400" dirty="0" smtClean="0"/>
              <a:t> </a:t>
            </a:r>
            <a:r>
              <a:rPr lang="it-IT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2400" b="1" i="1" noProof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cholo </a:t>
            </a:r>
            <a:r>
              <a:rPr lang="it-IT" sz="2400" b="1" i="1" noProof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power</a:t>
            </a:r>
            <a:endParaRPr lang="it-IT" sz="2400" b="1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Cultural creativity, interaction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among different actors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651D6E-5CFE-4C43-85CC-F41C92EE623D}"/>
              </a:ext>
            </a:extLst>
          </p:cNvPr>
          <p:cNvSpPr txBox="1"/>
          <p:nvPr/>
        </p:nvSpPr>
        <p:spPr>
          <a:xfrm>
            <a:off x="461884" y="5450849"/>
            <a:ext cx="472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</a:t>
            </a:r>
            <a:r>
              <a:rPr lang="en-US" sz="1600" i="1" dirty="0" err="1" smtClean="0"/>
              <a:t>Dominacion</a:t>
            </a:r>
            <a:r>
              <a:rPr lang="en-US" sz="1600" i="1" dirty="0" smtClean="0"/>
              <a:t> </a:t>
            </a:r>
            <a:r>
              <a:rPr lang="en-US" sz="1600" i="1" dirty="0"/>
              <a:t>y </a:t>
            </a:r>
            <a:r>
              <a:rPr lang="en-US" sz="1600" i="1" dirty="0" err="1"/>
              <a:t>Cultura</a:t>
            </a:r>
            <a:r>
              <a:rPr lang="en-US" sz="1600" i="1" dirty="0"/>
              <a:t>. Lo cholo y el </a:t>
            </a:r>
            <a:r>
              <a:rPr lang="en-US" sz="1600" i="1" dirty="0" err="1"/>
              <a:t>conflicto</a:t>
            </a:r>
            <a:r>
              <a:rPr lang="en-US" sz="1600" i="1" dirty="0"/>
              <a:t> cultural en el </a:t>
            </a:r>
            <a:r>
              <a:rPr lang="en-US" sz="1600" i="1" dirty="0" err="1"/>
              <a:t>Perù</a:t>
            </a:r>
            <a:r>
              <a:rPr lang="en-US" sz="1600" i="1" dirty="0"/>
              <a:t>. </a:t>
            </a:r>
            <a:r>
              <a:rPr lang="en-US" sz="1600" dirty="0"/>
              <a:t>Anibal Quijano (1980)</a:t>
            </a:r>
          </a:p>
        </p:txBody>
      </p:sp>
      <p:pic>
        <p:nvPicPr>
          <p:cNvPr id="7" name="Picture 3" descr="Todos somos cholos (CDR).jpg">
            <a:extLst>
              <a:ext uri="{FF2B5EF4-FFF2-40B4-BE49-F238E27FC236}">
                <a16:creationId xmlns="" xmlns:a16="http://schemas.microsoft.com/office/drawing/2014/main" id="{E59F8EAC-9326-4D9D-A3EC-FAA32EFBE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18" y="1612900"/>
            <a:ext cx="6401182" cy="446082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EAF027A-F48B-4188-8CFC-438927BD019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926D0489-5212-4265-9623-70BC8867384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 descr="CC-BY-SA_icon.svg.png">
            <a:extLst>
              <a:ext uri="{FF2B5EF4-FFF2-40B4-BE49-F238E27FC236}">
                <a16:creationId xmlns="" xmlns:a16="http://schemas.microsoft.com/office/drawing/2014/main" id="{92685AA0-5377-4D83-9BA6-3EA098CC7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3C06CFC-FE76-43A0-9782-C4C912882BD4}"/>
              </a:ext>
            </a:extLst>
          </p:cNvPr>
          <p:cNvSpPr txBox="1"/>
          <p:nvPr/>
        </p:nvSpPr>
        <p:spPr>
          <a:xfrm>
            <a:off x="9133689" y="3570356"/>
            <a:ext cx="270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Cholo</a:t>
            </a:r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pop</a:t>
            </a:r>
          </a:p>
        </p:txBody>
      </p:sp>
      <p:pic>
        <p:nvPicPr>
          <p:cNvPr id="5" name="Content Placeholder 4" descr="la chola power.jpg">
            <a:extLst>
              <a:ext uri="{FF2B5EF4-FFF2-40B4-BE49-F238E27FC236}">
                <a16:creationId xmlns="" xmlns:a16="http://schemas.microsoft.com/office/drawing/2014/main" id="{F0B953CC-BADD-4FCC-9FCC-A4B75710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r="384"/>
          <a:stretch/>
        </p:blipFill>
        <p:spPr>
          <a:xfrm>
            <a:off x="-1" y="0"/>
            <a:ext cx="8588493" cy="60797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3FE5B5-D1FE-4A21-9829-A3C6BE0B2B3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="" xmlns:a16="http://schemas.microsoft.com/office/drawing/2014/main" id="{609E9EBC-D7A4-497B-A16A-7CF5EE0C744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" descr="CC-BY-SA_icon.svg.png">
            <a:extLst>
              <a:ext uri="{FF2B5EF4-FFF2-40B4-BE49-F238E27FC236}">
                <a16:creationId xmlns="" xmlns:a16="http://schemas.microsoft.com/office/drawing/2014/main" id="{12C8AE44-40D9-4786-B254-934CC7AC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errosancristobal.jpg">
            <a:extLst>
              <a:ext uri="{FF2B5EF4-FFF2-40B4-BE49-F238E27FC236}">
                <a16:creationId xmlns="" xmlns:a16="http://schemas.microsoft.com/office/drawing/2014/main" id="{6102C03F-E763-4A7E-9C2D-1EF9B5E7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r="-266"/>
          <a:stretch/>
        </p:blipFill>
        <p:spPr>
          <a:xfrm>
            <a:off x="2288382" y="1137705"/>
            <a:ext cx="6971488" cy="4789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B132CC-E5ED-47CC-8A36-81FE943D931D}"/>
              </a:ext>
            </a:extLst>
          </p:cNvPr>
          <p:cNvSpPr txBox="1">
            <a:spLocks/>
          </p:cNvSpPr>
          <p:nvPr/>
        </p:nvSpPr>
        <p:spPr>
          <a:xfrm>
            <a:off x="443562" y="202040"/>
            <a:ext cx="5341888" cy="996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Lima</a:t>
            </a:r>
            <a:r>
              <a:rPr lang="it-IT" sz="4400" b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la</a:t>
            </a:r>
            <a:r>
              <a:rPr lang="it-IT" sz="4400" b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horible</a:t>
            </a:r>
            <a:endParaRPr lang="it-IT" sz="4400" noProof="1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84872CA6-92F6-4BF3-926C-55EF00F2ADE8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06F91ADF-88D9-42C6-AD22-57FA4C95B62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017CDFC7-A4D9-4EFB-9245-8D69DD1D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lima5.jpg">
            <a:extLst>
              <a:ext uri="{FF2B5EF4-FFF2-40B4-BE49-F238E27FC236}">
                <a16:creationId xmlns="" xmlns:a16="http://schemas.microsoft.com/office/drawing/2014/main" id="{DB2C2657-872C-4354-BD3B-B8F58ED1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-1519" r="1402" b="1172"/>
          <a:stretch/>
        </p:blipFill>
        <p:spPr>
          <a:xfrm>
            <a:off x="292164" y="1072535"/>
            <a:ext cx="9302807" cy="4712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6C3BED-FED4-4CF7-871A-1475BE9C1A6A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CE2D4E9-1680-4DE4-A8C9-2EC460A7265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8" descr="CC-BY-SA_icon.svg.png">
            <a:extLst>
              <a:ext uri="{FF2B5EF4-FFF2-40B4-BE49-F238E27FC236}">
                <a16:creationId xmlns="" xmlns:a16="http://schemas.microsoft.com/office/drawing/2014/main" id="{80A2D627-4CA6-434E-8517-5EC270E1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167FF-25D9-46FF-A5D5-61D071EC1C71}"/>
              </a:ext>
            </a:extLst>
          </p:cNvPr>
          <p:cNvSpPr txBox="1">
            <a:spLocks/>
          </p:cNvSpPr>
          <p:nvPr/>
        </p:nvSpPr>
        <p:spPr>
          <a:xfrm>
            <a:off x="465554" y="171789"/>
            <a:ext cx="5946570" cy="8137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Progreso</a:t>
            </a:r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Carabayllo</a:t>
            </a:r>
            <a:endParaRPr lang="en-US" sz="4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el progreso Caraballyto.jpg">
            <a:extLst>
              <a:ext uri="{FF2B5EF4-FFF2-40B4-BE49-F238E27FC236}">
                <a16:creationId xmlns="" xmlns:a16="http://schemas.microsoft.com/office/drawing/2014/main" id="{D8919D2C-89EC-4A47-ACA3-8689AF4F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827172" y="1356518"/>
            <a:ext cx="8232792" cy="451592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C0CB677-717F-4107-828C-1AD9FD765FE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27E37ED0-2113-480A-B162-D15FFDB3C731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9BC6DF09-B9E0-42DF-A8AC-DEBF2F20D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F575833E-16EE-4245-9009-9138A6676053}"/>
              </a:ext>
            </a:extLst>
          </p:cNvPr>
          <p:cNvSpPr txBox="1">
            <a:spLocks/>
          </p:cNvSpPr>
          <p:nvPr/>
        </p:nvSpPr>
        <p:spPr>
          <a:xfrm>
            <a:off x="330638" y="202040"/>
            <a:ext cx="3247616" cy="769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Miraflores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 descr="Immagine che contiene esterni, erba, acqua, strada&#10;&#10;Descrizione generata automaticamente">
            <a:extLst>
              <a:ext uri="{FF2B5EF4-FFF2-40B4-BE49-F238E27FC236}">
                <a16:creationId xmlns="" xmlns:a16="http://schemas.microsoft.com/office/drawing/2014/main" id="{1E8984B7-5307-4AFD-BDC3-759C0DD0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8" y="1187628"/>
            <a:ext cx="8933579" cy="448274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2970A8F-2356-43E7-9A00-FA116153113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D648ABD8-4646-4BF9-9B7F-6F571FF81BB7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FA7283AD-83A4-4039-84D4-ADCDEB367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D166C79-F6CE-4301-9BCC-1A2994215E41}"/>
              </a:ext>
            </a:extLst>
          </p:cNvPr>
          <p:cNvSpPr txBox="1">
            <a:spLocks/>
          </p:cNvSpPr>
          <p:nvPr/>
        </p:nvSpPr>
        <p:spPr>
          <a:xfrm>
            <a:off x="0" y="1648590"/>
            <a:ext cx="5011592" cy="44096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reconstruction of the </a:t>
            </a:r>
            <a:r>
              <a:rPr lang="it-IT" sz="2400" b="1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migratory process </a:t>
            </a:r>
            <a:r>
              <a:rPr lang="it-IT" sz="24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city, trying to understand the reasons and the adaptation strategies, as long as the categories and the Andean organization are modified.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the origin community cohesion, solidarity.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400" b="1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polarity between field and city</a:t>
            </a:r>
            <a:r>
              <a:rPr lang="it-IT" sz="24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field as traditional, city as modernity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FD1131B-F824-4126-9DEA-F7B95935FFD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76A9BDC1-6D03-48A5-BC50-7ABD7DE9C5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9550E148-4153-460F-BD03-A6CF44D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=""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235519" y="392540"/>
            <a:ext cx="970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migration</a:t>
            </a:r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44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urban-</a:t>
            </a:r>
            <a:r>
              <a:rPr lang="it-IT" sz="4400" dirty="0" err="1" smtClean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adaptation</a:t>
            </a:r>
            <a:endParaRPr lang="it-IT" sz="44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barria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213231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1538E5A-A8EF-4224-91A6-2562D9D2B877}"/>
              </a:ext>
            </a:extLst>
          </p:cNvPr>
          <p:cNvSpPr txBox="1"/>
          <p:nvPr/>
        </p:nvSpPr>
        <p:spPr>
          <a:xfrm>
            <a:off x="566624" y="1596152"/>
            <a:ext cx="5097576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association: </a:t>
            </a:r>
            <a:r>
              <a:rPr lang="it-IT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acculturative and the integrative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creativity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=""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566624" y="202040"/>
            <a:ext cx="623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</a:t>
            </a:r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city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3FCCDDC-BDB0-4A76-AC69-9F836872D80B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72A0F9B7-2F57-418D-B4D2-05479284EAE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15663488-D2DE-4EE1-880A-A7079BB7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SaritaChich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5384" r="1740" b="1922"/>
          <a:stretch/>
        </p:blipFill>
        <p:spPr>
          <a:xfrm>
            <a:off x="4895085" y="1473200"/>
            <a:ext cx="729691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901930F-B715-4E3E-987E-ED784C6B2B4B}"/>
              </a:ext>
            </a:extLst>
          </p:cNvPr>
          <p:cNvSpPr txBox="1"/>
          <p:nvPr/>
        </p:nvSpPr>
        <p:spPr>
          <a:xfrm>
            <a:off x="587808" y="202040"/>
            <a:ext cx="679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Barriadas</a:t>
            </a:r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Pueblos </a:t>
            </a:r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jovenes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F955490B-7A0F-47F4-9952-E407AD4503BB}"/>
              </a:ext>
            </a:extLst>
          </p:cNvPr>
          <p:cNvSpPr/>
          <p:nvPr/>
        </p:nvSpPr>
        <p:spPr>
          <a:xfrm>
            <a:off x="355600" y="2046179"/>
            <a:ext cx="41402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Refutation of Lewis's theory of the culture of poverty attributed to slum dwellers  </a:t>
            </a:r>
          </a:p>
          <a:p>
            <a:pPr marL="342900" indent="-342900">
              <a:buFont typeface="Arial"/>
              <a:buChar char="•"/>
            </a:pP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Barriadas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pueblos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jovenes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producers of new cultural and social perspectives, articulation of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practices and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of space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8356D5-5904-4014-ACD6-E2C5A3B8726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83FFD21A-0C8C-425E-9E2B-CE26BD642854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="" xmlns:a16="http://schemas.microsoft.com/office/drawing/2014/main" id="{D95FFA1D-38B0-4ED3-8ACD-5EB6C3FD8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cropped-soycholabrav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2044700"/>
            <a:ext cx="7454899" cy="40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41716B-9833-4E2E-AB13-ADB44ABC4957}"/>
              </a:ext>
            </a:extLst>
          </p:cNvPr>
          <p:cNvSpPr txBox="1">
            <a:spLocks/>
          </p:cNvSpPr>
          <p:nvPr/>
        </p:nvSpPr>
        <p:spPr>
          <a:xfrm>
            <a:off x="583220" y="260890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Desborde Popular y crisis del Estado, Matos Mar (1984)</a:t>
            </a:r>
          </a:p>
        </p:txBody>
      </p:sp>
      <p:pic>
        <p:nvPicPr>
          <p:cNvPr id="3" name="Content Placeholder 3" descr="desborde.png">
            <a:extLst>
              <a:ext uri="{FF2B5EF4-FFF2-40B4-BE49-F238E27FC236}">
                <a16:creationId xmlns="" xmlns:a16="http://schemas.microsoft.com/office/drawing/2014/main" id="{2CE01604-68B6-4672-A19C-D3095171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494"/>
          <a:stretch/>
        </p:blipFill>
        <p:spPr>
          <a:xfrm>
            <a:off x="728362" y="1736488"/>
            <a:ext cx="3220625" cy="4144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1052D4-98A4-44C3-9E5F-31F4687C5A8E}"/>
              </a:ext>
            </a:extLst>
          </p:cNvPr>
          <p:cNvSpPr txBox="1"/>
          <p:nvPr/>
        </p:nvSpPr>
        <p:spPr>
          <a:xfrm>
            <a:off x="4361376" y="1905506"/>
            <a:ext cx="4913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Migration and modernity</a:t>
            </a: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andino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optimistic vision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global, more relational identities in a vision that includes realities that go beyond the specific group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culture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D4D5DABF-E4D2-412B-BC5E-614AAF3059C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902890C2-E64E-44B6-8F8F-183D5CBF0B9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="" xmlns:a16="http://schemas.microsoft.com/office/drawing/2014/main" id="{3EFE9955-3F2F-444C-828E-1A4E300C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43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7614</TotalTime>
  <Words>495</Words>
  <Application>Microsoft Macintosh PowerPoint</Application>
  <PresentationFormat>Custom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Advantage</vt:lpstr>
      <vt:lpstr>20200910_rep_Template2</vt:lpstr>
      <vt:lpstr>Urban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Perù indigeno in aree urbane</dc:title>
  <dc:creator>sofia venturoli</dc:creator>
  <cp:lastModifiedBy>sofia venturoli</cp:lastModifiedBy>
  <cp:revision>189</cp:revision>
  <dcterms:created xsi:type="dcterms:W3CDTF">2017-11-25T13:29:56Z</dcterms:created>
  <dcterms:modified xsi:type="dcterms:W3CDTF">2020-11-11T10:17:26Z</dcterms:modified>
</cp:coreProperties>
</file>