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59" r:id="rId7"/>
    <p:sldId id="271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4" r:id="rId16"/>
    <p:sldId id="270" r:id="rId17"/>
    <p:sldId id="275" r:id="rId18"/>
    <p:sldId id="276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F42"/>
    <a:srgbClr val="E5454B"/>
    <a:srgbClr val="00622A"/>
    <a:srgbClr val="86603F"/>
    <a:srgbClr val="DE5F9B"/>
    <a:srgbClr val="FFD50C"/>
    <a:srgbClr val="EE7272"/>
    <a:srgbClr val="E3333D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374" autoAdjust="0"/>
  </p:normalViewPr>
  <p:slideViewPr>
    <p:cSldViewPr snapToGrid="0">
      <p:cViewPr varScale="1">
        <p:scale>
          <a:sx n="69" d="100"/>
          <a:sy n="69" d="100"/>
        </p:scale>
        <p:origin x="7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01041-00F3-4AA7-9215-0A5E7A7DD234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0A9B7-C3E5-48B7-B2D7-26B0BC68D6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6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0A9B7-C3E5-48B7-B2D7-26B0BC68D6D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89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C9D2087-53D3-BF40-B6C5-EAEB05442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 noChangeAspect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8000" y="35968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flipH="1">
            <a:off x="-340948" y="6485360"/>
            <a:ext cx="1683350" cy="224057"/>
          </a:xfrm>
        </p:spPr>
        <p:txBody>
          <a:bodyPr/>
          <a:lstStyle/>
          <a:p>
            <a:fld id="{51541A12-46E9-4A3F-B36A-FAD7D0A3C1CF}" type="datetime1">
              <a:rPr lang="it-IT" smtClean="0"/>
              <a:t>28/02/2021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5C6F64-3921-C34E-959F-601BF7932F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69" y="211756"/>
            <a:ext cx="2685662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C645AEF-268B-496A-B418-DC856C112DDA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DE5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A93078C8-9F61-4270-865C-545DC3EAB4CB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866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25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CA1C6008-06C0-48EF-92AD-2D8BE980B3E3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00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5E9F6806-5766-427D-AFC0-3C50D496BE5C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E5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40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73441"/>
            <a:ext cx="2743200" cy="365125"/>
          </a:xfrm>
        </p:spPr>
        <p:txBody>
          <a:bodyPr/>
          <a:lstStyle/>
          <a:p>
            <a:fld id="{BD2F5C41-928C-465E-928F-4A30B291D5FE}" type="datetime1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73441"/>
            <a:ext cx="4114800" cy="365125"/>
          </a:xfrm>
        </p:spPr>
        <p:txBody>
          <a:bodyPr/>
          <a:lstStyle/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73441"/>
            <a:ext cx="2743200" cy="365125"/>
          </a:xfrm>
        </p:spPr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D866379-DDF8-1445-94E1-35E78CD48637}"/>
              </a:ext>
            </a:extLst>
          </p:cNvPr>
          <p:cNvSpPr/>
          <p:nvPr userDrawn="1"/>
        </p:nvSpPr>
        <p:spPr>
          <a:xfrm>
            <a:off x="0" y="5563402"/>
            <a:ext cx="12192000" cy="1294598"/>
          </a:xfrm>
          <a:prstGeom prst="rect">
            <a:avLst/>
          </a:prstGeom>
          <a:solidFill>
            <a:srgbClr val="BEC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907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B9B4-D3E4-41E2-91D7-61BA807CAB05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B0363-FFA8-4AFB-93C2-CDA7F9200F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71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74C0-EF0B-40BA-B7B5-0B45272EA818}" type="datetime1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Antropologia del Mediterraneo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XuVDciKvJ0Q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868213"/>
            <a:ext cx="12192000" cy="138950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301007"/>
            <a:ext cx="12182818" cy="1655762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Proff. Paola </a:t>
            </a:r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Sacchi, Barbara </a:t>
            </a:r>
            <a:r>
              <a:rPr lang="it-IT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Sorgoni</a:t>
            </a:r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Sofia Venturoli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9182" y="3085600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Corsi </a:t>
            </a:r>
            <a:r>
              <a:rPr lang="it-IT" sz="1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laurea </a:t>
            </a:r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16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1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0945" y="5902036"/>
            <a:ext cx="51261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97526" y="374073"/>
            <a:ext cx="8548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soluzione: i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 interpretativo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88182" y="897293"/>
            <a:ext cx="51261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Una risposta alla crisi della disciplina: come cogliere e </a:t>
            </a:r>
            <a:r>
              <a:rPr lang="it-IT" sz="2000" dirty="0" smtClean="0"/>
              <a:t>comprendere il </a:t>
            </a:r>
            <a:r>
              <a:rPr lang="it-IT" sz="2000" dirty="0"/>
              <a:t>punto di vista del nativo quando l’immedesimazione non è più possibile? </a:t>
            </a:r>
          </a:p>
          <a:p>
            <a:pPr algn="just"/>
            <a:r>
              <a:rPr lang="it-IT" sz="2000" dirty="0"/>
              <a:t>L’antropologia interpretativa ridefinisce il metodo </a:t>
            </a:r>
            <a:r>
              <a:rPr lang="it-IT" sz="2000" dirty="0" smtClean="0"/>
              <a:t>etnografico e </a:t>
            </a:r>
            <a:r>
              <a:rPr lang="it-IT" sz="2000" dirty="0"/>
              <a:t>il compito dell</a:t>
            </a:r>
            <a:r>
              <a:rPr lang="it-IT" sz="2000" dirty="0" smtClean="0"/>
              <a:t>’ antropologo </a:t>
            </a:r>
            <a:r>
              <a:rPr lang="it-IT" sz="2000" dirty="0"/>
              <a:t>in termini più “intellettualistici</a:t>
            </a:r>
            <a:r>
              <a:rPr lang="it-IT" sz="2000" dirty="0" smtClean="0"/>
              <a:t>”: si </a:t>
            </a:r>
            <a:r>
              <a:rPr lang="it-IT" sz="2000" dirty="0"/>
              <a:t>coglie il punto di vista dei nativi non con l’empatia ma con </a:t>
            </a:r>
            <a:r>
              <a:rPr lang="it-IT" sz="2000" dirty="0" smtClean="0"/>
              <a:t>l’attenzione ai dettagli del contesto, la </a:t>
            </a:r>
            <a:r>
              <a:rPr lang="it-IT" sz="2000" dirty="0" smtClean="0"/>
              <a:t>decodificazione dei </a:t>
            </a:r>
            <a:r>
              <a:rPr lang="it-IT" sz="2000" dirty="0"/>
              <a:t>significati culturali e la loro traduzione </a:t>
            </a:r>
            <a:r>
              <a:rPr lang="it-IT" sz="2000" dirty="0" smtClean="0"/>
              <a:t>in una descrizione densa per </a:t>
            </a:r>
            <a:r>
              <a:rPr lang="it-IT" sz="2000" dirty="0"/>
              <a:t>il pubblico di lettori</a:t>
            </a:r>
            <a:r>
              <a:rPr lang="it-IT" sz="2000" dirty="0" smtClean="0"/>
              <a:t>. Questa traduzione di significati consiste in un movimento tra «concetti vicini» e «concetti lontani» dall’esperienza dei nativi.</a:t>
            </a:r>
            <a:r>
              <a:rPr lang="it-IT" dirty="0" smtClean="0"/>
              <a:t>                                              </a:t>
            </a:r>
            <a:endParaRPr lang="it-IT" dirty="0"/>
          </a:p>
        </p:txBody>
      </p:sp>
      <p:sp>
        <p:nvSpPr>
          <p:cNvPr id="6" name="Rettangolo con angoli ritagliati in diagonale 5"/>
          <p:cNvSpPr/>
          <p:nvPr/>
        </p:nvSpPr>
        <p:spPr>
          <a:xfrm>
            <a:off x="443345" y="1332142"/>
            <a:ext cx="2840182" cy="2067522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Clifford </a:t>
            </a:r>
            <a:r>
              <a:rPr lang="it-IT" sz="2000" dirty="0" err="1"/>
              <a:t>Geertz</a:t>
            </a:r>
            <a:r>
              <a:rPr lang="it-IT" sz="2000" dirty="0"/>
              <a:t> </a:t>
            </a:r>
            <a:r>
              <a:rPr lang="it-IT" sz="2000" dirty="0" smtClean="0"/>
              <a:t>“Dal </a:t>
            </a:r>
            <a:r>
              <a:rPr lang="it-IT" sz="2000" dirty="0"/>
              <a:t>punto di vista dei nativi: sulla natura della comprensione antropologica” in </a:t>
            </a:r>
            <a:r>
              <a:rPr lang="it-IT" sz="2000" i="1" dirty="0"/>
              <a:t>Antropologia interpretativa </a:t>
            </a:r>
            <a:r>
              <a:rPr lang="it-IT" sz="2000" dirty="0"/>
              <a:t>(1983)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2864366"/>
            <a:ext cx="2466111" cy="24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7927" y="5999018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784764" y="2369127"/>
            <a:ext cx="6262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Due </a:t>
            </a:r>
            <a:r>
              <a:rPr lang="it-IT" sz="2400" dirty="0" smtClean="0"/>
              <a:t>altri percorsi </a:t>
            </a:r>
            <a:r>
              <a:rPr lang="it-IT" sz="2400" dirty="0"/>
              <a:t>di riflessione critica principali in questi decenni (</a:t>
            </a:r>
            <a:r>
              <a:rPr lang="it-IT" sz="2400" dirty="0" smtClean="0"/>
              <a:t>anni’70- </a:t>
            </a:r>
            <a:r>
              <a:rPr lang="it-IT" sz="2400" dirty="0"/>
              <a:t>‘90) di fine </a:t>
            </a:r>
            <a:r>
              <a:rPr lang="it-IT" sz="2400" dirty="0" smtClean="0"/>
              <a:t>Novecento che chiamano in causa l’etnografia nei suoi diversi significati:</a:t>
            </a:r>
            <a:endParaRPr lang="it-IT" sz="2400" dirty="0" smtClean="0"/>
          </a:p>
          <a:p>
            <a:pPr algn="just"/>
            <a:r>
              <a:rPr lang="it-IT" sz="2400" dirty="0" smtClean="0"/>
              <a:t>Antropologia post-modernista</a:t>
            </a:r>
          </a:p>
          <a:p>
            <a:pPr algn="just"/>
            <a:r>
              <a:rPr lang="it-IT" sz="2400" dirty="0" smtClean="0"/>
              <a:t>Antropologia femminista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455" y="360218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Sentieri critici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5909672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</a:t>
            </a:r>
            <a:endParaRPr lang="it-IT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81891" y="429491"/>
            <a:ext cx="8856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manifesto dell’antropologia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post-modernista: </a:t>
            </a:r>
          </a:p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riflessività e dialogo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0" y="1565564"/>
            <a:ext cx="2805113" cy="392083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30981" y="952711"/>
            <a:ext cx="61791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James </a:t>
            </a:r>
            <a:r>
              <a:rPr lang="en-GB" dirty="0" smtClean="0"/>
              <a:t>Clifford </a:t>
            </a:r>
            <a:r>
              <a:rPr lang="en-GB" dirty="0"/>
              <a:t>e George </a:t>
            </a:r>
            <a:r>
              <a:rPr lang="en-GB" dirty="0" smtClean="0"/>
              <a:t>Marcus </a:t>
            </a:r>
            <a:r>
              <a:rPr lang="en-GB" dirty="0"/>
              <a:t>(a </a:t>
            </a:r>
            <a:r>
              <a:rPr lang="en-GB" dirty="0" err="1"/>
              <a:t>cura</a:t>
            </a:r>
            <a:r>
              <a:rPr lang="en-GB" dirty="0"/>
              <a:t> di), </a:t>
            </a:r>
            <a:r>
              <a:rPr lang="en-GB" i="1" dirty="0"/>
              <a:t>Writing culture. The poetics and politics of ethnography</a:t>
            </a:r>
            <a:r>
              <a:rPr lang="en-GB" dirty="0"/>
              <a:t>, 1986, tr. It. </a:t>
            </a:r>
            <a:r>
              <a:rPr lang="en-GB" i="1" dirty="0" err="1"/>
              <a:t>Scrivere</a:t>
            </a:r>
            <a:r>
              <a:rPr lang="en-GB" i="1" dirty="0"/>
              <a:t> le culture</a:t>
            </a:r>
            <a:r>
              <a:rPr lang="en-GB" dirty="0"/>
              <a:t>, Roma, </a:t>
            </a:r>
            <a:r>
              <a:rPr lang="en-GB" dirty="0" err="1"/>
              <a:t>Meltemi</a:t>
            </a:r>
            <a:r>
              <a:rPr lang="en-GB" dirty="0"/>
              <a:t>, 1997.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scrittura è al centro dell’etnografia: il problema </a:t>
            </a:r>
            <a:r>
              <a:rPr lang="it-IT" dirty="0" smtClean="0"/>
              <a:t>del presente </a:t>
            </a:r>
            <a:r>
              <a:rPr lang="it-IT" dirty="0" smtClean="0"/>
              <a:t>etnografico e della generalizzazione</a:t>
            </a:r>
            <a:endParaRPr lang="it-IT" dirty="0"/>
          </a:p>
          <a:p>
            <a:pPr algn="just"/>
            <a:r>
              <a:rPr lang="it-IT" dirty="0"/>
              <a:t>Un problema epistemologico: la questione della rappresentazione dell’Altro. </a:t>
            </a:r>
          </a:p>
          <a:p>
            <a:pPr algn="just"/>
            <a:r>
              <a:rPr lang="it-IT" dirty="0"/>
              <a:t>Un problema politico: la riflessione sul rapporto tra antropologia e colonialismo </a:t>
            </a:r>
            <a:r>
              <a:rPr lang="it-IT" dirty="0" smtClean="0"/>
              <a:t>(forte </a:t>
            </a:r>
            <a:r>
              <a:rPr lang="it-IT" dirty="0"/>
              <a:t>l’influenza del lavoro di Edward Said, </a:t>
            </a:r>
            <a:r>
              <a:rPr lang="it-IT" i="1" dirty="0" err="1"/>
              <a:t>Orientalism</a:t>
            </a:r>
            <a:r>
              <a:rPr lang="it-IT" dirty="0"/>
              <a:t>, 1978).</a:t>
            </a:r>
          </a:p>
          <a:p>
            <a:pPr algn="just"/>
            <a:r>
              <a:rPr lang="it-IT" dirty="0"/>
              <a:t>Non un sapere “puro”, oggettivo ma una conoscenza sempre storicamente situata.</a:t>
            </a:r>
          </a:p>
          <a:p>
            <a:r>
              <a:rPr lang="it-IT" dirty="0"/>
              <a:t>Verità parziali. Restituire la “voce” dei/ai nativi</a:t>
            </a:r>
          </a:p>
          <a:p>
            <a:r>
              <a:rPr lang="it-IT" dirty="0" smtClean="0"/>
              <a:t>Sul </a:t>
            </a:r>
            <a:r>
              <a:rPr lang="it-IT" dirty="0"/>
              <a:t>campo c’è il dialogo tra antropologo e interlocutore nativo, che costruiscono insieme il resoconto </a:t>
            </a:r>
            <a:r>
              <a:rPr lang="it-IT" dirty="0" smtClean="0"/>
              <a:t>etnografico, un prodotto intersoggettivo. Riflessività e nuovi stili di scrittura </a:t>
            </a:r>
            <a:r>
              <a:rPr lang="it-IT" dirty="0" err="1" smtClean="0"/>
              <a:t>etngrafica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Gli anni Settanta: antropologia e femminismo</a:t>
            </a:r>
            <a:endParaRPr lang="it-IT" sz="40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Movimenti femministi in </a:t>
            </a:r>
            <a:r>
              <a:rPr lang="it-IT" dirty="0"/>
              <a:t>E</a:t>
            </a:r>
            <a:r>
              <a:rPr lang="it-IT" dirty="0" smtClean="0"/>
              <a:t>uropa e negli Stati Uniti: una contestazione dell’assetto sociale e delle asimmetrie tra uomini e donne.</a:t>
            </a:r>
          </a:p>
          <a:p>
            <a:r>
              <a:rPr lang="it-IT" u="sng" dirty="0" smtClean="0"/>
              <a:t>Il problema della rappresentazione delle donne nella ricerca etnografica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1975 – </a:t>
            </a:r>
            <a:r>
              <a:rPr lang="it-IT" dirty="0" err="1" smtClean="0"/>
              <a:t>Rayna</a:t>
            </a:r>
            <a:r>
              <a:rPr lang="it-IT" dirty="0" smtClean="0"/>
              <a:t> </a:t>
            </a:r>
            <a:r>
              <a:rPr lang="it-IT" dirty="0" err="1" smtClean="0"/>
              <a:t>Reiter</a:t>
            </a:r>
            <a:r>
              <a:rPr lang="it-IT" dirty="0" smtClean="0"/>
              <a:t> (a cura di) </a:t>
            </a:r>
            <a:r>
              <a:rPr lang="it-IT" i="1" dirty="0" err="1" smtClean="0"/>
              <a:t>Toward</a:t>
            </a:r>
            <a:r>
              <a:rPr lang="it-IT" i="1" dirty="0" smtClean="0"/>
              <a:t> an </a:t>
            </a:r>
            <a:r>
              <a:rPr lang="it-IT" i="1" dirty="0" err="1" smtClean="0"/>
              <a:t>anthropology</a:t>
            </a:r>
            <a:r>
              <a:rPr lang="it-IT" i="1" dirty="0" smtClean="0"/>
              <a:t> of </a:t>
            </a:r>
            <a:r>
              <a:rPr lang="it-IT" i="1" dirty="0" err="1" smtClean="0"/>
              <a:t>women</a:t>
            </a:r>
            <a:endParaRPr lang="it-IT" i="1" dirty="0" smtClean="0"/>
          </a:p>
          <a:p>
            <a:pPr marL="0" indent="0">
              <a:buNone/>
            </a:pPr>
            <a:r>
              <a:rPr lang="it-IT" i="1" dirty="0"/>
              <a:t>	</a:t>
            </a:r>
            <a:r>
              <a:rPr lang="it-IT" dirty="0" smtClean="0"/>
              <a:t>il caso della rappresentazione delle donne aborigene nelle etnografie classiche e più recenti; differenze nei resoconti degli etnografi rispetto a quello delle etnografe riguardo alla posizione di queste donne nella società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026" name="Picture 2" descr="Immagine corre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98052"/>
            <a:ext cx="5181600" cy="380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-13854" y="6304002"/>
            <a:ext cx="12191999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</a:p>
          <a:p>
            <a:r>
              <a:rPr lang="it-I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3455" y="2313709"/>
            <a:ext cx="6483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scienza non è oggettiva, neutra e </a:t>
            </a:r>
            <a:r>
              <a:rPr lang="it-IT" dirty="0" smtClean="0"/>
              <a:t>imparziale: l’alterità </a:t>
            </a:r>
            <a:r>
              <a:rPr lang="it-IT" dirty="0"/>
              <a:t>ignorata delle donne sul campo</a:t>
            </a:r>
          </a:p>
          <a:p>
            <a:r>
              <a:rPr lang="it-IT" dirty="0" smtClean="0"/>
              <a:t> 1970 </a:t>
            </a:r>
            <a:r>
              <a:rPr lang="it-IT" dirty="0"/>
              <a:t>Peggy </a:t>
            </a:r>
            <a:r>
              <a:rPr lang="it-IT" dirty="0" err="1"/>
              <a:t>Golde</a:t>
            </a:r>
            <a:r>
              <a:rPr lang="it-IT" dirty="0"/>
              <a:t>, </a:t>
            </a:r>
            <a:r>
              <a:rPr lang="it-IT" i="1" dirty="0" err="1"/>
              <a:t>Women</a:t>
            </a:r>
            <a:r>
              <a:rPr lang="it-IT" i="1" dirty="0"/>
              <a:t> in the </a:t>
            </a:r>
            <a:r>
              <a:rPr lang="it-IT" i="1" dirty="0" err="1" smtClean="0"/>
              <a:t>field</a:t>
            </a:r>
            <a:r>
              <a:rPr lang="it-IT" i="1" dirty="0" smtClean="0"/>
              <a:t>.</a:t>
            </a:r>
          </a:p>
          <a:p>
            <a:endParaRPr lang="it-IT" dirty="0"/>
          </a:p>
          <a:p>
            <a:r>
              <a:rPr lang="it-IT" dirty="0"/>
              <a:t>L’importanza della soggettività e del genere nella ricerca sul campo e nella costruzione della conoscenza: </a:t>
            </a:r>
            <a:r>
              <a:rPr lang="it-IT" dirty="0" smtClean="0"/>
              <a:t>le </a:t>
            </a:r>
            <a:r>
              <a:rPr lang="it-IT" dirty="0"/>
              <a:t>caratteristiche </a:t>
            </a:r>
            <a:r>
              <a:rPr lang="it-IT" dirty="0" smtClean="0"/>
              <a:t>di chi conduce la ricerca sul campo </a:t>
            </a:r>
            <a:r>
              <a:rPr lang="it-IT" dirty="0"/>
              <a:t>possono influenzare l’indagine etnografica e anche la scritture del resoconto.</a:t>
            </a:r>
          </a:p>
          <a:p>
            <a:r>
              <a:rPr lang="it-IT" dirty="0"/>
              <a:t>Sulla nozione di </a:t>
            </a:r>
            <a:r>
              <a:rPr lang="it-IT" u="sng" dirty="0"/>
              <a:t>posizionamento</a:t>
            </a:r>
            <a:r>
              <a:rPr lang="it-IT" dirty="0"/>
              <a:t> </a:t>
            </a:r>
            <a:r>
              <a:rPr lang="it-IT" dirty="0" smtClean="0"/>
              <a:t>della ricercatrice (e del ricercatore)</a:t>
            </a:r>
            <a:r>
              <a:rPr lang="it-IT" dirty="0" smtClean="0"/>
              <a:t>: pluralità degli elementi (età, genere, provenienza, classe sociale, status matrimoniale </a:t>
            </a:r>
            <a:r>
              <a:rPr lang="it-IT" dirty="0" err="1" smtClean="0"/>
              <a:t>etc</a:t>
            </a:r>
            <a:r>
              <a:rPr lang="it-IT" dirty="0" smtClean="0"/>
              <a:t>) e relazioni che lo definiscono. (</a:t>
            </a:r>
            <a:r>
              <a:rPr lang="it-IT" dirty="0" smtClean="0"/>
              <a:t>Vedi saggio </a:t>
            </a:r>
            <a:r>
              <a:rPr lang="it-IT" dirty="0" err="1" smtClean="0"/>
              <a:t>Altorki</a:t>
            </a:r>
            <a:r>
              <a:rPr lang="it-IT" dirty="0" smtClean="0"/>
              <a:t>)                                                                         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84909" y="387927"/>
            <a:ext cx="7232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L’antropologia femminista: </a:t>
            </a:r>
          </a:p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questione epistemologica cruciale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340" y="2133058"/>
            <a:ext cx="3925499" cy="289536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8116" y="5819443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</p:spTree>
    <p:extLst>
      <p:ext uri="{BB962C8B-B14F-4D97-AF65-F5344CB8AC3E}">
        <p14:creationId xmlns:p14="http://schemas.microsoft.com/office/powerpoint/2010/main" val="30244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21673" y="5915891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3345" y="443345"/>
            <a:ext cx="7101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Soggetti posizionati e conoscenze situate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1673" y="1565564"/>
            <a:ext cx="82573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Secondo Renato </a:t>
            </a:r>
            <a:r>
              <a:rPr lang="it-IT" dirty="0" err="1" smtClean="0"/>
              <a:t>Rosaldo</a:t>
            </a:r>
            <a:r>
              <a:rPr lang="it-IT" dirty="0" smtClean="0"/>
              <a:t> (1988, ‘Dolore e rabbia di un cacciatore di teste’ presente anche nell’edizione italiana di </a:t>
            </a:r>
            <a:r>
              <a:rPr lang="it-IT" i="1" dirty="0" smtClean="0"/>
              <a:t>Cultura e verità, </a:t>
            </a:r>
            <a:r>
              <a:rPr lang="it-IT" dirty="0" err="1" smtClean="0"/>
              <a:t>Meltemi</a:t>
            </a:r>
            <a:r>
              <a:rPr lang="it-IT" dirty="0" smtClean="0"/>
              <a:t>, 2001):</a:t>
            </a:r>
          </a:p>
          <a:p>
            <a:pPr algn="just"/>
            <a:r>
              <a:rPr lang="it-IT" dirty="0" smtClean="0"/>
              <a:t>Un saggio sulla forza culturale delle emozioni e la loro centralità nella comprensione etnografica.</a:t>
            </a:r>
          </a:p>
          <a:p>
            <a:pPr algn="just"/>
            <a:r>
              <a:rPr lang="it-IT" dirty="0" smtClean="0"/>
              <a:t>«Il concetto chiave è quello di soggetto posizionato … gli etnografi riposizionano se stessi man mano che procedono nella comprensione delle culture altre. Tutte le interpretazioni sono provvisorie, sono fatte da soggetti posizionati che sono </a:t>
            </a:r>
          </a:p>
          <a:p>
            <a:pPr algn="just"/>
            <a:r>
              <a:rPr lang="it-IT" dirty="0"/>
              <a:t>p</a:t>
            </a:r>
            <a:r>
              <a:rPr lang="it-IT" dirty="0" smtClean="0"/>
              <a:t>reparati a conoscere certe cose e non altre. Anche i bravi etnografi hanno i loro limiti e le loro analisi sono sempre incomplete». </a:t>
            </a:r>
          </a:p>
          <a:p>
            <a:pPr algn="just"/>
            <a:r>
              <a:rPr lang="it-IT" dirty="0" smtClean="0"/>
              <a:t>Questa dimensione riflessiva promuove il riconoscimento esplicito che qualsiasi resoconto etnografico deve essere concepito come una conoscenza situata, prodotta sulla base di conoscenze parziali di particolari etnografi/e al lavoro con particolari interlocutori, le cui relazioni reciproche sono plasmate da particolari contesti etici e politici.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13" y="1565564"/>
            <a:ext cx="2270413" cy="31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2509" y="457200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corpo come strumento 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2509" y="6026727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4127" y="1442833"/>
            <a:ext cx="65466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Non solo conoscenza soggettiva e posizionata, ma anche fondata sull’esperienza del ricercatore/</a:t>
            </a:r>
            <a:r>
              <a:rPr lang="it-IT" sz="2000" dirty="0" err="1" smtClean="0"/>
              <a:t>trice</a:t>
            </a:r>
            <a:r>
              <a:rPr lang="it-IT" sz="2000" dirty="0" smtClean="0"/>
              <a:t> sul campo</a:t>
            </a:r>
            <a:r>
              <a:rPr lang="it-IT" sz="2000" i="1" dirty="0" smtClean="0"/>
              <a:t>.</a:t>
            </a:r>
            <a:endParaRPr lang="it-IT" sz="2000" dirty="0" smtClean="0"/>
          </a:p>
          <a:p>
            <a:r>
              <a:rPr lang="it-IT" sz="2000" dirty="0" smtClean="0"/>
              <a:t>Corpo e </a:t>
            </a:r>
            <a:r>
              <a:rPr lang="it-IT" sz="2000" dirty="0" smtClean="0"/>
              <a:t>incorporazione sono collocati </a:t>
            </a:r>
            <a:r>
              <a:rPr lang="it-IT" sz="2000" dirty="0" smtClean="0"/>
              <a:t>al centro del metodo </a:t>
            </a:r>
            <a:r>
              <a:rPr lang="it-IT" sz="2000" dirty="0" smtClean="0"/>
              <a:t>etnografico</a:t>
            </a:r>
            <a:endParaRPr lang="it-IT" sz="2000" dirty="0" smtClean="0"/>
          </a:p>
          <a:p>
            <a:r>
              <a:rPr lang="it-IT" sz="2000" dirty="0" smtClean="0"/>
              <a:t>Il corpo del ricercatore diventa lo spazio della comprensione, il suo veicolo e vincolo: i </a:t>
            </a:r>
            <a:r>
              <a:rPr lang="it-IT" sz="2000" dirty="0" smtClean="0"/>
              <a:t>sensi, i </a:t>
            </a:r>
            <a:r>
              <a:rPr lang="it-IT" sz="2000" dirty="0" smtClean="0"/>
              <a:t>sentimenti, le emozioni, le opacità della comunicazione diventano occasioni di riflessione e fonte di conoscenza.</a:t>
            </a:r>
          </a:p>
          <a:p>
            <a:r>
              <a:rPr lang="it-IT" sz="2000" dirty="0" smtClean="0"/>
              <a:t>Si tratta di una metodologia alternativa non solo alla classica osservazione partecipante ma anche all’osservazione ermeneutica e allo scrittura sperimentale  e dialogica del post-modernismo. (</a:t>
            </a:r>
            <a:r>
              <a:rPr lang="it-IT" sz="2000" dirty="0" err="1" smtClean="0"/>
              <a:t>Malighetti</a:t>
            </a:r>
            <a:r>
              <a:rPr lang="it-IT" sz="2000" dirty="0" smtClean="0"/>
              <a:t> e Molinari 2016)</a:t>
            </a:r>
          </a:p>
        </p:txBody>
      </p:sp>
      <p:sp>
        <p:nvSpPr>
          <p:cNvPr id="7" name="Fumetto 3 6"/>
          <p:cNvSpPr/>
          <p:nvPr/>
        </p:nvSpPr>
        <p:spPr>
          <a:xfrm>
            <a:off x="7439892" y="1282894"/>
            <a:ext cx="4336472" cy="29094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T. J. </a:t>
            </a:r>
            <a:r>
              <a:rPr lang="it-IT" dirty="0" err="1" smtClean="0"/>
              <a:t>Csordas</a:t>
            </a:r>
            <a:r>
              <a:rPr lang="it-IT" dirty="0" smtClean="0"/>
              <a:t>, «</a:t>
            </a:r>
            <a:r>
              <a:rPr lang="it-IT" dirty="0" err="1" smtClean="0"/>
              <a:t>Embodiment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paradigm</a:t>
            </a:r>
            <a:r>
              <a:rPr lang="it-IT" dirty="0" smtClean="0"/>
              <a:t> for </a:t>
            </a:r>
            <a:r>
              <a:rPr lang="it-IT" dirty="0" err="1" smtClean="0"/>
              <a:t>anthropology</a:t>
            </a:r>
            <a:r>
              <a:rPr lang="it-IT" dirty="0" smtClean="0"/>
              <a:t>», </a:t>
            </a:r>
            <a:r>
              <a:rPr lang="it-IT" i="1" dirty="0" smtClean="0"/>
              <a:t>Ethos, n.18, 1990</a:t>
            </a:r>
          </a:p>
          <a:p>
            <a:pPr algn="just"/>
            <a:r>
              <a:rPr lang="it-IT" dirty="0" smtClean="0"/>
              <a:t>«l’incorporazione è una condizione esistenziale in cui il corpo è la fonte soggettiva e il terreno intersoggettivo dell’</a:t>
            </a:r>
          </a:p>
          <a:p>
            <a:pPr algn="just"/>
            <a:r>
              <a:rPr lang="it-IT" dirty="0"/>
              <a:t>e</a:t>
            </a:r>
            <a:r>
              <a:rPr lang="it-IT" dirty="0" smtClean="0"/>
              <a:t>sperienza»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92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4800" y="5915891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04800" y="498763"/>
            <a:ext cx="8271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L’esperienza e il feeling-pensiero: oltre le parole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4909" y="1717964"/>
            <a:ext cx="10141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Unni </a:t>
            </a:r>
            <a:r>
              <a:rPr lang="it-IT" dirty="0" err="1" smtClean="0"/>
              <a:t>Wikan</a:t>
            </a:r>
            <a:r>
              <a:rPr lang="it-IT" dirty="0" smtClean="0"/>
              <a:t> scrive (vedi saggio 1992, tradotto in F. Cappelletto (a cura di) </a:t>
            </a:r>
            <a:r>
              <a:rPr lang="it-IT" i="1" dirty="0" smtClean="0"/>
              <a:t>Vivere l’etnografia</a:t>
            </a:r>
            <a:r>
              <a:rPr lang="it-IT" dirty="0" smtClean="0"/>
              <a:t>)</a:t>
            </a:r>
            <a:r>
              <a:rPr lang="it-IT" i="1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Dovevo creare risonanza in me stessa con la gente e i problemi che cercavo di comprendere […]</a:t>
            </a:r>
          </a:p>
          <a:p>
            <a:r>
              <a:rPr lang="it-IT" dirty="0" smtClean="0"/>
              <a:t>La </a:t>
            </a:r>
            <a:r>
              <a:rPr lang="it-IT" u="sng" dirty="0" smtClean="0"/>
              <a:t>risonanza</a:t>
            </a:r>
            <a:r>
              <a:rPr lang="it-IT" dirty="0" smtClean="0"/>
              <a:t> è ciò che promuove l’empatia … richiede qualcosa a entrambe le parti in comunicazione: un sforzo di </a:t>
            </a:r>
            <a:r>
              <a:rPr lang="it-IT" i="1" dirty="0" smtClean="0"/>
              <a:t>feeling</a:t>
            </a:r>
            <a:r>
              <a:rPr lang="it-IT" dirty="0" smtClean="0"/>
              <a:t>-pensiero, un’abilità a utilizzare la propria esperienza per tentare di afferrare o attribuire significati, che non risiedono nelle parole, né nei fatti o nel testo, ma sono evocati nell’incontro di un soggetto esperiente con un altro…. Implicare noi stessi, attivamente ed emotivamente nel mondo dell’altro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157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554182"/>
            <a:ext cx="85523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sfide del mondo globale: la ricerca </a:t>
            </a:r>
            <a:r>
              <a:rPr lang="it-IT" sz="26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multisituata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5902036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8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5637" y="1717964"/>
            <a:ext cx="1005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Cambiamenti socio-politico-economici di ampia scala degli anni Ottanta e Novanta del secolo scorso spingono gli antropologi a riconoscere l’impossibilità a circoscrivere la ricerca a un unico contesto, necessità di collocare questo in una cornice globale, esplorando le connessioni tra particolare e globale.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(vedi Immanuel </a:t>
            </a:r>
            <a:r>
              <a:rPr lang="it-IT" dirty="0" err="1" smtClean="0"/>
              <a:t>Wallerstein</a:t>
            </a:r>
            <a:r>
              <a:rPr lang="it-IT" dirty="0" smtClean="0"/>
              <a:t> e il sistema mondo 1974)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Fenomeni come la dissoluzione dell’Unione Sovietica provocano massicci spostamenti migratori, per esempio dall’est europeo verso il resto del continente.</a:t>
            </a:r>
          </a:p>
          <a:p>
            <a:pPr algn="just"/>
            <a:r>
              <a:rPr lang="it-IT" dirty="0" smtClean="0"/>
              <a:t>Si afferma un nuovo approccio all’etnografia, la ricerca sul campo </a:t>
            </a:r>
            <a:r>
              <a:rPr lang="it-IT" dirty="0" err="1" smtClean="0"/>
              <a:t>multisituata</a:t>
            </a:r>
            <a:r>
              <a:rPr lang="it-IT" dirty="0" smtClean="0"/>
              <a:t>, per indagare processi come quelli migratori che non sono circoscrivibili entro confini etnici o nazionali o religiosi. Gli </a:t>
            </a:r>
            <a:r>
              <a:rPr lang="it-IT" dirty="0" err="1" smtClean="0"/>
              <a:t>etnigrafi</a:t>
            </a:r>
            <a:r>
              <a:rPr lang="it-IT" dirty="0" smtClean="0"/>
              <a:t> si muovono e seguono persone, oggetti, storie.</a:t>
            </a:r>
          </a:p>
          <a:p>
            <a:pPr algn="just"/>
            <a:r>
              <a:rPr lang="it-IT" dirty="0" smtClean="0"/>
              <a:t>George Marcus, «</a:t>
            </a:r>
            <a:r>
              <a:rPr lang="it-IT" dirty="0" err="1" smtClean="0"/>
              <a:t>Ethnography</a:t>
            </a:r>
            <a:r>
              <a:rPr lang="it-IT" dirty="0" smtClean="0"/>
              <a:t> in/of the world </a:t>
            </a:r>
            <a:r>
              <a:rPr lang="it-IT" dirty="0" err="1" smtClean="0"/>
              <a:t>system</a:t>
            </a:r>
            <a:r>
              <a:rPr lang="it-IT" dirty="0" smtClean="0"/>
              <a:t>: The </a:t>
            </a:r>
            <a:r>
              <a:rPr lang="it-IT" dirty="0" err="1" smtClean="0"/>
              <a:t>emergence</a:t>
            </a:r>
            <a:r>
              <a:rPr lang="it-IT" dirty="0" smtClean="0"/>
              <a:t> of multi-</a:t>
            </a:r>
            <a:r>
              <a:rPr lang="it-IT" dirty="0" err="1" smtClean="0"/>
              <a:t>sited</a:t>
            </a:r>
            <a:r>
              <a:rPr lang="it-IT" dirty="0" smtClean="0"/>
              <a:t> </a:t>
            </a:r>
            <a:r>
              <a:rPr lang="it-IT" dirty="0" err="1" smtClean="0"/>
              <a:t>ethnography</a:t>
            </a:r>
            <a:r>
              <a:rPr lang="it-IT" dirty="0" smtClean="0"/>
              <a:t>», </a:t>
            </a:r>
            <a:r>
              <a:rPr lang="it-IT" i="1" dirty="0" err="1" smtClean="0"/>
              <a:t>Annual</a:t>
            </a:r>
            <a:r>
              <a:rPr lang="it-IT" i="1" dirty="0" smtClean="0"/>
              <a:t> </a:t>
            </a:r>
            <a:r>
              <a:rPr lang="it-IT" i="1" dirty="0" err="1" smtClean="0"/>
              <a:t>Review</a:t>
            </a:r>
            <a:r>
              <a:rPr lang="it-IT" i="1" dirty="0" smtClean="0"/>
              <a:t> of </a:t>
            </a:r>
            <a:r>
              <a:rPr lang="it-IT" i="1" dirty="0" err="1" smtClean="0"/>
              <a:t>Anthropology</a:t>
            </a:r>
            <a:r>
              <a:rPr lang="it-IT" i="1" dirty="0" smtClean="0"/>
              <a:t>,</a:t>
            </a:r>
            <a:r>
              <a:rPr lang="it-IT" dirty="0" smtClean="0"/>
              <a:t> n.24, 1995.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35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91150-0A6F-47D2-967F-18CC4FCC205A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BA40961-6FC9-4CC2-BDB5-60F4A54C81E3}"/>
              </a:ext>
            </a:extLst>
          </p:cNvPr>
          <p:cNvSpPr txBox="1">
            <a:spLocks/>
          </p:cNvSpPr>
          <p:nvPr/>
        </p:nvSpPr>
        <p:spPr>
          <a:xfrm>
            <a:off x="197667" y="6259145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2677D1-11EA-4653-9C88-1FF5DF9B2F64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metodo 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BD40C0-613A-4874-8B4F-F766B0777D5D}"/>
              </a:ext>
            </a:extLst>
          </p:cNvPr>
          <p:cNvSpPr txBox="1"/>
          <p:nvPr/>
        </p:nvSpPr>
        <p:spPr>
          <a:xfrm>
            <a:off x="4829175" y="1131307"/>
            <a:ext cx="48824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“</a:t>
            </a:r>
            <a:r>
              <a:rPr lang="it-IT" sz="2400" dirty="0"/>
              <a:t>Se volete capire che cosa è una scienza non dovete considerare anzitutto le sue teorie e le sue scoperte (e comunque non quello che ne dicono i suoi apologeti): dovete guardare cosa fanno quelli che la praticano”</a:t>
            </a:r>
          </a:p>
          <a:p>
            <a:r>
              <a:rPr lang="it-IT" i="1" dirty="0"/>
              <a:t>      </a:t>
            </a:r>
            <a:r>
              <a:rPr lang="it-IT" i="1" dirty="0" smtClean="0"/>
              <a:t>Clifford </a:t>
            </a:r>
            <a:r>
              <a:rPr lang="it-IT" i="1" dirty="0" err="1"/>
              <a:t>Geertz</a:t>
            </a:r>
            <a:r>
              <a:rPr lang="it-IT" i="1" dirty="0"/>
              <a:t>, Interpretazione di </a:t>
            </a:r>
            <a:r>
              <a:rPr lang="it-IT" i="1" dirty="0" smtClean="0"/>
              <a:t>culture, 1973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1" y="1607585"/>
            <a:ext cx="4331471" cy="31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F87BD-A8AF-4CC4-BC0A-439E1B0283E0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E20370E-1B29-4B5A-8D5B-6CCD2F37144C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826240-1EE6-4DEE-B135-F171CE860655}"/>
              </a:ext>
            </a:extLst>
          </p:cNvPr>
          <p:cNvSpPr txBox="1"/>
          <p:nvPr/>
        </p:nvSpPr>
        <p:spPr>
          <a:xfrm>
            <a:off x="0" y="282337"/>
            <a:ext cx="7536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400" b="1" dirty="0" smtClean="0"/>
              <a:t> </a:t>
            </a:r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del metodo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etnografico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9F990E-EB22-440F-834E-4102C7B115E2}"/>
              </a:ext>
            </a:extLst>
          </p:cNvPr>
          <p:cNvSpPr txBox="1"/>
          <p:nvPr/>
        </p:nvSpPr>
        <p:spPr>
          <a:xfrm>
            <a:off x="4253345" y="1131307"/>
            <a:ext cx="5458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paradigma evoluzionista e l’antropologo in poltrona/da tavolino. L’antropologo di fine Ottocento non viaggia e affida la raccolta dei dati ad </a:t>
            </a:r>
            <a:r>
              <a:rPr lang="it-IT" sz="2400" dirty="0" smtClean="0"/>
              <a:t>altri (missionari, amministratori coloniali, viaggiatori), </a:t>
            </a:r>
            <a:r>
              <a:rPr lang="it-IT" sz="2400" dirty="0"/>
              <a:t>il suo tempo è impegnato dall’ elaborazione teorica.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2" y="1319728"/>
            <a:ext cx="2381250" cy="31623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25" y="2419866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FB984-EC62-4468-AFB3-25D582FB1DF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D9AA4E-E2C6-411F-BB55-82CC1BE57469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  <a:p>
            <a:endParaRPr lang="it-IT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632976-9C63-499E-995F-6595CC625DDA}"/>
              </a:ext>
            </a:extLst>
          </p:cNvPr>
          <p:cNvSpPr txBox="1"/>
          <p:nvPr/>
        </p:nvSpPr>
        <p:spPr>
          <a:xfrm>
            <a:off x="0" y="282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Viaggiare: la spedizione allo Stretto di Torres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7AEBBA-7499-4324-AB63-F36F09D32CF9}"/>
              </a:ext>
            </a:extLst>
          </p:cNvPr>
          <p:cNvSpPr txBox="1"/>
          <p:nvPr/>
        </p:nvSpPr>
        <p:spPr>
          <a:xfrm>
            <a:off x="195335" y="918929"/>
            <a:ext cx="73009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Sul finire dell’Ottocento l’antropologia </a:t>
            </a:r>
            <a:r>
              <a:rPr lang="it-IT" dirty="0"/>
              <a:t>entra nelle università, che </a:t>
            </a:r>
            <a:r>
              <a:rPr lang="it-IT" dirty="0" smtClean="0"/>
              <a:t> </a:t>
            </a:r>
            <a:r>
              <a:rPr lang="it-IT" dirty="0"/>
              <a:t>motori della ricerca. Con la spedizione allo Stretto di Torres, organizzata dall’università di Cambridge (aprile-novembre 1898), l’antropologo diventa anche raccoglitore di dati:</a:t>
            </a:r>
          </a:p>
          <a:p>
            <a:r>
              <a:rPr lang="it-IT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équipe di ricercatori, molti di formazione biomedica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estensione del metodo delle scienze naturali allo studio delle società: lontananza = alterità culturale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/>
              <a:t>un metodo di ricerca estensiva: William </a:t>
            </a:r>
            <a:r>
              <a:rPr lang="it-IT" dirty="0" err="1"/>
              <a:t>Rivers</a:t>
            </a:r>
            <a:r>
              <a:rPr lang="it-IT" dirty="0"/>
              <a:t> (1864 – 1922) e il </a:t>
            </a:r>
            <a:r>
              <a:rPr lang="it-IT" dirty="0" err="1"/>
              <a:t>survey</a:t>
            </a:r>
            <a:r>
              <a:rPr lang="it-IT" dirty="0"/>
              <a:t> work, 28 isole in 6 mesi, il “metodo genealogico” di derivazione medica (raccolta di storie di famiglia, accumulo di informazioni sulle famiglie degli intervistati e sui termini di parentela), come strumento dell’indagine </a:t>
            </a:r>
            <a:r>
              <a:rPr lang="it-IT" u="sng" dirty="0"/>
              <a:t>estensiva</a:t>
            </a:r>
            <a:r>
              <a:rPr lang="it-IT" dirty="0"/>
              <a:t>. A questo </a:t>
            </a:r>
            <a:r>
              <a:rPr lang="it-IT" dirty="0" err="1"/>
              <a:t>Rivers</a:t>
            </a:r>
            <a:r>
              <a:rPr lang="it-IT" dirty="0"/>
              <a:t> stesso (1913) contrappone un “intensive work”, un’indagine più circoscritta e in </a:t>
            </a:r>
            <a:r>
              <a:rPr lang="it-IT" dirty="0" smtClean="0"/>
              <a:t>profondità.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www.youtube.com/watch?v=XuVDciKvJ0Q</a:t>
            </a:r>
            <a:endParaRPr lang="it-IT" dirty="0" smtClean="0"/>
          </a:p>
          <a:p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lvl="0"/>
            <a:endParaRPr lang="it-IT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05456" y="2978727"/>
            <a:ext cx="29722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b="1" dirty="0"/>
              <a:t>Una cosa fondamentale che fanno gli antropologi, e che è alla base del loro metodo di indagine, è </a:t>
            </a:r>
            <a:r>
              <a:rPr lang="it-IT" b="1" u="sng" dirty="0"/>
              <a:t>viaggiare</a:t>
            </a:r>
            <a:r>
              <a:rPr lang="it-IT" b="1" dirty="0"/>
              <a:t> per conoscere e confrontare i diversi modi di vita degli esseri umani in società. </a:t>
            </a:r>
            <a:endParaRPr lang="it-IT" b="1" dirty="0" smtClean="0"/>
          </a:p>
          <a:p>
            <a:r>
              <a:rPr lang="it-IT" dirty="0" smtClean="0"/>
              <a:t>                                 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8" y="947578"/>
            <a:ext cx="3782291" cy="235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D0C87-7EEF-445A-B274-D70AC6B5FE32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</a:t>
            </a:r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etnografia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23B54174-EBA3-4C72-8B30-772941404A9D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5F10E-50F4-4326-9914-0CBFEFF1875B}"/>
              </a:ext>
            </a:extLst>
          </p:cNvPr>
          <p:cNvSpPr txBox="1"/>
          <p:nvPr/>
        </p:nvSpPr>
        <p:spPr>
          <a:xfrm>
            <a:off x="0" y="28233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it-IT" sz="28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Malinowski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 ricerca sul terreno </a:t>
            </a:r>
          </a:p>
          <a:p>
            <a:pPr algn="ctr"/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8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l’osservazione partecipante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346584-B317-4747-94F7-DF50B95DF597}"/>
              </a:ext>
            </a:extLst>
          </p:cNvPr>
          <p:cNvSpPr txBox="1"/>
          <p:nvPr/>
        </p:nvSpPr>
        <p:spPr>
          <a:xfrm>
            <a:off x="631686" y="1339166"/>
            <a:ext cx="4937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/>
              <a:t>Malinowski</a:t>
            </a:r>
            <a:r>
              <a:rPr lang="it-IT" sz="2000" dirty="0"/>
              <a:t> (1884-1942) come ideatore del </a:t>
            </a:r>
            <a:r>
              <a:rPr lang="it-IT" sz="2000" b="1" dirty="0"/>
              <a:t>metodo etnografico </a:t>
            </a:r>
            <a:r>
              <a:rPr lang="it-IT" sz="2000" dirty="0"/>
              <a:t>distintivo dell’antropologia, ovvero la ricerca </a:t>
            </a:r>
            <a:r>
              <a:rPr lang="it-IT" sz="2000" u="sng" dirty="0"/>
              <a:t>intensiva</a:t>
            </a:r>
            <a:r>
              <a:rPr lang="it-IT" sz="2000" dirty="0"/>
              <a:t> in una comunità esotica, nel suo caso le Isole </a:t>
            </a:r>
            <a:r>
              <a:rPr lang="it-IT" sz="2000" dirty="0" err="1"/>
              <a:t>Trobriand</a:t>
            </a:r>
            <a:r>
              <a:rPr lang="it-IT" sz="2000" dirty="0"/>
              <a:t> (Melanesia) negli anni della I guerra mondiale.</a:t>
            </a:r>
          </a:p>
          <a:p>
            <a:pPr algn="just"/>
            <a:r>
              <a:rPr lang="it-IT" sz="2000" dirty="0"/>
              <a:t>Le caratteristiche del </a:t>
            </a:r>
            <a:r>
              <a:rPr lang="it-IT" sz="2000" dirty="0" err="1"/>
              <a:t>fieldwork</a:t>
            </a:r>
            <a:r>
              <a:rPr lang="it-IT" sz="2000" dirty="0"/>
              <a:t>: vivere insieme ai nativi per un lungo periodo, parlare la loro lingua, condividere la vita quotidiana (e prendere appunti).</a:t>
            </a:r>
          </a:p>
          <a:p>
            <a:pPr algn="just"/>
            <a:r>
              <a:rPr lang="it-IT" sz="2000" dirty="0"/>
              <a:t>L’</a:t>
            </a:r>
            <a:r>
              <a:rPr lang="it-IT" sz="2000" b="1" dirty="0"/>
              <a:t>osservazione partecipante</a:t>
            </a:r>
            <a:r>
              <a:rPr lang="it-IT" sz="2000" dirty="0"/>
              <a:t>: osservare in modo </a:t>
            </a:r>
            <a:r>
              <a:rPr lang="it-IT" sz="2000" dirty="0" smtClean="0"/>
              <a:t>distaccato (scientifico) </a:t>
            </a:r>
            <a:r>
              <a:rPr lang="it-IT" sz="2000" dirty="0"/>
              <a:t>e partecipare con empatia </a:t>
            </a:r>
            <a:r>
              <a:rPr lang="it-IT" sz="2000" dirty="0" smtClean="0"/>
              <a:t>all’interazione sociale per </a:t>
            </a:r>
            <a:r>
              <a:rPr lang="it-IT" sz="2000" dirty="0"/>
              <a:t>“cogliere il punto di vista del nativo”.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952509" y="3117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7107383" y="1524000"/>
            <a:ext cx="3412838" cy="3782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Bronislaw Malinowski, </a:t>
            </a:r>
            <a:r>
              <a:rPr lang="en-GB" i="1"/>
              <a:t>Argonauts of the Western Pacific</a:t>
            </a:r>
            <a:r>
              <a:rPr lang="en-GB"/>
              <a:t>, 1922, tr. It. Argonauti del Pacifico occidentale, Newton Compton, Roma, 1973.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0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" y="282337"/>
            <a:ext cx="971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metodo: immedesimazione e descrizione oggettiva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F99FC27-69F9-44E9-BC6D-315AC5994CC7}"/>
              </a:ext>
            </a:extLst>
          </p:cNvPr>
          <p:cNvSpPr txBox="1">
            <a:spLocks/>
          </p:cNvSpPr>
          <p:nvPr/>
        </p:nvSpPr>
        <p:spPr>
          <a:xfrm>
            <a:off x="181070" y="5894936"/>
            <a:ext cx="11796665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2975BDD-81D4-4393-A279-371977DC3842}"/>
              </a:ext>
            </a:extLst>
          </p:cNvPr>
          <p:cNvSpPr txBox="1">
            <a:spLocks/>
          </p:cNvSpPr>
          <p:nvPr/>
        </p:nvSpPr>
        <p:spPr>
          <a:xfrm>
            <a:off x="208229" y="6231420"/>
            <a:ext cx="11796665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  <a:p>
            <a:endParaRPr lang="it-IT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151FA4-0FF2-4823-B20B-CCA58ADA0C43}"/>
              </a:ext>
            </a:extLst>
          </p:cNvPr>
          <p:cNvSpPr txBox="1"/>
          <p:nvPr/>
        </p:nvSpPr>
        <p:spPr>
          <a:xfrm>
            <a:off x="368449" y="1131307"/>
            <a:ext cx="6558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/>
              <a:t>Malinowski</a:t>
            </a:r>
            <a:r>
              <a:rPr lang="it-IT" sz="2000" dirty="0" smtClean="0"/>
              <a:t> a proposito dell’</a:t>
            </a:r>
            <a:r>
              <a:rPr lang="it-IT" sz="2000" u="sng" dirty="0" smtClean="0"/>
              <a:t>empatia</a:t>
            </a:r>
            <a:r>
              <a:rPr lang="it-IT" sz="2000" dirty="0" smtClean="0"/>
              <a:t> come componente fondamentale del metodo etnografico: “Studiare </a:t>
            </a:r>
            <a:r>
              <a:rPr lang="it-IT" sz="2000" dirty="0"/>
              <a:t>le istituzioni, i costumi e i codici o studiare il comportamento e la mentalità senza il desiderio soggettivo di provare di cosa vive questa </a:t>
            </a:r>
            <a:r>
              <a:rPr lang="it-IT" sz="2000" dirty="0" smtClean="0"/>
              <a:t>gente</a:t>
            </a:r>
            <a:r>
              <a:rPr lang="it-IT" sz="2000" dirty="0"/>
              <a:t>, di rendersi conto della sostanza della loro felicità, è, a mio avviso, perdere la più grande ricompensa che possiamo sperare di ottenere dallo studio dell’uomo”.</a:t>
            </a:r>
          </a:p>
          <a:p>
            <a:endParaRPr lang="it-IT" sz="2000" dirty="0" smtClean="0"/>
          </a:p>
          <a:p>
            <a:r>
              <a:rPr lang="it-IT" sz="2000" dirty="0" smtClean="0"/>
              <a:t>Il </a:t>
            </a:r>
            <a:r>
              <a:rPr lang="it-IT" sz="2000" dirty="0"/>
              <a:t>resoconto etnografico come </a:t>
            </a:r>
            <a:r>
              <a:rPr lang="it-IT" sz="2000" u="sng" dirty="0"/>
              <a:t>descrizione oggettiva</a:t>
            </a:r>
            <a:r>
              <a:rPr lang="it-IT" sz="2000" dirty="0"/>
              <a:t>: la forma impersonale, la generalizzazione e il presente etnografico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r>
              <a:rPr lang="it-IT" sz="2000" dirty="0" smtClean="0"/>
              <a:t>Etnografia </a:t>
            </a:r>
            <a:r>
              <a:rPr lang="it-IT" sz="2000" dirty="0"/>
              <a:t>come ricerca sul terreno/raccolta dei dati e etnografia come scrittura/descrizione e analisi dei dati.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1077719"/>
            <a:ext cx="3913909" cy="2372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46" y="3583348"/>
            <a:ext cx="2913888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2672" y="706582"/>
            <a:ext cx="95829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Un’implicazione importante: il relativismo come metodo</a:t>
            </a:r>
            <a:endParaRPr lang="it-I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2672" y="1898072"/>
            <a:ext cx="109866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Per immedesimarsi, cogliere il punto di vista del nativo e comprendere quindi significati, valori e azioni in altre culture e società è necessario, come punto di partenza, che il/la ricercatore adotti un </a:t>
            </a:r>
            <a:r>
              <a:rPr lang="it-IT" sz="2000" u="sng" dirty="0" smtClean="0"/>
              <a:t>punto di vista relativo</a:t>
            </a:r>
            <a:r>
              <a:rPr lang="it-IT" sz="2000" dirty="0" smtClean="0"/>
              <a:t>, prendendo le distanze dalle proprie categorie, comportamenti e abitudini.</a:t>
            </a:r>
          </a:p>
          <a:p>
            <a:endParaRPr lang="it-IT" sz="2000" dirty="0" smtClean="0"/>
          </a:p>
          <a:p>
            <a:r>
              <a:rPr lang="it-IT" sz="2000" dirty="0" smtClean="0"/>
              <a:t>Si usa di solito l’espressione «decentrare lo sguardo», si parla di </a:t>
            </a:r>
            <a:r>
              <a:rPr lang="it-IT" sz="2000" u="sng" dirty="0" smtClean="0"/>
              <a:t>decentramento o straniamento</a:t>
            </a:r>
            <a:r>
              <a:rPr lang="it-IT" sz="2000" dirty="0" smtClean="0"/>
              <a:t> per indicare la capacità di «guardarsi dal di fuori» e prendere coscienza e distanza dai propri condizionamenti culturali (senza potersene liberare totalmente).</a:t>
            </a:r>
          </a:p>
          <a:p>
            <a:endParaRPr lang="it-IT" sz="2000" dirty="0"/>
          </a:p>
          <a:p>
            <a:r>
              <a:rPr lang="it-IT" sz="2000" dirty="0" smtClean="0"/>
              <a:t>Essere relativisti, in questo senso metodologico, significa </a:t>
            </a:r>
            <a:r>
              <a:rPr lang="it-IT" sz="2000" u="sng" dirty="0" smtClean="0"/>
              <a:t>assumere intenzionalmente </a:t>
            </a:r>
            <a:r>
              <a:rPr lang="it-IT" sz="2000" dirty="0" smtClean="0"/>
              <a:t>nel momento della ricerca sul campo un atteggiamento di «sospensione del giudizio», solo così è possibile cogliere l’altrui punto di vista.</a:t>
            </a:r>
            <a:r>
              <a:rPr lang="it-IT" dirty="0" smtClean="0"/>
              <a:t>                                                                                                                                                   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0218" y="5929745"/>
            <a:ext cx="3081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</a:p>
          <a:p>
            <a:r>
              <a:rPr lang="it-IT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</a:t>
            </a:r>
            <a:endParaRPr lang="it-IT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63236" y="5791200"/>
            <a:ext cx="308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</a:t>
            </a: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Sacchi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2727" y="568036"/>
            <a:ext cx="5251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Malinowski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 mito e realtà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Dati 6"/>
          <p:cNvSpPr/>
          <p:nvPr/>
        </p:nvSpPr>
        <p:spPr>
          <a:xfrm>
            <a:off x="7966362" y="1091256"/>
            <a:ext cx="3934694" cy="1665799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B. </a:t>
            </a:r>
            <a:r>
              <a:rPr lang="en-GB" dirty="0" err="1"/>
              <a:t>Malinowki</a:t>
            </a:r>
            <a:r>
              <a:rPr lang="en-GB" dirty="0"/>
              <a:t>, </a:t>
            </a:r>
            <a:r>
              <a:rPr lang="en-GB" i="1" dirty="0"/>
              <a:t>A Diary in the strict sense of the term</a:t>
            </a:r>
            <a:r>
              <a:rPr lang="en-GB" dirty="0"/>
              <a:t>, 1967 tr. </a:t>
            </a:r>
            <a:r>
              <a:rPr lang="it-IT" dirty="0" err="1"/>
              <a:t>It</a:t>
            </a:r>
            <a:r>
              <a:rPr lang="it-IT" dirty="0"/>
              <a:t>. </a:t>
            </a:r>
            <a:r>
              <a:rPr lang="it-IT" i="1" dirty="0"/>
              <a:t>Giornale di un antropologo</a:t>
            </a:r>
            <a:r>
              <a:rPr lang="it-IT" dirty="0"/>
              <a:t>, Armando, Roma, 1992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55965" y="2272145"/>
            <a:ext cx="5216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Clifford </a:t>
            </a:r>
            <a:r>
              <a:rPr lang="it-IT" sz="2200" dirty="0" err="1"/>
              <a:t>Geertz</a:t>
            </a:r>
            <a:r>
              <a:rPr lang="it-IT" sz="2200" dirty="0"/>
              <a:t> in </a:t>
            </a:r>
            <a:r>
              <a:rPr lang="it-IT" sz="2200" i="1" dirty="0"/>
              <a:t>Opere e vite</a:t>
            </a:r>
            <a:r>
              <a:rPr lang="it-IT" sz="2200" dirty="0"/>
              <a:t> (1988) a proposito di </a:t>
            </a:r>
            <a:r>
              <a:rPr lang="it-IT" sz="2200" dirty="0" err="1" smtClean="0"/>
              <a:t>Malinowski</a:t>
            </a:r>
            <a:r>
              <a:rPr lang="it-IT" sz="2200" dirty="0"/>
              <a:t> </a:t>
            </a:r>
            <a:r>
              <a:rPr lang="it-IT" sz="2200" dirty="0" smtClean="0"/>
              <a:t>parla </a:t>
            </a:r>
            <a:r>
              <a:rPr lang="it-IT" sz="2200" dirty="0"/>
              <a:t>di “</a:t>
            </a:r>
            <a:r>
              <a:rPr lang="it-IT" sz="2200" u="sng" dirty="0"/>
              <a:t>mito</a:t>
            </a:r>
            <a:r>
              <a:rPr lang="it-IT" sz="2200" dirty="0"/>
              <a:t> dello studioso sul campo, simile al </a:t>
            </a:r>
            <a:r>
              <a:rPr lang="it-IT" sz="2200" dirty="0" smtClean="0"/>
              <a:t>camaleonte, perfettamente </a:t>
            </a:r>
            <a:r>
              <a:rPr lang="it-IT" sz="2200" dirty="0"/>
              <a:t>in sintonia con l’ambiente esotico che lo circonda, </a:t>
            </a:r>
            <a:r>
              <a:rPr lang="it-IT" sz="2200" dirty="0" smtClean="0"/>
              <a:t>un </a:t>
            </a:r>
            <a:r>
              <a:rPr lang="it-IT" sz="2200" dirty="0"/>
              <a:t>miracolo vivente di empatia, tatto, pazienza e </a:t>
            </a:r>
            <a:r>
              <a:rPr lang="it-IT" sz="2200" dirty="0" err="1" smtClean="0"/>
              <a:t>cosmopo-litismo</a:t>
            </a:r>
            <a:r>
              <a:rPr lang="it-IT" sz="2200" dirty="0" smtClean="0"/>
              <a:t>”.</a:t>
            </a:r>
          </a:p>
          <a:p>
            <a:endParaRPr lang="it-IT" sz="2000" dirty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689273" y="4253345"/>
            <a:ext cx="40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525491" y="3100383"/>
            <a:ext cx="5666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 Il </a:t>
            </a:r>
            <a:r>
              <a:rPr lang="it-IT" u="sng" dirty="0"/>
              <a:t>diario personale</a:t>
            </a:r>
            <a:r>
              <a:rPr lang="it-IT" dirty="0"/>
              <a:t> di </a:t>
            </a:r>
            <a:r>
              <a:rPr lang="it-IT" dirty="0" err="1"/>
              <a:t>Malinowski</a:t>
            </a:r>
            <a:r>
              <a:rPr lang="it-IT" dirty="0"/>
              <a:t> (non le sue note di campo), pubblicato 25 anni dopo la sua morte, genera molto </a:t>
            </a:r>
            <a:r>
              <a:rPr lang="it-IT" dirty="0" smtClean="0"/>
              <a:t>imbarazzo, </a:t>
            </a:r>
            <a:r>
              <a:rPr lang="it-IT" dirty="0"/>
              <a:t>fa dubitare </a:t>
            </a:r>
            <a:r>
              <a:rPr lang="it-IT" dirty="0" smtClean="0"/>
              <a:t>della sua empatia e quindi del </a:t>
            </a:r>
            <a:r>
              <a:rPr lang="it-IT" dirty="0"/>
              <a:t>metodo etnografico</a:t>
            </a:r>
            <a:r>
              <a:rPr lang="it-IT" dirty="0" smtClean="0"/>
              <a:t>: “</a:t>
            </a:r>
            <a:r>
              <a:rPr lang="it-IT" dirty="0"/>
              <a:t>Mi capitava allora di essere furioso con loro, soprattutto perché </a:t>
            </a:r>
            <a:r>
              <a:rPr lang="it-IT" dirty="0" smtClean="0"/>
              <a:t>dopo </a:t>
            </a:r>
            <a:r>
              <a:rPr lang="it-IT" dirty="0"/>
              <a:t>aver dato loro la propria porzione di tabacco se ne andavano via tutti. Insomma, il mio sentimento nei confronti degli indigeni tende decisamente a: “</a:t>
            </a:r>
            <a:r>
              <a:rPr lang="it-IT" i="1" dirty="0"/>
              <a:t>Che si sterminino i bruti</a:t>
            </a:r>
            <a:r>
              <a:rPr lang="it-IT" i="1" dirty="0" smtClean="0"/>
              <a:t>!</a:t>
            </a:r>
            <a:r>
              <a:rPr lang="it-IT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853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819443"/>
            <a:ext cx="4192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Laboratorio di etnografia</a:t>
            </a:r>
            <a:endParaRPr lang="it-IT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Paola Sacchi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69818" y="204802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paradosso dell’osservazione 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partecipante e la </a:t>
            </a:r>
            <a:r>
              <a:rPr lang="it-IT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crsi</a:t>
            </a:r>
            <a:r>
              <a:rPr lang="it-IT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dell’antropologia</a:t>
            </a:r>
            <a:endParaRPr lang="it-IT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7200" y="1316182"/>
            <a:ext cx="1025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Il Diario di </a:t>
            </a:r>
            <a:r>
              <a:rPr lang="it-IT" sz="2000" dirty="0" err="1" smtClean="0"/>
              <a:t>Malinowski</a:t>
            </a:r>
            <a:r>
              <a:rPr lang="it-IT" sz="2000" dirty="0" smtClean="0"/>
              <a:t> fa </a:t>
            </a:r>
            <a:r>
              <a:rPr lang="it-IT" sz="2000" dirty="0"/>
              <a:t>emergere </a:t>
            </a:r>
            <a:r>
              <a:rPr lang="it-IT" sz="2000" dirty="0" smtClean="0"/>
              <a:t>ed esplodere il </a:t>
            </a:r>
            <a:r>
              <a:rPr lang="it-IT" sz="2000" dirty="0"/>
              <a:t>disagio dell’antropologo e il paradosso dell’osservazione partecipante: il difficile equilibrio tra oggettività e soggettività, la problematica commistione tra il distacco dell’osservazione scientifica e il coinvolgimento della </a:t>
            </a:r>
            <a:r>
              <a:rPr lang="it-IT" sz="2000" dirty="0" smtClean="0"/>
              <a:t>partecipazione, tra l’esperienza vissuta e la scrittura di un resoconto oggettivo.</a:t>
            </a:r>
            <a:endParaRPr lang="it-IT" sz="2000" dirty="0"/>
          </a:p>
          <a:p>
            <a:r>
              <a:rPr lang="it-IT" sz="2000" dirty="0"/>
              <a:t>Segna </a:t>
            </a:r>
            <a:r>
              <a:rPr lang="it-IT" sz="2000" dirty="0" smtClean="0"/>
              <a:t>l’inizio negli anni Settanta del Novecento </a:t>
            </a:r>
            <a:r>
              <a:rPr lang="it-IT" sz="2000" dirty="0"/>
              <a:t>di una stagione di crisi dell’antropologia culturale, dapprima negli Stati Uniti e poi in Europa.</a:t>
            </a:r>
          </a:p>
        </p:txBody>
      </p:sp>
      <p:sp>
        <p:nvSpPr>
          <p:cNvPr id="9" name="Rettangolo con angoli ritagliati in diagonale 8"/>
          <p:cNvSpPr/>
          <p:nvPr/>
        </p:nvSpPr>
        <p:spPr>
          <a:xfrm>
            <a:off x="651163" y="3415513"/>
            <a:ext cx="2216727" cy="1066800"/>
          </a:xfrm>
          <a:prstGeom prst="snip2Diag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Paul </a:t>
            </a:r>
            <a:r>
              <a:rPr lang="en-GB" dirty="0" err="1" smtClean="0"/>
              <a:t>Rabinow</a:t>
            </a:r>
            <a:r>
              <a:rPr lang="en-GB" dirty="0" smtClean="0"/>
              <a:t>, </a:t>
            </a:r>
            <a:r>
              <a:rPr lang="en-GB" i="1" dirty="0"/>
              <a:t>Reflection on fieldwork in Morocco</a:t>
            </a:r>
            <a:r>
              <a:rPr lang="en-GB" dirty="0"/>
              <a:t>, 1977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038600" y="3196573"/>
            <a:ext cx="705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L’antropologo </a:t>
            </a:r>
            <a:r>
              <a:rPr lang="it-IT" dirty="0"/>
              <a:t>americano </a:t>
            </a:r>
            <a:r>
              <a:rPr lang="it-IT" dirty="0" smtClean="0"/>
              <a:t>Paul </a:t>
            </a:r>
            <a:r>
              <a:rPr lang="it-IT" dirty="0" err="1" smtClean="0"/>
              <a:t>Rabinow</a:t>
            </a:r>
            <a:r>
              <a:rPr lang="it-IT" dirty="0" smtClean="0"/>
              <a:t> mette bene in </a:t>
            </a:r>
            <a:r>
              <a:rPr lang="it-IT" dirty="0"/>
              <a:t>evidenza l’ambivalenza del </a:t>
            </a:r>
            <a:r>
              <a:rPr lang="it-IT" dirty="0" smtClean="0"/>
              <a:t>metodo etnografico, </a:t>
            </a:r>
            <a:r>
              <a:rPr lang="it-IT" dirty="0"/>
              <a:t>sottolineando il carattere di rito di iniziazione del </a:t>
            </a:r>
            <a:r>
              <a:rPr lang="it-IT" dirty="0" err="1"/>
              <a:t>fieldwork</a:t>
            </a:r>
            <a:r>
              <a:rPr lang="it-IT" dirty="0" smtClean="0"/>
              <a:t>:</a:t>
            </a:r>
          </a:p>
          <a:p>
            <a:pPr algn="just"/>
            <a:r>
              <a:rPr lang="it-IT" dirty="0" smtClean="0"/>
              <a:t>“</a:t>
            </a:r>
            <a:r>
              <a:rPr lang="it-IT" dirty="0"/>
              <a:t>Come studenti ci viene detto che ‘antropologia significa esperienza’, non sei antropologo fino a quando non hai avuto l’esperienza di farlo. Tuttavia, quando torni dal campo si verifica l’esatto contrario: non sono le esperienze che ti hanno reso un iniziato a costituire l’antropologia, ma solo i dati oggettivi che hai riportato indietro”.</a:t>
            </a:r>
          </a:p>
        </p:txBody>
      </p:sp>
    </p:spTree>
    <p:extLst>
      <p:ext uri="{BB962C8B-B14F-4D97-AF65-F5344CB8AC3E}">
        <p14:creationId xmlns:p14="http://schemas.microsoft.com/office/powerpoint/2010/main" val="664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2049</Words>
  <Application>Microsoft Office PowerPoint</Application>
  <PresentationFormat>Widescreen</PresentationFormat>
  <Paragraphs>146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Tema di Office</vt:lpstr>
      <vt:lpstr>Laboratorio di etnografia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anni Settanta: antropologia e femminismo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paola</cp:lastModifiedBy>
  <cp:revision>134</cp:revision>
  <dcterms:created xsi:type="dcterms:W3CDTF">2019-05-28T15:53:33Z</dcterms:created>
  <dcterms:modified xsi:type="dcterms:W3CDTF">2021-03-02T10:35:34Z</dcterms:modified>
</cp:coreProperties>
</file>