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5"/>
  </p:notesMasterIdLst>
  <p:sldIdLst>
    <p:sldId id="269" r:id="rId3"/>
    <p:sldId id="257" r:id="rId4"/>
    <p:sldId id="267" r:id="rId5"/>
    <p:sldId id="258" r:id="rId6"/>
    <p:sldId id="259" r:id="rId7"/>
    <p:sldId id="264" r:id="rId8"/>
    <p:sldId id="260" r:id="rId9"/>
    <p:sldId id="261" r:id="rId10"/>
    <p:sldId id="263" r:id="rId11"/>
    <p:sldId id="265" r:id="rId12"/>
    <p:sldId id="266" r:id="rId13"/>
    <p:sldId id="26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BCA"/>
          </a:solidFill>
        </a:fill>
      </a:tcStyle>
    </a:wholeTbl>
    <a:band2H>
      <a:tcTxStyle/>
      <a:tcStyle>
        <a:tcBdr/>
        <a:fill>
          <a:solidFill>
            <a:srgbClr val="F0F5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ACA"/>
          </a:solidFill>
        </a:fill>
      </a:tcStyle>
    </a:wholeTbl>
    <a:band2H>
      <a:tcTxStyle/>
      <a:tcStyle>
        <a:tcBdr/>
        <a:fill>
          <a:solidFill>
            <a:srgbClr val="FAF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4D4"/>
          </a:solidFill>
        </a:fill>
      </a:tcStyle>
    </a:wholeTbl>
    <a:band2H>
      <a:tcTxStyle/>
      <a:tcStyle>
        <a:tcBdr/>
        <a:fill>
          <a:solidFill>
            <a:srgbClr val="F0F2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/>
    <p:restoredTop sz="94626"/>
  </p:normalViewPr>
  <p:slideViewPr>
    <p:cSldViewPr snapToGrid="0">
      <p:cViewPr varScale="1">
        <p:scale>
          <a:sx n="121" d="100"/>
          <a:sy n="121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809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Testo"/>
          <p:cNvSpPr txBox="1">
            <a:spLocks noGrp="1"/>
          </p:cNvSpPr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olo Testo"/>
          <p:cNvSpPr txBox="1">
            <a:spLocks noGrp="1"/>
          </p:cNvSpPr>
          <p:nvPr>
            <p:ph type="title"/>
          </p:nvPr>
        </p:nvSpPr>
        <p:spPr>
          <a:xfrm>
            <a:off x="0" y="4114800"/>
            <a:ext cx="8915400" cy="877825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1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14400" y="5002305"/>
            <a:ext cx="8001000" cy="1855696"/>
          </a:xfrm>
          <a:prstGeom prst="rect">
            <a:avLst/>
          </a:prstGeom>
          <a:solidFill>
            <a:srgbClr val="E4E6DE"/>
          </a:solidFill>
        </p:spPr>
        <p:txBody>
          <a:bodyPr lIns="137160" tIns="137160" rIns="137160" bIns="137160"/>
          <a:lstStyle>
            <a:lvl1pPr marL="0" indent="0">
              <a:spcBef>
                <a:spcPts val="300"/>
              </a:spcBef>
              <a:buClrTx/>
              <a:buSzTx/>
              <a:buNone/>
              <a:defRPr sz="1600"/>
            </a:lvl1pPr>
            <a:lvl2pPr marL="0" indent="457200">
              <a:spcBef>
                <a:spcPts val="300"/>
              </a:spcBef>
              <a:buClrTx/>
              <a:buSzTx/>
              <a:buNone/>
              <a:defRPr sz="1600"/>
            </a:lvl2pPr>
            <a:lvl3pPr marL="0" indent="914400">
              <a:spcBef>
                <a:spcPts val="300"/>
              </a:spcBef>
              <a:buClrTx/>
              <a:buSzTx/>
              <a:buNone/>
              <a:defRPr sz="1600"/>
            </a:lvl3pPr>
            <a:lvl4pPr marL="0" indent="1371600">
              <a:spcBef>
                <a:spcPts val="300"/>
              </a:spcBef>
              <a:buClrTx/>
              <a:buSzTx/>
              <a:buNone/>
              <a:defRPr sz="1600"/>
            </a:lvl4pPr>
            <a:lvl5pPr marL="0" indent="1828800">
              <a:spcBef>
                <a:spcPts val="300"/>
              </a:spcBef>
              <a:buClrTx/>
              <a:buSz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927100" y="1129552"/>
            <a:ext cx="7988300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olo Testo"/>
          <p:cNvSpPr txBox="1">
            <a:spLocks noGrp="1"/>
          </p:cNvSpPr>
          <p:nvPr>
            <p:ph type="title"/>
          </p:nvPr>
        </p:nvSpPr>
        <p:spPr>
          <a:xfrm>
            <a:off x="0" y="4114800"/>
            <a:ext cx="8915400" cy="877825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2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14400" y="5002305"/>
            <a:ext cx="8001000" cy="1855696"/>
          </a:xfrm>
          <a:prstGeom prst="rect">
            <a:avLst/>
          </a:prstGeom>
          <a:solidFill>
            <a:srgbClr val="E4E6DE"/>
          </a:solidFill>
        </p:spPr>
        <p:txBody>
          <a:bodyPr lIns="137160" tIns="137160" rIns="137160" bIns="137160"/>
          <a:lstStyle>
            <a:lvl1pPr marL="0" indent="0">
              <a:spcBef>
                <a:spcPts val="300"/>
              </a:spcBef>
              <a:buClrTx/>
              <a:buSzTx/>
              <a:buNone/>
              <a:defRPr sz="1600"/>
            </a:lvl1pPr>
            <a:lvl2pPr marL="0" indent="457200">
              <a:spcBef>
                <a:spcPts val="300"/>
              </a:spcBef>
              <a:buClrTx/>
              <a:buSzTx/>
              <a:buNone/>
              <a:defRPr sz="1600"/>
            </a:lvl2pPr>
            <a:lvl3pPr marL="0" indent="914400">
              <a:spcBef>
                <a:spcPts val="300"/>
              </a:spcBef>
              <a:buClrTx/>
              <a:buSzTx/>
              <a:buNone/>
              <a:defRPr sz="1600"/>
            </a:lvl3pPr>
            <a:lvl4pPr marL="0" indent="1371600">
              <a:spcBef>
                <a:spcPts val="300"/>
              </a:spcBef>
              <a:buClrTx/>
              <a:buSzTx/>
              <a:buNone/>
              <a:defRPr sz="1600"/>
            </a:lvl4pPr>
            <a:lvl5pPr marL="0" indent="1828800">
              <a:spcBef>
                <a:spcPts val="300"/>
              </a:spcBef>
              <a:buClrTx/>
              <a:buSz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927100" y="1129552"/>
            <a:ext cx="3986785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28615" y="1129552"/>
            <a:ext cx="3986785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Testo"/>
          <p:cNvSpPr txBox="1">
            <a:spLocks noGrp="1"/>
          </p:cNvSpPr>
          <p:nvPr>
            <p:ph type="title"/>
          </p:nvPr>
        </p:nvSpPr>
        <p:spPr>
          <a:xfrm>
            <a:off x="0" y="4114800"/>
            <a:ext cx="8915400" cy="877825"/>
          </a:xfrm>
          <a:prstGeom prst="rect">
            <a:avLst/>
          </a:prstGeom>
        </p:spPr>
        <p:txBody>
          <a:bodyPr lIns="137160" tIns="137160" rIns="137160" bIns="137160" anchor="b"/>
          <a:lstStyle>
            <a:lvl1pPr>
              <a:defRPr sz="2400"/>
            </a:lvl1pPr>
          </a:lstStyle>
          <a:p>
            <a:r>
              <a:t>Titolo Testo</a:t>
            </a:r>
          </a:p>
        </p:txBody>
      </p:sp>
      <p:sp>
        <p:nvSpPr>
          <p:cNvPr id="13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14400" y="5002305"/>
            <a:ext cx="8001000" cy="1855696"/>
          </a:xfrm>
          <a:prstGeom prst="rect">
            <a:avLst/>
          </a:prstGeom>
          <a:solidFill>
            <a:srgbClr val="E4E6DE"/>
          </a:solidFill>
        </p:spPr>
        <p:txBody>
          <a:bodyPr lIns="137160" tIns="137160" rIns="137160" bIns="137160"/>
          <a:lstStyle>
            <a:lvl1pPr marL="0" indent="0">
              <a:spcBef>
                <a:spcPts val="300"/>
              </a:spcBef>
              <a:buClrTx/>
              <a:buSzTx/>
              <a:buNone/>
              <a:defRPr sz="1600"/>
            </a:lvl1pPr>
            <a:lvl2pPr marL="0" indent="457200">
              <a:spcBef>
                <a:spcPts val="300"/>
              </a:spcBef>
              <a:buClrTx/>
              <a:buSzTx/>
              <a:buNone/>
              <a:defRPr sz="1600"/>
            </a:lvl2pPr>
            <a:lvl3pPr marL="0" indent="914400">
              <a:spcBef>
                <a:spcPts val="300"/>
              </a:spcBef>
              <a:buClrTx/>
              <a:buSzTx/>
              <a:buNone/>
              <a:defRPr sz="1600"/>
            </a:lvl3pPr>
            <a:lvl4pPr marL="0" indent="1371600">
              <a:spcBef>
                <a:spcPts val="300"/>
              </a:spcBef>
              <a:buClrTx/>
              <a:buSzTx/>
              <a:buNone/>
              <a:defRPr sz="1600"/>
            </a:lvl4pPr>
            <a:lvl5pPr marL="0" indent="1828800">
              <a:spcBef>
                <a:spcPts val="300"/>
              </a:spcBef>
              <a:buClrTx/>
              <a:buSz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3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927100" y="1129552"/>
            <a:ext cx="6601969" cy="29809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543800" y="1129552"/>
            <a:ext cx="1371600" cy="14813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543800" y="2629168"/>
            <a:ext cx="1371600" cy="14813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801" y="959643"/>
            <a:ext cx="1637023" cy="77785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ttangolo 9"/>
          <p:cNvSpPr/>
          <p:nvPr/>
        </p:nvSpPr>
        <p:spPr>
          <a:xfrm>
            <a:off x="-6887" y="5420704"/>
            <a:ext cx="9144002" cy="580047"/>
          </a:xfrm>
          <a:prstGeom prst="rect">
            <a:avLst/>
          </a:prstGeom>
          <a:solidFill>
            <a:srgbClr val="BB1717"/>
          </a:solidFill>
          <a:ln w="3175">
            <a:solidFill>
              <a:srgbClr val="BB1717"/>
            </a:solidFill>
            <a:miter/>
          </a:ln>
        </p:spPr>
        <p:txBody>
          <a:bodyPr lIns="34289" tIns="34289" rIns="34289" bIns="34289" anchor="ctr"/>
          <a:lstStyle/>
          <a:p>
            <a:pPr algn="ctr" defTabSz="91440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79586" y="5648711"/>
            <a:ext cx="235765" cy="225446"/>
          </a:xfrm>
          <a:prstGeom prst="rect">
            <a:avLst/>
          </a:prstGeom>
        </p:spPr>
        <p:txBody>
          <a:bodyPr lIns="34289" tIns="34289" rIns="34289" bIns="34289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Test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Titolo Testo</a:t>
            </a:r>
          </a:p>
        </p:txBody>
      </p:sp>
      <p:sp>
        <p:nvSpPr>
          <p:cNvPr id="1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5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136" y="297601"/>
            <a:ext cx="2172641" cy="137647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ttangolo 10"/>
          <p:cNvSpPr/>
          <p:nvPr/>
        </p:nvSpPr>
        <p:spPr>
          <a:xfrm>
            <a:off x="-6887" y="5735637"/>
            <a:ext cx="9144002" cy="1122364"/>
          </a:xfrm>
          <a:prstGeom prst="rect">
            <a:avLst/>
          </a:prstGeom>
          <a:solidFill>
            <a:srgbClr val="BB1717"/>
          </a:solidFill>
          <a:ln w="12700">
            <a:solidFill>
              <a:srgbClr val="BB1717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2707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624544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/>
          <p:nvPr/>
        </p:nvSpPr>
        <p:spPr>
          <a:xfrm>
            <a:off x="1828800" y="-1"/>
            <a:ext cx="5999561" cy="182882"/>
          </a:xfrm>
          <a:prstGeom prst="rect">
            <a:avLst/>
          </a:prstGeom>
          <a:solidFill>
            <a:srgbClr val="D6D9CD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34290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350"/>
          </a:p>
        </p:txBody>
      </p:sp>
      <p:sp>
        <p:nvSpPr>
          <p:cNvPr id="32" name="Rectangle 7"/>
          <p:cNvSpPr/>
          <p:nvPr/>
        </p:nvSpPr>
        <p:spPr>
          <a:xfrm>
            <a:off x="1828800" y="6675120"/>
            <a:ext cx="5999561" cy="182881"/>
          </a:xfrm>
          <a:prstGeom prst="rect">
            <a:avLst/>
          </a:prstGeom>
          <a:solidFill>
            <a:srgbClr val="E4E6DE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34290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350"/>
          </a:p>
        </p:txBody>
      </p:sp>
      <p:sp>
        <p:nvSpPr>
          <p:cNvPr id="33" name="Titolo Testo"/>
          <p:cNvSpPr txBox="1">
            <a:spLocks noGrp="1"/>
          </p:cNvSpPr>
          <p:nvPr>
            <p:ph type="title"/>
          </p:nvPr>
        </p:nvSpPr>
        <p:spPr>
          <a:xfrm>
            <a:off x="1143000" y="1123857"/>
            <a:ext cx="6685361" cy="914401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>
              <a:lnSpc>
                <a:spcPct val="100000"/>
              </a:lnSpc>
              <a:defRPr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Titolo Testo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978818" y="2595561"/>
            <a:ext cx="5707857" cy="3670768"/>
          </a:xfrm>
          <a:prstGeom prst="rect">
            <a:avLst/>
          </a:prstGeom>
        </p:spPr>
        <p:txBody>
          <a:bodyPr/>
          <a:lstStyle>
            <a:lvl1pPr marL="257175" indent="-257175">
              <a:lnSpc>
                <a:spcPct val="100000"/>
              </a:lnSpc>
              <a:spcBef>
                <a:spcPts val="1500"/>
              </a:spcBef>
              <a:buClr>
                <a:srgbClr val="A2C816"/>
              </a:buClr>
              <a:buFontTx/>
              <a:buChar char=""/>
              <a:defRPr sz="15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42396" indent="-280458">
              <a:lnSpc>
                <a:spcPct val="100000"/>
              </a:lnSpc>
              <a:spcBef>
                <a:spcPts val="1500"/>
              </a:spcBef>
              <a:buClr>
                <a:srgbClr val="A2C816"/>
              </a:buClr>
              <a:buFontTx/>
              <a:buChar char=""/>
              <a:defRPr sz="15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05391" indent="-291041">
              <a:lnSpc>
                <a:spcPct val="100000"/>
              </a:lnSpc>
              <a:spcBef>
                <a:spcPts val="1500"/>
              </a:spcBef>
              <a:buClr>
                <a:srgbClr val="A2C816"/>
              </a:buClr>
              <a:buFontTx/>
              <a:buChar char=""/>
              <a:defRPr sz="15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56746" indent="-280458">
              <a:lnSpc>
                <a:spcPct val="100000"/>
              </a:lnSpc>
              <a:spcBef>
                <a:spcPts val="1500"/>
              </a:spcBef>
              <a:buClr>
                <a:srgbClr val="A2C816"/>
              </a:buClr>
              <a:buFontTx/>
              <a:buChar char=""/>
              <a:defRPr sz="15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19741" indent="-291041">
              <a:lnSpc>
                <a:spcPct val="100000"/>
              </a:lnSpc>
              <a:spcBef>
                <a:spcPts val="1500"/>
              </a:spcBef>
              <a:buClr>
                <a:srgbClr val="A2C816"/>
              </a:buClr>
              <a:buFontTx/>
              <a:buChar char=""/>
              <a:defRPr sz="15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810211" y="6659305"/>
            <a:ext cx="193321" cy="184666"/>
          </a:xfrm>
          <a:prstGeom prst="rect">
            <a:avLst/>
          </a:prstGeom>
        </p:spPr>
        <p:txBody>
          <a:bodyPr/>
          <a:lstStyle>
            <a:lvl1pPr algn="ctr" defTabSz="336947">
              <a:defRPr sz="600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42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Testo"/>
          <p:cNvSpPr txBox="1">
            <a:spLocks noGrp="1"/>
          </p:cNvSpPr>
          <p:nvPr>
            <p:ph type="title"/>
          </p:nvPr>
        </p:nvSpPr>
        <p:spPr>
          <a:xfrm>
            <a:off x="0" y="5025435"/>
            <a:ext cx="8915400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14400" y="5943600"/>
            <a:ext cx="8001000" cy="914400"/>
          </a:xfrm>
          <a:prstGeom prst="rect">
            <a:avLst/>
          </a:prstGeom>
          <a:solidFill>
            <a:srgbClr val="E4E6DE"/>
          </a:solidFill>
        </p:spPr>
        <p:txBody>
          <a:bodyPr lIns="91439" tIns="91439" rIns="91439" bIns="91439"/>
          <a:lstStyle>
            <a:lvl1pPr marL="0" indent="0">
              <a:spcBef>
                <a:spcPts val="300"/>
              </a:spcBef>
              <a:buClrTx/>
              <a:buSzTx/>
              <a:buNone/>
              <a:defRPr sz="1800"/>
            </a:lvl1pPr>
            <a:lvl2pPr marL="0" indent="457200">
              <a:spcBef>
                <a:spcPts val="300"/>
              </a:spcBef>
              <a:buClrTx/>
              <a:buSzTx/>
              <a:buNone/>
              <a:defRPr sz="1800"/>
            </a:lvl2pPr>
            <a:lvl3pPr marL="0" indent="914400">
              <a:spcBef>
                <a:spcPts val="300"/>
              </a:spcBef>
              <a:buClrTx/>
              <a:buSzTx/>
              <a:buNone/>
              <a:defRPr sz="1800"/>
            </a:lvl3pPr>
            <a:lvl4pPr marL="0" indent="1371600">
              <a:spcBef>
                <a:spcPts val="300"/>
              </a:spcBef>
              <a:buClrTx/>
              <a:buSzTx/>
              <a:buNone/>
              <a:defRPr sz="1800"/>
            </a:lvl4pPr>
            <a:lvl5pPr marL="0" indent="1828800">
              <a:spcBef>
                <a:spcPts val="300"/>
              </a:spcBef>
              <a:buClrTx/>
              <a:buSz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idx="21"/>
          </p:nvPr>
        </p:nvSpPr>
        <p:spPr>
          <a:xfrm>
            <a:off x="927100" y="1129552"/>
            <a:ext cx="7988300" cy="3886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 Testo"/>
          <p:cNvSpPr txBox="1">
            <a:spLocks noGrp="1"/>
          </p:cNvSpPr>
          <p:nvPr>
            <p:ph type="title"/>
          </p:nvPr>
        </p:nvSpPr>
        <p:spPr>
          <a:xfrm>
            <a:off x="0" y="3200399"/>
            <a:ext cx="8915400" cy="2286001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4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14400" y="5484607"/>
            <a:ext cx="8001000" cy="777241"/>
          </a:xfrm>
          <a:prstGeom prst="rect">
            <a:avLst/>
          </a:prstGeom>
          <a:solidFill>
            <a:srgbClr val="E4E6DE"/>
          </a:solidFill>
        </p:spPr>
        <p:txBody>
          <a:bodyPr lIns="91439" tIns="91439" rIns="91439" bIns="91439" anchor="ctr"/>
          <a:lstStyle>
            <a:lvl1pPr marL="0" indent="0">
              <a:spcBef>
                <a:spcPts val="300"/>
              </a:spcBef>
              <a:buClrTx/>
              <a:buSzTx/>
              <a:buNone/>
              <a:defRPr sz="1800"/>
            </a:lvl1pPr>
            <a:lvl2pPr marL="0" indent="457200">
              <a:spcBef>
                <a:spcPts val="300"/>
              </a:spcBef>
              <a:buClrTx/>
              <a:buSzTx/>
              <a:buNone/>
              <a:defRPr sz="1800"/>
            </a:lvl2pPr>
            <a:lvl3pPr marL="0" indent="914400">
              <a:spcBef>
                <a:spcPts val="300"/>
              </a:spcBef>
              <a:buClrTx/>
              <a:buSzTx/>
              <a:buNone/>
              <a:defRPr sz="1800"/>
            </a:lvl3pPr>
            <a:lvl4pPr marL="0" indent="1371600">
              <a:spcBef>
                <a:spcPts val="300"/>
              </a:spcBef>
              <a:buClrTx/>
              <a:buSzTx/>
              <a:buNone/>
              <a:defRPr sz="1800"/>
            </a:lvl4pPr>
            <a:lvl5pPr marL="0" indent="1828800">
              <a:spcBef>
                <a:spcPts val="300"/>
              </a:spcBef>
              <a:buClrTx/>
              <a:buSz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Testo"/>
          <p:cNvSpPr txBox="1">
            <a:spLocks noGrp="1"/>
          </p:cNvSpPr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117600" y="2595563"/>
            <a:ext cx="3566160" cy="36814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olo Testo"/>
          <p:cNvSpPr txBox="1">
            <a:spLocks noGrp="1"/>
          </p:cNvSpPr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20587" y="2017713"/>
            <a:ext cx="3566161" cy="8778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147533" y="2017713"/>
            <a:ext cx="3566160" cy="877888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  <a:endParaRPr/>
          </a:p>
        </p:txBody>
      </p:sp>
      <p:sp>
        <p:nvSpPr>
          <p:cNvPr id="62" name="Straight Connector 10"/>
          <p:cNvSpPr/>
          <p:nvPr/>
        </p:nvSpPr>
        <p:spPr>
          <a:xfrm>
            <a:off x="1212027" y="2904564"/>
            <a:ext cx="3383282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Straight Connector 11"/>
          <p:cNvSpPr/>
          <p:nvPr/>
        </p:nvSpPr>
        <p:spPr>
          <a:xfrm>
            <a:off x="5238974" y="2904564"/>
            <a:ext cx="3383281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Straight Connector 12"/>
          <p:cNvSpPr/>
          <p:nvPr/>
        </p:nvSpPr>
        <p:spPr>
          <a:xfrm>
            <a:off x="1212027" y="2904564"/>
            <a:ext cx="3383282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Straight Connector 13"/>
          <p:cNvSpPr/>
          <p:nvPr/>
        </p:nvSpPr>
        <p:spPr>
          <a:xfrm>
            <a:off x="5238974" y="2904564"/>
            <a:ext cx="3383281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Straight Connector 14"/>
          <p:cNvSpPr/>
          <p:nvPr/>
        </p:nvSpPr>
        <p:spPr>
          <a:xfrm>
            <a:off x="1212027" y="2904564"/>
            <a:ext cx="3383282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Straight Connector 15"/>
          <p:cNvSpPr/>
          <p:nvPr/>
        </p:nvSpPr>
        <p:spPr>
          <a:xfrm>
            <a:off x="5238974" y="2904564"/>
            <a:ext cx="3383281" cy="1589"/>
          </a:xfrm>
          <a:prstGeom prst="line">
            <a:avLst/>
          </a:prstGeom>
          <a:ln w="38100">
            <a:solidFill>
              <a:srgbClr val="D6D9C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Testo"/>
          <p:cNvSpPr txBox="1">
            <a:spLocks noGrp="1"/>
          </p:cNvSpPr>
          <p:nvPr>
            <p:ph type="title"/>
          </p:nvPr>
        </p:nvSpPr>
        <p:spPr>
          <a:xfrm>
            <a:off x="0" y="1123856"/>
            <a:ext cx="8913814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olo Testo"/>
          <p:cNvSpPr txBox="1">
            <a:spLocks noGrp="1"/>
          </p:cNvSpPr>
          <p:nvPr>
            <p:ph type="title"/>
          </p:nvPr>
        </p:nvSpPr>
        <p:spPr>
          <a:xfrm>
            <a:off x="0" y="1124711"/>
            <a:ext cx="8915400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47533" y="2590800"/>
            <a:ext cx="3566161" cy="36861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0951" y="2039110"/>
            <a:ext cx="3566161" cy="4224530"/>
          </a:xfrm>
          <a:prstGeom prst="rect">
            <a:avLst/>
          </a:prstGeom>
          <a:solidFill>
            <a:srgbClr val="E4E6DE"/>
          </a:solidFill>
        </p:spPr>
        <p:txBody>
          <a:bodyPr lIns="274320" tIns="274320" rIns="274320" bIns="274320"/>
          <a:lstStyle/>
          <a:p>
            <a:pPr marL="0" indent="0">
              <a:buClrTx/>
              <a:buSzTx/>
              <a:buNone/>
              <a:defRPr sz="1800"/>
            </a:pPr>
            <a:endParaRPr/>
          </a:p>
        </p:txBody>
      </p:sp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olo Testo"/>
          <p:cNvSpPr txBox="1">
            <a:spLocks noGrp="1"/>
          </p:cNvSpPr>
          <p:nvPr>
            <p:ph type="title"/>
          </p:nvPr>
        </p:nvSpPr>
        <p:spPr>
          <a:xfrm>
            <a:off x="0" y="1124711"/>
            <a:ext cx="8915400" cy="9144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487987" y="2048255"/>
            <a:ext cx="3427413" cy="420624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14400" y="2039111"/>
            <a:ext cx="4572000" cy="4224530"/>
          </a:xfrm>
          <a:prstGeom prst="rect">
            <a:avLst/>
          </a:prstGeom>
          <a:solidFill>
            <a:srgbClr val="E4E6DE"/>
          </a:solidFill>
        </p:spPr>
        <p:txBody>
          <a:bodyPr lIns="274320" tIns="274320" rIns="274320" bIns="274320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914399" y="-1"/>
            <a:ext cx="7999415" cy="182882"/>
          </a:xfrm>
          <a:prstGeom prst="rect">
            <a:avLst/>
          </a:prstGeom>
          <a:solidFill>
            <a:srgbClr val="D6D9C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914399" y="6675119"/>
            <a:ext cx="7999415" cy="182881"/>
          </a:xfrm>
          <a:prstGeom prst="rect">
            <a:avLst/>
          </a:prstGeom>
          <a:solidFill>
            <a:srgbClr val="E4E6D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06793" y="6652587"/>
            <a:ext cx="223402" cy="1981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 defTabSz="449262">
              <a:defRPr sz="800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1pPr>
      <a:lvl2pPr marL="723194" marR="0" indent="-37394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2pPr>
      <a:lvl3pPr marL="1073855" marR="0" indent="-38805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3pPr>
      <a:lvl4pPr marL="1408994" marR="0" indent="-37394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4pPr>
      <a:lvl5pPr marL="1759655" marR="0" indent="-38805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5pPr>
      <a:lvl6pPr marL="2094089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6pPr>
      <a:lvl7pPr marL="2436989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7pPr>
      <a:lvl8pPr marL="2781476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8pPr>
      <a:lvl9pPr marL="3125964" marR="0" indent="-382764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100000"/>
        <a:buFontTx/>
        <a:buChar char="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1pPr>
      <a:lvl2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2pPr>
      <a:lvl3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3pPr>
      <a:lvl4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4pPr>
      <a:lvl5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5pPr>
      <a:lvl6pPr marL="0" marR="0" indent="22860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6pPr>
      <a:lvl7pPr marL="0" marR="0" indent="2743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7pPr>
      <a:lvl8pPr marL="0" marR="0" indent="3200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8pPr>
      <a:lvl9pPr marL="0" marR="0" indent="3657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802" y="136525"/>
            <a:ext cx="1637022" cy="103713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tangolo 9"/>
          <p:cNvSpPr/>
          <p:nvPr/>
        </p:nvSpPr>
        <p:spPr>
          <a:xfrm>
            <a:off x="-6887" y="6084607"/>
            <a:ext cx="9144002" cy="773395"/>
          </a:xfrm>
          <a:prstGeom prst="rect">
            <a:avLst/>
          </a:prstGeom>
          <a:solidFill>
            <a:srgbClr val="BB1717"/>
          </a:solidFill>
          <a:ln w="12700">
            <a:solidFill>
              <a:srgbClr val="BB1717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72337" y="6423497"/>
            <a:ext cx="24301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2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_Eutci7ack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olo 1"/>
          <p:cNvSpPr txBox="1">
            <a:spLocks noGrp="1"/>
          </p:cNvSpPr>
          <p:nvPr>
            <p:ph type="ctrTitle"/>
          </p:nvPr>
        </p:nvSpPr>
        <p:spPr>
          <a:xfrm>
            <a:off x="0" y="2080260"/>
            <a:ext cx="9144000" cy="13487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03504">
              <a:defRPr sz="4752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/>
              <a:t>Approccio </a:t>
            </a:r>
            <a:br>
              <a:rPr lang="it-IT" dirty="0"/>
            </a:br>
            <a:r>
              <a:rPr lang="it-IT" dirty="0"/>
              <a:t>Processuale</a:t>
            </a:r>
            <a:endParaRPr sz="3102" dirty="0"/>
          </a:p>
        </p:txBody>
      </p:sp>
      <p:sp>
        <p:nvSpPr>
          <p:cNvPr id="45" name="Sottotitolo 2"/>
          <p:cNvSpPr txBox="1">
            <a:spLocks noGrp="1"/>
          </p:cNvSpPr>
          <p:nvPr>
            <p:ph type="subTitle" sz="half" idx="1"/>
          </p:nvPr>
        </p:nvSpPr>
        <p:spPr>
          <a:xfrm>
            <a:off x="-6887" y="3803658"/>
            <a:ext cx="9137114" cy="104213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5B5A5A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Sofia </a:t>
            </a:r>
            <a:r>
              <a:rPr dirty="0" err="1"/>
              <a:t>Venturoli</a:t>
            </a:r>
            <a:endParaRPr dirty="0"/>
          </a:p>
        </p:txBody>
      </p:sp>
      <p:sp>
        <p:nvSpPr>
          <p:cNvPr id="46" name="Sottotitolo 2"/>
          <p:cNvSpPr txBox="1"/>
          <p:nvPr/>
        </p:nvSpPr>
        <p:spPr>
          <a:xfrm>
            <a:off x="-121187" y="6013384"/>
            <a:ext cx="9068534" cy="653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5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A.A. 202</a:t>
            </a:r>
            <a:r>
              <a:rPr lang="it-IT" sz="15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sz="15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/2</a:t>
            </a:r>
            <a:r>
              <a:rPr lang="it-IT" sz="15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15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500" b="1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Comunicazione</a:t>
            </a:r>
            <a:r>
              <a:rPr sz="15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z="1500" b="1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Interculturale</a:t>
            </a:r>
            <a:endParaRPr sz="15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993" y="6028810"/>
            <a:ext cx="1113155" cy="383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ontent Placeholder 2"/>
          <p:cNvSpPr txBox="1"/>
          <p:nvPr/>
        </p:nvSpPr>
        <p:spPr>
          <a:xfrm>
            <a:off x="45541" y="2301301"/>
            <a:ext cx="5332138" cy="3262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1" i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685800" lvl="1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Processo</a:t>
            </a:r>
            <a:r>
              <a:rPr dirty="0"/>
              <a:t> e </a:t>
            </a:r>
            <a:r>
              <a:rPr dirty="0" err="1"/>
              <a:t>conflitto</a:t>
            </a:r>
            <a:r>
              <a:rPr dirty="0"/>
              <a:t> + </a:t>
            </a:r>
            <a:r>
              <a:rPr b="1" dirty="0" err="1"/>
              <a:t>individuo</a:t>
            </a:r>
            <a:r>
              <a:rPr dirty="0"/>
              <a:t>: </a:t>
            </a:r>
            <a:r>
              <a:rPr dirty="0" err="1"/>
              <a:t>strategie</a:t>
            </a:r>
            <a:r>
              <a:rPr dirty="0"/>
              <a:t> </a:t>
            </a:r>
            <a:r>
              <a:rPr dirty="0" err="1"/>
              <a:t>manipolative</a:t>
            </a:r>
            <a:r>
              <a:rPr dirty="0"/>
              <a:t>, </a:t>
            </a:r>
            <a:r>
              <a:rPr dirty="0" err="1"/>
              <a:t>decisioni</a:t>
            </a:r>
            <a:r>
              <a:rPr dirty="0"/>
              <a:t> </a:t>
            </a:r>
            <a:r>
              <a:rPr dirty="0" err="1"/>
              <a:t>individuali</a:t>
            </a:r>
            <a:endParaRPr dirty="0"/>
          </a:p>
          <a:p>
            <a:pPr marL="685800" lvl="1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Rituale</a:t>
            </a:r>
            <a:r>
              <a:rPr dirty="0"/>
              <a:t> e communitas</a:t>
            </a:r>
            <a:r>
              <a:rPr lang="it-IT" dirty="0"/>
              <a:t>: </a:t>
            </a:r>
            <a:r>
              <a:rPr lang="it-IT" b="1" dirty="0"/>
              <a:t>performance</a:t>
            </a:r>
            <a:endParaRPr b="1" dirty="0"/>
          </a:p>
          <a:p>
            <a:pPr marL="685800" lvl="1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Il </a:t>
            </a:r>
            <a:r>
              <a:rPr lang="it-IT" b="1" dirty="0"/>
              <a:t>d</a:t>
            </a:r>
            <a:r>
              <a:rPr b="1" dirty="0" err="1"/>
              <a:t>ramma</a:t>
            </a:r>
            <a:r>
              <a:rPr b="1" dirty="0"/>
              <a:t> </a:t>
            </a:r>
            <a:r>
              <a:rPr b="1" dirty="0" err="1"/>
              <a:t>sociale</a:t>
            </a:r>
            <a:endParaRPr b="1" dirty="0"/>
          </a:p>
          <a:p>
            <a:pPr marL="685800" lvl="1" indent="-228600" defTabSz="914400">
              <a:lnSpc>
                <a:spcPct val="81000"/>
              </a:lnSpc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Action theory</a:t>
            </a:r>
          </a:p>
        </p:txBody>
      </p:sp>
      <p:sp>
        <p:nvSpPr>
          <p:cNvPr id="188" name="Rectangle 1"/>
          <p:cNvSpPr txBox="1"/>
          <p:nvPr/>
        </p:nvSpPr>
        <p:spPr>
          <a:xfrm>
            <a:off x="45540" y="116601"/>
            <a:ext cx="7269659" cy="1915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914400">
              <a:defRPr sz="3000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Victor Turner, </a:t>
            </a:r>
            <a:r>
              <a:rPr i="1" dirty="0"/>
              <a:t>Schism and Continuity in an African Society </a:t>
            </a:r>
            <a:r>
              <a:rPr dirty="0"/>
              <a:t>(1957) </a:t>
            </a:r>
            <a:r>
              <a:rPr i="1" dirty="0"/>
              <a:t>The forest of symbols. Aspects of </a:t>
            </a:r>
            <a:r>
              <a:rPr i="1" dirty="0" err="1"/>
              <a:t>Ndembu</a:t>
            </a:r>
            <a:r>
              <a:rPr i="1" dirty="0"/>
              <a:t> ritual</a:t>
            </a:r>
            <a:r>
              <a:rPr dirty="0"/>
              <a:t> (1967)</a:t>
            </a:r>
          </a:p>
        </p:txBody>
      </p:sp>
      <p:pic>
        <p:nvPicPr>
          <p:cNvPr id="189" name="ndembu.jpg" descr="ndemb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92" y="2148720"/>
            <a:ext cx="3491967" cy="326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"/>
          <p:cNvSpPr txBox="1"/>
          <p:nvPr/>
        </p:nvSpPr>
        <p:spPr>
          <a:xfrm>
            <a:off x="238274" y="224777"/>
            <a:ext cx="7031205" cy="99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 defTabSz="914400">
              <a:defRPr sz="3000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it-IT" dirty="0"/>
              <a:t>Edmund Leach, </a:t>
            </a:r>
            <a:r>
              <a:rPr lang="it-IT" i="1" dirty="0" err="1"/>
              <a:t>Political</a:t>
            </a:r>
            <a:r>
              <a:rPr lang="it-IT" i="1" dirty="0"/>
              <a:t> System of </a:t>
            </a:r>
            <a:r>
              <a:rPr lang="it-IT" i="1" dirty="0" err="1"/>
              <a:t>Highland</a:t>
            </a:r>
            <a:r>
              <a:rPr lang="it-IT" i="1" dirty="0"/>
              <a:t> Burma</a:t>
            </a:r>
            <a:r>
              <a:rPr lang="it-IT" dirty="0"/>
              <a:t> </a:t>
            </a:r>
            <a:r>
              <a:rPr dirty="0"/>
              <a:t>(1954)</a:t>
            </a:r>
          </a:p>
        </p:txBody>
      </p:sp>
      <p:sp>
        <p:nvSpPr>
          <p:cNvPr id="192" name="Content Placeholder 2"/>
          <p:cNvSpPr txBox="1"/>
          <p:nvPr/>
        </p:nvSpPr>
        <p:spPr>
          <a:xfrm>
            <a:off x="119511" y="1965257"/>
            <a:ext cx="4615106" cy="3458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pPr marL="221742" indent="-221742" defTabSz="886968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716" b="1" i="1">
                <a:latin typeface="Calibri"/>
                <a:ea typeface="Calibri"/>
                <a:cs typeface="Calibri"/>
                <a:sym typeface="Calibri"/>
              </a:defRPr>
            </a:pPr>
            <a:r>
              <a:t>Fuori dall’Africa: </a:t>
            </a:r>
            <a:r>
              <a:rPr b="0" i="0"/>
              <a:t>verso un’analisi più dinamica, orientata allo studio dei processi.</a:t>
            </a:r>
          </a:p>
          <a:p>
            <a:pPr marL="665226" lvl="1" indent="-221742" defTabSz="886968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328">
                <a:latin typeface="Calibri"/>
                <a:ea typeface="Calibri"/>
                <a:cs typeface="Calibri"/>
                <a:sym typeface="Calibri"/>
              </a:defRPr>
            </a:pPr>
            <a:r>
              <a:t>Diverse realtà etniche, linguistiche, religiose e politiche in relazione</a:t>
            </a:r>
          </a:p>
          <a:p>
            <a:pPr marL="665226" lvl="1" indent="-221742" defTabSz="886968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328">
                <a:latin typeface="Calibri"/>
                <a:ea typeface="Calibri"/>
                <a:cs typeface="Calibri"/>
                <a:sym typeface="Calibri"/>
              </a:defRPr>
            </a:pPr>
            <a:r>
              <a:t>Norme e deviazioni</a:t>
            </a:r>
          </a:p>
          <a:p>
            <a:pPr marL="665226" lvl="1" indent="-221742" defTabSz="886968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2328">
                <a:latin typeface="Calibri"/>
                <a:ea typeface="Calibri"/>
                <a:cs typeface="Calibri"/>
                <a:sym typeface="Calibri"/>
              </a:defRPr>
            </a:pPr>
            <a:r>
              <a:t>Oltre i sistemi chiusi</a:t>
            </a:r>
          </a:p>
        </p:txBody>
      </p:sp>
      <p:grpSp>
        <p:nvGrpSpPr>
          <p:cNvPr id="195" name="Picture 3"/>
          <p:cNvGrpSpPr/>
          <p:nvPr/>
        </p:nvGrpSpPr>
        <p:grpSpPr>
          <a:xfrm>
            <a:off x="4820520" y="3659121"/>
            <a:ext cx="1292088" cy="1722783"/>
            <a:chOff x="0" y="0"/>
            <a:chExt cx="1292086" cy="1722782"/>
          </a:xfrm>
        </p:grpSpPr>
        <p:sp>
          <p:nvSpPr>
            <p:cNvPr id="193" name="Rettangolo"/>
            <p:cNvSpPr/>
            <p:nvPr/>
          </p:nvSpPr>
          <p:spPr>
            <a:xfrm>
              <a:off x="0" y="0"/>
              <a:ext cx="1292087" cy="172278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91440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4" name="image8.jpeg" descr="image8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92087" cy="1722783"/>
            </a:xfrm>
            <a:prstGeom prst="rect">
              <a:avLst/>
            </a:prstGeom>
            <a:ln w="63500" cap="sq">
              <a:solidFill>
                <a:srgbClr val="FFFFFF"/>
              </a:solidFill>
              <a:prstDash val="solid"/>
              <a:miter lim="800000"/>
            </a:ln>
            <a:effectLst>
              <a:outerShdw blurRad="38100" dist="12700" dir="5400000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9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27" y="2213664"/>
            <a:ext cx="3059174" cy="3227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>
            <a:spLocks noGrp="1"/>
          </p:cNvSpPr>
          <p:nvPr>
            <p:ph type="title"/>
          </p:nvPr>
        </p:nvSpPr>
        <p:spPr>
          <a:xfrm>
            <a:off x="-1" y="1123856"/>
            <a:ext cx="8913815" cy="9144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Content Placeholder 3" descr="Content Placeholder 3"/>
          <p:cNvPicPr>
            <a:picLocks noChangeAspect="1"/>
          </p:cNvPicPr>
          <p:nvPr/>
        </p:nvPicPr>
        <p:blipFill>
          <a:blip r:embed="rId2"/>
          <a:srcRect l="24"/>
          <a:stretch>
            <a:fillRect/>
          </a:stretch>
        </p:blipFill>
        <p:spPr>
          <a:xfrm>
            <a:off x="329248" y="296581"/>
            <a:ext cx="8335292" cy="6223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-1" y="853416"/>
            <a:ext cx="8913815" cy="914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 dirty="0"/>
              <a:t>La </a:t>
            </a:r>
            <a:r>
              <a:rPr lang="it-IT" i="1" dirty="0"/>
              <a:t>transizione</a:t>
            </a:r>
            <a:r>
              <a:rPr lang="it-IT" dirty="0"/>
              <a:t> e la fine del funzionalismo</a:t>
            </a:r>
          </a:p>
        </p:txBody>
      </p:sp>
      <p:sp>
        <p:nvSpPr>
          <p:cNvPr id="15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7699" y="1856070"/>
            <a:ext cx="8371931" cy="3234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sz="1727" i="1"/>
            </a:pPr>
            <a:endParaRPr lang="it-IT" dirty="0"/>
          </a:p>
          <a:p>
            <a:pPr marL="0" indent="0">
              <a:buNone/>
            </a:pP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Since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the last major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bench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mark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in the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anthropology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of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politics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African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Political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Systems (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edited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by Fortes and Evans-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Pritchard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1940),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which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has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been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both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stimulus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and model for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several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well-known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anthologies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monographs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and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articles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there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has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been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trend—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first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almost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imperceptible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then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gaining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momentum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in the late 1950's and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early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1960's—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away</a:t>
            </a:r>
            <a:r>
              <a:rPr lang="it-IT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from the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earlier</a:t>
            </a:r>
            <a:r>
              <a:rPr lang="it-IT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preoccupation</a:t>
            </a:r>
            <a:r>
              <a:rPr lang="it-IT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with the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taxonomy</a:t>
            </a:r>
            <a:r>
              <a:rPr lang="it-IT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structure</a:t>
            </a:r>
            <a:r>
              <a:rPr lang="it-IT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and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function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of </a:t>
            </a:r>
            <a:r>
              <a:rPr lang="it-IT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political</a:t>
            </a:r>
            <a:r>
              <a:rPr lang="it-IT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systems </a:t>
            </a:r>
            <a:r>
              <a:rPr lang="it-IT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 a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growing</a:t>
            </a:r>
            <a:r>
              <a:rPr lang="it-IT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concern</a:t>
            </a:r>
            <a:r>
              <a:rPr lang="it-IT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with the study of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political</a:t>
            </a:r>
            <a:r>
              <a:rPr lang="it-IT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processes</a:t>
            </a:r>
            <a:r>
              <a:rPr lang="it-IT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.(1)</a:t>
            </a:r>
          </a:p>
          <a:p>
            <a:pPr marL="0" indent="0" defTabSz="877823">
              <a:spcBef>
                <a:spcPts val="1900"/>
              </a:spcBef>
              <a:buSzTx/>
              <a:buFont typeface="Wingdings 2"/>
              <a:buNone/>
              <a:defRPr sz="1727"/>
            </a:pPr>
            <a:endParaRPr dirty="0"/>
          </a:p>
        </p:txBody>
      </p:sp>
      <p:sp>
        <p:nvSpPr>
          <p:cNvPr id="160" name="Title 1"/>
          <p:cNvSpPr/>
          <p:nvPr/>
        </p:nvSpPr>
        <p:spPr>
          <a:xfrm>
            <a:off x="97699" y="6044441"/>
            <a:ext cx="8816114" cy="557546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20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ottotitolo 2"/>
          <p:cNvSpPr txBox="1"/>
          <p:nvPr/>
        </p:nvSpPr>
        <p:spPr>
          <a:xfrm>
            <a:off x="210929" y="5736842"/>
            <a:ext cx="9068534" cy="21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defTabSz="685800">
              <a:spcBef>
                <a:spcPts val="750"/>
              </a:spcBef>
            </a:pPr>
            <a:r>
              <a:rPr sz="900"/>
              <a:t>Sofia Venturoli</a:t>
            </a:r>
          </a:p>
        </p:txBody>
      </p:sp>
      <p:sp>
        <p:nvSpPr>
          <p:cNvPr id="119" name="Titolo 1"/>
          <p:cNvSpPr txBox="1"/>
          <p:nvPr/>
        </p:nvSpPr>
        <p:spPr>
          <a:xfrm>
            <a:off x="-114301" y="1809436"/>
            <a:ext cx="442626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marL="329184" indent="-329184" algn="r" defTabSz="877823">
              <a:spcBef>
                <a:spcPts val="1900"/>
              </a:spcBef>
              <a:defRPr sz="1727"/>
            </a:pPr>
            <a:r>
              <a:rPr lang="it-IT" sz="2800" b="1" dirty="0"/>
              <a:t>Il  contesto storico sociale</a:t>
            </a:r>
          </a:p>
        </p:txBody>
      </p:sp>
      <p:sp>
        <p:nvSpPr>
          <p:cNvPr id="121" name="CasellaDiTesto 9"/>
          <p:cNvSpPr txBox="1"/>
          <p:nvPr/>
        </p:nvSpPr>
        <p:spPr>
          <a:xfrm>
            <a:off x="305752" y="511761"/>
            <a:ext cx="6848269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defTabSz="685800">
              <a:defRPr sz="3000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2250" b="1" i="1" dirty="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Political</a:t>
            </a:r>
            <a:r>
              <a:rPr lang="it-IT" sz="2250" b="1" i="1" dirty="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it-IT" sz="2250" b="1" i="1" dirty="0" err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Anthropology</a:t>
            </a:r>
            <a:r>
              <a:rPr sz="2250" b="1" i="1" dirty="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it-IT" sz="2250" b="1" dirty="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M.J. </a:t>
            </a:r>
            <a:r>
              <a:rPr lang="it-IT" sz="2250" b="1" dirty="0" err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Swartz</a:t>
            </a:r>
            <a:r>
              <a:rPr lang="it-IT" sz="2250" b="1" dirty="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, V. Turner, A. </a:t>
            </a:r>
            <a:r>
              <a:rPr lang="it-IT" sz="2250" b="1" dirty="0" err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Tuden</a:t>
            </a:r>
            <a:r>
              <a:rPr sz="2250" b="1" dirty="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, 19</a:t>
            </a:r>
            <a:r>
              <a:rPr lang="it-IT" sz="2250" b="1" dirty="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66</a:t>
            </a:r>
            <a:r>
              <a:rPr sz="2250" b="1" dirty="0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rPr>
              <a:t>, Introduction</a:t>
            </a:r>
          </a:p>
        </p:txBody>
      </p:sp>
      <p:sp>
        <p:nvSpPr>
          <p:cNvPr id="122" name="Content Placeholder 2"/>
          <p:cNvSpPr txBox="1"/>
          <p:nvPr/>
        </p:nvSpPr>
        <p:spPr>
          <a:xfrm>
            <a:off x="305753" y="1867108"/>
            <a:ext cx="744213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endParaRPr lang="it-IT" i="1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" name="Picture 8" descr="Picture 8">
            <a:extLst>
              <a:ext uri="{FF2B5EF4-FFF2-40B4-BE49-F238E27FC236}">
                <a16:creationId xmlns:a16="http://schemas.microsoft.com/office/drawing/2014/main" id="{B4504479-FD44-CB00-9E60-37C7EB482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83" y="6206187"/>
            <a:ext cx="1131210" cy="4468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3675E5-4D84-F574-0C06-3668F0FDD550}"/>
              </a:ext>
            </a:extLst>
          </p:cNvPr>
          <p:cNvSpPr txBox="1"/>
          <p:nvPr/>
        </p:nvSpPr>
        <p:spPr>
          <a:xfrm>
            <a:off x="305752" y="2963637"/>
            <a:ext cx="7169468" cy="2246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000" i="1" dirty="0">
                <a:latin typeface="Century Gothic" panose="020B0502020202020204" pitchFamily="34" charset="0"/>
              </a:rPr>
              <a:t>“From the </a:t>
            </a:r>
            <a:r>
              <a:rPr lang="it-IT" sz="2000" i="1" dirty="0" err="1">
                <a:latin typeface="Century Gothic" panose="020B0502020202020204" pitchFamily="34" charset="0"/>
              </a:rPr>
              <a:t>viewpoint</a:t>
            </a:r>
            <a:r>
              <a:rPr lang="it-IT" sz="2000" i="1" dirty="0">
                <a:latin typeface="Century Gothic" panose="020B0502020202020204" pitchFamily="34" charset="0"/>
              </a:rPr>
              <a:t> of the </a:t>
            </a:r>
            <a:r>
              <a:rPr lang="it-IT" sz="2000" i="1" dirty="0" err="1">
                <a:latin typeface="Century Gothic" panose="020B0502020202020204" pitchFamily="34" charset="0"/>
              </a:rPr>
              <a:t>sociology</a:t>
            </a:r>
            <a:r>
              <a:rPr lang="it-IT" sz="2000" i="1" dirty="0">
                <a:latin typeface="Century Gothic" panose="020B0502020202020204" pitchFamily="34" charset="0"/>
              </a:rPr>
              <a:t> of knowledge, </a:t>
            </a:r>
            <a:r>
              <a:rPr lang="it-IT" sz="2000" i="1" dirty="0" err="1">
                <a:latin typeface="Century Gothic" panose="020B0502020202020204" pitchFamily="34" charset="0"/>
              </a:rPr>
              <a:t>it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is</a:t>
            </a:r>
            <a:r>
              <a:rPr lang="it-IT" sz="2000" i="1" dirty="0">
                <a:latin typeface="Century Gothic" panose="020B0502020202020204" pitchFamily="34" charset="0"/>
              </a:rPr>
              <a:t> no </a:t>
            </a:r>
            <a:r>
              <a:rPr lang="it-IT" sz="2000" i="1" dirty="0" err="1">
                <a:latin typeface="Century Gothic" panose="020B0502020202020204" pitchFamily="34" charset="0"/>
              </a:rPr>
              <a:t>accident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that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this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alteration</a:t>
            </a:r>
            <a:r>
              <a:rPr lang="it-IT" sz="2000" i="1" dirty="0">
                <a:latin typeface="Century Gothic" panose="020B0502020202020204" pitchFamily="34" charset="0"/>
              </a:rPr>
              <a:t> of </a:t>
            </a:r>
            <a:r>
              <a:rPr lang="it-IT" sz="2000" i="1" dirty="0" err="1">
                <a:latin typeface="Century Gothic" panose="020B0502020202020204" pitchFamily="34" charset="0"/>
              </a:rPr>
              <a:t>analytical</a:t>
            </a:r>
            <a:r>
              <a:rPr lang="it-IT" sz="2000" i="1" dirty="0">
                <a:latin typeface="Century Gothic" panose="020B0502020202020204" pitchFamily="34" charset="0"/>
              </a:rPr>
              <a:t> focus from </a:t>
            </a:r>
            <a:r>
              <a:rPr lang="it-IT" sz="2000" i="1" dirty="0" err="1">
                <a:latin typeface="Century Gothic" panose="020B0502020202020204" pitchFamily="34" charset="0"/>
              </a:rPr>
              <a:t>structure</a:t>
            </a:r>
            <a:r>
              <a:rPr lang="it-IT" sz="2000" i="1" dirty="0">
                <a:latin typeface="Century Gothic" panose="020B0502020202020204" pitchFamily="34" charset="0"/>
              </a:rPr>
              <a:t> to </a:t>
            </a:r>
            <a:r>
              <a:rPr lang="it-IT" sz="2000" i="1" dirty="0" err="1">
                <a:latin typeface="Century Gothic" panose="020B0502020202020204" pitchFamily="34" charset="0"/>
              </a:rPr>
              <a:t>process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has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developed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during</a:t>
            </a:r>
            <a:r>
              <a:rPr lang="it-IT" sz="2000" i="1" dirty="0">
                <a:latin typeface="Century Gothic" panose="020B0502020202020204" pitchFamily="34" charset="0"/>
              </a:rPr>
              <a:t> a </a:t>
            </a:r>
            <a:r>
              <a:rPr lang="it-IT" sz="2000" i="1" dirty="0" err="1">
                <a:latin typeface="Century Gothic" panose="020B0502020202020204" pitchFamily="34" charset="0"/>
              </a:rPr>
              <a:t>period</a:t>
            </a:r>
            <a:r>
              <a:rPr lang="it-IT" sz="2000" i="1" dirty="0">
                <a:latin typeface="Century Gothic" panose="020B0502020202020204" pitchFamily="34" charset="0"/>
              </a:rPr>
              <a:t> in </a:t>
            </a:r>
            <a:r>
              <a:rPr lang="it-IT" sz="2000" i="1" dirty="0" err="1">
                <a:latin typeface="Century Gothic" panose="020B0502020202020204" pitchFamily="34" charset="0"/>
              </a:rPr>
              <a:t>which</a:t>
            </a:r>
            <a:r>
              <a:rPr lang="it-IT" sz="2000" i="1" dirty="0">
                <a:latin typeface="Century Gothic" panose="020B0502020202020204" pitchFamily="34" charset="0"/>
              </a:rPr>
              <a:t> the </a:t>
            </a:r>
            <a:r>
              <a:rPr lang="it-IT" sz="2000" i="1" dirty="0" err="1">
                <a:latin typeface="Century Gothic" panose="020B0502020202020204" pitchFamily="34" charset="0"/>
              </a:rPr>
              <a:t>formerly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colonial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territories</a:t>
            </a:r>
            <a:r>
              <a:rPr lang="it-IT" sz="2000" i="1" dirty="0">
                <a:latin typeface="Century Gothic" panose="020B0502020202020204" pitchFamily="34" charset="0"/>
              </a:rPr>
              <a:t> of Asia, Africa, and the Pacific </a:t>
            </a:r>
            <a:r>
              <a:rPr lang="it-IT" sz="2000" i="1" dirty="0" err="1">
                <a:latin typeface="Century Gothic" panose="020B0502020202020204" pitchFamily="34" charset="0"/>
              </a:rPr>
              <a:t>have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been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undergoing</a:t>
            </a:r>
            <a:r>
              <a:rPr lang="it-IT" sz="2000" i="1" dirty="0">
                <a:latin typeface="Century Gothic" panose="020B0502020202020204" pitchFamily="34" charset="0"/>
              </a:rPr>
              <a:t> far-</a:t>
            </a:r>
            <a:r>
              <a:rPr lang="it-IT" sz="2000" i="1" dirty="0" err="1">
                <a:latin typeface="Century Gothic" panose="020B0502020202020204" pitchFamily="34" charset="0"/>
              </a:rPr>
              <a:t>reaching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political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changes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that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have</a:t>
            </a:r>
            <a:r>
              <a:rPr lang="it-IT" sz="2000" i="1" dirty="0">
                <a:latin typeface="Century Gothic" panose="020B0502020202020204" pitchFamily="34" charset="0"/>
              </a:rPr>
              <a:t> </a:t>
            </a:r>
            <a:r>
              <a:rPr lang="it-IT" sz="2000" i="1" dirty="0" err="1">
                <a:latin typeface="Century Gothic" panose="020B0502020202020204" pitchFamily="34" charset="0"/>
              </a:rPr>
              <a:t>culminated</a:t>
            </a:r>
            <a:r>
              <a:rPr lang="it-IT" sz="2000" i="1" dirty="0">
                <a:latin typeface="Century Gothic" panose="020B0502020202020204" pitchFamily="34" charset="0"/>
              </a:rPr>
              <a:t> in </a:t>
            </a:r>
            <a:r>
              <a:rPr lang="it-IT" sz="2000" i="1" dirty="0" err="1">
                <a:latin typeface="Century Gothic" panose="020B0502020202020204" pitchFamily="34" charset="0"/>
              </a:rPr>
              <a:t>independence</a:t>
            </a:r>
            <a:r>
              <a:rPr lang="it-IT" sz="2000" i="1" dirty="0">
                <a:latin typeface="Century Gothic" panose="020B0502020202020204" pitchFamily="34" charset="0"/>
              </a:rPr>
              <a:t>. (3)</a:t>
            </a:r>
          </a:p>
          <a:p>
            <a:endParaRPr lang="it-IT" sz="2000" i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116627" y="488915"/>
            <a:ext cx="8913815" cy="914401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Cosa?</a:t>
            </a:r>
            <a:endParaRPr dirty="0"/>
          </a:p>
        </p:txBody>
      </p:sp>
      <p:sp>
        <p:nvSpPr>
          <p:cNvPr id="16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16627" y="1488658"/>
            <a:ext cx="5179768" cy="507786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SzTx/>
              <a:buFont typeface="Wingdings 2"/>
              <a:buNone/>
            </a:pPr>
            <a:r>
              <a:rPr lang="it-IT" i="1" dirty="0"/>
              <a:t>Il tempo storico e il conflitto come strumento di cambiamento</a:t>
            </a:r>
          </a:p>
          <a:p>
            <a:pPr marL="0" indent="0">
              <a:lnSpc>
                <a:spcPct val="110000"/>
              </a:lnSpc>
              <a:buSzTx/>
              <a:buFont typeface="Wingdings 2"/>
              <a:buNone/>
            </a:pPr>
            <a:r>
              <a:rPr lang="it-IT" i="1" dirty="0"/>
              <a:t> </a:t>
            </a:r>
            <a:r>
              <a:rPr lang="it-IT" sz="2400" b="1" i="1" dirty="0"/>
              <a:t>problemi sociali, conflitto, cambiamento</a:t>
            </a:r>
          </a:p>
          <a:p>
            <a:pPr marL="0" indent="0">
              <a:lnSpc>
                <a:spcPct val="110000"/>
              </a:lnSpc>
              <a:buSzTx/>
              <a:buFont typeface="Wingdings 2"/>
              <a:buNone/>
            </a:pPr>
            <a:r>
              <a:rPr dirty="0"/>
              <a:t>La </a:t>
            </a:r>
            <a:r>
              <a:rPr b="1" i="1" dirty="0" err="1"/>
              <a:t>decolonizzazione</a:t>
            </a:r>
            <a:r>
              <a:rPr dirty="0"/>
              <a:t>,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effetti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cambiamenti</a:t>
            </a:r>
            <a:r>
              <a:rPr dirty="0"/>
              <a:t> e </a:t>
            </a:r>
            <a:r>
              <a:rPr dirty="0" err="1"/>
              <a:t>della</a:t>
            </a:r>
            <a:r>
              <a:rPr dirty="0"/>
              <a:t> “</a:t>
            </a:r>
            <a:r>
              <a:rPr dirty="0" err="1"/>
              <a:t>modernizzazione</a:t>
            </a:r>
            <a:r>
              <a:rPr dirty="0"/>
              <a:t>” </a:t>
            </a:r>
            <a:r>
              <a:rPr dirty="0" err="1"/>
              <a:t>sulle</a:t>
            </a:r>
            <a:r>
              <a:rPr dirty="0"/>
              <a:t> </a:t>
            </a:r>
            <a:r>
              <a:rPr dirty="0" err="1"/>
              <a:t>strutture</a:t>
            </a:r>
            <a:r>
              <a:rPr dirty="0"/>
              <a:t> </a:t>
            </a:r>
            <a:r>
              <a:rPr dirty="0" err="1"/>
              <a:t>politiche</a:t>
            </a:r>
            <a:r>
              <a:rPr dirty="0"/>
              <a:t> </a:t>
            </a:r>
          </a:p>
          <a:p>
            <a:pPr marL="0" indent="0">
              <a:lnSpc>
                <a:spcPct val="110000"/>
              </a:lnSpc>
              <a:buSzTx/>
              <a:buNone/>
            </a:pPr>
            <a:r>
              <a:rPr dirty="0" err="1"/>
              <a:t>L’antropologia</a:t>
            </a:r>
            <a:r>
              <a:rPr dirty="0"/>
              <a:t> </a:t>
            </a:r>
            <a:r>
              <a:rPr dirty="0" err="1"/>
              <a:t>urbana</a:t>
            </a:r>
            <a:r>
              <a:rPr dirty="0"/>
              <a:t>: </a:t>
            </a:r>
            <a:r>
              <a:rPr dirty="0" err="1"/>
              <a:t>contraddizioni</a:t>
            </a:r>
            <a:r>
              <a:rPr dirty="0"/>
              <a:t>, </a:t>
            </a:r>
            <a:r>
              <a:rPr dirty="0" err="1"/>
              <a:t>conflitti</a:t>
            </a:r>
            <a:r>
              <a:rPr dirty="0"/>
              <a:t>, </a:t>
            </a:r>
            <a:r>
              <a:rPr dirty="0" err="1"/>
              <a:t>stravolgimento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assetti</a:t>
            </a:r>
            <a:r>
              <a:rPr dirty="0"/>
              <a:t> “</a:t>
            </a:r>
            <a:r>
              <a:rPr dirty="0" err="1"/>
              <a:t>tradizionali</a:t>
            </a:r>
            <a:r>
              <a:rPr dirty="0"/>
              <a:t>” </a:t>
            </a:r>
            <a:endParaRPr lang="it-IT" dirty="0"/>
          </a:p>
          <a:p>
            <a:pPr marL="0" indent="0">
              <a:lnSpc>
                <a:spcPct val="110000"/>
              </a:lnSpc>
              <a:buSzTx/>
              <a:buNone/>
            </a:pPr>
            <a:r>
              <a:rPr lang="it-IT" b="1" dirty="0"/>
              <a:t>Extended case </a:t>
            </a:r>
            <a:r>
              <a:rPr lang="it-IT" b="1" dirty="0" err="1"/>
              <a:t>method</a:t>
            </a:r>
            <a:r>
              <a:rPr lang="it-IT" b="1" dirty="0"/>
              <a:t>:</a:t>
            </a:r>
          </a:p>
          <a:p>
            <a:pPr marL="0" indent="0">
              <a:lnSpc>
                <a:spcPct val="110000"/>
              </a:lnSpc>
              <a:buSzTx/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“the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fruitful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use of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cases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consists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taking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series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specific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incidents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affecting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same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persons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groups,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through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long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period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time, and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showing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… [the]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</a:t>
            </a: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social relations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among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these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persons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groups,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within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framework of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their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social system and culture” (1966, p. 10).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SzTx/>
              <a:buNone/>
            </a:pPr>
            <a:endParaRPr lang="it-IT" b="1" dirty="0"/>
          </a:p>
          <a:p>
            <a:pPr marL="0" indent="0">
              <a:lnSpc>
                <a:spcPct val="110000"/>
              </a:lnSpc>
              <a:buSzTx/>
              <a:buFont typeface="Wingdings 2"/>
              <a:buNone/>
            </a:pPr>
            <a:endParaRPr dirty="0"/>
          </a:p>
        </p:txBody>
      </p:sp>
      <p:pic>
        <p:nvPicPr>
          <p:cNvPr id="2" name="Picture 4" descr="Picture 4">
            <a:extLst>
              <a:ext uri="{FF2B5EF4-FFF2-40B4-BE49-F238E27FC236}">
                <a16:creationId xmlns:a16="http://schemas.microsoft.com/office/drawing/2014/main" id="{DA777B00-E2AA-86F7-18AF-CF8A482A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44" y="1530277"/>
            <a:ext cx="3313956" cy="4965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116627" y="488915"/>
            <a:ext cx="8913815" cy="914401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La scuola di Manchester</a:t>
            </a:r>
            <a:endParaRPr dirty="0"/>
          </a:p>
        </p:txBody>
      </p:sp>
      <p:sp>
        <p:nvSpPr>
          <p:cNvPr id="16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05740" y="1530277"/>
            <a:ext cx="4862339" cy="50778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defTabSz="886968">
              <a:lnSpc>
                <a:spcPct val="110000"/>
              </a:lnSpc>
              <a:spcBef>
                <a:spcPts val="1900"/>
              </a:spcBef>
              <a:buSzTx/>
              <a:buNone/>
              <a:defRPr sz="1940"/>
            </a:pPr>
            <a:r>
              <a:rPr lang="it-IT" dirty="0"/>
              <a:t>Il Rhodes-Livingstone Institute</a:t>
            </a:r>
            <a:endParaRPr lang="it-IT" b="1" dirty="0"/>
          </a:p>
          <a:p>
            <a:pPr marL="0" indent="0" defTabSz="886968">
              <a:lnSpc>
                <a:spcPct val="110000"/>
              </a:lnSpc>
              <a:spcBef>
                <a:spcPts val="1900"/>
              </a:spcBef>
              <a:buSzTx/>
              <a:buNone/>
              <a:defRPr sz="1940"/>
            </a:pPr>
            <a:r>
              <a:rPr lang="it-IT" b="1" dirty="0"/>
              <a:t>Processo</a:t>
            </a:r>
            <a:r>
              <a:rPr lang="it-IT" i="1" dirty="0"/>
              <a:t> </a:t>
            </a:r>
            <a:r>
              <a:rPr lang="it-IT" b="1" i="1" dirty="0"/>
              <a:t>pubblico</a:t>
            </a:r>
          </a:p>
          <a:p>
            <a:pPr marL="0" indent="0" defTabSz="886968">
              <a:lnSpc>
                <a:spcPct val="110000"/>
              </a:lnSpc>
              <a:spcBef>
                <a:spcPts val="1900"/>
              </a:spcBef>
              <a:buSzTx/>
              <a:buNone/>
              <a:defRPr sz="1940"/>
            </a:pPr>
            <a:r>
              <a:rPr lang="it-IT" i="1" dirty="0"/>
              <a:t>Gli </a:t>
            </a:r>
            <a:r>
              <a:rPr lang="it-IT" b="1" i="1" dirty="0"/>
              <a:t>obiettivi</a:t>
            </a:r>
            <a:r>
              <a:rPr lang="it-IT" i="1" dirty="0"/>
              <a:t> </a:t>
            </a:r>
            <a:endParaRPr dirty="0"/>
          </a:p>
          <a:p>
            <a:pPr marL="0" indent="0" defTabSz="886968">
              <a:lnSpc>
                <a:spcPct val="110000"/>
              </a:lnSpc>
              <a:spcBef>
                <a:spcPts val="1900"/>
              </a:spcBef>
              <a:buSzTx/>
              <a:buFont typeface="Wingdings 2"/>
              <a:buNone/>
              <a:defRPr sz="1649" b="1"/>
            </a:pPr>
            <a:r>
              <a:rPr dirty="0"/>
              <a:t>“</a:t>
            </a:r>
            <a:r>
              <a:rPr lang="it-IT" dirty="0"/>
              <a:t>the study of </a:t>
            </a:r>
            <a:r>
              <a:rPr lang="it-IT" dirty="0" err="1"/>
              <a:t>politic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b="0" dirty="0"/>
              <a:t>the study of the </a:t>
            </a:r>
            <a:r>
              <a:rPr u="sng" dirty="0"/>
              <a:t>processes</a:t>
            </a:r>
            <a:r>
              <a:rPr b="0" dirty="0"/>
              <a:t> involved in determining and implementing </a:t>
            </a:r>
            <a:r>
              <a:rPr i="1" u="sng" dirty="0"/>
              <a:t>public</a:t>
            </a:r>
            <a:r>
              <a:rPr u="sng" dirty="0"/>
              <a:t> </a:t>
            </a:r>
            <a:r>
              <a:rPr i="1" u="sng" dirty="0"/>
              <a:t>goals</a:t>
            </a:r>
            <a:r>
              <a:rPr b="0" u="sng" dirty="0"/>
              <a:t> </a:t>
            </a:r>
            <a:r>
              <a:rPr b="0" dirty="0"/>
              <a:t>and in the differential </a:t>
            </a:r>
            <a:r>
              <a:rPr dirty="0"/>
              <a:t>achievement</a:t>
            </a:r>
            <a:r>
              <a:rPr b="0" dirty="0"/>
              <a:t> and use of power by the </a:t>
            </a:r>
            <a:r>
              <a:rPr dirty="0"/>
              <a:t>members</a:t>
            </a:r>
            <a:r>
              <a:rPr b="0" dirty="0"/>
              <a:t> of the group concerned with these goals” (7).</a:t>
            </a:r>
          </a:p>
          <a:p>
            <a:pPr marL="0" indent="0" defTabSz="443484">
              <a:spcBef>
                <a:spcPts val="1100"/>
              </a:spcBef>
              <a:buClrTx/>
              <a:buSzTx/>
              <a:buNone/>
              <a:defRPr sz="1649">
                <a:solidFill>
                  <a:srgbClr val="000000"/>
                </a:solidFill>
              </a:defRPr>
            </a:pPr>
            <a:r>
              <a:rPr dirty="0"/>
              <a:t>“</a:t>
            </a:r>
            <a:r>
              <a:rPr b="1" dirty="0"/>
              <a:t>Power</a:t>
            </a:r>
            <a:r>
              <a:rPr dirty="0"/>
              <a:t>, in this context, is a symbolic medium whose functioning does not depend primarily upon its intrinsic effectiveness but upon the expec­tations that its employment arouses in those who comply with it” (14). </a:t>
            </a:r>
          </a:p>
        </p:txBody>
      </p:sp>
      <p:pic>
        <p:nvPicPr>
          <p:cNvPr id="2" name="rhodes-livingstone_museum_livingstone_.jpg" descr="rhodes-livingstone_museum_livingstone_.jpg">
            <a:extLst>
              <a:ext uri="{FF2B5EF4-FFF2-40B4-BE49-F238E27FC236}">
                <a16:creationId xmlns:a16="http://schemas.microsoft.com/office/drawing/2014/main" id="{212D2BCE-232A-5B7A-6712-8FE99A7F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95" y="1511917"/>
            <a:ext cx="3810001" cy="505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ntent Placeholder 2"/>
          <p:cNvSpPr txBox="1"/>
          <p:nvPr/>
        </p:nvSpPr>
        <p:spPr>
          <a:xfrm>
            <a:off x="45541" y="2301301"/>
            <a:ext cx="5332138" cy="3262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/>
          <a:p>
            <a:pPr marL="182880" indent="-182880" defTabSz="73152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240" b="1" i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208547" indent="-208547" defTabSz="365760">
              <a:buSzPct val="100000"/>
              <a:buChar char="•"/>
              <a:defRPr sz="208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il </a:t>
            </a:r>
            <a:r>
              <a:rPr dirty="0" err="1"/>
              <a:t>progetto</a:t>
            </a:r>
            <a:r>
              <a:rPr dirty="0"/>
              <a:t> di studio </a:t>
            </a:r>
            <a:r>
              <a:rPr dirty="0" err="1"/>
              <a:t>sullo</a:t>
            </a:r>
            <a:r>
              <a:rPr dirty="0"/>
              <a:t> </a:t>
            </a:r>
            <a:r>
              <a:rPr dirty="0" err="1"/>
              <a:t>sviluppo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regione</a:t>
            </a:r>
            <a:endParaRPr dirty="0"/>
          </a:p>
          <a:p>
            <a:pPr marL="548640" lvl="1" indent="-182880" defTabSz="731520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2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l’equilibro</a:t>
            </a:r>
            <a:r>
              <a:rPr dirty="0"/>
              <a:t> non </a:t>
            </a:r>
            <a:r>
              <a:rPr dirty="0" err="1"/>
              <a:t>è</a:t>
            </a:r>
            <a:r>
              <a:rPr dirty="0"/>
              <a:t> né </a:t>
            </a:r>
            <a:r>
              <a:rPr dirty="0" err="1"/>
              <a:t>statico</a:t>
            </a:r>
            <a:r>
              <a:rPr dirty="0"/>
              <a:t> né stabile. Ma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costruisce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un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dialettico</a:t>
            </a:r>
            <a:r>
              <a:rPr dirty="0"/>
              <a:t> con il </a:t>
            </a:r>
            <a:r>
              <a:rPr dirty="0" err="1"/>
              <a:t>conflitto</a:t>
            </a:r>
            <a:r>
              <a:rPr dirty="0"/>
              <a:t>. </a:t>
            </a:r>
          </a:p>
          <a:p>
            <a:pPr marL="548640" lvl="1" indent="-182880" defTabSz="731520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920" b="1" i="1">
                <a:latin typeface="Calibri"/>
                <a:ea typeface="Calibri"/>
                <a:cs typeface="Calibri"/>
                <a:sym typeface="Calibri"/>
              </a:defRPr>
            </a:pPr>
            <a:r>
              <a:rPr b="0" i="0" dirty="0" err="1"/>
              <a:t>processo</a:t>
            </a:r>
            <a:r>
              <a:rPr b="0" i="0" dirty="0"/>
              <a:t> e </a:t>
            </a:r>
            <a:r>
              <a:rPr b="0" i="0" dirty="0" err="1"/>
              <a:t>conflitto</a:t>
            </a:r>
            <a:endParaRPr b="0" i="0" dirty="0"/>
          </a:p>
          <a:p>
            <a:pPr marL="548640" lvl="1" indent="-182880" defTabSz="731520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2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Il conflitto e il cambiamento</a:t>
            </a:r>
            <a:endParaRPr dirty="0"/>
          </a:p>
          <a:p>
            <a:pPr marL="548640" lvl="1" indent="-182880" defTabSz="731520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2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ruolo</a:t>
            </a:r>
            <a:r>
              <a:rPr dirty="0"/>
              <a:t> </a:t>
            </a:r>
            <a:r>
              <a:rPr dirty="0" err="1"/>
              <a:t>fondamentale</a:t>
            </a:r>
            <a:r>
              <a:rPr dirty="0"/>
              <a:t> </a:t>
            </a:r>
            <a:r>
              <a:rPr dirty="0" err="1"/>
              <a:t>dell’ambito</a:t>
            </a:r>
            <a:r>
              <a:rPr dirty="0"/>
              <a:t> </a:t>
            </a:r>
            <a:r>
              <a:rPr dirty="0" err="1"/>
              <a:t>rituale</a:t>
            </a:r>
            <a:r>
              <a:rPr dirty="0"/>
              <a:t> </a:t>
            </a:r>
          </a:p>
        </p:txBody>
      </p:sp>
      <p:pic>
        <p:nvPicPr>
          <p:cNvPr id="18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528" y="2457836"/>
            <a:ext cx="3743740" cy="294973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 1"/>
          <p:cNvSpPr txBox="1"/>
          <p:nvPr/>
        </p:nvSpPr>
        <p:spPr>
          <a:xfrm>
            <a:off x="326956" y="264191"/>
            <a:ext cx="6269328" cy="189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914400">
              <a:defRPr sz="3000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Max </a:t>
            </a:r>
            <a:r>
              <a:rPr dirty="0" err="1"/>
              <a:t>Gluckman</a:t>
            </a:r>
            <a:r>
              <a:rPr dirty="0"/>
              <a:t>, </a:t>
            </a:r>
            <a:r>
              <a:rPr i="1" dirty="0" err="1"/>
              <a:t>Costum</a:t>
            </a:r>
            <a:r>
              <a:rPr i="1" dirty="0"/>
              <a:t> and Conflict in Africa </a:t>
            </a:r>
            <a:r>
              <a:rPr dirty="0"/>
              <a:t>(1956), </a:t>
            </a:r>
          </a:p>
          <a:p>
            <a:pPr defTabSz="914400">
              <a:defRPr sz="3000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i="1" dirty="0"/>
              <a:t>Order and Rebellion in Tribal Africa </a:t>
            </a:r>
            <a:r>
              <a:rPr dirty="0"/>
              <a:t>(1960)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69889" y="1334486"/>
            <a:ext cx="8316912" cy="525484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400"/>
            </a:pPr>
            <a:r>
              <a:rPr lang="it-IT" b="1" i="1" dirty="0"/>
              <a:t>Aspetti intenzionali</a:t>
            </a:r>
            <a:r>
              <a:rPr lang="it-IT" dirty="0"/>
              <a:t>: coinvolgimento periodico degli individui, obiettivi consci</a:t>
            </a:r>
          </a:p>
          <a:p>
            <a:pPr>
              <a:defRPr sz="2400"/>
            </a:pPr>
            <a:r>
              <a:rPr lang="it-IT" b="1" i="1" dirty="0" err="1"/>
              <a:t>Political</a:t>
            </a:r>
            <a:r>
              <a:rPr lang="it-IT" b="1" i="1" dirty="0"/>
              <a:t> field</a:t>
            </a:r>
            <a:r>
              <a:rPr lang="it-IT" i="1" dirty="0"/>
              <a:t>: </a:t>
            </a:r>
            <a:r>
              <a:rPr dirty="0" err="1"/>
              <a:t>l’ampiezza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relazione</a:t>
            </a:r>
            <a:r>
              <a:rPr dirty="0"/>
              <a:t> e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aree</a:t>
            </a:r>
            <a:r>
              <a:rPr dirty="0"/>
              <a:t> </a:t>
            </a:r>
            <a:r>
              <a:rPr dirty="0" err="1"/>
              <a:t>d’azione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politica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sostituiscono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sovrappongono</a:t>
            </a:r>
            <a:r>
              <a:rPr dirty="0"/>
              <a:t> </a:t>
            </a:r>
            <a:r>
              <a:rPr dirty="0" err="1"/>
              <a:t>continuamente</a:t>
            </a:r>
            <a:r>
              <a:rPr dirty="0"/>
              <a:t> a </a:t>
            </a:r>
            <a:r>
              <a:rPr dirty="0" err="1"/>
              <a:t>seconda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punti</a:t>
            </a:r>
            <a:r>
              <a:rPr dirty="0"/>
              <a:t> di vista e del </a:t>
            </a:r>
            <a:r>
              <a:rPr dirty="0" err="1"/>
              <a:t>momento</a:t>
            </a:r>
            <a:r>
              <a:rPr dirty="0"/>
              <a:t>, </a:t>
            </a:r>
            <a:r>
              <a:rPr dirty="0" err="1"/>
              <a:t>aree</a:t>
            </a:r>
            <a:r>
              <a:rPr dirty="0"/>
              <a:t> </a:t>
            </a:r>
            <a:r>
              <a:rPr dirty="0" err="1"/>
              <a:t>dinamiche</a:t>
            </a:r>
            <a:r>
              <a:rPr dirty="0"/>
              <a:t> e </a:t>
            </a:r>
            <a:r>
              <a:rPr dirty="0" err="1"/>
              <a:t>fluide</a:t>
            </a:r>
            <a:r>
              <a:rPr dirty="0"/>
              <a:t> in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mette</a:t>
            </a:r>
            <a:r>
              <a:rPr dirty="0"/>
              <a:t> in </a:t>
            </a:r>
            <a:r>
              <a:rPr dirty="0" err="1"/>
              <a:t>atto</a:t>
            </a:r>
            <a:r>
              <a:rPr dirty="0"/>
              <a:t> la </a:t>
            </a:r>
            <a:r>
              <a:rPr dirty="0" err="1"/>
              <a:t>competizione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prendono</a:t>
            </a:r>
            <a:r>
              <a:rPr dirty="0"/>
              <a:t> le </a:t>
            </a:r>
            <a:r>
              <a:rPr dirty="0" err="1"/>
              <a:t>decisioni</a:t>
            </a:r>
            <a:r>
              <a:rPr lang="it-IT" dirty="0"/>
              <a:t>. L’azione politica </a:t>
            </a:r>
            <a:r>
              <a:rPr dirty="0"/>
              <a:t>non sempre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sovrappongono</a:t>
            </a:r>
            <a:r>
              <a:rPr dirty="0"/>
              <a:t> con le </a:t>
            </a:r>
            <a:r>
              <a:rPr dirty="0" err="1"/>
              <a:t>strutture</a:t>
            </a:r>
            <a:r>
              <a:rPr dirty="0"/>
              <a:t> </a:t>
            </a:r>
            <a:r>
              <a:rPr dirty="0" err="1"/>
              <a:t>sociali</a:t>
            </a:r>
            <a:endParaRPr lang="it-IT" dirty="0"/>
          </a:p>
          <a:p>
            <a:pPr>
              <a:lnSpc>
                <a:spcPct val="90000"/>
              </a:lnSpc>
              <a:defRPr sz="2400"/>
            </a:pPr>
            <a:r>
              <a:rPr lang="it-IT" b="1" i="1" dirty="0"/>
              <a:t>differenti scale </a:t>
            </a:r>
            <a:r>
              <a:rPr lang="it-IT" dirty="0"/>
              <a:t>di analisi: </a:t>
            </a:r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51640B"/>
              </a:buClr>
              <a:defRPr sz="2200"/>
            </a:pPr>
            <a:r>
              <a:rPr lang="it-IT" dirty="0"/>
              <a:t>l’interesse per le attività individuali o gruppi ristretti</a:t>
            </a:r>
            <a:endParaRPr lang="it-IT" sz="1800" dirty="0"/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51640B"/>
              </a:buClr>
              <a:defRPr sz="2200"/>
            </a:pPr>
            <a:r>
              <a:rPr lang="it-IT" dirty="0"/>
              <a:t>sistemi nazionali </a:t>
            </a:r>
            <a:endParaRPr lang="it-IT" sz="1800" dirty="0"/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51640B"/>
              </a:buClr>
              <a:defRPr sz="2200"/>
            </a:pPr>
            <a:r>
              <a:rPr lang="it-IT" dirty="0"/>
              <a:t>strategie adattative delle culture tradizionali nei processi incorporativi dello stato-nazione</a:t>
            </a:r>
          </a:p>
        </p:txBody>
      </p:sp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0" y="257162"/>
            <a:ext cx="7767698" cy="9140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just">
              <a:defRPr sz="2800"/>
            </a:pPr>
            <a:r>
              <a:rPr lang="it-IT" dirty="0"/>
              <a:t>Come:</a:t>
            </a:r>
            <a:br>
              <a:rPr lang="it-IT" dirty="0"/>
            </a:br>
            <a:r>
              <a:rPr dirty="0"/>
              <a:t>Cambiano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ambiti</a:t>
            </a:r>
            <a:r>
              <a:rPr lang="it-IT" dirty="0"/>
              <a:t> e le categorie</a:t>
            </a:r>
            <a:r>
              <a:rPr dirty="0"/>
              <a:t> di </a:t>
            </a:r>
            <a:r>
              <a:rPr dirty="0" err="1"/>
              <a:t>analisi</a:t>
            </a:r>
            <a:r>
              <a:rPr dirty="0"/>
              <a:t>:</a:t>
            </a:r>
            <a:endParaRPr i="1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29734" y="1257732"/>
            <a:ext cx="7437964" cy="54122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 sz="2400"/>
            </a:pPr>
            <a:endParaRPr lang="it-IT" dirty="0"/>
          </a:p>
          <a:p>
            <a:pPr>
              <a:lnSpc>
                <a:spcPct val="90000"/>
              </a:lnSpc>
              <a:defRPr sz="2400"/>
            </a:pPr>
            <a:r>
              <a:rPr lang="it-IT" dirty="0"/>
              <a:t>la </a:t>
            </a:r>
            <a:r>
              <a:rPr lang="it-IT" b="1" dirty="0"/>
              <a:t>competizione per il </a:t>
            </a:r>
            <a:r>
              <a:rPr lang="it-IT" dirty="0"/>
              <a:t> </a:t>
            </a:r>
            <a:r>
              <a:rPr lang="it-IT" b="1" u="sng" dirty="0">
                <a:solidFill>
                  <a:srgbClr val="8DA440"/>
                </a:solidFill>
                <a:uFill>
                  <a:solidFill>
                    <a:srgbClr val="8DA440"/>
                  </a:solidFill>
                </a:uFill>
                <a:hlinkClick r:id="rId2"/>
              </a:rPr>
              <a:t>potere</a:t>
            </a:r>
            <a:r>
              <a:rPr lang="it-IT" dirty="0"/>
              <a:t>: </a:t>
            </a:r>
            <a:r>
              <a:rPr dirty="0" err="1"/>
              <a:t>obiettivi</a:t>
            </a:r>
            <a:r>
              <a:rPr dirty="0"/>
              <a:t> </a:t>
            </a:r>
            <a:r>
              <a:rPr dirty="0" err="1"/>
              <a:t>consci</a:t>
            </a:r>
            <a:r>
              <a:rPr dirty="0"/>
              <a:t> e </a:t>
            </a:r>
            <a:r>
              <a:rPr dirty="0" err="1"/>
              <a:t>gestiti</a:t>
            </a:r>
            <a:r>
              <a:rPr dirty="0"/>
              <a:t> dal </a:t>
            </a:r>
            <a:r>
              <a:rPr dirty="0" err="1"/>
              <a:t>gruppo</a:t>
            </a:r>
            <a:r>
              <a:rPr dirty="0"/>
              <a:t> e </a:t>
            </a:r>
            <a:r>
              <a:rPr dirty="0" err="1"/>
              <a:t>dall’individuo</a:t>
            </a:r>
            <a:r>
              <a:rPr dirty="0"/>
              <a:t>,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modi</a:t>
            </a:r>
            <a:r>
              <a:rPr dirty="0"/>
              <a:t> e le </a:t>
            </a:r>
            <a:r>
              <a:rPr dirty="0" err="1"/>
              <a:t>abilità</a:t>
            </a:r>
            <a:r>
              <a:rPr dirty="0"/>
              <a:t> con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prendono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rafforzano</a:t>
            </a:r>
            <a:r>
              <a:rPr dirty="0"/>
              <a:t> le </a:t>
            </a:r>
            <a:r>
              <a:rPr dirty="0" err="1"/>
              <a:t>decisioni</a:t>
            </a:r>
            <a:r>
              <a:rPr dirty="0"/>
              <a:t>, la </a:t>
            </a:r>
            <a:r>
              <a:rPr dirty="0" err="1"/>
              <a:t>competizione</a:t>
            </a:r>
            <a:r>
              <a:rPr dirty="0"/>
              <a:t> per il </a:t>
            </a:r>
            <a:r>
              <a:rPr dirty="0" err="1"/>
              <a:t>potere</a:t>
            </a:r>
            <a:r>
              <a:rPr dirty="0"/>
              <a:t> e </a:t>
            </a:r>
            <a:r>
              <a:rPr dirty="0" err="1"/>
              <a:t>l’implementazione</a:t>
            </a:r>
            <a:r>
              <a:rPr dirty="0"/>
              <a:t> del </a:t>
            </a:r>
            <a:r>
              <a:rPr dirty="0" err="1"/>
              <a:t>potere</a:t>
            </a:r>
            <a:endParaRPr dirty="0"/>
          </a:p>
          <a:p>
            <a:pPr>
              <a:lnSpc>
                <a:spcPct val="90000"/>
              </a:lnSpc>
              <a:defRPr sz="2400"/>
            </a:pPr>
            <a:r>
              <a:rPr dirty="0" err="1"/>
              <a:t>dall’equilibrio</a:t>
            </a:r>
            <a:r>
              <a:rPr dirty="0"/>
              <a:t> al </a:t>
            </a:r>
            <a:r>
              <a:rPr dirty="0" err="1"/>
              <a:t>cambiamento</a:t>
            </a:r>
            <a:r>
              <a:rPr lang="it-IT" dirty="0"/>
              <a:t>, </a:t>
            </a:r>
            <a:r>
              <a:rPr lang="it-IT" b="1" dirty="0"/>
              <a:t>accesso alle risorse</a:t>
            </a:r>
            <a:r>
              <a:rPr lang="it-IT" dirty="0"/>
              <a:t> (il </a:t>
            </a:r>
            <a:r>
              <a:rPr lang="it-IT" dirty="0" err="1"/>
              <a:t>kula</a:t>
            </a:r>
            <a:r>
              <a:rPr lang="it-IT" dirty="0"/>
              <a:t>)</a:t>
            </a:r>
          </a:p>
          <a:p>
            <a:pPr>
              <a:lnSpc>
                <a:spcPct val="90000"/>
              </a:lnSpc>
              <a:defRPr sz="2400"/>
            </a:pPr>
            <a:r>
              <a:rPr lang="it-IT" dirty="0"/>
              <a:t>La costruzione del </a:t>
            </a:r>
            <a:r>
              <a:rPr lang="it-IT" b="1" dirty="0"/>
              <a:t>supporto</a:t>
            </a:r>
          </a:p>
          <a:p>
            <a:pPr>
              <a:lnSpc>
                <a:spcPct val="90000"/>
              </a:lnSpc>
              <a:defRPr sz="2400"/>
            </a:pPr>
            <a:endParaRPr lang="it-IT" b="1" dirty="0"/>
          </a:p>
        </p:txBody>
      </p:sp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0" y="257162"/>
            <a:ext cx="7767698" cy="914092"/>
          </a:xfrm>
          <a:prstGeom prst="rect">
            <a:avLst/>
          </a:prstGeom>
        </p:spPr>
        <p:txBody>
          <a:bodyPr/>
          <a:lstStyle>
            <a:lvl1pPr algn="just">
              <a:defRPr sz="2800" i="1"/>
            </a:lvl1pPr>
          </a:lstStyle>
          <a:p>
            <a:r>
              <a:rPr lang="it-IT" dirty="0"/>
              <a:t>     Come il potere si mantiene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0" y="986696"/>
            <a:ext cx="8913815" cy="914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000" dirty="0"/>
              <a:t>Potere “an </a:t>
            </a:r>
            <a:r>
              <a:rPr lang="it-IT" sz="2000" dirty="0" err="1"/>
              <a:t>ability</a:t>
            </a:r>
            <a:r>
              <a:rPr lang="it-IT" sz="2000" dirty="0"/>
              <a:t> to </a:t>
            </a:r>
            <a:r>
              <a:rPr lang="it-IT" sz="2000" dirty="0" err="1"/>
              <a:t>influence</a:t>
            </a:r>
            <a:r>
              <a:rPr lang="it-IT" sz="2000" dirty="0"/>
              <a:t> the </a:t>
            </a:r>
            <a:r>
              <a:rPr lang="it-IT" sz="2000" dirty="0" err="1"/>
              <a:t>behavior</a:t>
            </a:r>
            <a:r>
              <a:rPr lang="it-IT" sz="2000" dirty="0"/>
              <a:t> of </a:t>
            </a:r>
            <a:r>
              <a:rPr lang="it-IT" sz="2000" dirty="0" err="1"/>
              <a:t>others</a:t>
            </a:r>
            <a:r>
              <a:rPr lang="it-IT" sz="2000" dirty="0"/>
              <a:t> and/or gain </a:t>
            </a:r>
            <a:r>
              <a:rPr lang="it-IT" sz="2000" dirty="0" err="1"/>
              <a:t>influence</a:t>
            </a:r>
            <a:r>
              <a:rPr lang="it-IT" sz="2000" dirty="0"/>
              <a:t> over the control of </a:t>
            </a:r>
            <a:r>
              <a:rPr lang="it-IT" sz="2000" dirty="0" err="1"/>
              <a:t>valued</a:t>
            </a:r>
            <a:r>
              <a:rPr lang="it-IT" sz="2000" dirty="0"/>
              <a:t> actions.” Ronald Cohen (1970: 31) </a:t>
            </a:r>
            <a:endParaRPr sz="2000" dirty="0"/>
          </a:p>
        </p:txBody>
      </p:sp>
      <p:sp>
        <p:nvSpPr>
          <p:cNvPr id="18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17086" y="2094614"/>
            <a:ext cx="4877824" cy="40661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endParaRPr dirty="0"/>
          </a:p>
          <a:p>
            <a:pPr marL="342900" lvl="1" indent="-342900"/>
            <a:r>
              <a:rPr b="1" dirty="0" err="1"/>
              <a:t>Supporto</a:t>
            </a:r>
            <a:r>
              <a:rPr dirty="0"/>
              <a:t>: “anything that contributes to the formulation and/or implementation of political ends” (Swartz, Turner, and Tuden1966: 10). </a:t>
            </a:r>
            <a:r>
              <a:rPr dirty="0" err="1"/>
              <a:t>Diretto</a:t>
            </a:r>
            <a:r>
              <a:rPr dirty="0"/>
              <a:t> o </a:t>
            </a:r>
            <a:r>
              <a:rPr dirty="0" err="1"/>
              <a:t>indiretto</a:t>
            </a:r>
            <a:endParaRPr dirty="0"/>
          </a:p>
          <a:p>
            <a:pPr marL="342900" lvl="1" indent="-342900"/>
            <a:r>
              <a:rPr b="1" dirty="0" err="1"/>
              <a:t>Legittimità</a:t>
            </a:r>
            <a:r>
              <a:rPr dirty="0"/>
              <a:t>: “is a </a:t>
            </a:r>
            <a:r>
              <a:rPr dirty="0" err="1"/>
              <a:t>tipe</a:t>
            </a:r>
            <a:r>
              <a:rPr dirty="0"/>
              <a:t> of support that derives not from the force or </a:t>
            </a:r>
            <a:r>
              <a:rPr lang="it-IT" dirty="0" err="1"/>
              <a:t>ist</a:t>
            </a:r>
            <a:r>
              <a:rPr dirty="0"/>
              <a:t> threat but from the values…” (Swartz, Turner, and Tuden1966: 10) </a:t>
            </a:r>
            <a:r>
              <a:rPr dirty="0" err="1"/>
              <a:t>dipende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cultura</a:t>
            </a:r>
            <a:r>
              <a:rPr dirty="0"/>
              <a:t> </a:t>
            </a:r>
            <a:r>
              <a:rPr dirty="0" err="1"/>
              <a:t>politica</a:t>
            </a:r>
            <a:r>
              <a:rPr dirty="0"/>
              <a:t> del </a:t>
            </a:r>
            <a:r>
              <a:rPr dirty="0" err="1"/>
              <a:t>gruppo</a:t>
            </a:r>
            <a:r>
              <a:rPr dirty="0"/>
              <a:t>, la </a:t>
            </a:r>
            <a:r>
              <a:rPr dirty="0" err="1"/>
              <a:t>condivisione</a:t>
            </a:r>
            <a:r>
              <a:rPr dirty="0"/>
              <a:t>, non sempre ha a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vedere</a:t>
            </a:r>
            <a:r>
              <a:rPr dirty="0"/>
              <a:t> con il </a:t>
            </a:r>
            <a:r>
              <a:rPr dirty="0" err="1"/>
              <a:t>potere</a:t>
            </a:r>
            <a:r>
              <a:rPr dirty="0"/>
              <a:t> </a:t>
            </a:r>
            <a:r>
              <a:rPr dirty="0" err="1"/>
              <a:t>realmente</a:t>
            </a:r>
            <a:r>
              <a:rPr dirty="0"/>
              <a:t> </a:t>
            </a:r>
            <a:r>
              <a:rPr dirty="0" err="1"/>
              <a:t>messo</a:t>
            </a:r>
            <a:r>
              <a:rPr dirty="0"/>
              <a:t> in campo</a:t>
            </a:r>
          </a:p>
          <a:p>
            <a:r>
              <a:rPr dirty="0" err="1"/>
              <a:t>Coercizione</a:t>
            </a:r>
            <a:r>
              <a:rPr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0935C5-95D0-C05F-71D2-A81E1AC95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r="11148"/>
          <a:stretch/>
        </p:blipFill>
        <p:spPr>
          <a:xfrm>
            <a:off x="4971862" y="4286250"/>
            <a:ext cx="4172138" cy="25765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erception">
  <a:themeElements>
    <a:clrScheme name="Percep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0000FF"/>
      </a:hlink>
      <a:folHlink>
        <a:srgbClr val="FF00FF"/>
      </a:folHlink>
    </a:clrScheme>
    <a:fontScheme name="Percept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Percep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plate LA">
  <a:themeElements>
    <a:clrScheme name="Template L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plate L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plate L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Perception">
  <a:themeElements>
    <a:clrScheme name="Percep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0000FF"/>
      </a:hlink>
      <a:folHlink>
        <a:srgbClr val="FF00FF"/>
      </a:folHlink>
    </a:clrScheme>
    <a:fontScheme name="Percept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Percep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831</Words>
  <Application>Microsoft Macintosh PowerPoint</Application>
  <PresentationFormat>Presentazione su schermo (4:3)</PresentationFormat>
  <Paragraphs>60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Rockwell</vt:lpstr>
      <vt:lpstr>Tahoma</vt:lpstr>
      <vt:lpstr>Wingdings 2</vt:lpstr>
      <vt:lpstr>Perception</vt:lpstr>
      <vt:lpstr>Template LA</vt:lpstr>
      <vt:lpstr>Approccio  Processuale</vt:lpstr>
      <vt:lpstr>La transizione e la fine del funzionalismo</vt:lpstr>
      <vt:lpstr>Presentazione standard di PowerPoint</vt:lpstr>
      <vt:lpstr>Cosa?</vt:lpstr>
      <vt:lpstr>La scuola di Manchester</vt:lpstr>
      <vt:lpstr>Presentazione standard di PowerPoint</vt:lpstr>
      <vt:lpstr>Come: Cambiano gli ambiti e le categorie di analisi:</vt:lpstr>
      <vt:lpstr>     Come il potere si mantiene</vt:lpstr>
      <vt:lpstr>Potere “an ability to influence the behavior of others and/or gain influence over the control of valued actions.” Ronald Cohen (1970: 31)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Processo</dc:title>
  <cp:lastModifiedBy>Microsoft Office User</cp:lastModifiedBy>
  <cp:revision>47</cp:revision>
  <dcterms:modified xsi:type="dcterms:W3CDTF">2026-02-25T12:34:11Z</dcterms:modified>
</cp:coreProperties>
</file>