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300" r:id="rId4"/>
    <p:sldId id="260" r:id="rId5"/>
    <p:sldId id="273" r:id="rId6"/>
    <p:sldId id="271" r:id="rId7"/>
    <p:sldId id="269" r:id="rId8"/>
    <p:sldId id="259" r:id="rId9"/>
    <p:sldId id="302" r:id="rId10"/>
    <p:sldId id="301" r:id="rId11"/>
    <p:sldId id="299" r:id="rId12"/>
    <p:sldId id="303" r:id="rId13"/>
    <p:sldId id="295" r:id="rId14"/>
    <p:sldId id="304" r:id="rId15"/>
    <p:sldId id="305" r:id="rId1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ovica Crivellaro" initials="LC" lastIdx="1" clrIdx="0">
    <p:extLst>
      <p:ext uri="{19B8F6BF-5375-455C-9EA6-DF929625EA0E}">
        <p15:presenceInfo xmlns:p15="http://schemas.microsoft.com/office/powerpoint/2012/main" xmlns="" userId="S::ludovica.crivella@edu.unito.it::e9ac33f5-a680-4a95-9dcc-99949be987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9"/>
    <a:srgbClr val="F3F3F3"/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8" autoAdjust="0"/>
    <p:restoredTop sz="96441" autoAdjust="0"/>
  </p:normalViewPr>
  <p:slideViewPr>
    <p:cSldViewPr snapToGrid="0" showGuides="1">
      <p:cViewPr>
        <p:scale>
          <a:sx n="117" d="100"/>
          <a:sy n="117" d="100"/>
        </p:scale>
        <p:origin x="-1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3T21:25:25.176" idx="1">
    <p:pos x="10" y="10"/>
    <p:text/>
    <p:extLst>
      <p:ext uri="{C676402C-5697-4E1C-873F-D02D1690AC5C}">
        <p15:threadingInfo xmlns:p15="http://schemas.microsoft.com/office/powerpoint/2012/main" xmlns="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5F861F19-DF91-4F64-BE48-EFD1CA52AD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418CB0A0-0989-4B5B-B154-0629656CF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5748BD6-E903-4416-872A-BB05083B41B0}" type="datetime1">
              <a:rPr lang="it-IT" smtClean="0"/>
              <a:t>14/10/2020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61DD27BA-B4B9-4D27-9656-D54AFCB9F8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0B101362-2FBF-46C0-B19B-AA1AE1D4BD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442E760-7E3D-4B19-8755-B96625BD0FB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35330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919CB-8E2E-4313-8709-5C42958F1643}" type="datetime1">
              <a:rPr lang="it-IT" smtClean="0"/>
              <a:pPr/>
              <a:t>14/10/2020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7522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8090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3450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6276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678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con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1DAC5403-E1D0-4032-A9FE-410B298264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F3C0C995-565B-4516-BC98-CCDEE529B1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sp>
        <p:nvSpPr>
          <p:cNvPr id="21" name="Segnaposto testo 26">
            <a:extLst>
              <a:ext uri="{FF2B5EF4-FFF2-40B4-BE49-F238E27FC236}">
                <a16:creationId xmlns:a16="http://schemas.microsoft.com/office/drawing/2014/main" xmlns="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5380844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it-IT" noProof="0" dirty="0"/>
              <a:t>20XX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289328"/>
            <a:ext cx="10117959" cy="1517356"/>
          </a:xfrm>
        </p:spPr>
        <p:txBody>
          <a:bodyPr rtlCol="0"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Titolo presentazione    </a:t>
            </a:r>
          </a:p>
        </p:txBody>
      </p:sp>
      <p:sp>
        <p:nvSpPr>
          <p:cNvPr id="23" name="Segnaposto testo 26">
            <a:extLst>
              <a:ext uri="{FF2B5EF4-FFF2-40B4-BE49-F238E27FC236}">
                <a16:creationId xmlns:a16="http://schemas.microsoft.com/office/drawing/2014/main" xmlns="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5034596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it-IT" noProof="0" dirty="0"/>
              <a:t>Mese</a:t>
            </a:r>
          </a:p>
        </p:txBody>
      </p:sp>
      <p:sp>
        <p:nvSpPr>
          <p:cNvPr id="36" name="Segnaposto testo 14">
            <a:extLst>
              <a:ext uri="{FF2B5EF4-FFF2-40B4-BE49-F238E27FC236}">
                <a16:creationId xmlns:a16="http://schemas.microsoft.com/office/drawing/2014/main" xmlns="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890308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it-IT" noProof="0" dirty="0"/>
              <a:t>SLOGAN PRESENTAZIONE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xmlns="" id="{2B62C84D-B809-41CE-8FCD-935E2343985F}"/>
              </a:ext>
            </a:extLst>
          </p:cNvPr>
          <p:cNvCxnSpPr/>
          <p:nvPr userDrawn="1"/>
        </p:nvCxnSpPr>
        <p:spPr>
          <a:xfrm>
            <a:off x="5711952" y="5382082"/>
            <a:ext cx="76809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xmlns="" id="{B0670BD7-5166-40F4-A6FC-B5B1D9157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608400" y="3612713"/>
            <a:ext cx="4975200" cy="11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elemento multimed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 6">
            <a:extLst>
              <a:ext uri="{FF2B5EF4-FFF2-40B4-BE49-F238E27FC236}">
                <a16:creationId xmlns:a16="http://schemas.microsoft.com/office/drawing/2014/main" xmlns="" id="{477C40CB-E014-6746-B13E-D12CBBAA5F76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0A250713-11E6-4FEF-877D-92967D24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 dirty="0"/>
              <a:t>GG.MM.20XX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445D3C9A-DEE5-4BD4-8961-80E018A4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1623800E-00CA-43ED-953B-1A09DD42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xmlns="" id="{36869C46-B57A-4B80-BC7B-965AF70D6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3284" y="5868367"/>
            <a:ext cx="8165432" cy="363600"/>
          </a:xfrm>
        </p:spPr>
        <p:txBody>
          <a:bodyPr rtlCol="0">
            <a:normAutofit/>
          </a:bodyPr>
          <a:lstStyle>
            <a:lvl1pPr algn="ctr">
              <a:defRPr lang="ru-RU" sz="1800" b="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8" name="Segnaposto elemento multimediale 7">
            <a:extLst>
              <a:ext uri="{FF2B5EF4-FFF2-40B4-BE49-F238E27FC236}">
                <a16:creationId xmlns:a16="http://schemas.microsoft.com/office/drawing/2014/main" xmlns="" id="{42411445-9429-45B8-9A2F-EB86451B6B14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29056" y="827052"/>
            <a:ext cx="10533888" cy="481888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 contenuto multimediale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1135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opere cit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>
            <a:extLst>
              <a:ext uri="{FF2B5EF4-FFF2-40B4-BE49-F238E27FC236}">
                <a16:creationId xmlns:a16="http://schemas.microsoft.com/office/drawing/2014/main" xmlns="" id="{AB26BB24-F7CA-D343-93C8-2EAC64AB35DF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 rtlCol="0"/>
          <a:lstStyle>
            <a:lvl1pPr algn="ctr">
              <a:defRPr b="0"/>
            </a:lvl1pPr>
          </a:lstStyle>
          <a:p>
            <a:pPr rtl="0"/>
            <a:r>
              <a:rPr lang="it-IT" noProof="0" dirty="0"/>
              <a:t>Opere citate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 dirty="0"/>
              <a:t>GG.MM.20XX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xmlns="" id="{4F134C5C-60EE-4E07-8A4F-120C1B5AA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74838"/>
            <a:ext cx="10515600" cy="3742191"/>
          </a:xfrm>
        </p:spPr>
        <p:txBody>
          <a:bodyPr rtlCol="0">
            <a:normAutofit/>
          </a:bodyPr>
          <a:lstStyle>
            <a:lvl1pPr marL="285750" indent="-285750" algn="l"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80000" lvl="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it-IT" noProof="0" dirty="0"/>
              <a:t>Modificare gli stili del testo dello schema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xmlns="" id="{D3F5050C-5FCE-4873-9B10-9668F66C278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28000" y="1583062"/>
            <a:ext cx="2736000" cy="1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2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e 32">
            <a:extLst>
              <a:ext uri="{FF2B5EF4-FFF2-40B4-BE49-F238E27FC236}">
                <a16:creationId xmlns:a16="http://schemas.microsoft.com/office/drawing/2014/main" xmlns="" id="{93CAE97F-7AA1-7243-A2C2-945FB7C81FFE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 rtlCol="0"/>
          <a:lstStyle>
            <a:lvl1pPr algn="ctr">
              <a:defRPr b="0"/>
            </a:lvl1pPr>
          </a:lstStyle>
          <a:p>
            <a:pPr rtl="0"/>
            <a:r>
              <a:rPr lang="it-IT" noProof="0" dirty="0"/>
              <a:t>Sequenza temporale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 dirty="0"/>
              <a:t>GG.MM.20XX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xmlns="" id="{4F134C5C-60EE-4E07-8A4F-120C1B5AA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74838"/>
            <a:ext cx="10515600" cy="90487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it-IT" noProof="0" dirty="0"/>
              <a:t>MODIFICARE GLI STILI DEL TESTO DELLO SCHEMA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xmlns="" id="{4E7124FD-A9E6-49DA-B2D3-4C868E3C90AD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28000" y="1583062"/>
            <a:ext cx="2736000" cy="133200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xmlns="" id="{0128AD04-D032-4ED8-B747-79E215221BC3}"/>
              </a:ext>
            </a:extLst>
          </p:cNvPr>
          <p:cNvCxnSpPr/>
          <p:nvPr userDrawn="1"/>
        </p:nvCxnSpPr>
        <p:spPr>
          <a:xfrm>
            <a:off x="1003193" y="3429000"/>
            <a:ext cx="10735056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e 9">
            <a:extLst>
              <a:ext uri="{FF2B5EF4-FFF2-40B4-BE49-F238E27FC236}">
                <a16:creationId xmlns:a16="http://schemas.microsoft.com/office/drawing/2014/main" xmlns="" id="{7CADBD86-8962-4775-A03E-4D2D3F35D72C}"/>
              </a:ext>
            </a:extLst>
          </p:cNvPr>
          <p:cNvSpPr/>
          <p:nvPr userDrawn="1"/>
        </p:nvSpPr>
        <p:spPr>
          <a:xfrm>
            <a:off x="1003193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xmlns="" id="{325884FD-7D59-4699-84D1-14B6900E99F4}"/>
              </a:ext>
            </a:extLst>
          </p:cNvPr>
          <p:cNvSpPr/>
          <p:nvPr userDrawn="1"/>
        </p:nvSpPr>
        <p:spPr>
          <a:xfrm>
            <a:off x="6048611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xmlns="" id="{F6A6A55C-2C42-4004-8120-A8A22C86DD6F}"/>
              </a:ext>
            </a:extLst>
          </p:cNvPr>
          <p:cNvSpPr/>
          <p:nvPr userDrawn="1"/>
        </p:nvSpPr>
        <p:spPr>
          <a:xfrm>
            <a:off x="9412224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xmlns="" id="{213A8FD8-4E6D-4DB1-8DA5-82151D87BDFF}"/>
              </a:ext>
            </a:extLst>
          </p:cNvPr>
          <p:cNvSpPr/>
          <p:nvPr userDrawn="1"/>
        </p:nvSpPr>
        <p:spPr>
          <a:xfrm>
            <a:off x="2684999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xmlns="" id="{71E5BFBE-FB31-40FB-971E-8340FDBDE99A}"/>
              </a:ext>
            </a:extLst>
          </p:cNvPr>
          <p:cNvSpPr/>
          <p:nvPr userDrawn="1"/>
        </p:nvSpPr>
        <p:spPr>
          <a:xfrm>
            <a:off x="4366805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xmlns="" id="{99956DA3-E64C-494F-8908-AC1D9418DC10}"/>
              </a:ext>
            </a:extLst>
          </p:cNvPr>
          <p:cNvSpPr/>
          <p:nvPr userDrawn="1"/>
        </p:nvSpPr>
        <p:spPr>
          <a:xfrm>
            <a:off x="7730417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xmlns="" id="{F925B8D3-7699-4838-BB92-099F0752EF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6251" y="2809757"/>
            <a:ext cx="1171388" cy="484441"/>
          </a:xfrm>
        </p:spPr>
        <p:txBody>
          <a:bodyPr rtlCol="0"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 rtl="0"/>
            <a:r>
              <a:rPr lang="it-IT" noProof="0" dirty="0"/>
              <a:t>Anno</a:t>
            </a:r>
          </a:p>
        </p:txBody>
      </p:sp>
      <p:sp>
        <p:nvSpPr>
          <p:cNvPr id="21" name="Segnaposto testo 13">
            <a:extLst>
              <a:ext uri="{FF2B5EF4-FFF2-40B4-BE49-F238E27FC236}">
                <a16:creationId xmlns:a16="http://schemas.microsoft.com/office/drawing/2014/main" xmlns="" id="{F0ED1E4A-D0B2-44B6-AE21-6DC45B20C6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6944" y="3579013"/>
            <a:ext cx="1646588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3" name="Segnaposto testo 13">
            <a:extLst>
              <a:ext uri="{FF2B5EF4-FFF2-40B4-BE49-F238E27FC236}">
                <a16:creationId xmlns:a16="http://schemas.microsoft.com/office/drawing/2014/main" xmlns="" id="{4648B297-D9C8-4F98-BBDB-5A2891F949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88286" y="2809757"/>
            <a:ext cx="1171388" cy="484441"/>
          </a:xfrm>
        </p:spPr>
        <p:txBody>
          <a:bodyPr rtlCol="0"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 rtl="0"/>
            <a:r>
              <a:rPr lang="it-IT" noProof="0" dirty="0"/>
              <a:t>Anno</a:t>
            </a:r>
          </a:p>
        </p:txBody>
      </p:sp>
      <p:sp>
        <p:nvSpPr>
          <p:cNvPr id="24" name="Segnaposto testo 13">
            <a:extLst>
              <a:ext uri="{FF2B5EF4-FFF2-40B4-BE49-F238E27FC236}">
                <a16:creationId xmlns:a16="http://schemas.microsoft.com/office/drawing/2014/main" xmlns="" id="{C5B52EBA-EDDF-4C7B-A681-393B771D34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38979" y="3579013"/>
            <a:ext cx="1646588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5" name="Segnaposto testo 13">
            <a:extLst>
              <a:ext uri="{FF2B5EF4-FFF2-40B4-BE49-F238E27FC236}">
                <a16:creationId xmlns:a16="http://schemas.microsoft.com/office/drawing/2014/main" xmlns="" id="{97BC10B9-E990-4199-8B1A-8B69D6F40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70321" y="2809757"/>
            <a:ext cx="1171388" cy="484441"/>
          </a:xfrm>
        </p:spPr>
        <p:txBody>
          <a:bodyPr rtlCol="0"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 rtl="0"/>
            <a:r>
              <a:rPr lang="it-IT" noProof="0" dirty="0"/>
              <a:t>Anno</a:t>
            </a:r>
          </a:p>
        </p:txBody>
      </p:sp>
      <p:sp>
        <p:nvSpPr>
          <p:cNvPr id="26" name="Segnaposto testo 13">
            <a:extLst>
              <a:ext uri="{FF2B5EF4-FFF2-40B4-BE49-F238E27FC236}">
                <a16:creationId xmlns:a16="http://schemas.microsoft.com/office/drawing/2014/main" xmlns="" id="{5876A64D-FA56-4565-8EBF-B9D51A8B20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21014" y="3579013"/>
            <a:ext cx="1646588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7" name="Segnaposto testo 13">
            <a:extLst>
              <a:ext uri="{FF2B5EF4-FFF2-40B4-BE49-F238E27FC236}">
                <a16:creationId xmlns:a16="http://schemas.microsoft.com/office/drawing/2014/main" xmlns="" id="{CA843817-8244-446A-9618-257B5329B4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52356" y="2809757"/>
            <a:ext cx="1171388" cy="484441"/>
          </a:xfrm>
        </p:spPr>
        <p:txBody>
          <a:bodyPr rtlCol="0"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 rtl="0"/>
            <a:r>
              <a:rPr lang="it-IT" noProof="0" dirty="0"/>
              <a:t>Anno</a:t>
            </a:r>
          </a:p>
        </p:txBody>
      </p:sp>
      <p:sp>
        <p:nvSpPr>
          <p:cNvPr id="28" name="Segnaposto testo 13">
            <a:extLst>
              <a:ext uri="{FF2B5EF4-FFF2-40B4-BE49-F238E27FC236}">
                <a16:creationId xmlns:a16="http://schemas.microsoft.com/office/drawing/2014/main" xmlns="" id="{86A6FE38-5036-4D35-93E4-07C5DEC401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03049" y="3579013"/>
            <a:ext cx="1646588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9" name="Segnaposto testo 13">
            <a:extLst>
              <a:ext uri="{FF2B5EF4-FFF2-40B4-BE49-F238E27FC236}">
                <a16:creationId xmlns:a16="http://schemas.microsoft.com/office/drawing/2014/main" xmlns="" id="{1966E981-C557-4255-9DCC-162A429B5E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34391" y="2809757"/>
            <a:ext cx="1171388" cy="484441"/>
          </a:xfrm>
        </p:spPr>
        <p:txBody>
          <a:bodyPr rtlCol="0"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 rtl="0"/>
            <a:r>
              <a:rPr lang="it-IT" noProof="0" dirty="0"/>
              <a:t>Anno</a:t>
            </a:r>
          </a:p>
        </p:txBody>
      </p:sp>
      <p:sp>
        <p:nvSpPr>
          <p:cNvPr id="30" name="Segnaposto testo 13">
            <a:extLst>
              <a:ext uri="{FF2B5EF4-FFF2-40B4-BE49-F238E27FC236}">
                <a16:creationId xmlns:a16="http://schemas.microsoft.com/office/drawing/2014/main" xmlns="" id="{C386D796-CB69-4D7D-9C52-C41187CC88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85084" y="3579013"/>
            <a:ext cx="1646588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1" name="Segnaposto testo 13">
            <a:extLst>
              <a:ext uri="{FF2B5EF4-FFF2-40B4-BE49-F238E27FC236}">
                <a16:creationId xmlns:a16="http://schemas.microsoft.com/office/drawing/2014/main" xmlns="" id="{24441BBA-89B7-4AE6-91F6-04DB373B54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6424" y="2809757"/>
            <a:ext cx="1171388" cy="484441"/>
          </a:xfrm>
        </p:spPr>
        <p:txBody>
          <a:bodyPr rtlCol="0"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 rtl="0"/>
            <a:r>
              <a:rPr lang="it-IT" noProof="0" dirty="0"/>
              <a:t>Anno</a:t>
            </a:r>
          </a:p>
        </p:txBody>
      </p:sp>
      <p:sp>
        <p:nvSpPr>
          <p:cNvPr id="32" name="Segnaposto testo 13">
            <a:extLst>
              <a:ext uri="{FF2B5EF4-FFF2-40B4-BE49-F238E27FC236}">
                <a16:creationId xmlns:a16="http://schemas.microsoft.com/office/drawing/2014/main" xmlns="" id="{B117E4C6-D10A-4738-8283-D63AB1B314D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67117" y="3579013"/>
            <a:ext cx="1646588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79942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i ringrazi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1DAC5403-E1D0-4032-A9FE-410B298264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t="-6775" b="-5725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08C75CBB-4E7D-408E-AF76-442117F41B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sp>
        <p:nvSpPr>
          <p:cNvPr id="21" name="Segnaposto testo 26">
            <a:extLst>
              <a:ext uri="{FF2B5EF4-FFF2-40B4-BE49-F238E27FC236}">
                <a16:creationId xmlns:a16="http://schemas.microsoft.com/office/drawing/2014/main" xmlns="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447556"/>
            <a:ext cx="4367531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it-IT" noProof="0" dirty="0"/>
              <a:t>0128/555/678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1663690"/>
            <a:ext cx="10117959" cy="1517356"/>
          </a:xfrm>
        </p:spPr>
        <p:txBody>
          <a:bodyPr rtlCol="0"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Grazie!</a:t>
            </a:r>
          </a:p>
        </p:txBody>
      </p:sp>
      <p:sp>
        <p:nvSpPr>
          <p:cNvPr id="23" name="Segnaposto testo 26">
            <a:extLst>
              <a:ext uri="{FF2B5EF4-FFF2-40B4-BE49-F238E27FC236}">
                <a16:creationId xmlns:a16="http://schemas.microsoft.com/office/drawing/2014/main" xmlns="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4152286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it-IT" noProof="0" dirty="0"/>
              <a:t>Telefono</a:t>
            </a:r>
          </a:p>
        </p:txBody>
      </p:sp>
      <p:sp>
        <p:nvSpPr>
          <p:cNvPr id="36" name="Segnaposto testo 14">
            <a:extLst>
              <a:ext uri="{FF2B5EF4-FFF2-40B4-BE49-F238E27FC236}">
                <a16:creationId xmlns:a16="http://schemas.microsoft.com/office/drawing/2014/main" xmlns="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264670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it-IT" noProof="0" dirty="0"/>
              <a:t>DIEGO CONTICINI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xmlns="" id="{2B62C84D-B809-41CE-8FCD-935E2343985F}"/>
              </a:ext>
            </a:extLst>
          </p:cNvPr>
          <p:cNvCxnSpPr/>
          <p:nvPr userDrawn="1"/>
        </p:nvCxnSpPr>
        <p:spPr>
          <a:xfrm>
            <a:off x="5711952" y="5004104"/>
            <a:ext cx="76809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xmlns="" id="{B0670BD7-5166-40F4-A6FC-B5B1D9157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608400" y="2987075"/>
            <a:ext cx="4975200" cy="114227"/>
          </a:xfrm>
          <a:prstGeom prst="rect">
            <a:avLst/>
          </a:prstGeom>
        </p:spPr>
      </p:pic>
      <p:sp>
        <p:nvSpPr>
          <p:cNvPr id="12" name="Segnaposto testo 26">
            <a:extLst>
              <a:ext uri="{FF2B5EF4-FFF2-40B4-BE49-F238E27FC236}">
                <a16:creationId xmlns:a16="http://schemas.microsoft.com/office/drawing/2014/main" xmlns="" id="{21AF3F24-9D59-456A-9130-8C4049C34F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95600" y="5423227"/>
            <a:ext cx="6400800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it-IT" noProof="0" dirty="0"/>
              <a:t>CONTICINI@EXAMPLE.COM</a:t>
            </a:r>
          </a:p>
        </p:txBody>
      </p:sp>
      <p:sp>
        <p:nvSpPr>
          <p:cNvPr id="14" name="Segnaposto testo 26">
            <a:extLst>
              <a:ext uri="{FF2B5EF4-FFF2-40B4-BE49-F238E27FC236}">
                <a16:creationId xmlns:a16="http://schemas.microsoft.com/office/drawing/2014/main" xmlns="" id="{716B9C4F-E33C-4EA7-A4F7-A2137CFCF2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5121518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it-IT" noProof="0" dirty="0"/>
              <a:t>Posta elettronica</a:t>
            </a:r>
          </a:p>
        </p:txBody>
      </p:sp>
    </p:spTree>
    <p:extLst>
      <p:ext uri="{BB962C8B-B14F-4D97-AF65-F5344CB8AC3E}">
        <p14:creationId xmlns:p14="http://schemas.microsoft.com/office/powerpoint/2010/main" val="2091879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di ringrazi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6">
            <a:extLst>
              <a:ext uri="{FF2B5EF4-FFF2-40B4-BE49-F238E27FC236}">
                <a16:creationId xmlns:a16="http://schemas.microsoft.com/office/drawing/2014/main" xmlns="" id="{EDD611DF-9DFE-B043-8BAE-EE27852FDA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1" name="Segnaposto testo 26">
            <a:extLst>
              <a:ext uri="{FF2B5EF4-FFF2-40B4-BE49-F238E27FC236}">
                <a16:creationId xmlns:a16="http://schemas.microsoft.com/office/drawing/2014/main" xmlns="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447556"/>
            <a:ext cx="4367531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it-IT" noProof="0" dirty="0"/>
              <a:t>0128/555/678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1663690"/>
            <a:ext cx="10117959" cy="1517356"/>
          </a:xfrm>
        </p:spPr>
        <p:txBody>
          <a:bodyPr rtlCol="0"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Grazie!</a:t>
            </a:r>
          </a:p>
        </p:txBody>
      </p:sp>
      <p:sp>
        <p:nvSpPr>
          <p:cNvPr id="23" name="Segnaposto testo 26">
            <a:extLst>
              <a:ext uri="{FF2B5EF4-FFF2-40B4-BE49-F238E27FC236}">
                <a16:creationId xmlns:a16="http://schemas.microsoft.com/office/drawing/2014/main" xmlns="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4152286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it-IT" noProof="0" dirty="0"/>
              <a:t>Telefono</a:t>
            </a:r>
          </a:p>
        </p:txBody>
      </p:sp>
      <p:sp>
        <p:nvSpPr>
          <p:cNvPr id="36" name="Segnaposto testo 14">
            <a:extLst>
              <a:ext uri="{FF2B5EF4-FFF2-40B4-BE49-F238E27FC236}">
                <a16:creationId xmlns:a16="http://schemas.microsoft.com/office/drawing/2014/main" xmlns="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264670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it-IT" noProof="0" dirty="0"/>
              <a:t>DIEGO CONTICINI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xmlns="" id="{2B62C84D-B809-41CE-8FCD-935E2343985F}"/>
              </a:ext>
            </a:extLst>
          </p:cNvPr>
          <p:cNvCxnSpPr/>
          <p:nvPr userDrawn="1"/>
        </p:nvCxnSpPr>
        <p:spPr>
          <a:xfrm>
            <a:off x="5711952" y="5004104"/>
            <a:ext cx="76809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testo 26">
            <a:extLst>
              <a:ext uri="{FF2B5EF4-FFF2-40B4-BE49-F238E27FC236}">
                <a16:creationId xmlns:a16="http://schemas.microsoft.com/office/drawing/2014/main" xmlns="" id="{21AF3F24-9D59-456A-9130-8C4049C34F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423227"/>
            <a:ext cx="5920556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it-IT" noProof="0" dirty="0"/>
              <a:t>CONTICINI@GMAIL.COM</a:t>
            </a:r>
          </a:p>
        </p:txBody>
      </p:sp>
      <p:sp>
        <p:nvSpPr>
          <p:cNvPr id="14" name="Segnaposto testo 26">
            <a:extLst>
              <a:ext uri="{FF2B5EF4-FFF2-40B4-BE49-F238E27FC236}">
                <a16:creationId xmlns:a16="http://schemas.microsoft.com/office/drawing/2014/main" xmlns="" id="{716B9C4F-E33C-4EA7-A4F7-A2137CFCF2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5121518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it-IT" noProof="0" dirty="0"/>
              <a:t>Posta elettronica</a:t>
            </a:r>
          </a:p>
        </p:txBody>
      </p:sp>
    </p:spTree>
    <p:extLst>
      <p:ext uri="{BB962C8B-B14F-4D97-AF65-F5344CB8AC3E}">
        <p14:creationId xmlns:p14="http://schemas.microsoft.com/office/powerpoint/2010/main" val="405328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1DAC5403-E1D0-4032-A9FE-410B298264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F3C0C995-565B-4516-BC98-CCDEE529B1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289328"/>
            <a:ext cx="10117959" cy="1517356"/>
          </a:xfrm>
        </p:spPr>
        <p:txBody>
          <a:bodyPr rtlCol="0"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Titolo presentazione    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xmlns="" id="{B0670BD7-5166-40F4-A6FC-B5B1D9157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608400" y="3612713"/>
            <a:ext cx="4975200" cy="114227"/>
          </a:xfrm>
          <a:prstGeom prst="rect">
            <a:avLst/>
          </a:prstGeom>
        </p:spPr>
      </p:pic>
      <p:sp>
        <p:nvSpPr>
          <p:cNvPr id="9" name="Sottotitolo 2">
            <a:extLst>
              <a:ext uri="{FF2B5EF4-FFF2-40B4-BE49-F238E27FC236}">
                <a16:creationId xmlns:a16="http://schemas.microsoft.com/office/drawing/2014/main" xmlns="" id="{16A87704-FE99-4EBD-97FB-FBB15A227F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7021" y="3890308"/>
            <a:ext cx="10117959" cy="60665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000" b="0" i="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it-IT" noProof="0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3338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e 8">
            <a:extLst>
              <a:ext uri="{FF2B5EF4-FFF2-40B4-BE49-F238E27FC236}">
                <a16:creationId xmlns:a16="http://schemas.microsoft.com/office/drawing/2014/main" xmlns="" id="{4D6B2F7A-6215-4548-B8BA-BFBFA46660CF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 rtlCol="0"/>
          <a:lstStyle>
            <a:lvl1pPr algn="ctr">
              <a:defRPr b="0"/>
            </a:lvl1pPr>
          </a:lstStyle>
          <a:p>
            <a:pPr rtl="0"/>
            <a:r>
              <a:rPr lang="it-IT" noProof="0" dirty="0"/>
              <a:t>Diapositiva divisore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 dirty="0"/>
              <a:t>GG.MM.20XX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15" name="Elemento grafico 13">
            <a:extLst>
              <a:ext uri="{FF2B5EF4-FFF2-40B4-BE49-F238E27FC236}">
                <a16:creationId xmlns:a16="http://schemas.microsoft.com/office/drawing/2014/main" xmlns="" id="{6B7C1ECA-416B-4ED3-9B96-F05BED98E498}"/>
              </a:ext>
            </a:extLst>
          </p:cNvPr>
          <p:cNvSpPr/>
          <p:nvPr/>
        </p:nvSpPr>
        <p:spPr>
          <a:xfrm>
            <a:off x="4534478" y="1568994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9685C8FD-6063-414E-B2AC-D07168DE1813}"/>
              </a:ext>
            </a:extLst>
          </p:cNvPr>
          <p:cNvSpPr/>
          <p:nvPr userDrawn="1"/>
        </p:nvSpPr>
        <p:spPr>
          <a:xfrm>
            <a:off x="0" y="2483224"/>
            <a:ext cx="12192000" cy="3465576"/>
          </a:xfrm>
          <a:prstGeom prst="rect">
            <a:avLst/>
          </a:prstGeom>
          <a:blipFill>
            <a:blip r:embed="rId2"/>
            <a:srcRect/>
            <a:stretch>
              <a:fillRect t="-48945" b="-48945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2BA38A80-B4F3-4560-B2F9-C0652AAB2188}"/>
              </a:ext>
            </a:extLst>
          </p:cNvPr>
          <p:cNvSpPr/>
          <p:nvPr userDrawn="1"/>
        </p:nvSpPr>
        <p:spPr>
          <a:xfrm>
            <a:off x="0" y="2483223"/>
            <a:ext cx="12192000" cy="3465576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xmlns="" id="{214241DF-0B07-491C-8CA2-1BD10F845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82722"/>
            <a:ext cx="10515600" cy="4685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marL="228600" lvl="0" indent="-228600" algn="ctr" rtl="0"/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24574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30AF4CE-F455-4A31-8ED6-5841DF59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A82F029-D8CC-4FE7-9C30-98E576ED4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 dirty="0"/>
              <a:t>GG.MM.20XX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F891442-6C1A-4969-A4A2-EFCF20E79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4457F0D-7504-4879-BCFD-DDEA424C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xmlns="" id="{50CCCB36-FE7F-43C1-810B-49BBAB494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4325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30599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77B6609-6A41-45F4-9B8B-9A6DEABB9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4FFD4558-495E-4FE3-B256-7B6A8637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 dirty="0"/>
              <a:t>GG.MM.20XX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65C0E450-E490-45F1-909F-5831583C5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BBD7E109-C0EE-4D25-9A01-E58D7476D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xmlns="" id="{62C48FC5-1EDF-4F7E-9E82-D342C4D45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4325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xmlns="" id="{7245FF27-1D81-4487-86EE-A8826AB33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24325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94853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EF85B3E-9C3B-48E3-BA88-7B18BAC8B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06E55B65-81AB-463F-B78F-208BABF73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 dirty="0"/>
              <a:t>GG.MM.20XX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7814494-7E7B-41F9-984C-51671FC7B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17932FB9-9355-4718-A3AF-2991AEFD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xmlns="" id="{E0E064FB-456B-4012-A632-907E0F636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66900"/>
            <a:ext cx="5157787" cy="445824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8" name="Segnaposto contenuto 3">
            <a:extLst>
              <a:ext uri="{FF2B5EF4-FFF2-40B4-BE49-F238E27FC236}">
                <a16:creationId xmlns:a16="http://schemas.microsoft.com/office/drawing/2014/main" xmlns="" id="{D7224228-301B-4143-AE44-555A65ECB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88937"/>
            <a:ext cx="5157787" cy="346101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Segnaposto testo 4">
            <a:extLst>
              <a:ext uri="{FF2B5EF4-FFF2-40B4-BE49-F238E27FC236}">
                <a16:creationId xmlns:a16="http://schemas.microsoft.com/office/drawing/2014/main" xmlns="" id="{421B5496-F2D7-450B-A1AF-12FC29E45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66900"/>
            <a:ext cx="5183188" cy="445824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0" name="Segnaposto contenuto 5">
            <a:extLst>
              <a:ext uri="{FF2B5EF4-FFF2-40B4-BE49-F238E27FC236}">
                <a16:creationId xmlns:a16="http://schemas.microsoft.com/office/drawing/2014/main" xmlns="" id="{D087222D-3611-4518-AD76-AC2E042CD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88937"/>
            <a:ext cx="5183188" cy="346101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0646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immagine 6">
            <a:extLst>
              <a:ext uri="{FF2B5EF4-FFF2-40B4-BE49-F238E27FC236}">
                <a16:creationId xmlns:a16="http://schemas.microsoft.com/office/drawing/2014/main" xmlns="" id="{4A7545D6-9827-7E4A-AB92-664BB510D96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1" name="Segnaposto testo 26">
            <a:extLst>
              <a:ext uri="{FF2B5EF4-FFF2-40B4-BE49-F238E27FC236}">
                <a16:creationId xmlns:a16="http://schemas.microsoft.com/office/drawing/2014/main" xmlns="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5380844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it-IT" noProof="0" dirty="0"/>
              <a:t>20XX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289328"/>
            <a:ext cx="10117959" cy="1517356"/>
          </a:xfrm>
        </p:spPr>
        <p:txBody>
          <a:bodyPr rtlCol="0"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Titolo presentazione    </a:t>
            </a:r>
          </a:p>
        </p:txBody>
      </p:sp>
      <p:sp>
        <p:nvSpPr>
          <p:cNvPr id="23" name="Segnaposto testo 26">
            <a:extLst>
              <a:ext uri="{FF2B5EF4-FFF2-40B4-BE49-F238E27FC236}">
                <a16:creationId xmlns:a16="http://schemas.microsoft.com/office/drawing/2014/main" xmlns="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5034596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it-IT" noProof="0" dirty="0"/>
              <a:t>Mese</a:t>
            </a:r>
          </a:p>
        </p:txBody>
      </p:sp>
      <p:sp>
        <p:nvSpPr>
          <p:cNvPr id="36" name="Segnaposto testo 14">
            <a:extLst>
              <a:ext uri="{FF2B5EF4-FFF2-40B4-BE49-F238E27FC236}">
                <a16:creationId xmlns:a16="http://schemas.microsoft.com/office/drawing/2014/main" xmlns="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890308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it-IT" noProof="0" dirty="0"/>
              <a:t>SLOGAN PRESENTAZIONE</a:t>
            </a:r>
          </a:p>
        </p:txBody>
      </p:sp>
    </p:spTree>
    <p:extLst>
      <p:ext uri="{BB962C8B-B14F-4D97-AF65-F5344CB8AC3E}">
        <p14:creationId xmlns:p14="http://schemas.microsoft.com/office/powerpoint/2010/main" val="1050112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E90DEAF0-9B16-4335-875E-3D5B654F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 dirty="0"/>
              <a:t>GG.MM.20XX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680122F-A667-467F-9ABE-57A77934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29B5B8C5-3BA1-4EE6-9D72-5F3863E6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6" name="Elemento grafico 12">
            <a:extLst>
              <a:ext uri="{FF2B5EF4-FFF2-40B4-BE49-F238E27FC236}">
                <a16:creationId xmlns:a16="http://schemas.microsoft.com/office/drawing/2014/main" xmlns="" id="{ACBF854A-65B9-4A5D-97C6-BA041A37CD22}"/>
              </a:ext>
            </a:extLst>
          </p:cNvPr>
          <p:cNvSpPr/>
          <p:nvPr userDrawn="1"/>
        </p:nvSpPr>
        <p:spPr>
          <a:xfrm>
            <a:off x="1442364" y="2135538"/>
            <a:ext cx="2727084" cy="139525"/>
          </a:xfrm>
          <a:custGeom>
            <a:avLst/>
            <a:gdLst>
              <a:gd name="connsiteX0" fmla="*/ 67167 w 2727084"/>
              <a:gd name="connsiteY0" fmla="*/ 78582 h 139525"/>
              <a:gd name="connsiteX1" fmla="*/ 12625 w 2727084"/>
              <a:gd name="connsiteY1" fmla="*/ 78582 h 139525"/>
              <a:gd name="connsiteX2" fmla="*/ 12625 w 2727084"/>
              <a:gd name="connsiteY2" fmla="*/ 65898 h 139525"/>
              <a:gd name="connsiteX3" fmla="*/ 956323 w 2727084"/>
              <a:gd name="connsiteY3" fmla="*/ 65898 h 139525"/>
              <a:gd name="connsiteX4" fmla="*/ 1151658 w 2727084"/>
              <a:gd name="connsiteY4" fmla="*/ 12625 h 139525"/>
              <a:gd name="connsiteX5" fmla="*/ 1268352 w 2727084"/>
              <a:gd name="connsiteY5" fmla="*/ 65898 h 139525"/>
              <a:gd name="connsiteX6" fmla="*/ 1297526 w 2727084"/>
              <a:gd name="connsiteY6" fmla="*/ 65898 h 139525"/>
              <a:gd name="connsiteX7" fmla="*/ 1353336 w 2727084"/>
              <a:gd name="connsiteY7" fmla="*/ 15162 h 139525"/>
              <a:gd name="connsiteX8" fmla="*/ 1409146 w 2727084"/>
              <a:gd name="connsiteY8" fmla="*/ 65898 h 139525"/>
              <a:gd name="connsiteX9" fmla="*/ 1438319 w 2727084"/>
              <a:gd name="connsiteY9" fmla="*/ 65898 h 139525"/>
              <a:gd name="connsiteX10" fmla="*/ 1555013 w 2727084"/>
              <a:gd name="connsiteY10" fmla="*/ 12625 h 139525"/>
              <a:gd name="connsiteX11" fmla="*/ 1750348 w 2727084"/>
              <a:gd name="connsiteY11" fmla="*/ 65898 h 139525"/>
              <a:gd name="connsiteX12" fmla="*/ 2723220 w 2727084"/>
              <a:gd name="connsiteY12" fmla="*/ 65898 h 139525"/>
              <a:gd name="connsiteX13" fmla="*/ 2723220 w 2727084"/>
              <a:gd name="connsiteY13" fmla="*/ 78582 h 139525"/>
              <a:gd name="connsiteX14" fmla="*/ 2630626 w 2727084"/>
              <a:gd name="connsiteY14" fmla="*/ 78582 h 139525"/>
              <a:gd name="connsiteX15" fmla="*/ 2630626 w 2727084"/>
              <a:gd name="connsiteY15" fmla="*/ 79851 h 139525"/>
              <a:gd name="connsiteX16" fmla="*/ 1901289 w 2727084"/>
              <a:gd name="connsiteY16" fmla="*/ 78582 h 139525"/>
              <a:gd name="connsiteX17" fmla="*/ 1790937 w 2727084"/>
              <a:gd name="connsiteY17" fmla="*/ 78582 h 139525"/>
              <a:gd name="connsiteX18" fmla="*/ 1553745 w 2727084"/>
              <a:gd name="connsiteY18" fmla="*/ 131855 h 139525"/>
              <a:gd name="connsiteX19" fmla="*/ 1437051 w 2727084"/>
              <a:gd name="connsiteY19" fmla="*/ 78582 h 139525"/>
              <a:gd name="connsiteX20" fmla="*/ 1407877 w 2727084"/>
              <a:gd name="connsiteY20" fmla="*/ 78582 h 139525"/>
              <a:gd name="connsiteX21" fmla="*/ 1353336 w 2727084"/>
              <a:gd name="connsiteY21" fmla="*/ 129319 h 139525"/>
              <a:gd name="connsiteX22" fmla="*/ 1297526 w 2727084"/>
              <a:gd name="connsiteY22" fmla="*/ 78582 h 139525"/>
              <a:gd name="connsiteX23" fmla="*/ 1268352 w 2727084"/>
              <a:gd name="connsiteY23" fmla="*/ 78582 h 139525"/>
              <a:gd name="connsiteX24" fmla="*/ 1151658 w 2727084"/>
              <a:gd name="connsiteY24" fmla="*/ 131855 h 139525"/>
              <a:gd name="connsiteX25" fmla="*/ 914465 w 2727084"/>
              <a:gd name="connsiteY25" fmla="*/ 78582 h 139525"/>
              <a:gd name="connsiteX26" fmla="*/ 805382 w 2727084"/>
              <a:gd name="connsiteY26" fmla="*/ 78582 h 139525"/>
              <a:gd name="connsiteX27" fmla="*/ 67167 w 2727084"/>
              <a:gd name="connsiteY27" fmla="*/ 78582 h 139525"/>
              <a:gd name="connsiteX28" fmla="*/ 67167 w 2727084"/>
              <a:gd name="connsiteY28" fmla="*/ 78582 h 13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7084" h="139525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bg2"/>
          </a:solidFill>
          <a:ln w="1264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C3E8E02D-385B-477A-BAE1-4A97C6E9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08050"/>
            <a:ext cx="3932237" cy="114934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xmlns="" id="{E6CA7378-0B2D-435D-B34B-744CA8911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3200"/>
            <a:ext cx="3932237" cy="35157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xmlns="" id="{9BB017D3-0E4A-43F4-BC02-DB826A7FD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908051"/>
            <a:ext cx="6172200" cy="4957762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187774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E90DEAF0-9B16-4335-875E-3D5B654F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 dirty="0"/>
              <a:t>GG.MM.20XX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680122F-A667-467F-9ABE-57A77934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29B5B8C5-3BA1-4EE6-9D72-5F3863E6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6" name="Elemento grafico 12">
            <a:extLst>
              <a:ext uri="{FF2B5EF4-FFF2-40B4-BE49-F238E27FC236}">
                <a16:creationId xmlns:a16="http://schemas.microsoft.com/office/drawing/2014/main" xmlns="" id="{ACBF854A-65B9-4A5D-97C6-BA041A37CD22}"/>
              </a:ext>
            </a:extLst>
          </p:cNvPr>
          <p:cNvSpPr/>
          <p:nvPr userDrawn="1"/>
        </p:nvSpPr>
        <p:spPr>
          <a:xfrm>
            <a:off x="1442364" y="2135538"/>
            <a:ext cx="2727084" cy="139525"/>
          </a:xfrm>
          <a:custGeom>
            <a:avLst/>
            <a:gdLst>
              <a:gd name="connsiteX0" fmla="*/ 67167 w 2727084"/>
              <a:gd name="connsiteY0" fmla="*/ 78582 h 139525"/>
              <a:gd name="connsiteX1" fmla="*/ 12625 w 2727084"/>
              <a:gd name="connsiteY1" fmla="*/ 78582 h 139525"/>
              <a:gd name="connsiteX2" fmla="*/ 12625 w 2727084"/>
              <a:gd name="connsiteY2" fmla="*/ 65898 h 139525"/>
              <a:gd name="connsiteX3" fmla="*/ 956323 w 2727084"/>
              <a:gd name="connsiteY3" fmla="*/ 65898 h 139525"/>
              <a:gd name="connsiteX4" fmla="*/ 1151658 w 2727084"/>
              <a:gd name="connsiteY4" fmla="*/ 12625 h 139525"/>
              <a:gd name="connsiteX5" fmla="*/ 1268352 w 2727084"/>
              <a:gd name="connsiteY5" fmla="*/ 65898 h 139525"/>
              <a:gd name="connsiteX6" fmla="*/ 1297526 w 2727084"/>
              <a:gd name="connsiteY6" fmla="*/ 65898 h 139525"/>
              <a:gd name="connsiteX7" fmla="*/ 1353336 w 2727084"/>
              <a:gd name="connsiteY7" fmla="*/ 15162 h 139525"/>
              <a:gd name="connsiteX8" fmla="*/ 1409146 w 2727084"/>
              <a:gd name="connsiteY8" fmla="*/ 65898 h 139525"/>
              <a:gd name="connsiteX9" fmla="*/ 1438319 w 2727084"/>
              <a:gd name="connsiteY9" fmla="*/ 65898 h 139525"/>
              <a:gd name="connsiteX10" fmla="*/ 1555013 w 2727084"/>
              <a:gd name="connsiteY10" fmla="*/ 12625 h 139525"/>
              <a:gd name="connsiteX11" fmla="*/ 1750348 w 2727084"/>
              <a:gd name="connsiteY11" fmla="*/ 65898 h 139525"/>
              <a:gd name="connsiteX12" fmla="*/ 2723220 w 2727084"/>
              <a:gd name="connsiteY12" fmla="*/ 65898 h 139525"/>
              <a:gd name="connsiteX13" fmla="*/ 2723220 w 2727084"/>
              <a:gd name="connsiteY13" fmla="*/ 78582 h 139525"/>
              <a:gd name="connsiteX14" fmla="*/ 2630626 w 2727084"/>
              <a:gd name="connsiteY14" fmla="*/ 78582 h 139525"/>
              <a:gd name="connsiteX15" fmla="*/ 2630626 w 2727084"/>
              <a:gd name="connsiteY15" fmla="*/ 79851 h 139525"/>
              <a:gd name="connsiteX16" fmla="*/ 1901289 w 2727084"/>
              <a:gd name="connsiteY16" fmla="*/ 78582 h 139525"/>
              <a:gd name="connsiteX17" fmla="*/ 1790937 w 2727084"/>
              <a:gd name="connsiteY17" fmla="*/ 78582 h 139525"/>
              <a:gd name="connsiteX18" fmla="*/ 1553745 w 2727084"/>
              <a:gd name="connsiteY18" fmla="*/ 131855 h 139525"/>
              <a:gd name="connsiteX19" fmla="*/ 1437051 w 2727084"/>
              <a:gd name="connsiteY19" fmla="*/ 78582 h 139525"/>
              <a:gd name="connsiteX20" fmla="*/ 1407877 w 2727084"/>
              <a:gd name="connsiteY20" fmla="*/ 78582 h 139525"/>
              <a:gd name="connsiteX21" fmla="*/ 1353336 w 2727084"/>
              <a:gd name="connsiteY21" fmla="*/ 129319 h 139525"/>
              <a:gd name="connsiteX22" fmla="*/ 1297526 w 2727084"/>
              <a:gd name="connsiteY22" fmla="*/ 78582 h 139525"/>
              <a:gd name="connsiteX23" fmla="*/ 1268352 w 2727084"/>
              <a:gd name="connsiteY23" fmla="*/ 78582 h 139525"/>
              <a:gd name="connsiteX24" fmla="*/ 1151658 w 2727084"/>
              <a:gd name="connsiteY24" fmla="*/ 131855 h 139525"/>
              <a:gd name="connsiteX25" fmla="*/ 914465 w 2727084"/>
              <a:gd name="connsiteY25" fmla="*/ 78582 h 139525"/>
              <a:gd name="connsiteX26" fmla="*/ 805382 w 2727084"/>
              <a:gd name="connsiteY26" fmla="*/ 78582 h 139525"/>
              <a:gd name="connsiteX27" fmla="*/ 67167 w 2727084"/>
              <a:gd name="connsiteY27" fmla="*/ 78582 h 139525"/>
              <a:gd name="connsiteX28" fmla="*/ 67167 w 2727084"/>
              <a:gd name="connsiteY28" fmla="*/ 78582 h 13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7084" h="139525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bg2"/>
          </a:solidFill>
          <a:ln w="1264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C3E8E02D-385B-477A-BAE1-4A97C6E9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08050"/>
            <a:ext cx="3932237" cy="11493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xmlns="" id="{E6CA7378-0B2D-435D-B34B-744CA8911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3200"/>
            <a:ext cx="3932237" cy="35157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9" name="Segnaposto immagine 2">
            <a:extLst>
              <a:ext uri="{FF2B5EF4-FFF2-40B4-BE49-F238E27FC236}">
                <a16:creationId xmlns:a16="http://schemas.microsoft.com/office/drawing/2014/main" xmlns="" id="{9A7D37A5-CD8F-499C-BFFD-2D0EB0855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08051"/>
            <a:ext cx="6172200" cy="49530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18245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023336D-E3BE-45DB-B625-753732F9F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54C2EC4E-2A4D-4B8B-8C10-D8F4A649E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 dirty="0"/>
              <a:t>GG.MM.20XX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A7027D07-F714-4E3C-97FC-7AB8C42FA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ADE3BA64-4F34-452B-AA1F-BB90A0F0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56773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D57916-404D-41BC-B080-9B6CBA9F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F920C85E-02E3-4F3E-8E6F-4467C612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 dirty="0"/>
              <a:t>GG.MM.20XX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952F5317-A8A3-406A-96EA-4BB58C35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5B2A1141-BD97-42C5-A257-A2C0668A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40421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testo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9116" y="1815793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0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/>
              <a:t>1</a:t>
            </a:r>
          </a:p>
        </p:txBody>
      </p:sp>
      <p:sp>
        <p:nvSpPr>
          <p:cNvPr id="26" name="Segnaposto testo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94409" y="1920003"/>
            <a:ext cx="3103110" cy="1032355"/>
          </a:xfrm>
        </p:spPr>
        <p:txBody>
          <a:bodyPr rtlCol="0">
            <a:noAutofit/>
          </a:bodyPr>
          <a:lstStyle>
            <a:lvl1pPr marL="0" indent="0">
              <a:lnSpc>
                <a:spcPct val="75000"/>
              </a:lnSpc>
              <a:spcBef>
                <a:spcPts val="600"/>
              </a:spcBef>
              <a:buNone/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3" name="Segnaposto testo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2516" y="1815793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0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/>
              <a:t>2</a:t>
            </a:r>
          </a:p>
        </p:txBody>
      </p:sp>
      <p:sp>
        <p:nvSpPr>
          <p:cNvPr id="34" name="Segnaposto testo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58149" y="1920003"/>
            <a:ext cx="2243918" cy="1032355"/>
          </a:xfrm>
        </p:spPr>
        <p:txBody>
          <a:bodyPr rtlCol="0">
            <a:noAutofit/>
          </a:bodyPr>
          <a:lstStyle>
            <a:lvl1pPr marL="0" indent="0">
              <a:lnSpc>
                <a:spcPct val="75000"/>
              </a:lnSpc>
              <a:spcBef>
                <a:spcPts val="600"/>
              </a:spcBef>
              <a:buNone/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7" name="Segnaposto testo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629" y="1833572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0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/>
              <a:t>3</a:t>
            </a:r>
          </a:p>
        </p:txBody>
      </p:sp>
      <p:sp>
        <p:nvSpPr>
          <p:cNvPr id="38" name="Segnaposto testo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44262" y="1937782"/>
            <a:ext cx="2959116" cy="1032355"/>
          </a:xfrm>
        </p:spPr>
        <p:txBody>
          <a:bodyPr rtlCol="0">
            <a:noAutofit/>
          </a:bodyPr>
          <a:lstStyle>
            <a:lvl1pPr marL="0" indent="0">
              <a:lnSpc>
                <a:spcPct val="75000"/>
              </a:lnSpc>
              <a:spcBef>
                <a:spcPts val="600"/>
              </a:spcBef>
              <a:buNone/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0" name="Segnaposto testo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300774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3" name="Segnaposto testo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300774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5" name="Segnaposto testo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300774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6" name="Segnaposto testo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3006198"/>
            <a:ext cx="3726423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8" name="Segnaposto testo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57040" y="5751926"/>
            <a:ext cx="8877920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9" name="Segnaposto testo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1" y="4974002"/>
            <a:ext cx="259919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0" name="Segnaposto testo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74002"/>
            <a:ext cx="371266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5" name="Segnaposto immagine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80614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56" name="Segnaposto immagine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80614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57" name="Segnaposto immagine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3944782"/>
            <a:ext cx="25991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58" name="Segnaposto immagine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944782"/>
            <a:ext cx="25992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1220" y="558203"/>
            <a:ext cx="7909560" cy="1069848"/>
          </a:xfrm>
          <a:noFill/>
        </p:spPr>
        <p:txBody>
          <a:bodyPr lIns="0" tIns="0" rIns="0" bIns="0" rtlCol="0">
            <a:normAutofit/>
          </a:bodyPr>
          <a:lstStyle>
            <a:lvl1pPr algn="ctr">
              <a:defRPr lang="ru-RU" sz="60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 dirty="0"/>
              <a:t>Come usare questo modello</a:t>
            </a:r>
          </a:p>
        </p:txBody>
      </p:sp>
      <p:pic>
        <p:nvPicPr>
          <p:cNvPr id="21" name="Elemento grafico 20">
            <a:extLst>
              <a:ext uri="{FF2B5EF4-FFF2-40B4-BE49-F238E27FC236}">
                <a16:creationId xmlns:a16="http://schemas.microsoft.com/office/drawing/2014/main" xmlns="" id="{08EB3F0B-0F1D-42D2-B6C2-D4D6D8257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08400" y="1568994"/>
            <a:ext cx="4975200" cy="11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83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89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xmlns="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xmlns="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57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e 8">
            <a:extLst>
              <a:ext uri="{FF2B5EF4-FFF2-40B4-BE49-F238E27FC236}">
                <a16:creationId xmlns:a16="http://schemas.microsoft.com/office/drawing/2014/main" xmlns="" id="{4D6B2F7A-6215-4548-B8BA-BFBFA46660CF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 rtlCol="0"/>
          <a:lstStyle>
            <a:lvl1pPr algn="ctr">
              <a:defRPr b="0"/>
            </a:lvl1pPr>
          </a:lstStyle>
          <a:p>
            <a:pPr rtl="0"/>
            <a:r>
              <a:rPr lang="it-IT" noProof="0" dirty="0"/>
              <a:t>Diapositiva divisore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 dirty="0"/>
              <a:t>GG.MM.20XX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15" name="Elemento grafico 13">
            <a:extLst>
              <a:ext uri="{FF2B5EF4-FFF2-40B4-BE49-F238E27FC236}">
                <a16:creationId xmlns:a16="http://schemas.microsoft.com/office/drawing/2014/main" xmlns="" id="{6B7C1ECA-416B-4ED3-9B96-F05BED98E498}"/>
              </a:ext>
            </a:extLst>
          </p:cNvPr>
          <p:cNvSpPr/>
          <p:nvPr/>
        </p:nvSpPr>
        <p:spPr>
          <a:xfrm>
            <a:off x="4534478" y="1568994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xmlns="" id="{4F134C5C-60EE-4E07-8A4F-120C1B5AA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74839"/>
            <a:ext cx="10515600" cy="476476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it-IT" noProof="0" dirty="0"/>
              <a:t>MODIFICARE GLI STILI DEL TESTO DELLO SCHEMA</a:t>
            </a:r>
          </a:p>
        </p:txBody>
      </p:sp>
      <p:sp>
        <p:nvSpPr>
          <p:cNvPr id="20" name="Segnaposto immagine 19">
            <a:extLst>
              <a:ext uri="{FF2B5EF4-FFF2-40B4-BE49-F238E27FC236}">
                <a16:creationId xmlns:a16="http://schemas.microsoft.com/office/drawing/2014/main" xmlns="" id="{C71C2E69-8C3C-4E87-BC9D-9810F56121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483223"/>
            <a:ext cx="12192000" cy="346557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9773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xmlns="" id="{DFFF6C81-E769-CE4D-B9C0-858E073D198E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1695AE-7720-4633-B467-CD5DD1A9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4940C99-75CB-4A48-894F-EA35F7C91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4536" y="922103"/>
            <a:ext cx="4257905" cy="1325563"/>
          </a:xfrm>
        </p:spPr>
        <p:txBody>
          <a:bodyPr rtlCol="0"/>
          <a:lstStyle>
            <a:lvl1pPr>
              <a:defRPr b="0"/>
            </a:lvl1pPr>
          </a:lstStyle>
          <a:p>
            <a:pPr rtl="0"/>
            <a:r>
              <a:rPr lang="it-IT" noProof="0" dirty="0"/>
              <a:t>Layout testo 1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C97E3AD6-C295-45C8-8FC7-AD3428403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testo 14">
            <a:extLst>
              <a:ext uri="{FF2B5EF4-FFF2-40B4-BE49-F238E27FC236}">
                <a16:creationId xmlns:a16="http://schemas.microsoft.com/office/drawing/2014/main" xmlns="" id="{780797F8-0544-4DFB-8D2C-CC50CB7F4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3282" y="2384295"/>
            <a:ext cx="4519159" cy="639683"/>
          </a:xfrm>
        </p:spPr>
        <p:txBody>
          <a:bodyPr rtlCol="0">
            <a:normAutofit/>
          </a:bodyPr>
          <a:lstStyle>
            <a:lvl1pPr marL="0" indent="0">
              <a:buNone/>
              <a:defRPr sz="1800" b="0" i="0"/>
            </a:lvl1pPr>
          </a:lstStyle>
          <a:p>
            <a:pPr lvl="0" rtl="0"/>
            <a:r>
              <a:rPr lang="it-IT" noProof="0" dirty="0"/>
              <a:t>MODIFICARE GLI STILI DEL TESTO DELLO SCHEMA</a:t>
            </a:r>
          </a:p>
        </p:txBody>
      </p:sp>
      <p:sp>
        <p:nvSpPr>
          <p:cNvPr id="7" name="Segnaposto testo 14">
            <a:extLst>
              <a:ext uri="{FF2B5EF4-FFF2-40B4-BE49-F238E27FC236}">
                <a16:creationId xmlns:a16="http://schemas.microsoft.com/office/drawing/2014/main" xmlns="" id="{F7A942D6-FCE6-4DCD-BD15-F6399EC2A2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4599" y="3173534"/>
            <a:ext cx="4707842" cy="2588637"/>
          </a:xfrm>
        </p:spPr>
        <p:txBody>
          <a:bodyPr rtlCol="0">
            <a:normAutofit/>
          </a:bodyPr>
          <a:lstStyle>
            <a:lvl1pPr marL="180000" indent="-180000" rtl="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9" name="Elemento grafico 13">
            <a:extLst>
              <a:ext uri="{FF2B5EF4-FFF2-40B4-BE49-F238E27FC236}">
                <a16:creationId xmlns:a16="http://schemas.microsoft.com/office/drawing/2014/main" xmlns="" id="{BE348D43-6DEE-4E32-B9F5-235CB8EC9257}"/>
              </a:ext>
            </a:extLst>
          </p:cNvPr>
          <p:cNvSpPr/>
          <p:nvPr userDrawn="1"/>
        </p:nvSpPr>
        <p:spPr>
          <a:xfrm>
            <a:off x="7059964" y="2076985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xmlns="" id="{32A28410-C401-4876-8DE7-D0EFCDE41D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1224" y="0"/>
            <a:ext cx="4626864" cy="6858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584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e 10">
            <a:extLst>
              <a:ext uri="{FF2B5EF4-FFF2-40B4-BE49-F238E27FC236}">
                <a16:creationId xmlns:a16="http://schemas.microsoft.com/office/drawing/2014/main" xmlns="" id="{275CB319-C744-E641-8907-1470D3DF159D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EAAFC21D-31CF-420D-A654-B62708C71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5D078D9-85B9-4D7C-BCDC-31053365B3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027" y="3938140"/>
            <a:ext cx="4430485" cy="893080"/>
          </a:xfrm>
        </p:spPr>
        <p:txBody>
          <a:bodyPr rtlCol="0"/>
          <a:lstStyle>
            <a:lvl1pPr algn="ctr">
              <a:defRPr b="0"/>
            </a:lvl1pPr>
          </a:lstStyle>
          <a:p>
            <a:pPr rtl="0"/>
            <a:r>
              <a:rPr lang="it-IT" noProof="0" dirty="0"/>
              <a:t>Layout testo 2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5F5253D9-2D52-4F01-9ED9-4E2A3C0E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 dirty="0"/>
              <a:t>GG.MM.20XX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D3BDB2FC-0867-44DF-98D6-C443802B8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immagine 6">
            <a:extLst>
              <a:ext uri="{FF2B5EF4-FFF2-40B4-BE49-F238E27FC236}">
                <a16:creationId xmlns:a16="http://schemas.microsoft.com/office/drawing/2014/main" xmlns="" id="{2E25E660-4559-4CC8-852F-94402A454C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97608"/>
            <a:ext cx="12192000" cy="28437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9" name="Elemento grafico 13">
            <a:extLst>
              <a:ext uri="{FF2B5EF4-FFF2-40B4-BE49-F238E27FC236}">
                <a16:creationId xmlns:a16="http://schemas.microsoft.com/office/drawing/2014/main" xmlns="" id="{A4B61220-F8A1-4859-BA99-F5EC0CC36B0F}"/>
              </a:ext>
            </a:extLst>
          </p:cNvPr>
          <p:cNvSpPr/>
          <p:nvPr userDrawn="1"/>
        </p:nvSpPr>
        <p:spPr>
          <a:xfrm>
            <a:off x="1825747" y="4882453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10" name="Segnaposto testo 14">
            <a:extLst>
              <a:ext uri="{FF2B5EF4-FFF2-40B4-BE49-F238E27FC236}">
                <a16:creationId xmlns:a16="http://schemas.microsoft.com/office/drawing/2014/main" xmlns="" id="{1A39E620-8448-42D8-85B7-A6BF45A2FB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2027" y="5192860"/>
            <a:ext cx="4430485" cy="63968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i="0"/>
            </a:lvl1pPr>
          </a:lstStyle>
          <a:p>
            <a:pPr lvl="0" rtl="0"/>
            <a:r>
              <a:rPr lang="it-IT" noProof="0" dirty="0"/>
              <a:t>MODIFICARE GLI STILI DEL TESTO DELLO SCHEMA</a:t>
            </a:r>
          </a:p>
        </p:txBody>
      </p:sp>
      <p:sp>
        <p:nvSpPr>
          <p:cNvPr id="12" name="Segnaposto testo 14">
            <a:extLst>
              <a:ext uri="{FF2B5EF4-FFF2-40B4-BE49-F238E27FC236}">
                <a16:creationId xmlns:a16="http://schemas.microsoft.com/office/drawing/2014/main" xmlns="" id="{F2FF44AF-6A6B-4742-B58D-DF26808AFD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4599" y="4064000"/>
            <a:ext cx="4545374" cy="1698171"/>
          </a:xfrm>
        </p:spPr>
        <p:txBody>
          <a:bodyPr rtlCol="0">
            <a:normAutofit/>
          </a:bodyPr>
          <a:lstStyle>
            <a:lvl1pPr marL="180000" indent="-180000" rtl="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4932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ue se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e 13">
            <a:extLst>
              <a:ext uri="{FF2B5EF4-FFF2-40B4-BE49-F238E27FC236}">
                <a16:creationId xmlns:a16="http://schemas.microsoft.com/office/drawing/2014/main" xmlns="" id="{213AAFFC-6E5A-D44A-ADBF-E9D307CE6349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72DABAFE-C077-44F7-8606-FCEAD364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F8D0EF65-ABFF-4900-A2AD-12A8C47E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 dirty="0"/>
              <a:t>GG.MM.20XX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D1E8D827-86E9-4228-B43C-616FE3F7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xmlns="" id="{D2BEBEF9-0DCC-4DA2-9828-D5A83238CD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7340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40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/>
              <a:t>Titolo sezione 1</a:t>
            </a:r>
          </a:p>
        </p:txBody>
      </p:sp>
      <p:sp>
        <p:nvSpPr>
          <p:cNvPr id="8" name="Segnaposto testo 26">
            <a:extLst>
              <a:ext uri="{FF2B5EF4-FFF2-40B4-BE49-F238E27FC236}">
                <a16:creationId xmlns:a16="http://schemas.microsoft.com/office/drawing/2014/main" xmlns="" id="{CE9C552F-C732-4E4C-8B62-DE62A58BAD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2043790"/>
            <a:ext cx="10515599" cy="62910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it-IT" noProof="0" dirty="0"/>
              <a:t>MODIFICARE GLI STILI DEL TESTO DELLO SCHEMA</a:t>
            </a: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xmlns="" id="{100DDA39-3A33-4AF8-BB2F-B80A8696D42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534813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40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/>
              <a:t>Titolo sezione 2</a:t>
            </a:r>
          </a:p>
        </p:txBody>
      </p:sp>
      <p:sp>
        <p:nvSpPr>
          <p:cNvPr id="10" name="Segnaposto testo 26">
            <a:extLst>
              <a:ext uri="{FF2B5EF4-FFF2-40B4-BE49-F238E27FC236}">
                <a16:creationId xmlns:a16="http://schemas.microsoft.com/office/drawing/2014/main" xmlns="" id="{D01D7372-B596-424A-8437-BCA847E03CF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1" name="Segnaposto testo 26">
            <a:extLst>
              <a:ext uri="{FF2B5EF4-FFF2-40B4-BE49-F238E27FC236}">
                <a16:creationId xmlns:a16="http://schemas.microsoft.com/office/drawing/2014/main" xmlns="" id="{F78DB58E-1DC8-42B6-8950-A39F9249D5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2" name="Elemento grafico 13">
            <a:extLst>
              <a:ext uri="{FF2B5EF4-FFF2-40B4-BE49-F238E27FC236}">
                <a16:creationId xmlns:a16="http://schemas.microsoft.com/office/drawing/2014/main" xmlns="" id="{6E7BE306-50F4-4966-B172-8808A97D9FF4}"/>
              </a:ext>
            </a:extLst>
          </p:cNvPr>
          <p:cNvSpPr/>
          <p:nvPr userDrawn="1"/>
        </p:nvSpPr>
        <p:spPr>
          <a:xfrm>
            <a:off x="4534478" y="1718435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xmlns="" id="{17DEC651-98F0-44EE-BAB8-8B3FE702A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2882"/>
            <a:ext cx="10515600" cy="1325563"/>
          </a:xfrm>
        </p:spPr>
        <p:txBody>
          <a:bodyPr rtlCol="0"/>
          <a:lstStyle>
            <a:lvl1pPr algn="ctr">
              <a:defRPr b="0"/>
            </a:lvl1pPr>
          </a:lstStyle>
          <a:p>
            <a:pPr rtl="0"/>
            <a:r>
              <a:rPr lang="it-IT" noProof="0" dirty="0"/>
              <a:t>Confronto</a:t>
            </a:r>
          </a:p>
        </p:txBody>
      </p:sp>
    </p:spTree>
    <p:extLst>
      <p:ext uri="{BB962C8B-B14F-4D97-AF65-F5344CB8AC3E}">
        <p14:creationId xmlns:p14="http://schemas.microsoft.com/office/powerpoint/2010/main" val="11458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e 22">
            <a:extLst>
              <a:ext uri="{FF2B5EF4-FFF2-40B4-BE49-F238E27FC236}">
                <a16:creationId xmlns:a16="http://schemas.microsoft.com/office/drawing/2014/main" xmlns="" id="{99E16AA7-5075-3449-AB21-5E8037339A90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E523D6FB-BDF5-462B-9DFB-6A253125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CAFBD2F-FD90-4C8F-BEA1-91BB2D242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 dirty="0"/>
              <a:t>GG.MM.20XX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5F47FDA8-53F5-4098-B6D5-32456ABF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grafico 18">
            <a:extLst>
              <a:ext uri="{FF2B5EF4-FFF2-40B4-BE49-F238E27FC236}">
                <a16:creationId xmlns:a16="http://schemas.microsoft.com/office/drawing/2014/main" xmlns="" id="{270B440B-C39E-47E6-9CBA-0BA4EB1EF522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 grafico</a:t>
            </a:r>
            <a:endParaRPr lang="it-IT" noProof="0" dirty="0"/>
          </a:p>
        </p:txBody>
      </p:sp>
      <p:sp>
        <p:nvSpPr>
          <p:cNvPr id="8" name="Elemento grafico 13">
            <a:extLst>
              <a:ext uri="{FF2B5EF4-FFF2-40B4-BE49-F238E27FC236}">
                <a16:creationId xmlns:a16="http://schemas.microsoft.com/office/drawing/2014/main" xmlns="" id="{1ED66CD9-A275-41A6-92EA-B32A8F51F472}"/>
              </a:ext>
            </a:extLst>
          </p:cNvPr>
          <p:cNvSpPr/>
          <p:nvPr userDrawn="1"/>
        </p:nvSpPr>
        <p:spPr>
          <a:xfrm>
            <a:off x="1949460" y="2168288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9" name="Segnaposto testo 14">
            <a:extLst>
              <a:ext uri="{FF2B5EF4-FFF2-40B4-BE49-F238E27FC236}">
                <a16:creationId xmlns:a16="http://schemas.microsoft.com/office/drawing/2014/main" xmlns="" id="{B1A41807-9D03-4167-89E4-C5D1E81436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5966" y="2478695"/>
            <a:ext cx="5170033" cy="758536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i="0"/>
            </a:lvl1pPr>
          </a:lstStyle>
          <a:p>
            <a:pPr lvl="0" rtl="0"/>
            <a:r>
              <a:rPr lang="it-IT" noProof="0" dirty="0"/>
              <a:t>MODIFICARE GLI STILI DEL TESTO DELLO SCHEMA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xmlns="" id="{CBDF72AB-A1AE-464E-A9E1-C5CDA8D5C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57858" y="1289573"/>
            <a:ext cx="3106248" cy="758536"/>
          </a:xfrm>
        </p:spPr>
        <p:txBody>
          <a:bodyPr lIns="0" tIns="0" rIns="0" bIns="0" rtlCol="0">
            <a:noAutofit/>
          </a:bodyPr>
          <a:lstStyle>
            <a:lvl1pPr algn="ctr">
              <a:defRPr/>
            </a:lvl1pPr>
          </a:lstStyle>
          <a:p>
            <a:pPr rtl="0"/>
            <a:r>
              <a:rPr lang="it-IT" noProof="0" dirty="0"/>
              <a:t>Diapositiva con grafico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xmlns="" id="{B83C9A6F-A614-4B31-91D5-3B5CB932149C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30497" y="3408555"/>
            <a:ext cx="1597889" cy="482453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/>
              <a:t>30%</a:t>
            </a:r>
          </a:p>
        </p:txBody>
      </p:sp>
      <p:sp>
        <p:nvSpPr>
          <p:cNvPr id="13" name="Segnaposto testo 26">
            <a:extLst>
              <a:ext uri="{FF2B5EF4-FFF2-40B4-BE49-F238E27FC236}">
                <a16:creationId xmlns:a16="http://schemas.microsoft.com/office/drawing/2014/main" xmlns="" id="{A985BA82-9C97-475F-8775-0F16D2FB40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30498" y="37391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it-IT" noProof="0" dirty="0"/>
              <a:t>Titolo categoria</a:t>
            </a:r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xmlns="" id="{E5376509-D29C-46DE-948E-15D430CE432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2030522" y="4142228"/>
            <a:ext cx="1597889" cy="482452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/>
              <a:t>10%</a:t>
            </a:r>
          </a:p>
        </p:txBody>
      </p:sp>
      <p:sp>
        <p:nvSpPr>
          <p:cNvPr id="16" name="Segnaposto testo 26">
            <a:extLst>
              <a:ext uri="{FF2B5EF4-FFF2-40B4-BE49-F238E27FC236}">
                <a16:creationId xmlns:a16="http://schemas.microsoft.com/office/drawing/2014/main" xmlns="" id="{A581FA6A-566D-4068-A898-F86FB96D4A9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30523" y="447277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it-IT" noProof="0" dirty="0"/>
              <a:t>Titolo categoria</a:t>
            </a:r>
          </a:p>
        </p:txBody>
      </p:sp>
      <p:sp>
        <p:nvSpPr>
          <p:cNvPr id="18" name="Segnaposto testo 2">
            <a:extLst>
              <a:ext uri="{FF2B5EF4-FFF2-40B4-BE49-F238E27FC236}">
                <a16:creationId xmlns:a16="http://schemas.microsoft.com/office/drawing/2014/main" xmlns="" id="{503636CF-AD49-411E-BE27-63C28BDE068C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970011" y="3408555"/>
            <a:ext cx="1597889" cy="482453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/>
              <a:t>25%</a:t>
            </a:r>
          </a:p>
        </p:txBody>
      </p:sp>
      <p:sp>
        <p:nvSpPr>
          <p:cNvPr id="19" name="Segnaposto testo 26">
            <a:extLst>
              <a:ext uri="{FF2B5EF4-FFF2-40B4-BE49-F238E27FC236}">
                <a16:creationId xmlns:a16="http://schemas.microsoft.com/office/drawing/2014/main" xmlns="" id="{F2C67681-C89E-4F74-A7C1-BD0812A942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70012" y="37391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it-IT" noProof="0" dirty="0"/>
              <a:t>Titolo categoria</a:t>
            </a: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xmlns="" id="{5742559E-6662-49A7-A091-9472A31ED26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3970036" y="4142228"/>
            <a:ext cx="1597889" cy="482452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/>
              <a:t>10%</a:t>
            </a:r>
          </a:p>
        </p:txBody>
      </p:sp>
      <p:sp>
        <p:nvSpPr>
          <p:cNvPr id="22" name="Segnaposto testo 26">
            <a:extLst>
              <a:ext uri="{FF2B5EF4-FFF2-40B4-BE49-F238E27FC236}">
                <a16:creationId xmlns:a16="http://schemas.microsoft.com/office/drawing/2014/main" xmlns="" id="{E514B383-1886-4E45-9DB3-6DF4FFCA6F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70037" y="4472779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it-IT" noProof="0" dirty="0"/>
              <a:t>Titolo categoria</a:t>
            </a:r>
          </a:p>
        </p:txBody>
      </p:sp>
      <p:sp>
        <p:nvSpPr>
          <p:cNvPr id="24" name="Segnaposto testo 2">
            <a:extLst>
              <a:ext uri="{FF2B5EF4-FFF2-40B4-BE49-F238E27FC236}">
                <a16:creationId xmlns:a16="http://schemas.microsoft.com/office/drawing/2014/main" xmlns="" id="{2734F2A5-6B16-40E3-8EBB-0E1A0984BAB7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2030497" y="4875898"/>
            <a:ext cx="1597889" cy="482452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/>
              <a:t>20%</a:t>
            </a:r>
          </a:p>
        </p:txBody>
      </p:sp>
      <p:sp>
        <p:nvSpPr>
          <p:cNvPr id="25" name="Segnaposto testo 26">
            <a:extLst>
              <a:ext uri="{FF2B5EF4-FFF2-40B4-BE49-F238E27FC236}">
                <a16:creationId xmlns:a16="http://schemas.microsoft.com/office/drawing/2014/main" xmlns="" id="{01D6AF2B-2CA0-4F6A-9C29-4AE73FCAB4E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30498" y="5206449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it-IT" noProof="0" dirty="0"/>
              <a:t>Titolo categoria</a:t>
            </a:r>
          </a:p>
        </p:txBody>
      </p:sp>
      <p:sp>
        <p:nvSpPr>
          <p:cNvPr id="27" name="Segnaposto testo 2">
            <a:extLst>
              <a:ext uri="{FF2B5EF4-FFF2-40B4-BE49-F238E27FC236}">
                <a16:creationId xmlns:a16="http://schemas.microsoft.com/office/drawing/2014/main" xmlns="" id="{C3E000C2-49D4-4D64-860A-0DB29B389387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970037" y="4875898"/>
            <a:ext cx="1597889" cy="482452"/>
          </a:xfrm>
        </p:spPr>
        <p:txBody>
          <a:bodyPr rtlCol="0" anchor="b" anchorCtr="0">
            <a:no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/>
              <a:t>5%</a:t>
            </a:r>
          </a:p>
        </p:txBody>
      </p:sp>
      <p:sp>
        <p:nvSpPr>
          <p:cNvPr id="28" name="Segnaposto testo 26">
            <a:extLst>
              <a:ext uri="{FF2B5EF4-FFF2-40B4-BE49-F238E27FC236}">
                <a16:creationId xmlns:a16="http://schemas.microsoft.com/office/drawing/2014/main" xmlns="" id="{4A6CF106-F60C-46A1-BD17-8EC35A637A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70037" y="5206449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it-IT" noProof="0" dirty="0"/>
              <a:t>Titolo categoria</a:t>
            </a:r>
          </a:p>
        </p:txBody>
      </p:sp>
    </p:spTree>
    <p:extLst>
      <p:ext uri="{BB962C8B-B14F-4D97-AF65-F5344CB8AC3E}">
        <p14:creationId xmlns:p14="http://schemas.microsoft.com/office/powerpoint/2010/main" val="284725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xmlns="" id="{FB049D0D-CE60-8E46-896A-1F4E3E51AABC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E288F71-122C-49D4-9750-104A0F9B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67A81471-D048-496A-9DA4-EDB33584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 dirty="0"/>
              <a:t>GG.MM.20XX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ABADBAE1-8416-4A24-B332-BA35F9D5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testo 14">
            <a:extLst>
              <a:ext uri="{FF2B5EF4-FFF2-40B4-BE49-F238E27FC236}">
                <a16:creationId xmlns:a16="http://schemas.microsoft.com/office/drawing/2014/main" xmlns="" id="{B9AF1F95-7091-4B50-892C-55F8B5B9AC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145" y="3029751"/>
            <a:ext cx="2825496" cy="2144162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i="0"/>
            </a:lvl1pPr>
          </a:lstStyle>
          <a:p>
            <a:pPr lvl="0" rtl="0"/>
            <a:r>
              <a:rPr lang="it-IT" noProof="0" dirty="0"/>
              <a:t>MODIFICARE GLI STILI DEL TESTO DELLO SCHEMA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xmlns="" id="{77DE3589-2C45-437A-BDA9-55A9B8859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1145" y="1868285"/>
            <a:ext cx="2825496" cy="718222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it-IT" noProof="0" dirty="0"/>
              <a:t>Diapositiva con tabella</a:t>
            </a:r>
          </a:p>
        </p:txBody>
      </p:sp>
      <p:sp>
        <p:nvSpPr>
          <p:cNvPr id="15" name="Elemento grafico 12">
            <a:extLst>
              <a:ext uri="{FF2B5EF4-FFF2-40B4-BE49-F238E27FC236}">
                <a16:creationId xmlns:a16="http://schemas.microsoft.com/office/drawing/2014/main" xmlns="" id="{6161C347-CD23-4D4F-981D-1C8457111EA8}"/>
              </a:ext>
            </a:extLst>
          </p:cNvPr>
          <p:cNvSpPr/>
          <p:nvPr userDrawn="1"/>
        </p:nvSpPr>
        <p:spPr>
          <a:xfrm>
            <a:off x="8340351" y="2726976"/>
            <a:ext cx="2727084" cy="139525"/>
          </a:xfrm>
          <a:custGeom>
            <a:avLst/>
            <a:gdLst>
              <a:gd name="connsiteX0" fmla="*/ 67167 w 2727084"/>
              <a:gd name="connsiteY0" fmla="*/ 78582 h 139525"/>
              <a:gd name="connsiteX1" fmla="*/ 12625 w 2727084"/>
              <a:gd name="connsiteY1" fmla="*/ 78582 h 139525"/>
              <a:gd name="connsiteX2" fmla="*/ 12625 w 2727084"/>
              <a:gd name="connsiteY2" fmla="*/ 65898 h 139525"/>
              <a:gd name="connsiteX3" fmla="*/ 956323 w 2727084"/>
              <a:gd name="connsiteY3" fmla="*/ 65898 h 139525"/>
              <a:gd name="connsiteX4" fmla="*/ 1151658 w 2727084"/>
              <a:gd name="connsiteY4" fmla="*/ 12625 h 139525"/>
              <a:gd name="connsiteX5" fmla="*/ 1268352 w 2727084"/>
              <a:gd name="connsiteY5" fmla="*/ 65898 h 139525"/>
              <a:gd name="connsiteX6" fmla="*/ 1297526 w 2727084"/>
              <a:gd name="connsiteY6" fmla="*/ 65898 h 139525"/>
              <a:gd name="connsiteX7" fmla="*/ 1353336 w 2727084"/>
              <a:gd name="connsiteY7" fmla="*/ 15162 h 139525"/>
              <a:gd name="connsiteX8" fmla="*/ 1409146 w 2727084"/>
              <a:gd name="connsiteY8" fmla="*/ 65898 h 139525"/>
              <a:gd name="connsiteX9" fmla="*/ 1438319 w 2727084"/>
              <a:gd name="connsiteY9" fmla="*/ 65898 h 139525"/>
              <a:gd name="connsiteX10" fmla="*/ 1555013 w 2727084"/>
              <a:gd name="connsiteY10" fmla="*/ 12625 h 139525"/>
              <a:gd name="connsiteX11" fmla="*/ 1750348 w 2727084"/>
              <a:gd name="connsiteY11" fmla="*/ 65898 h 139525"/>
              <a:gd name="connsiteX12" fmla="*/ 2723220 w 2727084"/>
              <a:gd name="connsiteY12" fmla="*/ 65898 h 139525"/>
              <a:gd name="connsiteX13" fmla="*/ 2723220 w 2727084"/>
              <a:gd name="connsiteY13" fmla="*/ 78582 h 139525"/>
              <a:gd name="connsiteX14" fmla="*/ 2630626 w 2727084"/>
              <a:gd name="connsiteY14" fmla="*/ 78582 h 139525"/>
              <a:gd name="connsiteX15" fmla="*/ 2630626 w 2727084"/>
              <a:gd name="connsiteY15" fmla="*/ 79851 h 139525"/>
              <a:gd name="connsiteX16" fmla="*/ 1901289 w 2727084"/>
              <a:gd name="connsiteY16" fmla="*/ 78582 h 139525"/>
              <a:gd name="connsiteX17" fmla="*/ 1790937 w 2727084"/>
              <a:gd name="connsiteY17" fmla="*/ 78582 h 139525"/>
              <a:gd name="connsiteX18" fmla="*/ 1553745 w 2727084"/>
              <a:gd name="connsiteY18" fmla="*/ 131855 h 139525"/>
              <a:gd name="connsiteX19" fmla="*/ 1437051 w 2727084"/>
              <a:gd name="connsiteY19" fmla="*/ 78582 h 139525"/>
              <a:gd name="connsiteX20" fmla="*/ 1407877 w 2727084"/>
              <a:gd name="connsiteY20" fmla="*/ 78582 h 139525"/>
              <a:gd name="connsiteX21" fmla="*/ 1353336 w 2727084"/>
              <a:gd name="connsiteY21" fmla="*/ 129319 h 139525"/>
              <a:gd name="connsiteX22" fmla="*/ 1297526 w 2727084"/>
              <a:gd name="connsiteY22" fmla="*/ 78582 h 139525"/>
              <a:gd name="connsiteX23" fmla="*/ 1268352 w 2727084"/>
              <a:gd name="connsiteY23" fmla="*/ 78582 h 139525"/>
              <a:gd name="connsiteX24" fmla="*/ 1151658 w 2727084"/>
              <a:gd name="connsiteY24" fmla="*/ 131855 h 139525"/>
              <a:gd name="connsiteX25" fmla="*/ 914465 w 2727084"/>
              <a:gd name="connsiteY25" fmla="*/ 78582 h 139525"/>
              <a:gd name="connsiteX26" fmla="*/ 805382 w 2727084"/>
              <a:gd name="connsiteY26" fmla="*/ 78582 h 139525"/>
              <a:gd name="connsiteX27" fmla="*/ 67167 w 2727084"/>
              <a:gd name="connsiteY27" fmla="*/ 78582 h 139525"/>
              <a:gd name="connsiteX28" fmla="*/ 67167 w 2727084"/>
              <a:gd name="connsiteY28" fmla="*/ 78582 h 13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7084" h="139525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bg2"/>
          </a:solidFill>
          <a:ln w="1264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16" name="Segnaposto tabella 17">
            <a:extLst>
              <a:ext uri="{FF2B5EF4-FFF2-40B4-BE49-F238E27FC236}">
                <a16:creationId xmlns:a16="http://schemas.microsoft.com/office/drawing/2014/main" xmlns="" id="{263A1EA1-1C4F-4F47-9C24-928669CE38DE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una tabella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3410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6">
            <a:extLst>
              <a:ext uri="{FF2B5EF4-FFF2-40B4-BE49-F238E27FC236}">
                <a16:creationId xmlns:a16="http://schemas.microsoft.com/office/drawing/2014/main" xmlns="" id="{5D65245D-DE69-4098-94DD-C36B76E4C3A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93750"/>
            <a:ext cx="12192000" cy="4900613"/>
          </a:xfrm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16FD1D3-F7DC-4F8A-8E05-6DC25FB66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14150"/>
            <a:ext cx="10515600" cy="132556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Diapositiva con immagine grande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0A250713-11E6-4FEF-877D-92967D24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 dirty="0"/>
              <a:t>GG.MM.20XX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445D3C9A-DEE5-4BD4-8961-80E018A4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xmlns="" id="{7B63585A-DF5C-1B43-BDC1-9CB545382A8E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1623800E-00CA-43ED-953B-1A09DD42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testo 26">
            <a:extLst>
              <a:ext uri="{FF2B5EF4-FFF2-40B4-BE49-F238E27FC236}">
                <a16:creationId xmlns:a16="http://schemas.microsoft.com/office/drawing/2014/main" xmlns="" id="{A7C55A90-4969-4308-AD56-633E3831D5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13284" y="5878369"/>
            <a:ext cx="8165432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it-IT" noProof="0" dirty="0"/>
              <a:t>MODIFICARE GLI STILI DEL TESTO DELLO SCHEMA</a:t>
            </a:r>
          </a:p>
        </p:txBody>
      </p:sp>
      <p:sp>
        <p:nvSpPr>
          <p:cNvPr id="16" name="Elemento grafico 13">
            <a:extLst>
              <a:ext uri="{FF2B5EF4-FFF2-40B4-BE49-F238E27FC236}">
                <a16:creationId xmlns:a16="http://schemas.microsoft.com/office/drawing/2014/main" xmlns="" id="{15031A21-FED3-4C51-BE76-5A2918F223AD}"/>
              </a:ext>
            </a:extLst>
          </p:cNvPr>
          <p:cNvSpPr/>
          <p:nvPr userDrawn="1"/>
        </p:nvSpPr>
        <p:spPr>
          <a:xfrm>
            <a:off x="4534478" y="5342223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4262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E04C9FBA-BD24-42E1-BABE-0EE5C20738FC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2D2715CE-EA2A-4137-8BA3-1FEEF2E40A3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 dirty="0"/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68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pPr rtl="0"/>
            <a:r>
              <a:rPr lang="it-IT" noProof="0" dirty="0"/>
              <a:t>MM.GG.20XX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xmlns="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03234" y="6016890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273660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9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5" r:id="rId11"/>
    <p:sldLayoutId id="2147483678" r:id="rId12"/>
    <p:sldLayoutId id="2147483674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8" r:id="rId20"/>
    <p:sldLayoutId id="2147483689" r:id="rId21"/>
    <p:sldLayoutId id="2147483686" r:id="rId22"/>
    <p:sldLayoutId id="2147483687" r:id="rId23"/>
    <p:sldLayoutId id="2147483676" r:id="rId24"/>
    <p:sldLayoutId id="2147483690" r:id="rId25"/>
    <p:sldLayoutId id="2147483691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Diritto_romano" TargetMode="External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565D450-CF0E-4B12-945F-D0057946DD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>
          <a:xfrm>
            <a:off x="1149561" y="4185335"/>
            <a:ext cx="10090287" cy="606659"/>
          </a:xfrm>
        </p:spPr>
        <p:txBody>
          <a:bodyPr rtlCol="0">
            <a:normAutofit fontScale="92500"/>
          </a:bodyPr>
          <a:lstStyle/>
          <a:p>
            <a:pPr rtl="0"/>
            <a:r>
              <a:rPr lang="it-IT" dirty="0"/>
              <a:t>FINZIONE GIURIDICA DEL DIRITTO PRIVATO ROMANO</a:t>
            </a:r>
          </a:p>
        </p:txBody>
      </p:sp>
      <p:pic>
        <p:nvPicPr>
          <p:cNvPr id="9" name="Immagine 8" descr="icona colonna">
            <a:extLst>
              <a:ext uri="{FF2B5EF4-FFF2-40B4-BE49-F238E27FC236}">
                <a16:creationId xmlns:a16="http://schemas.microsoft.com/office/drawing/2014/main" xmlns="" id="{F919E172-2CCB-BB4E-A927-1BEBE54076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60445" y="510674"/>
            <a:ext cx="2848307" cy="2161991"/>
          </a:xfrm>
          <a:prstGeom prst="rect">
            <a:avLst/>
          </a:prstGeom>
          <a:ln>
            <a:noFill/>
          </a:ln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5B7A435D-A38E-5445-B523-660140026C3B}"/>
              </a:ext>
            </a:extLst>
          </p:cNvPr>
          <p:cNvSpPr/>
          <p:nvPr/>
        </p:nvSpPr>
        <p:spPr>
          <a:xfrm>
            <a:off x="1473350" y="2573734"/>
            <a:ext cx="944270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9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MANCIPATIO</a:t>
            </a:r>
            <a:endParaRPr lang="it-IT" sz="96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9" name="Immagine 18" descr="icona colonna">
            <a:extLst>
              <a:ext uri="{FF2B5EF4-FFF2-40B4-BE49-F238E27FC236}">
                <a16:creationId xmlns:a16="http://schemas.microsoft.com/office/drawing/2014/main" xmlns="" id="{E00DA3E8-2DCE-C54B-B071-D9C5B3E3CD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195789" y="510674"/>
            <a:ext cx="2848307" cy="230286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1595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avolo, acqua&#10;&#10;Descrizione generata automaticamente">
            <a:extLst>
              <a:ext uri="{FF2B5EF4-FFF2-40B4-BE49-F238E27FC236}">
                <a16:creationId xmlns:a16="http://schemas.microsoft.com/office/drawing/2014/main" xmlns="" id="{17ED6179-2948-1A43-9D9B-C066AA08D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60" r="-1" b="1083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069FD2A3-0F2D-1B44-B917-4F8CDB468E21}"/>
              </a:ext>
            </a:extLst>
          </p:cNvPr>
          <p:cNvSpPr/>
          <p:nvPr/>
        </p:nvSpPr>
        <p:spPr>
          <a:xfrm>
            <a:off x="0" y="59961"/>
            <a:ext cx="59170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GAIO    CHI ERA</a:t>
            </a:r>
          </a:p>
          <a:p>
            <a:pPr algn="ctr"/>
            <a:r>
              <a:rPr lang="it-IT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COSTUI?</a:t>
            </a:r>
          </a:p>
        </p:txBody>
      </p:sp>
      <p:sp>
        <p:nvSpPr>
          <p:cNvPr id="7" name="Freccia destra 6">
            <a:extLst>
              <a:ext uri="{FF2B5EF4-FFF2-40B4-BE49-F238E27FC236}">
                <a16:creationId xmlns:a16="http://schemas.microsoft.com/office/drawing/2014/main" xmlns="" id="{0FCF639A-CE27-8E4E-B17D-E6ECE9709464}"/>
              </a:ext>
            </a:extLst>
          </p:cNvPr>
          <p:cNvSpPr/>
          <p:nvPr/>
        </p:nvSpPr>
        <p:spPr>
          <a:xfrm>
            <a:off x="2277167" y="219948"/>
            <a:ext cx="344774" cy="483433"/>
          </a:xfrm>
          <a:prstGeom prst="rightArrow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E79547E-A0A4-EB49-BEBB-3EB7BA9BACE9}"/>
              </a:ext>
            </a:extLst>
          </p:cNvPr>
          <p:cNvSpPr/>
          <p:nvPr/>
        </p:nvSpPr>
        <p:spPr>
          <a:xfrm>
            <a:off x="293469" y="1874238"/>
            <a:ext cx="465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tx2"/>
                </a:solidFill>
              </a:rPr>
              <a:t>Gaio</a:t>
            </a:r>
            <a:r>
              <a:rPr lang="it-IT" sz="2000" dirty="0">
                <a:solidFill>
                  <a:schemeClr val="tx2"/>
                </a:solidFill>
              </a:rPr>
              <a:t> è stato un giurista romano.</a:t>
            </a:r>
          </a:p>
          <a:p>
            <a:endParaRPr lang="it-IT" sz="2000" dirty="0">
              <a:solidFill>
                <a:schemeClr val="tx2"/>
              </a:solidFill>
            </a:endParaRPr>
          </a:p>
          <a:p>
            <a:r>
              <a:rPr lang="it-IT" sz="2000" dirty="0">
                <a:solidFill>
                  <a:schemeClr val="tx2"/>
                </a:solidFill>
              </a:rPr>
              <a:t>La sua eccezionale fama tra gli studiosi del diritto</a:t>
            </a:r>
            <a:r>
              <a:rPr lang="it-IT" sz="2000" dirty="0">
                <a:solidFill>
                  <a:schemeClr val="tx2"/>
                </a:solidFill>
                <a:hlinkClick r:id="rId3" tooltip="Diritto romano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it-IT" sz="2000" dirty="0">
                <a:solidFill>
                  <a:schemeClr val="tx2"/>
                </a:solidFill>
              </a:rPr>
              <a:t>romano e del diritto in generale è dovuta al ritrovamento nel </a:t>
            </a:r>
            <a:r>
              <a:rPr lang="it-IT" sz="2000" b="1" dirty="0">
                <a:solidFill>
                  <a:schemeClr val="tx2"/>
                </a:solidFill>
              </a:rPr>
              <a:t>1816</a:t>
            </a:r>
            <a:r>
              <a:rPr lang="it-IT" sz="2000" dirty="0">
                <a:solidFill>
                  <a:schemeClr val="tx2"/>
                </a:solidFill>
              </a:rPr>
              <a:t> di un manoscritto contenente le </a:t>
            </a:r>
            <a:r>
              <a:rPr lang="it-IT" sz="2000" b="1" i="1" dirty="0">
                <a:solidFill>
                  <a:schemeClr val="tx2"/>
                </a:solidFill>
              </a:rPr>
              <a:t>Istituzioni</a:t>
            </a:r>
            <a:r>
              <a:rPr lang="it-IT" sz="2000" dirty="0">
                <a:solidFill>
                  <a:schemeClr val="tx2"/>
                </a:solidFill>
              </a:rPr>
              <a:t>, opera in quattro libri (o </a:t>
            </a:r>
            <a:r>
              <a:rPr lang="it-IT" sz="2000" b="1" i="1" dirty="0">
                <a:solidFill>
                  <a:schemeClr val="tx2"/>
                </a:solidFill>
              </a:rPr>
              <a:t>commentari</a:t>
            </a:r>
            <a:r>
              <a:rPr lang="it-IT" sz="2000" dirty="0">
                <a:solidFill>
                  <a:schemeClr val="tx2"/>
                </a:solidFill>
              </a:rPr>
              <a:t>) che il giurista aveva predisposto a fini didattici e che fotografa con nitidezza il quadro del diritto romano classico.</a:t>
            </a:r>
          </a:p>
          <a:p>
            <a:r>
              <a:rPr lang="it-IT" sz="2000" dirty="0">
                <a:solidFill>
                  <a:schemeClr val="tx2"/>
                </a:solidFill>
              </a:rPr>
              <a:t> Si tratta dell'unica opera del periodo classico ad esserci pervenuta direttamente, senza le interpolazioni dei giuristi giustinianei.</a:t>
            </a:r>
          </a:p>
        </p:txBody>
      </p:sp>
    </p:spTree>
    <p:extLst>
      <p:ext uri="{BB962C8B-B14F-4D97-AF65-F5344CB8AC3E}">
        <p14:creationId xmlns:p14="http://schemas.microsoft.com/office/powerpoint/2010/main" val="3915543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9B74CBC0-7582-3343-AF75-68C13DC7E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05" r="13306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201A8E7B-5959-F04A-8F48-CA0E1D4235AD}"/>
              </a:ext>
            </a:extLst>
          </p:cNvPr>
          <p:cNvSpPr/>
          <p:nvPr/>
        </p:nvSpPr>
        <p:spPr>
          <a:xfrm>
            <a:off x="4069263" y="0"/>
            <a:ext cx="81227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0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Praetor</a:t>
            </a:r>
            <a:r>
              <a:rPr lang="it-IT" sz="7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 </a:t>
            </a:r>
            <a:r>
              <a:rPr lang="it-IT" sz="70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peregrinus</a:t>
            </a:r>
            <a:endParaRPr lang="it-IT" sz="7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3C2767F8-B093-1B4D-BE4C-D2D00CB27539}"/>
              </a:ext>
            </a:extLst>
          </p:cNvPr>
          <p:cNvSpPr/>
          <p:nvPr/>
        </p:nvSpPr>
        <p:spPr>
          <a:xfrm>
            <a:off x="4971159" y="3605135"/>
            <a:ext cx="711967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it-IT" b="1" dirty="0">
                <a:solidFill>
                  <a:schemeClr val="tx2"/>
                </a:solidFill>
              </a:rPr>
              <a:t>Figura istituita nel 242 </a:t>
            </a:r>
            <a:r>
              <a:rPr lang="it-IT" b="1" dirty="0" err="1">
                <a:solidFill>
                  <a:schemeClr val="tx2"/>
                </a:solidFill>
              </a:rPr>
              <a:t>a.c</a:t>
            </a:r>
            <a:r>
              <a:rPr lang="it-IT" b="1" dirty="0" err="1" smtClean="0">
                <a:solidFill>
                  <a:schemeClr val="tx2"/>
                </a:solidFill>
              </a:rPr>
              <a:t>.</a:t>
            </a:r>
            <a:r>
              <a:rPr lang="it-IT" b="1" dirty="0" smtClean="0">
                <a:solidFill>
                  <a:schemeClr val="tx2"/>
                </a:solidFill>
              </a:rPr>
              <a:t> si </a:t>
            </a:r>
            <a:r>
              <a:rPr lang="it-IT" b="1" dirty="0">
                <a:solidFill>
                  <a:schemeClr val="tx2"/>
                </a:solidFill>
              </a:rPr>
              <a:t>occupava della giurisdizione relativa alle controversie tra cittadini romani e stranieri. </a:t>
            </a:r>
          </a:p>
          <a:p>
            <a:pPr algn="just" fontAlgn="base"/>
            <a:endParaRPr lang="it-IT" b="1" dirty="0">
              <a:solidFill>
                <a:schemeClr val="tx2"/>
              </a:solidFill>
            </a:endParaRPr>
          </a:p>
          <a:p>
            <a:pPr algn="just" fontAlgn="base"/>
            <a:r>
              <a:rPr lang="it-IT" b="1" dirty="0">
                <a:solidFill>
                  <a:schemeClr val="tx2"/>
                </a:solidFill>
              </a:rPr>
              <a:t>Tale figura fu istituita allo scopo di soddisfare le esigenze di tutela giuridica nascenti dall’incremento dei rapporti economici e commerciali con gli stranieri. </a:t>
            </a:r>
          </a:p>
          <a:p>
            <a:pPr algn="just" fontAlgn="base"/>
            <a:endParaRPr lang="it-IT" b="1" dirty="0">
              <a:solidFill>
                <a:schemeClr val="tx2"/>
              </a:solidFill>
            </a:endParaRPr>
          </a:p>
          <a:p>
            <a:pPr algn="just" fontAlgn="base"/>
            <a:r>
              <a:rPr lang="it-IT" b="1" dirty="0">
                <a:solidFill>
                  <a:schemeClr val="tx2"/>
                </a:solidFill>
              </a:rPr>
              <a:t>Tale magistrato era sovente spostarsi da un paese all’altro per “portare il diritto”, per offrire le soluzioni giuridiche alle controversie nate qua e la nei territori sottoposti alla giurisdizione romana.</a:t>
            </a:r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2D20CDEA-26D7-F049-922A-346B90AB34B7}"/>
              </a:ext>
            </a:extLst>
          </p:cNvPr>
          <p:cNvSpPr/>
          <p:nvPr/>
        </p:nvSpPr>
        <p:spPr>
          <a:xfrm>
            <a:off x="5085803" y="2387715"/>
            <a:ext cx="6700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chemeClr val="tx2"/>
                </a:solidFill>
              </a:rPr>
              <a:t>Era un magistrato romano dotato di </a:t>
            </a:r>
            <a:r>
              <a:rPr lang="it-IT" sz="2000" i="1" dirty="0">
                <a:solidFill>
                  <a:schemeClr val="tx2"/>
                </a:solidFill>
              </a:rPr>
              <a:t>imperium</a:t>
            </a:r>
            <a:r>
              <a:rPr lang="it-IT" sz="2000" dirty="0">
                <a:solidFill>
                  <a:schemeClr val="tx2"/>
                </a:solidFill>
              </a:rPr>
              <a:t> e </a:t>
            </a:r>
            <a:r>
              <a:rPr lang="it-IT" sz="2000" i="1" dirty="0">
                <a:solidFill>
                  <a:schemeClr val="tx2"/>
                </a:solidFill>
              </a:rPr>
              <a:t>iurisdictio</a:t>
            </a:r>
            <a:r>
              <a:rPr lang="it-IT" sz="2000" dirty="0">
                <a:solidFill>
                  <a:srgbClr val="202122"/>
                </a:solidFill>
              </a:rPr>
              <a:t>.</a:t>
            </a:r>
            <a:endParaRPr lang="it-IT" sz="2000" dirty="0"/>
          </a:p>
        </p:txBody>
      </p:sp>
      <p:sp>
        <p:nvSpPr>
          <p:cNvPr id="11" name="Freccia giù 10">
            <a:extLst>
              <a:ext uri="{FF2B5EF4-FFF2-40B4-BE49-F238E27FC236}">
                <a16:creationId xmlns:a16="http://schemas.microsoft.com/office/drawing/2014/main" xmlns="" id="{3BA388BD-51CB-C14D-83E5-762DF2AD441C}"/>
              </a:ext>
            </a:extLst>
          </p:cNvPr>
          <p:cNvSpPr/>
          <p:nvPr/>
        </p:nvSpPr>
        <p:spPr>
          <a:xfrm>
            <a:off x="8088787" y="2780643"/>
            <a:ext cx="884420" cy="831674"/>
          </a:xfrm>
          <a:prstGeom prst="downArrow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855C9AAE-EB2D-0948-8559-657B538218EA}"/>
              </a:ext>
            </a:extLst>
          </p:cNvPr>
          <p:cNvSpPr/>
          <p:nvPr/>
        </p:nvSpPr>
        <p:spPr>
          <a:xfrm>
            <a:off x="8519870" y="1226562"/>
            <a:ext cx="3561759" cy="1002000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1400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Un elemento di </a:t>
            </a:r>
            <a:r>
              <a:rPr lang="it-IT" dirty="0" err="1">
                <a:solidFill>
                  <a:schemeClr val="tx2"/>
                </a:solidFill>
              </a:rPr>
              <a:t>aequitas</a:t>
            </a:r>
            <a:r>
              <a:rPr lang="it-IT" dirty="0">
                <a:solidFill>
                  <a:schemeClr val="tx2"/>
                </a:solidFill>
              </a:rPr>
              <a:t>: per accedere ai contratti tra stranieri.</a:t>
            </a:r>
          </a:p>
          <a:p>
            <a:pPr algn="l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275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magine 31" descr="Immagine che contiene uomo, persona, abbigliamento, interni&#10;&#10;Descrizione generata automaticamente">
            <a:extLst>
              <a:ext uri="{FF2B5EF4-FFF2-40B4-BE49-F238E27FC236}">
                <a16:creationId xmlns:a16="http://schemas.microsoft.com/office/drawing/2014/main" xmlns="" id="{CB5C0EAE-A7A8-F647-B57A-7A134C4F01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278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1ABA444-6F84-9142-9709-C1242FBBFE30}"/>
              </a:ext>
            </a:extLst>
          </p:cNvPr>
          <p:cNvSpPr/>
          <p:nvPr/>
        </p:nvSpPr>
        <p:spPr>
          <a:xfrm>
            <a:off x="4403287" y="175682"/>
            <a:ext cx="7747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Teoria di  </a:t>
            </a:r>
          </a:p>
          <a:p>
            <a:pPr algn="ctr"/>
            <a:r>
              <a:rPr lang="it-IT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Rudolf von </a:t>
            </a:r>
            <a:r>
              <a:rPr lang="it-IT" sz="6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Jhering</a:t>
            </a:r>
            <a:r>
              <a:rPr lang="it-IT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310BF9FF-AD54-DA40-90A2-B3A34B2BD81E}"/>
              </a:ext>
            </a:extLst>
          </p:cNvPr>
          <p:cNvSpPr txBox="1"/>
          <p:nvPr/>
        </p:nvSpPr>
        <p:spPr>
          <a:xfrm>
            <a:off x="5276538" y="2905780"/>
            <a:ext cx="2368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sng" dirty="0"/>
              <a:t>Afferma che :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xmlns="" id="{1E4073BE-40D5-B24C-BEA3-D18C4B49050B}"/>
              </a:ext>
            </a:extLst>
          </p:cNvPr>
          <p:cNvSpPr/>
          <p:nvPr/>
        </p:nvSpPr>
        <p:spPr>
          <a:xfrm>
            <a:off x="5350061" y="3850126"/>
            <a:ext cx="6483757" cy="2016087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r>
              <a:rPr lang="it-IT" sz="2000" dirty="0"/>
              <a:t>L’atto solenne della </a:t>
            </a:r>
            <a:r>
              <a:rPr lang="it-IT" sz="2000" i="1" dirty="0" err="1"/>
              <a:t>mancipatio</a:t>
            </a:r>
            <a:r>
              <a:rPr lang="it-IT" sz="2000" i="1" dirty="0"/>
              <a:t> </a:t>
            </a:r>
            <a:r>
              <a:rPr lang="it-IT" sz="2000" dirty="0"/>
              <a:t>di pesare il metallo è una </a:t>
            </a:r>
            <a:r>
              <a:rPr lang="it-IT" sz="2000" b="1" dirty="0"/>
              <a:t>finzione giuridica</a:t>
            </a:r>
            <a:r>
              <a:rPr lang="it-IT" sz="2000" dirty="0"/>
              <a:t> compiuta dalle parti.</a:t>
            </a:r>
          </a:p>
          <a:p>
            <a:pPr algn="l"/>
            <a:endParaRPr lang="it-IT" sz="2000" dirty="0"/>
          </a:p>
          <a:p>
            <a:pPr algn="l"/>
            <a:r>
              <a:rPr lang="it-IT" sz="2000" dirty="0"/>
              <a:t>Il pagamento effettivo avviene dopo il rito ed era una parte secondaria della </a:t>
            </a:r>
            <a:r>
              <a:rPr lang="it-IT" sz="2000" i="1" dirty="0" err="1"/>
              <a:t>mancipatio</a:t>
            </a:r>
            <a:r>
              <a:rPr lang="it-IT" sz="2000" i="1" dirty="0"/>
              <a:t> </a:t>
            </a:r>
            <a:r>
              <a:rPr lang="it-IT" sz="2000" dirty="0"/>
              <a:t>stessa.</a:t>
            </a:r>
          </a:p>
        </p:txBody>
      </p:sp>
    </p:spTree>
    <p:extLst>
      <p:ext uri="{BB962C8B-B14F-4D97-AF65-F5344CB8AC3E}">
        <p14:creationId xmlns:p14="http://schemas.microsoft.com/office/powerpoint/2010/main" val="740761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BA0E2D5C-6E44-C747-8F32-29A601F0AEC5}"/>
              </a:ext>
            </a:extLst>
          </p:cNvPr>
          <p:cNvSpPr/>
          <p:nvPr/>
        </p:nvSpPr>
        <p:spPr>
          <a:xfrm>
            <a:off x="862443" y="1351508"/>
            <a:ext cx="1046711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</a:t>
            </a:r>
            <a:r>
              <a:rPr lang="it-IT" sz="88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FICTIO IURIS IDEM OPERATUR, QUOD VERITAS».</a:t>
            </a:r>
            <a:endParaRPr lang="it-IT" sz="8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9789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FECB91B-F70D-B446-85AF-A4725EEEF3F8}"/>
              </a:ext>
            </a:extLst>
          </p:cNvPr>
          <p:cNvSpPr/>
          <p:nvPr/>
        </p:nvSpPr>
        <p:spPr>
          <a:xfrm>
            <a:off x="1013189" y="708878"/>
            <a:ext cx="10165621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800" b="1" cap="none" spc="0" dirty="0">
                <a:ln/>
                <a:solidFill>
                  <a:schemeClr val="bg2"/>
                </a:solidFill>
                <a:effectLst/>
              </a:rPr>
              <a:t>La </a:t>
            </a:r>
            <a:r>
              <a:rPr lang="it-IT" sz="4800" b="1" i="1" cap="none" spc="0" dirty="0" err="1">
                <a:ln/>
                <a:solidFill>
                  <a:schemeClr val="bg2"/>
                </a:solidFill>
                <a:effectLst/>
              </a:rPr>
              <a:t>fictio</a:t>
            </a:r>
            <a:r>
              <a:rPr lang="it-IT" sz="4800" b="1" i="1" cap="none" spc="0" dirty="0">
                <a:ln/>
                <a:solidFill>
                  <a:schemeClr val="bg2"/>
                </a:solidFill>
                <a:effectLst/>
              </a:rPr>
              <a:t> </a:t>
            </a:r>
            <a:r>
              <a:rPr lang="it-IT" sz="4800" b="1" i="1" cap="none" spc="0" dirty="0" err="1">
                <a:ln/>
                <a:solidFill>
                  <a:schemeClr val="bg2"/>
                </a:solidFill>
                <a:effectLst/>
              </a:rPr>
              <a:t>iuris</a:t>
            </a:r>
            <a:r>
              <a:rPr lang="it-IT" sz="4800" b="1" i="1" cap="none" spc="0" dirty="0">
                <a:ln/>
                <a:solidFill>
                  <a:schemeClr val="bg2"/>
                </a:solidFill>
                <a:effectLst/>
              </a:rPr>
              <a:t> </a:t>
            </a:r>
            <a:r>
              <a:rPr lang="it-IT" sz="4800" b="1" cap="none" spc="0" dirty="0">
                <a:ln/>
                <a:solidFill>
                  <a:schemeClr val="bg2"/>
                </a:solidFill>
                <a:effectLst/>
              </a:rPr>
              <a:t>colma e corregge le inevitabili lacune dello </a:t>
            </a:r>
            <a:r>
              <a:rPr lang="it-IT" sz="4800" b="1" cap="none" spc="0" dirty="0" err="1">
                <a:ln/>
                <a:solidFill>
                  <a:schemeClr val="bg2"/>
                </a:solidFill>
                <a:effectLst/>
              </a:rPr>
              <a:t>ius</a:t>
            </a:r>
            <a:r>
              <a:rPr lang="it-IT" sz="4800" b="1" cap="none" spc="0" dirty="0">
                <a:ln/>
                <a:solidFill>
                  <a:schemeClr val="bg2"/>
                </a:solidFill>
                <a:effectLst/>
              </a:rPr>
              <a:t> civile e proprio per questo viene considerata come “</a:t>
            </a:r>
            <a:r>
              <a:rPr lang="it-IT" sz="4800" b="1" cap="none" spc="0" dirty="0" err="1">
                <a:ln/>
                <a:solidFill>
                  <a:schemeClr val="bg2"/>
                </a:solidFill>
                <a:effectLst/>
              </a:rPr>
              <a:t>verita</a:t>
            </a:r>
            <a:r>
              <a:rPr lang="it-IT" sz="4800" b="1" cap="none" spc="0" dirty="0">
                <a:ln/>
                <a:solidFill>
                  <a:schemeClr val="bg2"/>
                </a:solidFill>
                <a:effectLst/>
              </a:rPr>
              <a:t>̀” poiché essa si avvicina di </a:t>
            </a:r>
            <a:r>
              <a:rPr lang="it-IT" sz="4800" b="1" cap="none" spc="0" dirty="0" err="1">
                <a:ln/>
                <a:solidFill>
                  <a:schemeClr val="bg2"/>
                </a:solidFill>
                <a:effectLst/>
              </a:rPr>
              <a:t>piu</a:t>
            </a:r>
            <a:r>
              <a:rPr lang="it-IT" sz="4800" b="1" cap="none" spc="0" dirty="0">
                <a:ln/>
                <a:solidFill>
                  <a:schemeClr val="bg2"/>
                </a:solidFill>
                <a:effectLst/>
              </a:rPr>
              <a:t>̀ alla </a:t>
            </a:r>
            <a:r>
              <a:rPr lang="it-IT" sz="4800" b="1" cap="none" spc="0" dirty="0" err="1">
                <a:ln/>
                <a:solidFill>
                  <a:schemeClr val="bg2"/>
                </a:solidFill>
                <a:effectLst/>
              </a:rPr>
              <a:t>realta</a:t>
            </a:r>
            <a:r>
              <a:rPr lang="it-IT" sz="4800" b="1" cap="none" spc="0" dirty="0">
                <a:ln/>
                <a:solidFill>
                  <a:schemeClr val="bg2"/>
                </a:solidFill>
                <a:effectLst/>
              </a:rPr>
              <a:t>̀ materiale, senza stravolgere le leggi dello </a:t>
            </a:r>
            <a:r>
              <a:rPr lang="it-IT" sz="4800" b="1" i="1" cap="none" spc="0" dirty="0" err="1">
                <a:ln/>
                <a:solidFill>
                  <a:schemeClr val="bg2"/>
                </a:solidFill>
                <a:effectLst/>
              </a:rPr>
              <a:t>ius</a:t>
            </a:r>
            <a:r>
              <a:rPr lang="it-IT" sz="4800" b="1" i="1" cap="none" spc="0" dirty="0">
                <a:ln/>
                <a:solidFill>
                  <a:schemeClr val="bg2"/>
                </a:solidFill>
                <a:effectLst/>
              </a:rPr>
              <a:t> civile</a:t>
            </a:r>
            <a:r>
              <a:rPr lang="it-IT" sz="4800" b="1" cap="none" spc="0" dirty="0">
                <a:ln/>
                <a:solidFill>
                  <a:schemeClr val="bg2"/>
                </a:solidFill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2690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188A3B02-9B20-6544-9165-A321F0D90168}"/>
              </a:ext>
            </a:extLst>
          </p:cNvPr>
          <p:cNvSpPr/>
          <p:nvPr/>
        </p:nvSpPr>
        <p:spPr>
          <a:xfrm>
            <a:off x="278395" y="474345"/>
            <a:ext cx="8120369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3"/>
                </a:solidFill>
                <a:effectLst/>
              </a:rPr>
              <a:t>PER QUALE MOTIVO IL DIRITTO, TALVOLTA, </a:t>
            </a:r>
          </a:p>
          <a:p>
            <a:pPr algn="ctr"/>
            <a:r>
              <a:rPr lang="it-IT" sz="5400" b="1" dirty="0">
                <a:ln/>
                <a:solidFill>
                  <a:schemeClr val="accent3"/>
                </a:solidFill>
              </a:rPr>
              <a:t>SI AVVALE ANCORA DI </a:t>
            </a:r>
          </a:p>
          <a:p>
            <a:pPr algn="ctr"/>
            <a:r>
              <a:rPr lang="it-IT" sz="5400" b="1" dirty="0">
                <a:ln/>
                <a:solidFill>
                  <a:schemeClr val="accent3"/>
                </a:solidFill>
              </a:rPr>
              <a:t>ISTITUTI GIURIDICI ANTIQUATI?</a:t>
            </a:r>
            <a:endParaRPr lang="it-I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xmlns="" id="{4D3845DC-E387-9A4F-9172-938C217C3717}"/>
              </a:ext>
            </a:extLst>
          </p:cNvPr>
          <p:cNvSpPr/>
          <p:nvPr/>
        </p:nvSpPr>
        <p:spPr>
          <a:xfrm>
            <a:off x="8229600" y="1552440"/>
            <a:ext cx="3354221" cy="1355652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C’è forse un merito nel mantenere questi usi pregressi?</a:t>
            </a:r>
            <a:endParaRPr lang="it-IT" dirty="0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xmlns="" id="{25966B92-F0CE-AD4C-B710-853196AA54F3}"/>
              </a:ext>
            </a:extLst>
          </p:cNvPr>
          <p:cNvSpPr/>
          <p:nvPr/>
        </p:nvSpPr>
        <p:spPr>
          <a:xfrm>
            <a:off x="8229600" y="3638570"/>
            <a:ext cx="3354221" cy="1997731"/>
          </a:xfrm>
          <a:prstGeom prst="round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Forse la continuità e il mantenimento delle tradizioni ha una componente rassicurante di fronte alle continue innovazioni? </a:t>
            </a:r>
          </a:p>
        </p:txBody>
      </p:sp>
    </p:spTree>
    <p:extLst>
      <p:ext uri="{BB962C8B-B14F-4D97-AF65-F5344CB8AC3E}">
        <p14:creationId xmlns:p14="http://schemas.microsoft.com/office/powerpoint/2010/main" val="2117210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5A7398AB-B4FB-44C4-A9EC-94DA908E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1279" y="6273660"/>
            <a:ext cx="549442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495E168-DA5E-4888-8D8A-92B118324C14}" type="slidenum">
              <a:rPr lang="it-IT" smtClean="0"/>
              <a:pPr rtl="0">
                <a:spcAft>
                  <a:spcPts val="600"/>
                </a:spcAft>
              </a:pPr>
              <a:t>2</a:t>
            </a:fld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F9E6DE-5C41-4023-A6ED-24BA66E6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67617"/>
            <a:ext cx="3932237" cy="777239"/>
          </a:xfrm>
        </p:spPr>
        <p:txBody>
          <a:bodyPr rtlCol="0" anchor="b">
            <a:normAutofit/>
          </a:bodyPr>
          <a:lstStyle/>
          <a:p>
            <a:r>
              <a:rPr lang="it-IT" sz="4400" dirty="0">
                <a:latin typeface="+mn-lt"/>
              </a:rPr>
              <a:t>CHE COS’È?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666CF4B-E5FA-473E-9C10-20707B1D9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1675"/>
            <a:ext cx="3932237" cy="3512612"/>
          </a:xfrm>
        </p:spPr>
        <p:txBody>
          <a:bodyPr rtlCol="0">
            <a:noAutofit/>
          </a:bodyPr>
          <a:lstStyle/>
          <a:p>
            <a:r>
              <a:rPr lang="it-IT" sz="2000" dirty="0"/>
              <a:t>È UN NEGOZIO FORMALE IMPIEGATO PER L’ACQUISTO DELLA PROPRIETA’ DELLE RES MANCIPI  CHE COMPORTAVA L’ACQUISTO DI UN POTERE SU COSE O PERSONE IN FAVORE DEL MANCIPIO </a:t>
            </a:r>
            <a:r>
              <a:rPr lang="it-IT" sz="2000" b="1" dirty="0"/>
              <a:t>ACCIPIENS</a:t>
            </a:r>
            <a:r>
              <a:rPr lang="it-IT" sz="2000" dirty="0"/>
              <a:t> E LA PERDITA DI POTERE SULLE STESSE NEL MANCIPIO </a:t>
            </a:r>
            <a:r>
              <a:rPr lang="it-IT" sz="2000" b="1" dirty="0"/>
              <a:t>DANS</a:t>
            </a:r>
            <a:r>
              <a:rPr lang="it-IT" sz="2000" dirty="0"/>
              <a:t>.</a:t>
            </a:r>
            <a:endParaRPr lang="it-IT" sz="2000" b="1" dirty="0"/>
          </a:p>
        </p:txBody>
      </p:sp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xmlns="" id="{388E01DB-C311-4183-AC6E-9A4AB1E6D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>
          <a:xfrm>
            <a:off x="5656764" y="908051"/>
            <a:ext cx="5218696" cy="4957762"/>
          </a:xfrm>
          <a:noFill/>
        </p:spPr>
      </p:pic>
    </p:spTree>
    <p:extLst>
      <p:ext uri="{BB962C8B-B14F-4D97-AF65-F5344CB8AC3E}">
        <p14:creationId xmlns:p14="http://schemas.microsoft.com/office/powerpoint/2010/main" val="513514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immagine 7">
            <a:extLst>
              <a:ext uri="{FF2B5EF4-FFF2-40B4-BE49-F238E27FC236}">
                <a16:creationId xmlns:a16="http://schemas.microsoft.com/office/drawing/2014/main" xmlns="" id="{3C45191A-485D-2443-8B27-BA041D71B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0" r="2" b="1503"/>
          <a:stretch/>
        </p:blipFill>
        <p:spPr>
          <a:xfrm>
            <a:off x="950259" y="1367611"/>
            <a:ext cx="4432693" cy="4094066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  <a:noFill/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3FAD45B3-6CB5-3340-8226-628A974864A8}"/>
              </a:ext>
            </a:extLst>
          </p:cNvPr>
          <p:cNvSpPr/>
          <p:nvPr/>
        </p:nvSpPr>
        <p:spPr>
          <a:xfrm>
            <a:off x="4547499" y="487266"/>
            <a:ext cx="7507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A CHE COSA SERVE?</a:t>
            </a:r>
            <a:endParaRPr lang="it-IT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6E7435A8-3572-CA43-B625-8CE3373EDCF3}"/>
              </a:ext>
            </a:extLst>
          </p:cNvPr>
          <p:cNvSpPr/>
          <p:nvPr/>
        </p:nvSpPr>
        <p:spPr>
          <a:xfrm>
            <a:off x="5776210" y="2158505"/>
            <a:ext cx="56612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400" dirty="0">
                <a:solidFill>
                  <a:schemeClr val="accent6"/>
                </a:solidFill>
              </a:rPr>
              <a:t>ACQUISTO DELLA PROPRIETA’ DELLE</a:t>
            </a:r>
            <a:r>
              <a:rPr lang="it-IT" sz="2400" i="1" dirty="0">
                <a:solidFill>
                  <a:schemeClr val="accent6"/>
                </a:solidFill>
              </a:rPr>
              <a:t> RES MANCIPI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>
                <a:solidFill>
                  <a:schemeClr val="accent6"/>
                </a:solidFill>
              </a:rPr>
              <a:t>COSTITUZIONI DI SERVITU’ RUSTICHE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>
                <a:solidFill>
                  <a:schemeClr val="accent6"/>
                </a:solidFill>
              </a:rPr>
              <a:t>ACQUISTO DELLA </a:t>
            </a:r>
            <a:r>
              <a:rPr lang="it-IT" sz="2400" i="1" dirty="0">
                <a:solidFill>
                  <a:schemeClr val="accent6"/>
                </a:solidFill>
              </a:rPr>
              <a:t>MANU</a:t>
            </a:r>
            <a:r>
              <a:rPr lang="it-IT" sz="2400" dirty="0">
                <a:solidFill>
                  <a:schemeClr val="accent6"/>
                </a:solidFill>
              </a:rPr>
              <a:t>S SULLA DONNA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i="1" dirty="0">
                <a:solidFill>
                  <a:schemeClr val="accent6"/>
                </a:solidFill>
              </a:rPr>
              <a:t>MANCIPATIO FAMILIAE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i="1" dirty="0">
                <a:solidFill>
                  <a:schemeClr val="accent6"/>
                </a:solidFill>
              </a:rPr>
              <a:t>TESTAMENTUM PER AES ET LIBRAM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>
                <a:solidFill>
                  <a:schemeClr val="accent6"/>
                </a:solidFill>
              </a:rPr>
              <a:t>ACQUISTO SUI</a:t>
            </a:r>
            <a:r>
              <a:rPr lang="it-IT" sz="2400" i="1" dirty="0">
                <a:solidFill>
                  <a:schemeClr val="accent6"/>
                </a:solidFill>
              </a:rPr>
              <a:t> FILII FAMILIAS</a:t>
            </a:r>
            <a:r>
              <a:rPr lang="it-IT" sz="2400" dirty="0">
                <a:solidFill>
                  <a:schemeClr val="accent6"/>
                </a:solidFill>
              </a:rPr>
              <a:t> → </a:t>
            </a:r>
            <a:r>
              <a:rPr lang="it-IT" sz="2400" i="1" dirty="0" err="1">
                <a:solidFill>
                  <a:schemeClr val="accent6"/>
                </a:solidFill>
              </a:rPr>
              <a:t>Mancipium</a:t>
            </a:r>
            <a:endParaRPr lang="it-IT" sz="24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78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C9509180-5380-4AD5-A72A-75354134E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1279" y="6273660"/>
            <a:ext cx="549442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495E168-DA5E-4888-8D8A-92B118324C14}" type="slidenum">
              <a:rPr lang="it-IT" smtClean="0"/>
              <a:pPr rtl="0">
                <a:spcAft>
                  <a:spcPts val="600"/>
                </a:spcAft>
              </a:pPr>
              <a:t>4</a:t>
            </a:fld>
            <a:endParaRPr lang="it-IT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xmlns="" id="{211DAE73-6CD3-4771-ABF6-C81636C18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0721" y="909176"/>
            <a:ext cx="5039782" cy="1325563"/>
          </a:xfrm>
        </p:spPr>
        <p:txBody>
          <a:bodyPr rtlCol="0" anchor="ctr">
            <a:noAutofit/>
          </a:bodyPr>
          <a:lstStyle/>
          <a:p>
            <a:pPr rtl="0"/>
            <a:r>
              <a:rPr lang="it-IT" sz="5400" dirty="0">
                <a:latin typeface="+mn-lt"/>
              </a:rPr>
              <a:t>LEGITTIMITA’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FA8532E-B64D-4C40-B1E4-2D953F7AED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2798" y="2345461"/>
            <a:ext cx="5039782" cy="639683"/>
          </a:xfrm>
        </p:spPr>
        <p:txBody>
          <a:bodyPr rtlCol="0">
            <a:noAutofit/>
          </a:bodyPr>
          <a:lstStyle/>
          <a:p>
            <a:pPr rtl="0"/>
            <a:r>
              <a:rPr lang="it-IT" sz="2400" dirty="0"/>
              <a:t>Era un negozio del </a:t>
            </a:r>
            <a:r>
              <a:rPr lang="it-IT" sz="2400" i="1" dirty="0" err="1"/>
              <a:t>ius</a:t>
            </a:r>
            <a:r>
              <a:rPr lang="it-IT" sz="2400" dirty="0"/>
              <a:t> </a:t>
            </a:r>
            <a:r>
              <a:rPr lang="it-IT" sz="2400" i="1" dirty="0" err="1"/>
              <a:t>Quiritium</a:t>
            </a:r>
            <a:r>
              <a:rPr lang="it-IT" sz="2400" dirty="0"/>
              <a:t>, quindi del </a:t>
            </a:r>
            <a:r>
              <a:rPr lang="it-IT" sz="2400" i="1" dirty="0" err="1"/>
              <a:t>Ius</a:t>
            </a:r>
            <a:r>
              <a:rPr lang="it-IT" sz="2400" dirty="0"/>
              <a:t> </a:t>
            </a:r>
            <a:r>
              <a:rPr lang="it-IT" sz="2400" i="1" dirty="0"/>
              <a:t>civile</a:t>
            </a:r>
            <a:r>
              <a:rPr lang="it-IT" sz="2400" dirty="0"/>
              <a:t> e in quanto tale fruibile soltanto dai cittadini romani. 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92C1407A-1D74-46E8-8A3D-AE720F58C0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0721" y="4137090"/>
            <a:ext cx="5039781" cy="2319132"/>
          </a:xfrm>
        </p:spPr>
        <p:txBody>
          <a:bodyPr rtlCol="0">
            <a:normAutofit lnSpcReduction="10000"/>
          </a:bodyPr>
          <a:lstStyle/>
          <a:p>
            <a:r>
              <a:rPr lang="it-IT" sz="2800" dirty="0"/>
              <a:t>LA </a:t>
            </a:r>
            <a:r>
              <a:rPr lang="it-IT" sz="2800" i="1" dirty="0"/>
              <a:t>MANCIPATIO</a:t>
            </a:r>
            <a:r>
              <a:rPr lang="it-IT" sz="2800" dirty="0"/>
              <a:t> TROVA FONDAMENTO NEI </a:t>
            </a:r>
            <a:r>
              <a:rPr lang="it-IT" sz="2800" i="1" dirty="0"/>
              <a:t>MORES</a:t>
            </a:r>
            <a:r>
              <a:rPr lang="it-IT" sz="2800" dirty="0"/>
              <a:t> </a:t>
            </a:r>
            <a:r>
              <a:rPr lang="it-IT" sz="2800" i="1" dirty="0"/>
              <a:t>MAIORUM</a:t>
            </a:r>
            <a:r>
              <a:rPr lang="it-IT" sz="2800" dirty="0"/>
              <a:t> ED È STATA CONFERMATA DALLA LEGGE DELLE XII TAVOLE del 451-450 a.C.</a:t>
            </a:r>
          </a:p>
        </p:txBody>
      </p:sp>
      <p:pic>
        <p:nvPicPr>
          <p:cNvPr id="6" name="Immagine 5" descr="Immagine che contiene esterni, tenendo, uomo, campo&#10;&#10;Descrizione generata automaticamente">
            <a:extLst>
              <a:ext uri="{FF2B5EF4-FFF2-40B4-BE49-F238E27FC236}">
                <a16:creationId xmlns:a16="http://schemas.microsoft.com/office/drawing/2014/main" xmlns="" id="{2F20486A-235E-BA42-881D-F6D7B644C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65" y="671282"/>
            <a:ext cx="5515435" cy="5515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5183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9A20351D-55E4-5240-9A5A-F4872089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1279" y="6273660"/>
            <a:ext cx="549442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D495E168-DA5E-4888-8D8A-92B118324C14}" type="slidenum">
              <a:rPr lang="it-IT" noProof="0" smtClean="0"/>
              <a:pPr rtl="0">
                <a:spcAft>
                  <a:spcPts val="600"/>
                </a:spcAft>
              </a:pPr>
              <a:t>5</a:t>
            </a:fld>
            <a:endParaRPr lang="it-IT" noProof="0"/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xmlns="" id="{459259AC-E88D-4654-9B8A-256DC039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0721" y="530621"/>
            <a:ext cx="4842743" cy="1325563"/>
          </a:xfrm>
        </p:spPr>
        <p:txBody>
          <a:bodyPr/>
          <a:lstStyle/>
          <a:p>
            <a:r>
              <a:rPr lang="it-IT" dirty="0">
                <a:latin typeface="+mn-lt"/>
              </a:rPr>
              <a:t>CURIOSITA’</a:t>
            </a:r>
            <a:endParaRPr lang="en-US" dirty="0">
              <a:latin typeface="+mn-lt"/>
            </a:endParaRP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xmlns="" id="{80C3142C-A8BE-4FA2-8B60-942D9CEA6C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0721" y="2341493"/>
            <a:ext cx="4707842" cy="1015382"/>
          </a:xfrm>
        </p:spPr>
        <p:txBody>
          <a:bodyPr/>
          <a:lstStyle/>
          <a:p>
            <a:r>
              <a:rPr lang="en-US" i="1" dirty="0"/>
              <a:t>Le </a:t>
            </a:r>
            <a:r>
              <a:rPr lang="en-US" i="1" dirty="0" err="1"/>
              <a:t>duodecim</a:t>
            </a:r>
            <a:r>
              <a:rPr lang="en-US" i="1" dirty="0"/>
              <a:t> </a:t>
            </a:r>
            <a:r>
              <a:rPr lang="en-US" i="1" dirty="0" err="1"/>
              <a:t>tabularum</a:t>
            </a:r>
            <a:r>
              <a:rPr lang="en-US" i="1" dirty="0"/>
              <a:t> leges </a:t>
            </a:r>
            <a:r>
              <a:rPr lang="en-US" dirty="0" err="1"/>
              <a:t>sono</a:t>
            </a:r>
            <a:r>
              <a:rPr lang="en-US" dirty="0"/>
              <a:t> un </a:t>
            </a:r>
            <a:r>
              <a:rPr lang="en-US" dirty="0" err="1"/>
              <a:t>corpo</a:t>
            </a:r>
            <a:r>
              <a:rPr lang="en-US" dirty="0"/>
              <a:t> di </a:t>
            </a:r>
            <a:r>
              <a:rPr lang="en-US" dirty="0" err="1"/>
              <a:t>leggi</a:t>
            </a:r>
            <a:r>
              <a:rPr lang="en-US" dirty="0"/>
              <a:t> </a:t>
            </a:r>
            <a:r>
              <a:rPr lang="en-US" dirty="0" err="1"/>
              <a:t>compilato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451-450 </a:t>
            </a:r>
            <a:r>
              <a:rPr lang="en-US" dirty="0" err="1"/>
              <a:t>a.C</a:t>
            </a:r>
            <a:r>
              <a:rPr lang="en-US" dirty="0"/>
              <a:t> </a:t>
            </a:r>
            <a:r>
              <a:rPr lang="en-US" dirty="0" err="1"/>
              <a:t>dai</a:t>
            </a:r>
            <a:r>
              <a:rPr lang="en-US" dirty="0"/>
              <a:t> </a:t>
            </a:r>
            <a:r>
              <a:rPr lang="en-US" i="1" dirty="0" err="1"/>
              <a:t>decemviri</a:t>
            </a:r>
            <a:r>
              <a:rPr lang="en-US" i="1" dirty="0"/>
              <a:t> </a:t>
            </a:r>
            <a:r>
              <a:rPr lang="en-US" i="1" dirty="0" err="1"/>
              <a:t>legibus</a:t>
            </a:r>
            <a:r>
              <a:rPr lang="en-US" i="1" dirty="0"/>
              <a:t> </a:t>
            </a:r>
            <a:r>
              <a:rPr lang="en-US" i="1" dirty="0" err="1"/>
              <a:t>scribundis</a:t>
            </a:r>
            <a:r>
              <a:rPr lang="en-US" i="1" dirty="0"/>
              <a:t> </a:t>
            </a:r>
            <a:r>
              <a:rPr lang="en-US" dirty="0" err="1"/>
              <a:t>contenenti</a:t>
            </a:r>
            <a:r>
              <a:rPr lang="en-US" dirty="0"/>
              <a:t> </a:t>
            </a:r>
            <a:r>
              <a:rPr lang="en-US" dirty="0" err="1"/>
              <a:t>regole</a:t>
            </a:r>
            <a:r>
              <a:rPr lang="en-US" dirty="0"/>
              <a:t> di </a:t>
            </a:r>
            <a:r>
              <a:rPr lang="en-US" dirty="0" err="1"/>
              <a:t>diritto</a:t>
            </a:r>
            <a:r>
              <a:rPr lang="en-US" dirty="0"/>
              <a:t> </a:t>
            </a:r>
            <a:r>
              <a:rPr lang="en-US" dirty="0" err="1"/>
              <a:t>privato</a:t>
            </a:r>
            <a:r>
              <a:rPr lang="en-US" dirty="0"/>
              <a:t> e </a:t>
            </a:r>
            <a:r>
              <a:rPr lang="en-US" dirty="0" err="1"/>
              <a:t>pubblico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A3DE883F-5099-5040-ABE2-B04033E95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17527">
            <a:off x="1434596" y="743149"/>
            <a:ext cx="3810890" cy="5386417"/>
          </a:xfrm>
          <a:prstGeom prst="rect">
            <a:avLst/>
          </a:prstGeom>
          <a:noFill/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1DD55410-327B-8D4A-8768-BADAB91DF57C}"/>
              </a:ext>
            </a:extLst>
          </p:cNvPr>
          <p:cNvSpPr/>
          <p:nvPr/>
        </p:nvSpPr>
        <p:spPr>
          <a:xfrm>
            <a:off x="6782494" y="1505305"/>
            <a:ext cx="3591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n/>
                <a:solidFill>
                  <a:schemeClr val="bg2">
                    <a:lumMod val="75000"/>
                  </a:schemeClr>
                </a:solidFill>
              </a:rPr>
              <a:t>LE XII TAVOLE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xmlns="" id="{5CFE3D07-1817-C045-B946-5A9F7D90321E}"/>
              </a:ext>
            </a:extLst>
          </p:cNvPr>
          <p:cNvSpPr txBox="1">
            <a:spLocks/>
          </p:cNvSpPr>
          <p:nvPr/>
        </p:nvSpPr>
        <p:spPr>
          <a:xfrm>
            <a:off x="6370721" y="2513834"/>
            <a:ext cx="4707842" cy="2588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98C101D-A775-144D-94BB-6C3B34F5BA6B}"/>
              </a:ext>
            </a:extLst>
          </p:cNvPr>
          <p:cNvSpPr/>
          <p:nvPr/>
        </p:nvSpPr>
        <p:spPr>
          <a:xfrm>
            <a:off x="6699211" y="3838500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TABULA VI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B6E14FCE-BFAE-FB49-A06E-334A292EFB1E}"/>
              </a:ext>
            </a:extLst>
          </p:cNvPr>
          <p:cNvSpPr/>
          <p:nvPr/>
        </p:nvSpPr>
        <p:spPr>
          <a:xfrm>
            <a:off x="6096000" y="4480581"/>
            <a:ext cx="54169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sulla proprietà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41B9BC17-174D-5949-9B8B-C4B0EAA960C7}"/>
              </a:ext>
            </a:extLst>
          </p:cNvPr>
          <p:cNvSpPr txBox="1"/>
          <p:nvPr/>
        </p:nvSpPr>
        <p:spPr>
          <a:xfrm>
            <a:off x="6781574" y="5241195"/>
            <a:ext cx="4296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«</a:t>
            </a:r>
            <a:r>
              <a:rPr lang="it-IT" sz="2000" i="1" dirty="0" err="1"/>
              <a:t>cum</a:t>
            </a:r>
            <a:r>
              <a:rPr lang="it-IT" sz="2000" i="1" dirty="0"/>
              <a:t> </a:t>
            </a:r>
            <a:r>
              <a:rPr lang="it-IT" sz="2000" i="1" dirty="0" err="1"/>
              <a:t>nexum</a:t>
            </a:r>
            <a:r>
              <a:rPr lang="it-IT" sz="2000" i="1" dirty="0"/>
              <a:t> </a:t>
            </a:r>
            <a:r>
              <a:rPr lang="it-IT" sz="2000" i="1" dirty="0" err="1"/>
              <a:t>faciet</a:t>
            </a:r>
            <a:r>
              <a:rPr lang="it-IT" sz="2000" i="1" dirty="0"/>
              <a:t> </a:t>
            </a:r>
            <a:r>
              <a:rPr lang="it-IT" sz="2000" i="1" dirty="0" err="1"/>
              <a:t>mancipiumque,uti</a:t>
            </a:r>
            <a:r>
              <a:rPr lang="it-IT" sz="2000" i="1" dirty="0"/>
              <a:t> lingua </a:t>
            </a:r>
            <a:r>
              <a:rPr lang="it-IT" sz="2000" i="1" dirty="0" err="1"/>
              <a:t>noncupassit</a:t>
            </a:r>
            <a:r>
              <a:rPr lang="it-IT" sz="2000" i="1" dirty="0"/>
              <a:t>, ita </a:t>
            </a:r>
            <a:r>
              <a:rPr lang="it-IT" sz="2000" i="1" dirty="0" err="1"/>
              <a:t>ius</a:t>
            </a:r>
            <a:r>
              <a:rPr lang="it-IT" sz="2000" i="1" dirty="0"/>
              <a:t> esto»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217328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06957FC-6FC8-5D4C-9D7F-76F4DCC4EE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41220" y="2842580"/>
            <a:ext cx="9366363" cy="2134319"/>
          </a:xfrm>
        </p:spPr>
        <p:txBody>
          <a:bodyPr/>
          <a:lstStyle/>
          <a:p>
            <a:r>
              <a:rPr lang="it-IT" b="1" dirty="0">
                <a:solidFill>
                  <a:schemeClr val="bg2">
                    <a:lumMod val="75000"/>
                  </a:schemeClr>
                </a:solidFill>
                <a:latin typeface="+mn-lt"/>
                <a:cs typeface="Algerian" panose="020F0502020204030204" pitchFamily="34" charset="0"/>
              </a:rPr>
              <a:t>Si compiva con il rame o il bronzo (</a:t>
            </a:r>
            <a:r>
              <a:rPr lang="it-IT" b="1" dirty="0" err="1">
                <a:solidFill>
                  <a:schemeClr val="bg2">
                    <a:lumMod val="75000"/>
                  </a:schemeClr>
                </a:solidFill>
                <a:latin typeface="+mn-lt"/>
                <a:cs typeface="Algerian" panose="020F0502020204030204" pitchFamily="34" charset="0"/>
              </a:rPr>
              <a:t>aes</a:t>
            </a:r>
            <a:r>
              <a:rPr lang="it-IT" b="1" dirty="0">
                <a:solidFill>
                  <a:schemeClr val="bg2">
                    <a:lumMod val="75000"/>
                  </a:schemeClr>
                </a:solidFill>
                <a:latin typeface="+mn-lt"/>
                <a:cs typeface="Algerian" panose="020F0502020204030204" pitchFamily="34" charset="0"/>
              </a:rPr>
              <a:t>) e con la bilancia (libra).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xmlns="" id="{8F3DB1DB-E27D-9A44-9EC2-3D288BC7BC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3896" y="4494425"/>
            <a:ext cx="11605845" cy="2134319"/>
          </a:xfrm>
        </p:spPr>
        <p:txBody>
          <a:bodyPr>
            <a:noAutofit/>
          </a:bodyPr>
          <a:lstStyle/>
          <a:p>
            <a:r>
              <a:rPr lang="it-IT" sz="2400" dirty="0"/>
              <a:t>IL MANCIPIO ACCIPIENS CONSEGUIVA UN VANTAGGIO DIETRO PRONUNCIA DI</a:t>
            </a:r>
            <a:r>
              <a:rPr lang="it-IT" sz="2400" i="1" dirty="0"/>
              <a:t> CERTA VERBA.</a:t>
            </a:r>
          </a:p>
          <a:p>
            <a:r>
              <a:rPr lang="it-IT" sz="2400" i="1" dirty="0"/>
              <a:t>VENIVA IMPIEGATA LA BILANCIA DA PARTE DEL LIBRIPENS  PER PESARE IL METALLO IN PRESENZA DI 5 TESTIMONI (cittadini romani puberi).</a:t>
            </a:r>
          </a:p>
        </p:txBody>
      </p:sp>
      <p:sp>
        <p:nvSpPr>
          <p:cNvPr id="19" name="Titolo 18">
            <a:extLst>
              <a:ext uri="{FF2B5EF4-FFF2-40B4-BE49-F238E27FC236}">
                <a16:creationId xmlns:a16="http://schemas.microsoft.com/office/drawing/2014/main" xmlns="" id="{0ADAF563-7671-B844-A102-303779B88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505" y="1067161"/>
            <a:ext cx="7607691" cy="1069848"/>
          </a:xfrm>
        </p:spPr>
        <p:txBody>
          <a:bodyPr>
            <a:normAutofit fontScale="90000"/>
          </a:bodyPr>
          <a:lstStyle/>
          <a:p>
            <a:r>
              <a:rPr lang="it-IT" i="1" dirty="0">
                <a:latin typeface="+mn-lt"/>
              </a:rPr>
              <a:t>LA MANCIPATIO → </a:t>
            </a:r>
            <a:r>
              <a:rPr lang="it-IT" i="1" dirty="0" err="1">
                <a:latin typeface="+mn-lt"/>
              </a:rPr>
              <a:t>gestus</a:t>
            </a:r>
            <a:r>
              <a:rPr lang="it-IT" i="1" dirty="0">
                <a:latin typeface="+mn-lt"/>
              </a:rPr>
              <a:t> per </a:t>
            </a:r>
            <a:r>
              <a:rPr lang="it-IT" i="1" dirty="0" err="1">
                <a:latin typeface="+mn-lt"/>
              </a:rPr>
              <a:t>eas</a:t>
            </a:r>
            <a:r>
              <a:rPr lang="it-IT" i="1" dirty="0">
                <a:latin typeface="+mn-lt"/>
              </a:rPr>
              <a:t> et </a:t>
            </a:r>
            <a:r>
              <a:rPr lang="it-IT" i="1" dirty="0" err="1">
                <a:latin typeface="+mn-lt"/>
              </a:rPr>
              <a:t>libram</a:t>
            </a:r>
            <a:endParaRPr lang="it-IT" i="1" dirty="0">
              <a:latin typeface="+mn-lt"/>
            </a:endParaRPr>
          </a:p>
        </p:txBody>
      </p:sp>
      <p:pic>
        <p:nvPicPr>
          <p:cNvPr id="29" name="Immagine 28" descr="Immagine che contiene scala, dispositivo, sedendo, illuminato&#10;&#10;Descrizione generata automaticamente">
            <a:extLst>
              <a:ext uri="{FF2B5EF4-FFF2-40B4-BE49-F238E27FC236}">
                <a16:creationId xmlns:a16="http://schemas.microsoft.com/office/drawing/2014/main" xmlns="" id="{7CEAC8FE-9745-3C40-99DD-C785737EF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722" y="0"/>
            <a:ext cx="2274277" cy="2274277"/>
          </a:xfrm>
          <a:prstGeom prst="rect">
            <a:avLst/>
          </a:prstGeom>
        </p:spPr>
      </p:pic>
      <p:pic>
        <p:nvPicPr>
          <p:cNvPr id="31" name="Immagine 30" descr="Immagine che contiene fotografia, cibo, sedendo, tavolo&#10;&#10;Descrizione generata automaticamente">
            <a:extLst>
              <a:ext uri="{FF2B5EF4-FFF2-40B4-BE49-F238E27FC236}">
                <a16:creationId xmlns:a16="http://schemas.microsoft.com/office/drawing/2014/main" xmlns="" id="{BBCA4435-893C-EC4F-A588-4284C46C90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514"/>
          <a:stretch/>
        </p:blipFill>
        <p:spPr>
          <a:xfrm>
            <a:off x="0" y="1"/>
            <a:ext cx="2450505" cy="2134320"/>
          </a:xfrm>
          <a:prstGeom prst="rect">
            <a:avLst/>
          </a:prstGeom>
        </p:spPr>
      </p:pic>
      <p:sp>
        <p:nvSpPr>
          <p:cNvPr id="6" name="Rombo 5">
            <a:extLst>
              <a:ext uri="{FF2B5EF4-FFF2-40B4-BE49-F238E27FC236}">
                <a16:creationId xmlns:a16="http://schemas.microsoft.com/office/drawing/2014/main" xmlns="" id="{CE0FB013-9124-4345-B224-B2F424964A82}"/>
              </a:ext>
            </a:extLst>
          </p:cNvPr>
          <p:cNvSpPr/>
          <p:nvPr/>
        </p:nvSpPr>
        <p:spPr>
          <a:xfrm>
            <a:off x="477878" y="2579111"/>
            <a:ext cx="1579360" cy="1321796"/>
          </a:xfrm>
          <a:prstGeom prst="diamond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7895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CEAF481-A10E-4ECD-97FD-DBBF2BD80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470" y="652986"/>
            <a:ext cx="10515600" cy="904875"/>
          </a:xfrm>
        </p:spPr>
        <p:txBody>
          <a:bodyPr rtlCol="0">
            <a:noAutofit/>
          </a:bodyPr>
          <a:lstStyle/>
          <a:p>
            <a:pPr rtl="0"/>
            <a:r>
              <a:rPr lang="it-IT" sz="4000" dirty="0">
                <a:latin typeface="+mn-lt"/>
              </a:rPr>
              <a:t>LA MANCIPATIO PER L’ACQUISTO DELLA PROPRIETA’ SUGLI SCHIAVI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426876A-9F78-4ABC-8F50-9B84738A1B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4117" y="2216696"/>
            <a:ext cx="10515600" cy="484442"/>
          </a:xfrm>
        </p:spPr>
        <p:txBody>
          <a:bodyPr rtlCol="0">
            <a:normAutofit/>
          </a:bodyPr>
          <a:lstStyle/>
          <a:p>
            <a:pPr algn="l" rtl="0"/>
            <a:r>
              <a:rPr lang="it-IT" dirty="0"/>
              <a:t>Si procedeva nel seguente modo: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D9CADDD6-E3F8-4675-ABE5-F445958620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5453" y="2767606"/>
            <a:ext cx="1171388" cy="484441"/>
          </a:xfrm>
        </p:spPr>
        <p:txBody>
          <a:bodyPr rtlCol="0"/>
          <a:lstStyle/>
          <a:p>
            <a:pPr algn="ctr" rtl="0"/>
            <a:r>
              <a:rPr lang="it-IT" dirty="0"/>
              <a:t>1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xmlns="" id="{883AD4CB-DF51-46D0-9731-A3ACC5BB65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90908" y="3588962"/>
            <a:ext cx="2247103" cy="1907381"/>
          </a:xfrm>
        </p:spPr>
        <p:txBody>
          <a:bodyPr rtlCol="0"/>
          <a:lstStyle/>
          <a:p>
            <a:pPr rtl="0"/>
            <a:r>
              <a:rPr lang="it-IT" dirty="0"/>
              <a:t>Erano presenti: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it-IT" dirty="0" err="1"/>
              <a:t>Mancipiante</a:t>
            </a:r>
            <a:r>
              <a:rPr lang="it-IT" dirty="0"/>
              <a:t>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it-IT" dirty="0"/>
              <a:t>Schiavo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it-IT" dirty="0"/>
              <a:t>5 cittadini romani puberi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it-IT" dirty="0" err="1"/>
              <a:t>Libripens</a:t>
            </a:r>
            <a:r>
              <a:rPr lang="it-IT" dirty="0"/>
              <a:t> con bilancia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xmlns="" id="{75B93656-9FB0-4633-B834-7C0B1DE39F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76929" y="2767040"/>
            <a:ext cx="1171388" cy="484441"/>
          </a:xfrm>
        </p:spPr>
        <p:txBody>
          <a:bodyPr rtlCol="0"/>
          <a:lstStyle/>
          <a:p>
            <a:pPr rtl="0"/>
            <a:r>
              <a:rPr lang="it-IT" dirty="0"/>
              <a:t>2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xmlns="" id="{E058AEE6-3690-49EB-B71A-70B51140CC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71976" y="3579013"/>
            <a:ext cx="2381294" cy="3834661"/>
          </a:xfrm>
        </p:spPr>
        <p:txBody>
          <a:bodyPr rtlCol="0"/>
          <a:lstStyle/>
          <a:p>
            <a:pPr rtl="0"/>
            <a:r>
              <a:rPr lang="it-IT" dirty="0"/>
              <a:t>Il mancipio </a:t>
            </a:r>
            <a:r>
              <a:rPr lang="it-IT" dirty="0" err="1"/>
              <a:t>accipiens</a:t>
            </a:r>
            <a:r>
              <a:rPr lang="it-IT" dirty="0"/>
              <a:t> teneva lo schiavo e affermava : </a:t>
            </a:r>
          </a:p>
          <a:p>
            <a:pPr rtl="0"/>
            <a:r>
              <a:rPr lang="it-IT" sz="1200" dirty="0"/>
              <a:t>« HUNC EGO HOMINEM EX IURE QUIRITIUM MEUM ESSE AIO ISQUE MIHI EMPTUS ESTO HOC AERE AENEAQUE LIBRA</a:t>
            </a:r>
            <a:r>
              <a:rPr lang="it-IT" dirty="0"/>
              <a:t>».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xmlns="" id="{8DEBECED-735E-438C-BF18-29A71EB93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05152" y="2767039"/>
            <a:ext cx="1171388" cy="484441"/>
          </a:xfrm>
        </p:spPr>
        <p:txBody>
          <a:bodyPr rtlCol="0"/>
          <a:lstStyle/>
          <a:p>
            <a:pPr rtl="0"/>
            <a:r>
              <a:rPr lang="it-IT" dirty="0"/>
              <a:t>3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xmlns="" id="{B7D646BF-C83E-4E59-8511-4C7F9CDEA6B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21199" y="3579013"/>
            <a:ext cx="2381295" cy="3059772"/>
          </a:xfrm>
        </p:spPr>
        <p:txBody>
          <a:bodyPr rtlCol="0"/>
          <a:lstStyle/>
          <a:p>
            <a:pPr rtl="0"/>
            <a:r>
              <a:rPr lang="it-IT" sz="1550" dirty="0"/>
              <a:t>Contestualmente il mancipio </a:t>
            </a:r>
            <a:r>
              <a:rPr lang="it-IT" sz="1550" dirty="0" err="1"/>
              <a:t>accipiens</a:t>
            </a:r>
            <a:r>
              <a:rPr lang="it-IT" sz="1550" dirty="0"/>
              <a:t> poneva sulla bilancia il metallo che il </a:t>
            </a:r>
            <a:r>
              <a:rPr lang="it-IT" sz="1550" dirty="0" err="1"/>
              <a:t>libripens</a:t>
            </a:r>
            <a:r>
              <a:rPr lang="it-IT" sz="1550" dirty="0"/>
              <a:t> provvedeva a pesare e che il mancipio </a:t>
            </a:r>
            <a:r>
              <a:rPr lang="it-IT" sz="1550" dirty="0" err="1"/>
              <a:t>accipiens</a:t>
            </a:r>
            <a:r>
              <a:rPr lang="it-IT" sz="1550" dirty="0"/>
              <a:t> consegnava subito dopo al mancipio </a:t>
            </a:r>
            <a:r>
              <a:rPr lang="it-IT" sz="1550" dirty="0" err="1"/>
              <a:t>dans</a:t>
            </a:r>
            <a:r>
              <a:rPr lang="it-IT" sz="1550" dirty="0"/>
              <a:t>.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xmlns="" id="{9CBCA4F9-80C7-4913-BDC9-82958EF6D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33375" y="2767039"/>
            <a:ext cx="1171388" cy="484441"/>
          </a:xfrm>
        </p:spPr>
        <p:txBody>
          <a:bodyPr rtlCol="0"/>
          <a:lstStyle/>
          <a:p>
            <a:pPr rtl="0"/>
            <a:r>
              <a:rPr lang="it-IT" dirty="0"/>
              <a:t>4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xmlns="" id="{7F7DEF63-2531-4656-BC0F-1BC5E487B3F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28421" y="3579013"/>
            <a:ext cx="2381296" cy="1182415"/>
          </a:xfrm>
        </p:spPr>
        <p:txBody>
          <a:bodyPr rtlCol="0"/>
          <a:lstStyle/>
          <a:p>
            <a:pPr rtl="0"/>
            <a:r>
              <a:rPr lang="it-IT" dirty="0"/>
              <a:t>Per effetto della </a:t>
            </a:r>
            <a:r>
              <a:rPr lang="it-IT" dirty="0" err="1"/>
              <a:t>mancipatio</a:t>
            </a:r>
            <a:r>
              <a:rPr lang="it-IT" dirty="0"/>
              <a:t> il mancipio </a:t>
            </a:r>
            <a:r>
              <a:rPr lang="it-IT" dirty="0" err="1"/>
              <a:t>accipiens</a:t>
            </a:r>
            <a:r>
              <a:rPr lang="it-IT" dirty="0"/>
              <a:t> acquistava la proprietà sul servo.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470AD8A0-6D20-4DE2-8BBF-96C7D9411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smtClean="0"/>
              <a:pPr rtl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456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0EFBCFB-B245-45A5-AD8B-A4585DE6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41337"/>
            <a:ext cx="10773507" cy="1325563"/>
          </a:xfrm>
        </p:spPr>
        <p:txBody>
          <a:bodyPr rtlCol="0" anchor="ctr">
            <a:normAutofit/>
          </a:bodyPr>
          <a:lstStyle/>
          <a:p>
            <a:r>
              <a:rPr lang="it-IT" dirty="0">
                <a:latin typeface="+mn-lt"/>
              </a:rPr>
              <a:t> FINZIONE GIURIDICA</a:t>
            </a:r>
            <a:r>
              <a:rPr lang="it-IT" b="1" dirty="0">
                <a:latin typeface="+mn-lt"/>
              </a:rPr>
              <a:t>?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D3E85625-E07C-43C7-93C8-DFDFDBB64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1279" y="6273660"/>
            <a:ext cx="549442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495E168-DA5E-4888-8D8A-92B118324C14}" type="slidenum">
              <a:rPr lang="it-IT" smtClean="0"/>
              <a:pPr rtl="0">
                <a:spcAft>
                  <a:spcPts val="600"/>
                </a:spcAft>
              </a:pPr>
              <a:t>8</a:t>
            </a:fld>
            <a:endParaRPr lang="it-IT"/>
          </a:p>
        </p:txBody>
      </p:sp>
      <p:pic>
        <p:nvPicPr>
          <p:cNvPr id="9" name="Segnaposto immagine 8">
            <a:extLst>
              <a:ext uri="{FF2B5EF4-FFF2-40B4-BE49-F238E27FC236}">
                <a16:creationId xmlns:a16="http://schemas.microsoft.com/office/drawing/2014/main" xmlns="" id="{94906860-9DDD-45C2-B32A-65897462C7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8273" r="8273"/>
          <a:stretch/>
        </p:blipFill>
        <p:spPr>
          <a:xfrm>
            <a:off x="834294" y="1866900"/>
            <a:ext cx="5157787" cy="3938271"/>
          </a:xfrm>
          <a:noFill/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xmlns="" id="{611C0161-2A81-4EA0-9325-93E3A5045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8753" y="2274791"/>
            <a:ext cx="5183188" cy="445824"/>
          </a:xfrm>
        </p:spPr>
        <p:txBody>
          <a:bodyPr>
            <a:noAutofit/>
          </a:bodyPr>
          <a:lstStyle/>
          <a:p>
            <a:r>
              <a:rPr lang="en-US" sz="2000" dirty="0"/>
              <a:t>POSSIAMO ANNOVERARE LA </a:t>
            </a:r>
            <a:r>
              <a:rPr lang="en-US" sz="2000" i="1" dirty="0"/>
              <a:t>MANCIPATIO</a:t>
            </a:r>
            <a:r>
              <a:rPr lang="en-US" sz="2000" dirty="0"/>
              <a:t> TRA LE FINZIONI GIURIDICHE?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xmlns="" id="{91AA84F9-B00F-4582-9D27-E03DE392D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9921" y="2963020"/>
            <a:ext cx="5183188" cy="3380255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it-IT" sz="2400" dirty="0" err="1"/>
              <a:t>Perchè</a:t>
            </a:r>
            <a:r>
              <a:rPr lang="it-IT" sz="2400" dirty="0"/>
              <a:t> la </a:t>
            </a:r>
            <a:r>
              <a:rPr lang="it-IT" sz="2400" i="1" dirty="0" err="1"/>
              <a:t>mancipatio</a:t>
            </a:r>
            <a:r>
              <a:rPr lang="it-IT" sz="2400" dirty="0"/>
              <a:t> è un finto processo che viene effettuato </a:t>
            </a:r>
            <a:r>
              <a:rPr lang="it-IT" sz="2400" dirty="0" err="1"/>
              <a:t>affinchè</a:t>
            </a:r>
            <a:r>
              <a:rPr lang="it-IT" sz="2400" dirty="0"/>
              <a:t> avvenga il passaggio di proprietà e all’interno di questo processo si ha una lite simulata nella quale il </a:t>
            </a:r>
            <a:r>
              <a:rPr lang="it-IT" sz="2400" i="1" dirty="0"/>
              <a:t>mancipio </a:t>
            </a:r>
            <a:r>
              <a:rPr lang="it-IT" sz="2400" b="1" i="1" dirty="0" err="1"/>
              <a:t>dans</a:t>
            </a:r>
            <a:r>
              <a:rPr lang="it-IT" sz="2400" dirty="0"/>
              <a:t> cede la </a:t>
            </a:r>
            <a:r>
              <a:rPr lang="it-IT" sz="2400" i="1" dirty="0"/>
              <a:t>res al mancipio </a:t>
            </a:r>
            <a:r>
              <a:rPr lang="it-IT" sz="2400" b="1" i="1" dirty="0" err="1"/>
              <a:t>accipiens</a:t>
            </a:r>
            <a:r>
              <a:rPr lang="it-IT" sz="2400" i="1" dirty="0"/>
              <a:t>.</a:t>
            </a:r>
          </a:p>
          <a:p>
            <a:pPr rtl="0"/>
            <a:r>
              <a:rPr lang="it-IT" sz="2400" dirty="0"/>
              <a:t>In età preclassica avvenne il riconoscimento del contratto consensuale di compravendita, perciò la </a:t>
            </a:r>
            <a:r>
              <a:rPr lang="it-IT" sz="2400" i="1" dirty="0" err="1"/>
              <a:t>mancipatio</a:t>
            </a:r>
            <a:r>
              <a:rPr lang="it-IT" sz="2400" dirty="0"/>
              <a:t> venne definita da Gaio come </a:t>
            </a:r>
            <a:r>
              <a:rPr lang="it-IT" sz="2400" i="1" dirty="0" err="1"/>
              <a:t>imaginaria</a:t>
            </a:r>
            <a:r>
              <a:rPr lang="it-IT" sz="2400" i="1" dirty="0"/>
              <a:t> </a:t>
            </a:r>
            <a:r>
              <a:rPr lang="it-IT" sz="2400" i="1" dirty="0" err="1"/>
              <a:t>venditio</a:t>
            </a:r>
            <a:r>
              <a:rPr lang="it-IT" sz="2400" i="1" dirty="0"/>
              <a:t> </a:t>
            </a:r>
            <a:r>
              <a:rPr lang="it-IT" sz="2400" dirty="0"/>
              <a:t>per significare che si trattava di un atto che della vendita aveva soltanto </a:t>
            </a:r>
            <a:r>
              <a:rPr lang="it-IT" sz="2400" i="1" dirty="0"/>
              <a:t>l’imago</a:t>
            </a:r>
            <a:r>
              <a:rPr lang="it-IT" sz="2400" dirty="0"/>
              <a:t>.</a:t>
            </a:r>
            <a:endParaRPr lang="it-IT" sz="2400" i="1" dirty="0"/>
          </a:p>
          <a:p>
            <a:endParaRPr lang="it-IT" sz="2400" i="1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E3A3C76B-12A6-7640-B03B-B9F179434DEC}"/>
              </a:ext>
            </a:extLst>
          </p:cNvPr>
          <p:cNvSpPr/>
          <p:nvPr/>
        </p:nvSpPr>
        <p:spPr>
          <a:xfrm>
            <a:off x="10559380" y="1866900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Sì</a:t>
            </a:r>
          </a:p>
        </p:txBody>
      </p:sp>
    </p:spTree>
    <p:extLst>
      <p:ext uri="{BB962C8B-B14F-4D97-AF65-F5344CB8AC3E}">
        <p14:creationId xmlns:p14="http://schemas.microsoft.com/office/powerpoint/2010/main" val="929028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egnaposto immagine 13" descr="Immagine che contiene tavolo, donna, uomo, stanza&#10;&#10;Descrizione generata automaticamente">
            <a:extLst>
              <a:ext uri="{FF2B5EF4-FFF2-40B4-BE49-F238E27FC236}">
                <a16:creationId xmlns:a16="http://schemas.microsoft.com/office/drawing/2014/main" xmlns="" id="{3560AFBC-BABB-2849-AB10-40FF19D7C1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18" r="17519"/>
          <a:stretch/>
        </p:blipFill>
        <p:spPr>
          <a:xfrm>
            <a:off x="950259" y="1367611"/>
            <a:ext cx="4432693" cy="4094066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  <a:noFill/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063CF044-1E6D-034B-A434-EDF12B24E4A0}"/>
              </a:ext>
            </a:extLst>
          </p:cNvPr>
          <p:cNvSpPr/>
          <p:nvPr/>
        </p:nvSpPr>
        <p:spPr>
          <a:xfrm>
            <a:off x="5522587" y="160664"/>
            <a:ext cx="61247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IMAGINARIA VENDITIO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33B9B00D-E462-3843-A8C8-8C4638A6951D}"/>
              </a:ext>
            </a:extLst>
          </p:cNvPr>
          <p:cNvSpPr/>
          <p:nvPr/>
        </p:nvSpPr>
        <p:spPr>
          <a:xfrm>
            <a:off x="6196816" y="2724543"/>
            <a:ext cx="54505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tx2"/>
                </a:solidFill>
              </a:rPr>
              <a:t>LA MANCIPATIO  ESSENDO UNA FINZIONE GIURIDICA VENNE APPLICATA A MOLTEPLICI RAPPORTI :</a:t>
            </a:r>
          </a:p>
          <a:p>
            <a:endParaRPr lang="it-IT" sz="2400" dirty="0"/>
          </a:p>
          <a:p>
            <a:pPr marL="342900" indent="-342900">
              <a:buFont typeface="+mj-lt"/>
              <a:buAutoNum type="arabicPeriod"/>
            </a:pPr>
            <a:r>
              <a:rPr lang="it-IT" sz="2400" b="1" i="1" dirty="0">
                <a:solidFill>
                  <a:schemeClr val="bg2">
                    <a:lumMod val="75000"/>
                  </a:schemeClr>
                </a:solidFill>
              </a:rPr>
              <a:t>MANCIPIUM DEI FILII FAMILIAS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b="1" i="1" dirty="0">
                <a:solidFill>
                  <a:schemeClr val="bg2">
                    <a:lumMod val="75000"/>
                  </a:schemeClr>
                </a:solidFill>
              </a:rPr>
              <a:t>COEMPTIO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b="1" i="1" dirty="0">
                <a:solidFill>
                  <a:schemeClr val="bg2">
                    <a:lumMod val="75000"/>
                  </a:schemeClr>
                </a:solidFill>
              </a:rPr>
              <a:t>DIRITTO SUCCESSORIO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b="1" i="1" dirty="0">
                <a:solidFill>
                  <a:schemeClr val="bg2">
                    <a:lumMod val="75000"/>
                  </a:schemeClr>
                </a:solidFill>
              </a:rPr>
              <a:t>RAPPORTI PATRIMONIALI INTER VIVOS</a:t>
            </a:r>
          </a:p>
        </p:txBody>
      </p:sp>
    </p:spTree>
    <p:extLst>
      <p:ext uri="{BB962C8B-B14F-4D97-AF65-F5344CB8AC3E}">
        <p14:creationId xmlns:p14="http://schemas.microsoft.com/office/powerpoint/2010/main" val="1076207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23">
      <a:dk1>
        <a:sysClr val="windowText" lastClr="000000"/>
      </a:dk1>
      <a:lt1>
        <a:sysClr val="window" lastClr="FFFFFF"/>
      </a:lt1>
      <a:dk2>
        <a:srgbClr val="6D3200"/>
      </a:dk2>
      <a:lt2>
        <a:srgbClr val="D8B97A"/>
      </a:lt2>
      <a:accent1>
        <a:srgbClr val="306994"/>
      </a:accent1>
      <a:accent2>
        <a:srgbClr val="39577A"/>
      </a:accent2>
      <a:accent3>
        <a:srgbClr val="7E5E34"/>
      </a:accent3>
      <a:accent4>
        <a:srgbClr val="B7B374"/>
      </a:accent4>
      <a:accent5>
        <a:srgbClr val="2C1600"/>
      </a:accent5>
      <a:accent6>
        <a:srgbClr val="864A3F"/>
      </a:accent6>
      <a:hlink>
        <a:srgbClr val="D8B97A"/>
      </a:hlink>
      <a:folHlink>
        <a:srgbClr val="D8B97A"/>
      </a:folHlink>
    </a:clrScheme>
    <a:fontScheme name="Custom 20">
      <a:majorFont>
        <a:latin typeface="Edwardian Script ITC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_30566847_TF22987246" id="{FD3EB576-953B-4F82-959B-C9B99D80AA72}" vid="{9E46EE92-8749-4F24-8123-ED17CE3BC6C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689</Words>
  <Application>Microsoft Office PowerPoint</Application>
  <PresentationFormat>Personalizzato</PresentationFormat>
  <Paragraphs>90</Paragraphs>
  <Slides>15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CHE COS’È?</vt:lpstr>
      <vt:lpstr>Presentazione standard di PowerPoint</vt:lpstr>
      <vt:lpstr>LEGITTIMITA’</vt:lpstr>
      <vt:lpstr>CURIOSITA’</vt:lpstr>
      <vt:lpstr>LA MANCIPATIO → gestus per eas et libram</vt:lpstr>
      <vt:lpstr>LA MANCIPATIO PER L’ACQUISTO DELLA PROPRIETA’ SUGLI SCHIAVI</vt:lpstr>
      <vt:lpstr> FINZIONE GIURIDICA?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Ludovica Crivellaro</dc:creator>
  <cp:lastModifiedBy> silvia ferreri</cp:lastModifiedBy>
  <cp:revision>10</cp:revision>
  <dcterms:created xsi:type="dcterms:W3CDTF">2020-10-12T15:45:07Z</dcterms:created>
  <dcterms:modified xsi:type="dcterms:W3CDTF">2020-10-14T07:24:18Z</dcterms:modified>
</cp:coreProperties>
</file>