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1" r:id="rId4"/>
    <p:sldId id="262" r:id="rId5"/>
    <p:sldId id="263" r:id="rId6"/>
    <p:sldId id="259" r:id="rId7"/>
    <p:sldId id="265" r:id="rId8"/>
    <p:sldId id="266" r:id="rId9"/>
    <p:sldId id="267" r:id="rId10"/>
    <p:sldId id="268" r:id="rId11"/>
    <p:sldId id="269" r:id="rId12"/>
    <p:sldId id="27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69" d="100"/>
          <a:sy n="69" d="100"/>
        </p:scale>
        <p:origin x="6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11/10/2020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11/10/2020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11/10/2020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11/10/2020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11/10/2020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11/10/2020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11/10/2020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11/10/2020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jp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38546" y="5702532"/>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374073" y="415636"/>
            <a:ext cx="6808274"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A proposito di </a:t>
            </a:r>
            <a:r>
              <a:rPr lang="it-IT" sz="2800" b="1" dirty="0" err="1" smtClean="0">
                <a:latin typeface="Tahoma" panose="020B0604030504040204" pitchFamily="34" charset="0"/>
                <a:ea typeface="Tahoma" panose="020B0604030504040204" pitchFamily="34" charset="0"/>
                <a:cs typeface="Tahoma" panose="020B0604030504040204" pitchFamily="34" charset="0"/>
              </a:rPr>
              <a:t>hasham</a:t>
            </a:r>
            <a:r>
              <a:rPr lang="it-IT" sz="2800" b="1" dirty="0" smtClean="0">
                <a:latin typeface="Tahoma" panose="020B0604030504040204" pitchFamily="34" charset="0"/>
                <a:ea typeface="Tahoma" panose="020B0604030504040204" pitchFamily="34" charset="0"/>
                <a:cs typeface="Tahoma" panose="020B0604030504040204" pitchFamily="34" charset="0"/>
              </a:rPr>
              <a:t> e femminilità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38546" y="1061307"/>
            <a:ext cx="4779818" cy="4524315"/>
          </a:xfrm>
          <a:prstGeom prst="rect">
            <a:avLst/>
          </a:prstGeom>
        </p:spPr>
        <p:txBody>
          <a:bodyPr wrap="square">
            <a:spAutoFit/>
          </a:bodyPr>
          <a:lstStyle/>
          <a:p>
            <a:pPr algn="just"/>
            <a:r>
              <a:rPr lang="it-IT" dirty="0">
                <a:ea typeface="Times New Roman" panose="02020603050405020304" pitchFamily="18" charset="0"/>
                <a:cs typeface="Times New Roman" panose="02020603050405020304" pitchFamily="18" charset="0"/>
              </a:rPr>
              <a:t>Le donne e i giovani non hanno alcuna possibilità di incarnare gli ideali dell’onore perché nell’ideologia comune il genere femminile e la giovane età costituiscono uno </a:t>
            </a:r>
            <a:r>
              <a:rPr lang="it-IT" dirty="0" smtClean="0">
                <a:ea typeface="Times New Roman" panose="02020603050405020304" pitchFamily="18" charset="0"/>
                <a:cs typeface="Times New Roman" panose="02020603050405020304" pitchFamily="18" charset="0"/>
              </a:rPr>
              <a:t>svantaggio.</a:t>
            </a:r>
          </a:p>
          <a:p>
            <a:pPr algn="just"/>
            <a:r>
              <a:rPr lang="it-IT" dirty="0"/>
              <a:t>Mentre ai giovani manca principalmente quel senso di responsabilità che si accompagna esclusivamente all’età adulta, </a:t>
            </a:r>
            <a:r>
              <a:rPr lang="it-IT" u="sng" dirty="0"/>
              <a:t>l’impossibilità delle donne di realizzare gli ideali dell’onore è dovuta alla loro vicinanza alla natura</a:t>
            </a:r>
            <a:r>
              <a:rPr lang="it-IT" dirty="0"/>
              <a:t>, da cui dipendono quei processi biologici che cadono al di fuori del loro controllo e pregiudicano la loro libertà: ciclo mestruale, sessualità e gravidanza. </a:t>
            </a:r>
            <a:endParaRPr lang="it-IT" dirty="0" smtClean="0"/>
          </a:p>
          <a:p>
            <a:pPr algn="just"/>
            <a:r>
              <a:rPr lang="it-IT" dirty="0"/>
              <a:t>H</a:t>
            </a:r>
            <a:r>
              <a:rPr lang="it-IT" dirty="0" smtClean="0"/>
              <a:t>anno </a:t>
            </a:r>
            <a:r>
              <a:rPr lang="it-IT" u="sng" dirty="0"/>
              <a:t>un unico modo per essere onorevolmente dipendenti</a:t>
            </a:r>
            <a:r>
              <a:rPr lang="it-IT" dirty="0"/>
              <a:t>, che è quello di mostrarsi </a:t>
            </a:r>
            <a:r>
              <a:rPr lang="it-IT" u="sng" dirty="0"/>
              <a:t>volontariamente deferenti</a:t>
            </a:r>
            <a:r>
              <a:rPr lang="it-IT" dirty="0"/>
              <a:t> nei confronti di chi ha una posizione di superiorità morale e sociale.</a:t>
            </a:r>
            <a:endParaRPr lang="it-IT" dirty="0">
              <a:cs typeface="Times New Roman" panose="02020603050405020304" pitchFamily="18" charset="0"/>
            </a:endParaRPr>
          </a:p>
        </p:txBody>
      </p:sp>
      <p:sp>
        <p:nvSpPr>
          <p:cNvPr id="6" name="Pergamena 2 5"/>
          <p:cNvSpPr/>
          <p:nvPr/>
        </p:nvSpPr>
        <p:spPr>
          <a:xfrm>
            <a:off x="5278583" y="124690"/>
            <a:ext cx="6761018" cy="6352265"/>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a:t>
            </a:r>
            <a:r>
              <a:rPr lang="it-IT" dirty="0" err="1"/>
              <a:t>Hasham</a:t>
            </a:r>
            <a:r>
              <a:rPr lang="it-IT" dirty="0"/>
              <a:t> implica sia i sentimenti di pudore in compagnia di persone più potenti sia gli atti di deferenza che nascono da questi sentimenti. Nel primo caso, </a:t>
            </a:r>
            <a:r>
              <a:rPr lang="it-IT" dirty="0" err="1"/>
              <a:t>hasham</a:t>
            </a:r>
            <a:r>
              <a:rPr lang="it-IT" dirty="0"/>
              <a:t> è concettualizzata come un’esperienza involontaria (potremmo anche chiamarla un’emozione); nel secondo, come un insieme volontario di comportamenti che si conformano al “codice della modestia”. È un’esperienza di disagio, collegata a sentimenti di timidezza, imbarazzo o vergogna, e gli atti sono quelli del codice della modestia, un linguaggio di formale autocontrollo e negazione di sé. Il repertorio culturale di tali comportamenti include l’atto più estremo e visibile del velarsi e vestirsi modestamente (coprendo capelli, braccia, gambe e i contorni del corpo) così come gesti più personali quali occhi bassi, postura dimessa ma formale, moderazione nel mangiare, fumare, parlare, ridere e scherzare» (Abu-</a:t>
            </a:r>
            <a:r>
              <a:rPr lang="it-IT" dirty="0" err="1"/>
              <a:t>Lughod</a:t>
            </a:r>
            <a:r>
              <a:rPr lang="it-IT" dirty="0"/>
              <a:t> 2007).</a:t>
            </a:r>
          </a:p>
        </p:txBody>
      </p:sp>
    </p:spTree>
    <p:extLst>
      <p:ext uri="{BB962C8B-B14F-4D97-AF65-F5344CB8AC3E}">
        <p14:creationId xmlns:p14="http://schemas.microsoft.com/office/powerpoint/2010/main" val="63994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257684" y="1073013"/>
            <a:ext cx="7299453" cy="4524315"/>
          </a:xfrm>
          <a:prstGeom prst="rect">
            <a:avLst/>
          </a:prstGeom>
        </p:spPr>
        <p:txBody>
          <a:bodyPr wrap="square">
            <a:spAutoFit/>
          </a:bodyPr>
          <a:lstStyle/>
          <a:p>
            <a:pPr algn="just"/>
            <a:r>
              <a:rPr lang="it-IT" u="sng" dirty="0">
                <a:ea typeface="Times New Roman" panose="02020603050405020304" pitchFamily="18" charset="0"/>
              </a:rPr>
              <a:t>La deferenza femminile</a:t>
            </a:r>
            <a:r>
              <a:rPr lang="it-IT" dirty="0">
                <a:ea typeface="Times New Roman" panose="02020603050405020304" pitchFamily="18" charset="0"/>
              </a:rPr>
              <a:t> ha una sua modalità specifica</a:t>
            </a:r>
            <a:r>
              <a:rPr lang="it-IT" u="sng" dirty="0">
                <a:ea typeface="Times New Roman" panose="02020603050405020304" pitchFamily="18" charset="0"/>
              </a:rPr>
              <a:t>.</a:t>
            </a:r>
            <a:r>
              <a:rPr lang="it-IT" dirty="0">
                <a:ea typeface="Times New Roman" panose="02020603050405020304" pitchFamily="18" charset="0"/>
              </a:rPr>
              <a:t> Ritirarsi nello spazio domestico e celare se stesse nello spazio pubblico con un ampio e spesso velo nero, rendersi invisibili come donne e negare in questo modo la propria sessualità, sono pratiche che consentono di sottrarsi all’imbarazzo che si prova di fronte ai potenti per la propria condizione di dipendenza, ma significano soprattutto essere deferenti non solo nei confronti degli anziani ma anche del sistema patrilineare che essi </a:t>
            </a:r>
            <a:r>
              <a:rPr lang="it-IT" dirty="0" smtClean="0">
                <a:ea typeface="Times New Roman" panose="02020603050405020304" pitchFamily="18" charset="0"/>
              </a:rPr>
              <a:t>incarnano. In questo modo le donne contribuiscono a riprodurre il sistema.</a:t>
            </a:r>
          </a:p>
          <a:p>
            <a:pPr algn="just"/>
            <a:r>
              <a:rPr lang="it-IT" dirty="0" smtClean="0"/>
              <a:t>Queste prospettive </a:t>
            </a:r>
            <a:r>
              <a:rPr lang="it-IT" dirty="0"/>
              <a:t>riconoscono alle donne forme di potere (per le donne anziane, come tra gli </a:t>
            </a:r>
            <a:r>
              <a:rPr lang="it-IT" dirty="0" err="1"/>
              <a:t>Awlad</a:t>
            </a:r>
            <a:r>
              <a:rPr lang="it-IT" dirty="0"/>
              <a:t> ‘Ali) e spazi di autonomia (le cerchie femminili, come a </a:t>
            </a:r>
            <a:r>
              <a:rPr lang="it-IT" dirty="0" err="1"/>
              <a:t>Sohar</a:t>
            </a:r>
            <a:r>
              <a:rPr lang="it-IT" dirty="0"/>
              <a:t>) descrivono i modi di quella che </a:t>
            </a:r>
            <a:r>
              <a:rPr lang="it-IT" dirty="0" err="1"/>
              <a:t>Deniz</a:t>
            </a:r>
            <a:r>
              <a:rPr lang="it-IT" dirty="0"/>
              <a:t> </a:t>
            </a:r>
            <a:r>
              <a:rPr lang="it-IT" dirty="0" err="1"/>
              <a:t>Kandiyoti</a:t>
            </a:r>
            <a:r>
              <a:rPr lang="it-IT" dirty="0"/>
              <a:t> ha definito come “</a:t>
            </a:r>
            <a:r>
              <a:rPr lang="it-IT" b="1" dirty="0"/>
              <a:t>negoziazione patriarcale</a:t>
            </a:r>
            <a:r>
              <a:rPr lang="it-IT" dirty="0"/>
              <a:t>”, riconoscono cioè alle donne in posizione subordinata una capacità di azione (agency) che utilizza le risorse a disposizione, senza interpretarla necessariamente come forma di resistenza al potere dominante. Si tratta piuttosto di strategie che partecipano e negoziano la costruzione e riproduzione di una società e famiglia patriarcale. </a:t>
            </a:r>
          </a:p>
        </p:txBody>
      </p:sp>
      <p:sp>
        <p:nvSpPr>
          <p:cNvPr id="4" name="CasellaDiTesto 3"/>
          <p:cNvSpPr txBox="1"/>
          <p:nvPr/>
        </p:nvSpPr>
        <p:spPr>
          <a:xfrm>
            <a:off x="257684" y="76602"/>
            <a:ext cx="8390438" cy="954107"/>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Una interpretazione della pratica del velarsi e</a:t>
            </a:r>
          </a:p>
          <a:p>
            <a:r>
              <a:rPr lang="it-IT" sz="2800" b="1" dirty="0" smtClean="0">
                <a:latin typeface="Tahoma" panose="020B0604030504040204" pitchFamily="34" charset="0"/>
                <a:ea typeface="Tahoma" panose="020B0604030504040204" pitchFamily="34" charset="0"/>
                <a:cs typeface="Tahoma" panose="020B0604030504040204" pitchFamily="34" charset="0"/>
              </a:rPr>
              <a:t>Lo spazio della «negoziazione patriarcale»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5" descr="stock-photo-hurghada-egypt-apr-unidentified-people-baking-bread-in-the-bedouin-village-on-the-1392941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53635" y="1239545"/>
            <a:ext cx="3759579" cy="313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asellaDiTesto 5"/>
          <p:cNvSpPr txBox="1"/>
          <p:nvPr/>
        </p:nvSpPr>
        <p:spPr>
          <a:xfrm>
            <a:off x="180109" y="5874327"/>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7646674" y="4580381"/>
            <a:ext cx="4405745" cy="646331"/>
          </a:xfrm>
          <a:prstGeom prst="rect">
            <a:avLst/>
          </a:prstGeom>
          <a:noFill/>
        </p:spPr>
        <p:txBody>
          <a:bodyPr wrap="square" rtlCol="0">
            <a:spAutoFit/>
          </a:bodyPr>
          <a:lstStyle/>
          <a:p>
            <a:pPr lvl="0"/>
            <a:r>
              <a:rPr lang="en-GB" dirty="0"/>
              <a:t>D. </a:t>
            </a:r>
            <a:r>
              <a:rPr lang="en-GB" dirty="0" err="1"/>
              <a:t>Kandiyoti</a:t>
            </a:r>
            <a:r>
              <a:rPr lang="en-GB" dirty="0"/>
              <a:t>, “Bargaining with patriarchy”, </a:t>
            </a:r>
            <a:r>
              <a:rPr lang="en-GB" i="1" dirty="0"/>
              <a:t>Gender and society, </a:t>
            </a:r>
            <a:r>
              <a:rPr lang="en-GB" dirty="0"/>
              <a:t>2 (3), 1988, pp.274-290</a:t>
            </a:r>
            <a:r>
              <a:rPr lang="en-GB" dirty="0" smtClean="0"/>
              <a:t>.</a:t>
            </a:r>
            <a:endParaRPr lang="it-IT" dirty="0"/>
          </a:p>
        </p:txBody>
      </p:sp>
    </p:spTree>
    <p:extLst>
      <p:ext uri="{BB962C8B-B14F-4D97-AF65-F5344CB8AC3E}">
        <p14:creationId xmlns:p14="http://schemas.microsoft.com/office/powerpoint/2010/main" val="65340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80110" y="5694218"/>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80110" y="14684"/>
            <a:ext cx="9670472"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Sulla sponda </a:t>
            </a:r>
            <a:r>
              <a:rPr lang="it-IT" sz="2800" b="1" dirty="0" err="1" smtClean="0">
                <a:latin typeface="Tahoma" panose="020B0604030504040204" pitchFamily="34" charset="0"/>
                <a:ea typeface="Tahoma" panose="020B0604030504040204" pitchFamily="34" charset="0"/>
                <a:cs typeface="Tahoma" panose="020B0604030504040204" pitchFamily="34" charset="0"/>
              </a:rPr>
              <a:t>nordmediterranea</a:t>
            </a:r>
            <a:r>
              <a:rPr lang="it-IT" sz="2800" b="1" dirty="0" smtClean="0">
                <a:latin typeface="Tahoma" panose="020B0604030504040204" pitchFamily="34" charset="0"/>
                <a:ea typeface="Tahoma" panose="020B0604030504040204" pitchFamily="34" charset="0"/>
                <a:cs typeface="Tahoma" panose="020B0604030504040204" pitchFamily="34" charset="0"/>
              </a:rPr>
              <a:t>: </a:t>
            </a:r>
          </a:p>
          <a:p>
            <a:pPr algn="ctr"/>
            <a:r>
              <a:rPr lang="it-IT" sz="2800" b="1" dirty="0" smtClean="0">
                <a:latin typeface="Tahoma" panose="020B0604030504040204" pitchFamily="34" charset="0"/>
                <a:ea typeface="Tahoma" panose="020B0604030504040204" pitchFamily="34" charset="0"/>
                <a:cs typeface="Tahoma" panose="020B0604030504040204" pitchFamily="34" charset="0"/>
              </a:rPr>
              <a:t>un villaggio castigliano e </a:t>
            </a:r>
            <a:r>
              <a:rPr lang="it-IT" sz="2800" b="1" dirty="0">
                <a:latin typeface="Tahoma" panose="020B0604030504040204" pitchFamily="34" charset="0"/>
                <a:ea typeface="Tahoma" panose="020B0604030504040204" pitchFamily="34" charset="0"/>
                <a:cs typeface="Tahoma" panose="020B0604030504040204" pitchFamily="34" charset="0"/>
              </a:rPr>
              <a:t>l</a:t>
            </a:r>
            <a:r>
              <a:rPr lang="it-IT" sz="2800" b="1" dirty="0" smtClean="0">
                <a:latin typeface="Tahoma" panose="020B0604030504040204" pitchFamily="34" charset="0"/>
                <a:ea typeface="Tahoma" panose="020B0604030504040204" pitchFamily="34" charset="0"/>
                <a:cs typeface="Tahoma" panose="020B0604030504040204" pitchFamily="34" charset="0"/>
              </a:rPr>
              <a:t>a «falsa pista» dell’onore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0110" y="930848"/>
            <a:ext cx="7862456" cy="4801314"/>
          </a:xfrm>
          <a:prstGeom prst="rect">
            <a:avLst/>
          </a:prstGeom>
        </p:spPr>
        <p:txBody>
          <a:bodyPr wrap="square">
            <a:spAutoFit/>
          </a:bodyPr>
          <a:lstStyle/>
          <a:p>
            <a:pPr algn="just"/>
            <a:r>
              <a:rPr lang="it-IT" dirty="0">
                <a:ea typeface="Times New Roman" panose="02020603050405020304" pitchFamily="18" charset="0"/>
              </a:rPr>
              <a:t>L’antropologa </a:t>
            </a:r>
            <a:r>
              <a:rPr lang="it-IT" b="1" dirty="0">
                <a:ea typeface="Times New Roman" panose="02020603050405020304" pitchFamily="18" charset="0"/>
              </a:rPr>
              <a:t>Alison </a:t>
            </a:r>
            <a:r>
              <a:rPr lang="it-IT" b="1" dirty="0" err="1">
                <a:ea typeface="Times New Roman" panose="02020603050405020304" pitchFamily="18" charset="0"/>
              </a:rPr>
              <a:t>Lever</a:t>
            </a:r>
            <a:r>
              <a:rPr lang="it-IT" dirty="0">
                <a:ea typeface="Times New Roman" panose="02020603050405020304" pitchFamily="18" charset="0"/>
              </a:rPr>
              <a:t> (1986), per esempio, nella sua etnografia di un villaggio spagnolo </a:t>
            </a:r>
            <a:r>
              <a:rPr lang="it-IT" dirty="0" smtClean="0"/>
              <a:t>pone </a:t>
            </a:r>
            <a:r>
              <a:rPr lang="it-IT" dirty="0"/>
              <a:t>in evidenza che </a:t>
            </a:r>
            <a:r>
              <a:rPr lang="it-IT" u="sng" dirty="0"/>
              <a:t>le differenze tra uomini e donne sono variamente intrecciate alle divisioni in classi, alle differenze economiche, ai conflitti di interesse e alla </a:t>
            </a:r>
            <a:r>
              <a:rPr lang="it-IT" b="1" u="sng" dirty="0"/>
              <a:t>pluralità dei sistemi di </a:t>
            </a:r>
            <a:r>
              <a:rPr lang="it-IT" b="1" u="sng" dirty="0" smtClean="0"/>
              <a:t>valore</a:t>
            </a:r>
            <a:r>
              <a:rPr lang="it-IT" u="sng" dirty="0" smtClean="0"/>
              <a:t>, </a:t>
            </a:r>
            <a:r>
              <a:rPr lang="it-IT" dirty="0" smtClean="0"/>
              <a:t>e sarebbe un </a:t>
            </a:r>
            <a:r>
              <a:rPr lang="it-IT" dirty="0"/>
              <a:t>errore selezionare e isolare questo codice dal suo intreccio con altri sistemi di valore e di stratificazione sociale e un abbaglio individuarlo come un tratto saliente di queste </a:t>
            </a:r>
            <a:r>
              <a:rPr lang="it-IT" dirty="0" smtClean="0"/>
              <a:t>società.</a:t>
            </a:r>
            <a:endParaRPr lang="it-IT" dirty="0"/>
          </a:p>
          <a:p>
            <a:pPr algn="just"/>
            <a:r>
              <a:rPr lang="it-IT" dirty="0"/>
              <a:t> </a:t>
            </a:r>
            <a:r>
              <a:rPr lang="it-IT" dirty="0" smtClean="0"/>
              <a:t>“</a:t>
            </a:r>
            <a:r>
              <a:rPr lang="it-IT" dirty="0"/>
              <a:t>I ruoli di genere influiscono in modo diverso sulle donne di classe sociale diversa, quando una donna imprenditrice, nelle sue relazioni con i dipendenti, è prima un’imprenditrice e poi una donna”, d’altro canto “nessuna ragazza di famiglia povera, comunque ‘onorevole’, modesta e casta poteva sperare di sposarsi in una famiglia ricca, mentre di una ragazza di famiglia ricca, a cui piaceva scandalizzare le altre ragazze parlando delle sue esperienze con gli uomini, si diceva ‘può permettersi di farlo perché ha i soldi’”. Il sistema di valori condiviso con particolare forza dalle lavoratrici della classe bassa non pone del resto al centro la sessualità e la riservatezza femminile – per quanto tutte accettino alcune restrizioni ai loro comportamenti per la necessità dei mariti di salvare la faccia davanti ai compaesani</a:t>
            </a:r>
            <a:r>
              <a:rPr lang="it-IT" dirty="0" smtClean="0"/>
              <a:t>.</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198" y="968791"/>
            <a:ext cx="3175200" cy="3600000"/>
          </a:xfrm>
          <a:prstGeom prst="rect">
            <a:avLst/>
          </a:prstGeom>
        </p:spPr>
      </p:pic>
      <p:sp>
        <p:nvSpPr>
          <p:cNvPr id="7" name="CasellaDiTesto 6"/>
          <p:cNvSpPr txBox="1"/>
          <p:nvPr/>
        </p:nvSpPr>
        <p:spPr>
          <a:xfrm>
            <a:off x="8368145" y="4599568"/>
            <a:ext cx="3823855" cy="923330"/>
          </a:xfrm>
          <a:prstGeom prst="rect">
            <a:avLst/>
          </a:prstGeom>
          <a:noFill/>
        </p:spPr>
        <p:txBody>
          <a:bodyPr wrap="square" rtlCol="0">
            <a:spAutoFit/>
          </a:bodyPr>
          <a:lstStyle/>
          <a:p>
            <a:pPr lvl="0"/>
            <a:r>
              <a:rPr lang="en-GB" dirty="0" smtClean="0"/>
              <a:t>A. Lever</a:t>
            </a:r>
            <a:r>
              <a:rPr lang="en-GB" dirty="0"/>
              <a:t>, “Honour as a </a:t>
            </a:r>
            <a:r>
              <a:rPr lang="en-GB" u="sng" dirty="0"/>
              <a:t>red herring</a:t>
            </a:r>
            <a:r>
              <a:rPr lang="en-GB" dirty="0"/>
              <a:t>”, </a:t>
            </a:r>
            <a:r>
              <a:rPr lang="en-GB" i="1" dirty="0"/>
              <a:t>Critique of Anthropology</a:t>
            </a:r>
            <a:r>
              <a:rPr lang="en-GB" dirty="0"/>
              <a:t>, 6 (3), 1986, pp. 83-106</a:t>
            </a:r>
            <a:r>
              <a:rPr lang="en-GB" dirty="0" smtClean="0"/>
              <a:t>.</a:t>
            </a:r>
            <a:endParaRPr lang="it-IT" dirty="0"/>
          </a:p>
        </p:txBody>
      </p:sp>
    </p:spTree>
    <p:extLst>
      <p:ext uri="{BB962C8B-B14F-4D97-AF65-F5344CB8AC3E}">
        <p14:creationId xmlns:p14="http://schemas.microsoft.com/office/powerpoint/2010/main" val="413752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9711625" cy="954107"/>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Lezione 8 La prospettiva critica femminista nel Mediterraneo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159807" y="3204612"/>
            <a:ext cx="9343176" cy="2308324"/>
          </a:xfrm>
          <a:prstGeom prst="rect">
            <a:avLst/>
          </a:prstGeom>
          <a:noFill/>
        </p:spPr>
        <p:txBody>
          <a:bodyPr wrap="square" rtlCol="0">
            <a:spAutoFit/>
          </a:bodyPr>
          <a:lstStyle/>
          <a:p>
            <a:pPr algn="just"/>
            <a:r>
              <a:rPr lang="it-IT" dirty="0" smtClean="0"/>
              <a:t>In sintesi:</a:t>
            </a:r>
          </a:p>
          <a:p>
            <a:pPr algn="just"/>
            <a:r>
              <a:rPr lang="it-IT" dirty="0" smtClean="0"/>
              <a:t>Un </a:t>
            </a:r>
            <a:r>
              <a:rPr lang="it-IT" u="sng" dirty="0"/>
              <a:t>secondo percorso di critica</a:t>
            </a:r>
            <a:r>
              <a:rPr lang="it-IT" dirty="0"/>
              <a:t> all’antropologia del Mediterraneo: </a:t>
            </a:r>
            <a:r>
              <a:rPr lang="it-IT" dirty="0" smtClean="0"/>
              <a:t>onore e pudore come costruzioni culturali </a:t>
            </a:r>
            <a:r>
              <a:rPr lang="it-IT" dirty="0"/>
              <a:t>della maschilità e della femminilità </a:t>
            </a:r>
            <a:r>
              <a:rPr lang="it-IT" dirty="0" smtClean="0"/>
              <a:t>secondo </a:t>
            </a:r>
            <a:r>
              <a:rPr lang="it-IT" dirty="0"/>
              <a:t>l’ideologia delle società patriarcali. </a:t>
            </a:r>
            <a:endParaRPr lang="it-IT" dirty="0" smtClean="0"/>
          </a:p>
          <a:p>
            <a:pPr algn="just"/>
            <a:r>
              <a:rPr lang="it-IT" dirty="0" smtClean="0"/>
              <a:t>Moralità</a:t>
            </a:r>
            <a:r>
              <a:rPr lang="it-IT" dirty="0"/>
              <a:t>, sessualità e </a:t>
            </a:r>
            <a:r>
              <a:rPr lang="it-IT" dirty="0" smtClean="0"/>
              <a:t>gerarchia sociale: la </a:t>
            </a:r>
            <a:r>
              <a:rPr lang="it-IT" dirty="0"/>
              <a:t>condivisione di idee e valori da parte delle donne in quanto soggetti subordinati.</a:t>
            </a:r>
          </a:p>
          <a:p>
            <a:pPr algn="just"/>
            <a:r>
              <a:rPr lang="it-IT" dirty="0" smtClean="0"/>
              <a:t>La </a:t>
            </a:r>
            <a:r>
              <a:rPr lang="it-IT" dirty="0"/>
              <a:t>negoziazione dei comportamenti nel contesto delle reti </a:t>
            </a:r>
            <a:r>
              <a:rPr lang="it-IT" dirty="0" smtClean="0"/>
              <a:t>femminili e la pluralità dei valori di riferimento.</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9711625" cy="954107"/>
          </a:xfrm>
          <a:prstGeom prst="rect">
            <a:avLst/>
          </a:prstGeom>
          <a:noFill/>
        </p:spPr>
        <p:txBody>
          <a:bodyPr wrap="square" rtlCol="0">
            <a:spAutoFit/>
          </a:bodyPr>
          <a:lstStyle/>
          <a:p>
            <a:pPr algn="ct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Le antropologhe femministe e </a:t>
            </a:r>
            <a:r>
              <a:rPr lang="it-IT" sz="2800" b="1" dirty="0" smtClean="0">
                <a:latin typeface="Tahoma" panose="020B0604030504040204" pitchFamily="34" charset="0"/>
                <a:ea typeface="Tahoma" panose="020B0604030504040204" pitchFamily="34" charset="0"/>
                <a:cs typeface="Tahoma" panose="020B0604030504040204" pitchFamily="34" charset="0"/>
              </a:rPr>
              <a:t>le società sulla sponda </a:t>
            </a:r>
            <a:r>
              <a:rPr lang="it-IT" sz="2800" b="1" dirty="0" err="1" smtClean="0">
                <a:latin typeface="Tahoma" panose="020B0604030504040204" pitchFamily="34" charset="0"/>
                <a:ea typeface="Tahoma" panose="020B0604030504040204" pitchFamily="34" charset="0"/>
                <a:cs typeface="Tahoma" panose="020B0604030504040204" pitchFamily="34" charset="0"/>
              </a:rPr>
              <a:t>sudmediterranea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1378465"/>
            <a:ext cx="8886387" cy="2862322"/>
          </a:xfrm>
          <a:prstGeom prst="rect">
            <a:avLst/>
          </a:prstGeom>
          <a:noFill/>
        </p:spPr>
        <p:txBody>
          <a:bodyPr wrap="square" rtlCol="0">
            <a:spAutoFit/>
          </a:bodyPr>
          <a:lstStyle/>
          <a:p>
            <a:pPr algn="just"/>
            <a:endParaRPr lang="it-IT" dirty="0" smtClean="0"/>
          </a:p>
          <a:p>
            <a:pPr algn="just"/>
            <a:r>
              <a:rPr lang="it-IT" dirty="0" smtClean="0"/>
              <a:t>L’intervento </a:t>
            </a:r>
            <a:r>
              <a:rPr lang="it-IT" dirty="0"/>
              <a:t>nel dibattito delle antropologhe al lavoro, a partire dagli anni ’70, nei contesti della sponda </a:t>
            </a:r>
            <a:r>
              <a:rPr lang="it-IT" dirty="0" err="1"/>
              <a:t>sudmediterranea</a:t>
            </a:r>
            <a:r>
              <a:rPr lang="it-IT" dirty="0"/>
              <a:t> (e più in generale del Medio Oriente) per dare voce al punto di vista delle donne in queste società, aggiunge altri elementi alla critica dell’antropologia del Mediterraneo</a:t>
            </a:r>
            <a:r>
              <a:rPr lang="it-IT" dirty="0" smtClean="0"/>
              <a:t>.</a:t>
            </a:r>
          </a:p>
          <a:p>
            <a:pPr algn="just"/>
            <a:endParaRPr lang="it-IT" dirty="0" smtClean="0"/>
          </a:p>
          <a:p>
            <a:pPr algn="just"/>
            <a:r>
              <a:rPr lang="it-IT" dirty="0" smtClean="0"/>
              <a:t>Secondo queste studiose nel </a:t>
            </a:r>
            <a:r>
              <a:rPr lang="it-IT" dirty="0"/>
              <a:t>Mediterraneo gli antropologi </a:t>
            </a:r>
            <a:r>
              <a:rPr lang="it-IT" dirty="0" smtClean="0"/>
              <a:t>avevano </a:t>
            </a:r>
            <a:r>
              <a:rPr lang="it-IT" dirty="0"/>
              <a:t>dato per scontata l’associazione tra uomini e onore, lasciando alle donne soltanto la vergogna, </a:t>
            </a:r>
            <a:r>
              <a:rPr lang="it-IT" dirty="0" smtClean="0"/>
              <a:t>un sentimento e un comportamento spesso intesi </a:t>
            </a:r>
            <a:r>
              <a:rPr lang="it-IT" dirty="0"/>
              <a:t>come </a:t>
            </a:r>
            <a:r>
              <a:rPr lang="it-IT" dirty="0" smtClean="0"/>
              <a:t>l’esatto opposto </a:t>
            </a:r>
            <a:r>
              <a:rPr lang="it-IT" dirty="0"/>
              <a:t>dell’onore.</a:t>
            </a:r>
          </a:p>
          <a:p>
            <a:pPr algn="just"/>
            <a:r>
              <a:rPr lang="it-IT" dirty="0"/>
              <a:t> </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1625" y="3342137"/>
            <a:ext cx="2238375" cy="2038350"/>
          </a:xfrm>
          <a:prstGeom prst="rect">
            <a:avLst/>
          </a:prstGeom>
        </p:spPr>
      </p:pic>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9711625"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a:t>
            </a:r>
            <a:r>
              <a:rPr lang="it-IT" sz="2800" b="1" dirty="0" err="1" smtClean="0">
                <a:latin typeface="Tahoma" panose="020B0604030504040204" pitchFamily="34" charset="0"/>
                <a:ea typeface="Tahoma" panose="020B0604030504040204" pitchFamily="34" charset="0"/>
                <a:cs typeface="Tahoma" panose="020B0604030504040204" pitchFamily="34" charset="0"/>
              </a:rPr>
              <a:t>androcentrismo</a:t>
            </a:r>
            <a:r>
              <a:rPr lang="it-IT" sz="2800" b="1" dirty="0" smtClean="0">
                <a:latin typeface="Tahoma" panose="020B0604030504040204" pitchFamily="34" charset="0"/>
                <a:ea typeface="Tahoma" panose="020B0604030504040204" pitchFamily="34" charset="0"/>
                <a:cs typeface="Tahoma" panose="020B0604030504040204" pitchFamily="34" charset="0"/>
              </a:rPr>
              <a:t> dell’antropologia culturale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50" y="1131307"/>
            <a:ext cx="7888860" cy="4247317"/>
          </a:xfrm>
          <a:prstGeom prst="rect">
            <a:avLst/>
          </a:prstGeom>
          <a:noFill/>
        </p:spPr>
        <p:txBody>
          <a:bodyPr wrap="square" rtlCol="0">
            <a:spAutoFit/>
          </a:bodyPr>
          <a:lstStyle/>
          <a:p>
            <a:r>
              <a:rPr lang="it-IT" altLang="it-IT" dirty="0"/>
              <a:t>Negli anni ’70 </a:t>
            </a:r>
            <a:r>
              <a:rPr lang="it-IT" altLang="it-IT" dirty="0" smtClean="0"/>
              <a:t>del Novecento l’antropologia </a:t>
            </a:r>
            <a:r>
              <a:rPr lang="it-IT" altLang="it-IT" dirty="0"/>
              <a:t>femminista denunciava l’</a:t>
            </a:r>
            <a:r>
              <a:rPr lang="it-IT" altLang="it-IT" dirty="0" err="1"/>
              <a:t>androcentrismo</a:t>
            </a:r>
            <a:r>
              <a:rPr lang="it-IT" altLang="it-IT" dirty="0"/>
              <a:t> </a:t>
            </a:r>
            <a:r>
              <a:rPr lang="it-IT" altLang="it-IT" dirty="0" smtClean="0"/>
              <a:t>dei resoconti etnografici redatti </a:t>
            </a:r>
            <a:r>
              <a:rPr lang="it-IT" altLang="it-IT" dirty="0"/>
              <a:t>fino a quel momento: nel loro lavoro sul campo e nei loro scritti gli antropologi avevano adottato il punto di vista maschile sulla società, senza essere consapevoli di farlo</a:t>
            </a:r>
            <a:r>
              <a:rPr lang="it-IT" altLang="it-IT" dirty="0" smtClean="0"/>
              <a:t>.</a:t>
            </a:r>
          </a:p>
          <a:p>
            <a:endParaRPr lang="it-IT" altLang="it-IT" dirty="0"/>
          </a:p>
          <a:p>
            <a:r>
              <a:rPr lang="it-IT" altLang="it-IT" dirty="0"/>
              <a:t>I loro interlocutori principali, nei diversi contesti, sono stati gli </a:t>
            </a:r>
            <a:r>
              <a:rPr lang="it-IT" altLang="it-IT" dirty="0" smtClean="0"/>
              <a:t>uomini</a:t>
            </a:r>
            <a:r>
              <a:rPr lang="it-IT" altLang="it-IT" dirty="0"/>
              <a:t> </a:t>
            </a:r>
            <a:r>
              <a:rPr lang="it-IT" altLang="it-IT" dirty="0" smtClean="0"/>
              <a:t>perché li consideravano </a:t>
            </a:r>
            <a:r>
              <a:rPr lang="it-IT" altLang="it-IT" dirty="0"/>
              <a:t>i soggetti più informati sulla struttura e il funzionamento della società. Le donne </a:t>
            </a:r>
            <a:r>
              <a:rPr lang="it-IT" altLang="it-IT" dirty="0" smtClean="0"/>
              <a:t>venivano considerate come </a:t>
            </a:r>
            <a:r>
              <a:rPr lang="it-IT" altLang="it-IT" dirty="0"/>
              <a:t>lontane dall’ambito politico, ristrette ai loro mondi </a:t>
            </a:r>
            <a:r>
              <a:rPr lang="it-IT" altLang="it-IT" dirty="0" smtClean="0"/>
              <a:t>domestici e quasi invisibili nei resoconti.</a:t>
            </a:r>
          </a:p>
          <a:p>
            <a:endParaRPr lang="it-IT" altLang="it-IT" dirty="0"/>
          </a:p>
          <a:p>
            <a:r>
              <a:rPr lang="it-IT" altLang="it-IT" dirty="0"/>
              <a:t>Spesso gli interlocutori non sono stati semplicemente gli uomini ma i capi o leader tribali e gli anziani, cioè gli individui </a:t>
            </a:r>
            <a:r>
              <a:rPr lang="it-IT" altLang="it-IT" dirty="0" smtClean="0"/>
              <a:t>ritenuti particolarmente </a:t>
            </a:r>
            <a:r>
              <a:rPr lang="it-IT" altLang="it-IT" dirty="0"/>
              <a:t>esperti delle questioni </a:t>
            </a:r>
            <a:r>
              <a:rPr lang="it-IT" altLang="it-IT" dirty="0" smtClean="0"/>
              <a:t>politiche, in una posizione speciale rispetto agli altri membri del gruppo, detentori della </a:t>
            </a:r>
            <a:r>
              <a:rPr lang="it-IT" altLang="it-IT" dirty="0"/>
              <a:t>visione dominante della </a:t>
            </a:r>
            <a:r>
              <a:rPr lang="it-IT" altLang="it-IT" dirty="0" smtClean="0"/>
              <a:t>società</a:t>
            </a:r>
            <a:r>
              <a:rPr lang="it-IT" altLang="it-IT" dirty="0"/>
              <a:t>.</a:t>
            </a:r>
          </a:p>
          <a:p>
            <a:endParaRPr lang="it-IT" alt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18" y="1142041"/>
            <a:ext cx="2913888" cy="1975104"/>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94" y="3139875"/>
            <a:ext cx="3374136" cy="2286000"/>
          </a:xfrm>
          <a:prstGeom prst="rect">
            <a:avLst/>
          </a:prstGeom>
        </p:spPr>
      </p:pic>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9711625"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i="1" dirty="0" err="1" smtClean="0">
                <a:latin typeface="Tahoma" panose="020B0604030504040204" pitchFamily="34" charset="0"/>
                <a:ea typeface="Tahoma" panose="020B0604030504040204" pitchFamily="34" charset="0"/>
                <a:cs typeface="Tahoma" panose="020B0604030504040204" pitchFamily="34" charset="0"/>
              </a:rPr>
              <a:t>Shame</a:t>
            </a:r>
            <a:r>
              <a:rPr lang="it-IT" sz="2800" b="1" i="1" dirty="0" smtClean="0">
                <a:latin typeface="Tahoma" panose="020B0604030504040204" pitchFamily="34" charset="0"/>
                <a:ea typeface="Tahoma" panose="020B0604030504040204" pitchFamily="34" charset="0"/>
                <a:cs typeface="Tahoma" panose="020B0604030504040204" pitchFamily="34" charset="0"/>
              </a:rPr>
              <a:t> and </a:t>
            </a:r>
            <a:r>
              <a:rPr lang="it-IT" sz="2800" b="1" i="1" dirty="0" err="1" smtClean="0">
                <a:latin typeface="Tahoma" panose="020B0604030504040204" pitchFamily="34" charset="0"/>
                <a:ea typeface="Tahoma" panose="020B0604030504040204" pitchFamily="34" charset="0"/>
                <a:cs typeface="Tahoma" panose="020B0604030504040204" pitchFamily="34" charset="0"/>
              </a:rPr>
              <a:t>honour</a:t>
            </a:r>
            <a:r>
              <a:rPr lang="it-IT" sz="2800" b="1" i="1" dirty="0" smtClean="0">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piuttosto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131307"/>
            <a:ext cx="7293115" cy="3970318"/>
          </a:xfrm>
          <a:prstGeom prst="rect">
            <a:avLst/>
          </a:prstGeom>
          <a:noFill/>
        </p:spPr>
        <p:txBody>
          <a:bodyPr wrap="square" rtlCol="0">
            <a:spAutoFit/>
          </a:bodyPr>
          <a:lstStyle/>
          <a:p>
            <a:pPr algn="just"/>
            <a:r>
              <a:rPr lang="it-IT" dirty="0"/>
              <a:t>«I concetti tradotti con </a:t>
            </a:r>
            <a:r>
              <a:rPr lang="it-IT" i="1" dirty="0" err="1"/>
              <a:t>honour</a:t>
            </a:r>
            <a:r>
              <a:rPr lang="it-IT" dirty="0"/>
              <a:t>, sia l’italiano </a:t>
            </a:r>
            <a:r>
              <a:rPr lang="it-IT" i="1" dirty="0"/>
              <a:t>onore</a:t>
            </a:r>
            <a:r>
              <a:rPr lang="it-IT" dirty="0"/>
              <a:t> che lo spagnolo </a:t>
            </a:r>
            <a:r>
              <a:rPr lang="it-IT" i="1" dirty="0" err="1"/>
              <a:t>honor</a:t>
            </a:r>
            <a:r>
              <a:rPr lang="it-IT" dirty="0"/>
              <a:t>, il greco </a:t>
            </a:r>
            <a:r>
              <a:rPr lang="it-IT" i="1" dirty="0" err="1"/>
              <a:t>timì</a:t>
            </a:r>
            <a:r>
              <a:rPr lang="it-IT" dirty="0"/>
              <a:t> o l’egiziano </a:t>
            </a:r>
            <a:r>
              <a:rPr lang="it-IT" i="1" dirty="0" err="1"/>
              <a:t>sharaf</a:t>
            </a:r>
            <a:r>
              <a:rPr lang="it-IT" i="1" dirty="0"/>
              <a:t>, </a:t>
            </a:r>
            <a:r>
              <a:rPr lang="it-IT" dirty="0"/>
              <a:t>per citarne alcuni, sembra che siano raramente utilizzati nel discorso verbale, eccetto che in una ristretta serie di contesti, quali i caffè per uomini. La gente mediterranea, nella vita quotidiana, non parla del proprio e dell’altrui onore. Ma parla di vergogna» (</a:t>
            </a:r>
            <a:r>
              <a:rPr lang="it-IT" dirty="0" err="1"/>
              <a:t>Wikan</a:t>
            </a:r>
            <a:r>
              <a:rPr lang="it-IT" dirty="0"/>
              <a:t> 1984</a:t>
            </a:r>
            <a:r>
              <a:rPr lang="it-IT" dirty="0" smtClean="0"/>
              <a:t>).</a:t>
            </a:r>
          </a:p>
          <a:p>
            <a:pPr algn="just"/>
            <a:endParaRPr lang="it-IT" dirty="0" smtClean="0"/>
          </a:p>
          <a:p>
            <a:pPr algn="just"/>
            <a:r>
              <a:rPr lang="it-IT" dirty="0"/>
              <a:t>N</a:t>
            </a:r>
            <a:r>
              <a:rPr lang="it-IT" dirty="0" smtClean="0"/>
              <a:t>ei </a:t>
            </a:r>
            <a:r>
              <a:rPr lang="it-IT" dirty="0"/>
              <a:t>quartieri popolari del </a:t>
            </a:r>
            <a:r>
              <a:rPr lang="it-IT" b="1" dirty="0" smtClean="0"/>
              <a:t>Cairo,</a:t>
            </a:r>
            <a:r>
              <a:rPr lang="it-IT" dirty="0" smtClean="0"/>
              <a:t> dove </a:t>
            </a:r>
            <a:r>
              <a:rPr lang="it-IT" dirty="0" err="1" smtClean="0"/>
              <a:t>Wikan</a:t>
            </a:r>
            <a:r>
              <a:rPr lang="it-IT" dirty="0" smtClean="0"/>
              <a:t> fa ricerca negli anni ‘70 , </a:t>
            </a:r>
            <a:r>
              <a:rPr lang="it-IT" i="1" dirty="0" err="1"/>
              <a:t>shame</a:t>
            </a:r>
            <a:r>
              <a:rPr lang="it-IT" dirty="0"/>
              <a:t> è guida migliore per cogliere il punto di vista nativo perché è un concetto “vicino all’esperienza”, utilizzato nella pratica da donne e uomini per giudicare le azioni altrui. </a:t>
            </a:r>
            <a:r>
              <a:rPr lang="it-IT" b="1" i="1" dirty="0"/>
              <a:t>‘</a:t>
            </a:r>
            <a:r>
              <a:rPr lang="it-IT" b="1" i="1" dirty="0" err="1"/>
              <a:t>Eb</a:t>
            </a:r>
            <a:r>
              <a:rPr lang="it-IT" dirty="0"/>
              <a:t> è una delle parole più comuni al Cairo, ricorre frequentemente come esclamazione che sanziona negativamente il comportamento scorretto di chiunque, e non solo in riferimento alla sessualità: dall’insulto a un vicino, al furto, </a:t>
            </a:r>
            <a:r>
              <a:rPr lang="it-IT" dirty="0" smtClean="0"/>
              <a:t>all’adulterio.</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Rombo 6"/>
          <p:cNvSpPr/>
          <p:nvPr/>
        </p:nvSpPr>
        <p:spPr>
          <a:xfrm>
            <a:off x="7723021" y="543947"/>
            <a:ext cx="2880000" cy="2880000"/>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 </a:t>
            </a:r>
            <a:r>
              <a:rPr lang="en-GB" b="1" dirty="0" err="1"/>
              <a:t>Wikan</a:t>
            </a:r>
            <a:r>
              <a:rPr lang="en-GB" b="1" dirty="0"/>
              <a:t>, “Shame and honour: a contestable pair”, </a:t>
            </a:r>
            <a:r>
              <a:rPr lang="en-GB" b="1" i="1" dirty="0"/>
              <a:t>Man</a:t>
            </a:r>
            <a:r>
              <a:rPr lang="en-GB" b="1" dirty="0"/>
              <a:t> 19, 1984, pp. 635-652</a:t>
            </a:r>
            <a:endParaRPr lang="it-IT" b="1"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148" y="3480271"/>
            <a:ext cx="2803746" cy="1944000"/>
          </a:xfrm>
          <a:prstGeom prst="rect">
            <a:avLst/>
          </a:prstGeom>
        </p:spPr>
      </p:pic>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711625"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Quale onore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per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le donne?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131307"/>
            <a:ext cx="9155797" cy="4427145"/>
          </a:xfrm>
          <a:prstGeom prst="rect">
            <a:avLst/>
          </a:prstGeom>
          <a:noFill/>
        </p:spPr>
        <p:txBody>
          <a:bodyPr wrap="square" rtlCol="0">
            <a:spAutoFit/>
          </a:bodyPr>
          <a:lstStyle/>
          <a:p>
            <a:endParaRPr lang="it-IT" dirty="0"/>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7" name="CasellaDiTesto 6">
            <a:extLst>
              <a:ext uri="{FF2B5EF4-FFF2-40B4-BE49-F238E27FC236}">
                <a16:creationId xmlns:a16="http://schemas.microsoft.com/office/drawing/2014/main" id="{55151FA4-0FF2-4823-B20B-CCA58ADA0C43}"/>
              </a:ext>
            </a:extLst>
          </p:cNvPr>
          <p:cNvSpPr txBox="1"/>
          <p:nvPr/>
        </p:nvSpPr>
        <p:spPr>
          <a:xfrm>
            <a:off x="520849" y="1283707"/>
            <a:ext cx="9003397" cy="4427145"/>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55151FA4-0FF2-4823-B20B-CCA58ADA0C43}"/>
              </a:ext>
            </a:extLst>
          </p:cNvPr>
          <p:cNvSpPr txBox="1"/>
          <p:nvPr/>
        </p:nvSpPr>
        <p:spPr>
          <a:xfrm>
            <a:off x="181070" y="1945941"/>
            <a:ext cx="9343176" cy="3416320"/>
          </a:xfrm>
          <a:prstGeom prst="rect">
            <a:avLst/>
          </a:prstGeom>
          <a:noFill/>
        </p:spPr>
        <p:txBody>
          <a:bodyPr wrap="square" rtlCol="0">
            <a:spAutoFit/>
          </a:bodyPr>
          <a:lstStyle/>
          <a:p>
            <a:pPr algn="just"/>
            <a:r>
              <a:rPr lang="it-IT" dirty="0"/>
              <a:t>Diventa in questo modo chiaro che i due termini rimandano diversamente al comportamento: «mentre l’onore è un aspetto della persona, la vergogna si applica unicamente a un’azione» (1984:636). I due concetti non stanno sullo stesso piano e già solo per questo diventa difficile sostenere la tesi classica di Pitt- </a:t>
            </a:r>
            <a:r>
              <a:rPr lang="it-IT" dirty="0" err="1"/>
              <a:t>Rivers</a:t>
            </a:r>
            <a:r>
              <a:rPr lang="it-IT" dirty="0"/>
              <a:t> e </a:t>
            </a:r>
            <a:r>
              <a:rPr lang="it-IT" dirty="0" err="1"/>
              <a:t>Peristiany</a:t>
            </a:r>
            <a:r>
              <a:rPr lang="it-IT" dirty="0"/>
              <a:t> che la vergogna sia l’opposto dell’onore e sia la parte che nella dicotomia </a:t>
            </a:r>
            <a:r>
              <a:rPr lang="it-IT" i="1" dirty="0" err="1"/>
              <a:t>honour</a:t>
            </a:r>
            <a:r>
              <a:rPr lang="it-IT" i="1" dirty="0"/>
              <a:t>/</a:t>
            </a:r>
            <a:r>
              <a:rPr lang="it-IT" i="1" dirty="0" err="1"/>
              <a:t>shame</a:t>
            </a:r>
            <a:r>
              <a:rPr lang="it-IT" dirty="0"/>
              <a:t> compete alle donne. </a:t>
            </a:r>
            <a:endParaRPr lang="it-IT" dirty="0" smtClean="0"/>
          </a:p>
          <a:p>
            <a:endParaRPr lang="it-IT" dirty="0"/>
          </a:p>
          <a:p>
            <a:pPr algn="just"/>
            <a:r>
              <a:rPr lang="it-IT" dirty="0"/>
              <a:t>La domanda che Unni </a:t>
            </a:r>
            <a:r>
              <a:rPr lang="it-IT" dirty="0" err="1"/>
              <a:t>Wikan</a:t>
            </a:r>
            <a:r>
              <a:rPr lang="it-IT" dirty="0"/>
              <a:t> pone esplicitamente è: Perché le donne non dovrebbero avere valore (onore) agli occhi propri e a quelli altrui</a:t>
            </a:r>
            <a:r>
              <a:rPr lang="it-IT" dirty="0" smtClean="0"/>
              <a:t>?</a:t>
            </a:r>
          </a:p>
          <a:p>
            <a:pPr algn="just"/>
            <a:endParaRPr lang="it-IT" dirty="0"/>
          </a:p>
          <a:p>
            <a:pPr algn="just"/>
            <a:r>
              <a:rPr lang="it-IT" dirty="0" err="1"/>
              <a:t>Wikan</a:t>
            </a:r>
            <a:r>
              <a:rPr lang="it-IT" dirty="0"/>
              <a:t> colloca </a:t>
            </a:r>
            <a:r>
              <a:rPr lang="it-IT" dirty="0" smtClean="0"/>
              <a:t>la sua risposta, insieme alle </a:t>
            </a:r>
            <a:r>
              <a:rPr lang="it-IT" dirty="0"/>
              <a:t>considerazioni </a:t>
            </a:r>
            <a:r>
              <a:rPr lang="it-IT" dirty="0" smtClean="0"/>
              <a:t>critiche, </a:t>
            </a:r>
            <a:r>
              <a:rPr lang="it-IT" dirty="0"/>
              <a:t>a cavallo tra </a:t>
            </a:r>
            <a:r>
              <a:rPr lang="it-IT" dirty="0" smtClean="0"/>
              <a:t>«Mediterraneo» </a:t>
            </a:r>
            <a:r>
              <a:rPr lang="it-IT" dirty="0"/>
              <a:t>e </a:t>
            </a:r>
            <a:r>
              <a:rPr lang="it-IT" dirty="0" smtClean="0"/>
              <a:t>«Medio Oriente», </a:t>
            </a:r>
            <a:r>
              <a:rPr lang="it-IT" dirty="0"/>
              <a:t>ampliando la portata del dibattito mediterraneista con il contributo della sua etnografia omanita</a:t>
            </a:r>
            <a:r>
              <a:rPr lang="it-IT" dirty="0" smtClean="0"/>
              <a:t>.</a:t>
            </a:r>
            <a:endParaRPr lang="it-IT" dirty="0"/>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38545" y="5943600"/>
            <a:ext cx="3727302" cy="738664"/>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200" dirty="0"/>
          </a:p>
        </p:txBody>
      </p:sp>
      <p:sp>
        <p:nvSpPr>
          <p:cNvPr id="4" name="CasellaDiTesto 3"/>
          <p:cNvSpPr txBox="1"/>
          <p:nvPr/>
        </p:nvSpPr>
        <p:spPr>
          <a:xfrm>
            <a:off x="346364" y="415636"/>
            <a:ext cx="7149714" cy="523220"/>
          </a:xfrm>
          <a:prstGeom prst="rect">
            <a:avLst/>
          </a:prstGeom>
          <a:noFill/>
        </p:spPr>
        <p:txBody>
          <a:bodyPr wrap="none" rtlCol="0">
            <a:spAutoFit/>
          </a:bodyPr>
          <a:lstStyle/>
          <a:p>
            <a:r>
              <a:rPr lang="it-IT" sz="2800" b="1" dirty="0" err="1" smtClean="0">
                <a:latin typeface="Tahoma" panose="020B0604030504040204" pitchFamily="34" charset="0"/>
                <a:ea typeface="Tahoma" panose="020B0604030504040204" pitchFamily="34" charset="0"/>
                <a:cs typeface="Tahoma" panose="020B0604030504040204" pitchFamily="34" charset="0"/>
              </a:rPr>
              <a:t>Sohar</a:t>
            </a:r>
            <a:r>
              <a:rPr lang="it-IT" sz="2800" b="1" dirty="0" smtClean="0">
                <a:latin typeface="Tahoma" panose="020B0604030504040204" pitchFamily="34" charset="0"/>
                <a:ea typeface="Tahoma" panose="020B0604030504040204" pitchFamily="34" charset="0"/>
                <a:cs typeface="Tahoma" panose="020B0604030504040204" pitchFamily="34" charset="0"/>
              </a:rPr>
              <a:t> (Oman): più di un codice morale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77091" y="1425814"/>
            <a:ext cx="7244022" cy="3970318"/>
          </a:xfrm>
          <a:prstGeom prst="rect">
            <a:avLst/>
          </a:prstGeom>
          <a:noFill/>
        </p:spPr>
        <p:txBody>
          <a:bodyPr wrap="square" rtlCol="0">
            <a:spAutoFit/>
          </a:bodyPr>
          <a:lstStyle/>
          <a:p>
            <a:r>
              <a:rPr lang="it-IT" dirty="0"/>
              <a:t>A </a:t>
            </a:r>
            <a:r>
              <a:rPr lang="it-IT" dirty="0" err="1"/>
              <a:t>Sohar</a:t>
            </a:r>
            <a:r>
              <a:rPr lang="it-IT" dirty="0" smtClean="0"/>
              <a:t>, </a:t>
            </a:r>
            <a:r>
              <a:rPr lang="it-IT" dirty="0"/>
              <a:t>la reputazione sociale in termini di </a:t>
            </a:r>
            <a:r>
              <a:rPr lang="it-IT" b="1" dirty="0"/>
              <a:t>onore si conquista in modi diversi </a:t>
            </a:r>
            <a:r>
              <a:rPr lang="it-IT" b="1" dirty="0" smtClean="0"/>
              <a:t>nel </a:t>
            </a:r>
            <a:r>
              <a:rPr lang="it-IT" b="1" dirty="0"/>
              <a:t>circoscritto mondo femminile del vicinato e in quello maschile della pubblica </a:t>
            </a:r>
            <a:r>
              <a:rPr lang="it-IT" b="1" dirty="0" smtClean="0"/>
              <a:t>piazza</a:t>
            </a:r>
            <a:r>
              <a:rPr lang="it-IT" dirty="0" smtClean="0"/>
              <a:t>, in </a:t>
            </a:r>
            <a:r>
              <a:rPr lang="it-IT" dirty="0"/>
              <a:t>riferimento a valori e modelli di comportamento diversi a seconda della sfera sociale e degli attori </a:t>
            </a:r>
            <a:r>
              <a:rPr lang="it-IT" dirty="0" smtClean="0"/>
              <a:t>coinvolti.</a:t>
            </a:r>
          </a:p>
          <a:p>
            <a:endParaRPr lang="it-IT" dirty="0"/>
          </a:p>
          <a:p>
            <a:r>
              <a:rPr lang="it-IT" dirty="0" smtClean="0"/>
              <a:t>«ci </a:t>
            </a:r>
            <a:r>
              <a:rPr lang="it-IT" dirty="0"/>
              <a:t>sono, in un certo senso, due tipi di ‘società’ a </a:t>
            </a:r>
            <a:r>
              <a:rPr lang="it-IT" dirty="0" err="1"/>
              <a:t>Sohar</a:t>
            </a:r>
            <a:r>
              <a:rPr lang="it-IT" dirty="0"/>
              <a:t>. C’è la moltitudine dei piccoli mondi delle donne … e un solo ampio mondo degli uomini … </a:t>
            </a:r>
            <a:endParaRPr lang="it-IT" dirty="0" smtClean="0"/>
          </a:p>
          <a:p>
            <a:r>
              <a:rPr lang="it-IT" dirty="0" smtClean="0"/>
              <a:t>Entrambi </a:t>
            </a:r>
            <a:r>
              <a:rPr lang="it-IT" dirty="0"/>
              <a:t>i mondi prevedono modelli di comportamento sia per gli uomini che per le donne, ma in un caso in quanto condivisi dagli uomini e nell’altro in quanto condivisi dalle donne. Nel mondo maschile le donne interessano soprattutto nei termini della loro affidabilità sessuale perché è in base a questa che influiscono pesantemente sulla vita degli uomini. Nel mondo femminile l’ospitalità e un certo numero di altre qualità sono importanti e hanno la priorità</a:t>
            </a:r>
            <a:r>
              <a:rPr lang="it-IT" dirty="0" smtClean="0"/>
              <a:t>.»</a:t>
            </a:r>
            <a:endParaRPr lang="it-IT" dirty="0"/>
          </a:p>
        </p:txBody>
      </p:sp>
      <p:graphicFrame>
        <p:nvGraphicFramePr>
          <p:cNvPr id="7" name="Oggetto 6"/>
          <p:cNvGraphicFramePr>
            <a:graphicFrameLocks noChangeAspect="1"/>
          </p:cNvGraphicFramePr>
          <p:nvPr>
            <p:extLst>
              <p:ext uri="{D42A27DB-BD31-4B8C-83A1-F6EECF244321}">
                <p14:modId xmlns:p14="http://schemas.microsoft.com/office/powerpoint/2010/main" val="3135196403"/>
              </p:ext>
            </p:extLst>
          </p:nvPr>
        </p:nvGraphicFramePr>
        <p:xfrm>
          <a:off x="92075" y="92075"/>
          <a:ext cx="849313" cy="417513"/>
        </p:xfrm>
        <a:graphic>
          <a:graphicData uri="http://schemas.openxmlformats.org/presentationml/2006/ole">
            <mc:AlternateContent xmlns:mc="http://schemas.openxmlformats.org/markup-compatibility/2006">
              <mc:Choice xmlns:v="urn:schemas-microsoft-com:vml" Requires="v">
                <p:oleObj spid="_x0000_s1038" name="Oggetto shell Packager" showAsIcon="1" r:id="rId3" imgW="849240" imgH="417600" progId="Package">
                  <p:embed/>
                </p:oleObj>
              </mc:Choice>
              <mc:Fallback>
                <p:oleObj name="Oggetto shell Packager" showAsIcon="1" r:id="rId3" imgW="849240" imgH="417600" progId="Package">
                  <p:embed/>
                  <p:pic>
                    <p:nvPicPr>
                      <p:cNvPr id="0" name=""/>
                      <p:cNvPicPr/>
                      <p:nvPr/>
                    </p:nvPicPr>
                    <p:blipFill>
                      <a:blip r:embed="rId4"/>
                      <a:stretch>
                        <a:fillRect/>
                      </a:stretch>
                    </p:blipFill>
                    <p:spPr>
                      <a:xfrm>
                        <a:off x="92075" y="92075"/>
                        <a:ext cx="849313" cy="417513"/>
                      </a:xfrm>
                      <a:prstGeom prst="rect">
                        <a:avLst/>
                      </a:prstGeom>
                    </p:spPr>
                  </p:pic>
                </p:oleObj>
              </mc:Fallback>
            </mc:AlternateContent>
          </a:graphicData>
        </a:graphic>
      </p:graphicFrame>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1113" y="1687732"/>
            <a:ext cx="4556963" cy="2880000"/>
          </a:xfrm>
          <a:prstGeom prst="rect">
            <a:avLst/>
          </a:prstGeom>
        </p:spPr>
      </p:pic>
    </p:spTree>
    <p:extLst>
      <p:ext uri="{BB962C8B-B14F-4D97-AF65-F5344CB8AC3E}">
        <p14:creationId xmlns:p14="http://schemas.microsoft.com/office/powerpoint/2010/main" val="97669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49382" y="5915891"/>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49382" y="189226"/>
            <a:ext cx="7737764"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Tra gli </a:t>
            </a:r>
            <a:r>
              <a:rPr lang="it-IT" sz="2800" b="1" dirty="0" err="1" smtClean="0">
                <a:latin typeface="Tahoma" panose="020B0604030504040204" pitchFamily="34" charset="0"/>
                <a:ea typeface="Tahoma" panose="020B0604030504040204" pitchFamily="34" charset="0"/>
                <a:cs typeface="Tahoma" panose="020B0604030504040204" pitchFamily="34" charset="0"/>
              </a:rPr>
              <a:t>Awlad</a:t>
            </a:r>
            <a:r>
              <a:rPr lang="it-IT" sz="2800" b="1" dirty="0" smtClean="0">
                <a:latin typeface="Tahoma" panose="020B0604030504040204" pitchFamily="34" charset="0"/>
                <a:ea typeface="Tahoma" panose="020B0604030504040204" pitchFamily="34" charset="0"/>
                <a:cs typeface="Tahoma" panose="020B0604030504040204" pitchFamily="34" charset="0"/>
              </a:rPr>
              <a:t> ‘Ali (Egitto): due versioni complementari di uno stesso codice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249382" y="1317570"/>
            <a:ext cx="8285018" cy="4324261"/>
          </a:xfrm>
          <a:prstGeom prst="rect">
            <a:avLst/>
          </a:prstGeom>
        </p:spPr>
        <p:txBody>
          <a:bodyPr wrap="square">
            <a:spAutoFit/>
          </a:bodyPr>
          <a:lstStyle/>
          <a:p>
            <a:pPr marL="179705" algn="just">
              <a:spcAft>
                <a:spcPts val="600"/>
              </a:spcAft>
            </a:pPr>
            <a:r>
              <a:rPr lang="it-IT" dirty="0">
                <a:ea typeface="Times New Roman" panose="02020603050405020304" pitchFamily="18" charset="0"/>
              </a:rPr>
              <a:t>Scegliendo di rimanere lontana dai clamori del dibattito intorno alle società mediterranee e di concentrarsi sul caso </a:t>
            </a:r>
            <a:r>
              <a:rPr lang="it-IT" dirty="0" smtClean="0">
                <a:ea typeface="Times New Roman" panose="02020603050405020304" pitchFamily="18" charset="0"/>
              </a:rPr>
              <a:t>particolare, Lila Abu-</a:t>
            </a:r>
            <a:r>
              <a:rPr lang="it-IT" dirty="0" err="1" smtClean="0">
                <a:ea typeface="Times New Roman" panose="02020603050405020304" pitchFamily="18" charset="0"/>
              </a:rPr>
              <a:t>Lughod</a:t>
            </a:r>
            <a:r>
              <a:rPr lang="it-IT" dirty="0" smtClean="0">
                <a:ea typeface="Times New Roman" panose="02020603050405020304" pitchFamily="18" charset="0"/>
              </a:rPr>
              <a:t> nella sua monografia (1986) mostra </a:t>
            </a:r>
            <a:r>
              <a:rPr lang="it-IT" dirty="0">
                <a:ea typeface="Times New Roman" panose="02020603050405020304" pitchFamily="18" charset="0"/>
              </a:rPr>
              <a:t>la specificità del discorso sull’onore nel </a:t>
            </a:r>
            <a:r>
              <a:rPr lang="it-IT" dirty="0" smtClean="0">
                <a:ea typeface="Times New Roman" panose="02020603050405020304" pitchFamily="18" charset="0"/>
              </a:rPr>
              <a:t>contesto di questa tribù beduina (già studiata da Abu </a:t>
            </a:r>
            <a:r>
              <a:rPr lang="it-IT" dirty="0" err="1" smtClean="0">
                <a:ea typeface="Times New Roman" panose="02020603050405020304" pitchFamily="18" charset="0"/>
              </a:rPr>
              <a:t>Zeid</a:t>
            </a:r>
            <a:r>
              <a:rPr lang="it-IT" dirty="0" smtClean="0">
                <a:ea typeface="Times New Roman" panose="02020603050405020304" pitchFamily="18" charset="0"/>
              </a:rPr>
              <a:t> 1966), </a:t>
            </a:r>
            <a:r>
              <a:rPr lang="it-IT" dirty="0">
                <a:ea typeface="Times New Roman" panose="02020603050405020304" pitchFamily="18" charset="0"/>
              </a:rPr>
              <a:t>che prevede una variante per gli uomini adulti e una per le donne e i giovani, l’onore </a:t>
            </a:r>
            <a:r>
              <a:rPr lang="it-IT" dirty="0" smtClean="0">
                <a:ea typeface="Times New Roman" panose="02020603050405020304" pitchFamily="18" charset="0"/>
              </a:rPr>
              <a:t>per i primi </a:t>
            </a:r>
            <a:r>
              <a:rPr lang="it-IT" dirty="0">
                <a:ea typeface="Times New Roman" panose="02020603050405020304" pitchFamily="18" charset="0"/>
              </a:rPr>
              <a:t>e la modestia </a:t>
            </a:r>
            <a:r>
              <a:rPr lang="it-IT" dirty="0" smtClean="0">
                <a:ea typeface="Times New Roman" panose="02020603050405020304" pitchFamily="18" charset="0"/>
              </a:rPr>
              <a:t>per le seconde.</a:t>
            </a:r>
          </a:p>
          <a:p>
            <a:pPr marL="179705" algn="just">
              <a:spcAft>
                <a:spcPts val="600"/>
              </a:spcAft>
            </a:pPr>
            <a:r>
              <a:rPr lang="it-IT" altLang="it-IT" dirty="0"/>
              <a:t>«Il “sangue” [e la purezza della linea di discendenza],  il concetto centrale nella definizione sia dell’identità culturale beduina sia dell’identità individuale, viene considerato un elemento strettamente collegato alla dimensione morale. E gli </a:t>
            </a:r>
            <a:r>
              <a:rPr lang="it-IT" altLang="it-IT" dirty="0" err="1"/>
              <a:t>Awlad</a:t>
            </a:r>
            <a:r>
              <a:rPr lang="it-IT" altLang="it-IT" dirty="0"/>
              <a:t> ‘Ali ritengono che la moralità sia ciò che soprattutto li distingue e li rende superiori alle altre persone (non beduine). Al cuore del loro sistema morale vi sono i valori dell’onore (</a:t>
            </a:r>
            <a:r>
              <a:rPr lang="it-IT" altLang="it-IT" i="1" dirty="0" err="1"/>
              <a:t>sharaf</a:t>
            </a:r>
            <a:r>
              <a:rPr lang="it-IT" altLang="it-IT" dirty="0"/>
              <a:t>) e della modestia (</a:t>
            </a:r>
            <a:r>
              <a:rPr lang="it-IT" altLang="it-IT" i="1" dirty="0" err="1"/>
              <a:t>ḥasham</a:t>
            </a:r>
            <a:r>
              <a:rPr lang="it-IT" altLang="it-IT" dirty="0" smtClean="0"/>
              <a:t>)», </a:t>
            </a:r>
            <a:r>
              <a:rPr lang="it-IT" dirty="0" smtClean="0"/>
              <a:t>il primo </a:t>
            </a:r>
            <a:r>
              <a:rPr lang="it-IT" dirty="0"/>
              <a:t>è collegato alle molte virtù che qualificano l’uomo </a:t>
            </a:r>
            <a:r>
              <a:rPr lang="it-IT" dirty="0" smtClean="0"/>
              <a:t>adulto</a:t>
            </a:r>
            <a:r>
              <a:rPr lang="it-IT" u="sng" dirty="0"/>
              <a:t> </a:t>
            </a:r>
            <a:r>
              <a:rPr lang="it-IT" dirty="0" smtClean="0"/>
              <a:t>socialmente </a:t>
            </a:r>
            <a:r>
              <a:rPr lang="it-IT" dirty="0"/>
              <a:t>stimato e degno della deferenza altrui, il secondo </a:t>
            </a:r>
            <a:r>
              <a:rPr lang="it-IT" dirty="0" smtClean="0"/>
              <a:t>esprime </a:t>
            </a:r>
            <a:r>
              <a:rPr lang="it-IT" dirty="0"/>
              <a:t>l’unica forma di onore accessibile alle donne, ai giovani e a tutti coloro che si trovano in una posizione di dipendenza</a:t>
            </a:r>
            <a:r>
              <a:rPr lang="it-IT" u="sng" dirty="0"/>
              <a:t>.</a:t>
            </a:r>
            <a:endParaRPr lang="it-IT" dirty="0">
              <a:effectLst/>
              <a:ea typeface="Times New Roman" panose="02020603050405020304" pitchFamily="18" charset="0"/>
            </a:endParaRPr>
          </a:p>
        </p:txBody>
      </p:sp>
      <p:pic>
        <p:nvPicPr>
          <p:cNvPr id="8" name="Picture 6" descr="Lila Abu-Lug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334066" y="1143333"/>
            <a:ext cx="1762125" cy="2447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 name="Connettore diritto 9"/>
          <p:cNvCxnSpPr/>
          <p:nvPr/>
        </p:nvCxnSpPr>
        <p:spPr>
          <a:xfrm>
            <a:off x="734291" y="367145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534400" y="3974766"/>
            <a:ext cx="3657600" cy="1169551"/>
          </a:xfrm>
          <a:prstGeom prst="rect">
            <a:avLst/>
          </a:prstGeom>
          <a:noFill/>
        </p:spPr>
        <p:txBody>
          <a:bodyPr wrap="square" rtlCol="0">
            <a:spAutoFit/>
          </a:bodyPr>
          <a:lstStyle/>
          <a:p>
            <a:r>
              <a:rPr lang="it-IT" sz="1400" dirty="0" smtClean="0"/>
              <a:t>L. Abu-</a:t>
            </a:r>
            <a:r>
              <a:rPr lang="it-IT" sz="1400" dirty="0" err="1" smtClean="0"/>
              <a:t>Lughod</a:t>
            </a:r>
            <a:r>
              <a:rPr lang="it-IT" sz="1400" dirty="0" smtClean="0"/>
              <a:t>, </a:t>
            </a:r>
            <a:r>
              <a:rPr lang="it-IT" sz="1400" i="1" dirty="0" err="1" smtClean="0"/>
              <a:t>Veiled</a:t>
            </a:r>
            <a:r>
              <a:rPr lang="it-IT" sz="1400" i="1" dirty="0" smtClean="0"/>
              <a:t> </a:t>
            </a:r>
            <a:r>
              <a:rPr lang="it-IT" sz="1400" i="1" dirty="0" err="1" smtClean="0"/>
              <a:t>sentiments</a:t>
            </a:r>
            <a:r>
              <a:rPr lang="it-IT" sz="1400" i="1" dirty="0" smtClean="0"/>
              <a:t>. Honor and </a:t>
            </a:r>
            <a:r>
              <a:rPr lang="it-IT" sz="1400" i="1" dirty="0" err="1" smtClean="0"/>
              <a:t>poetry</a:t>
            </a:r>
            <a:r>
              <a:rPr lang="it-IT" sz="1400" i="1" dirty="0" smtClean="0"/>
              <a:t> in a </a:t>
            </a:r>
            <a:r>
              <a:rPr lang="it-IT" sz="1400" i="1" dirty="0" err="1" smtClean="0"/>
              <a:t>Bedouin</a:t>
            </a:r>
            <a:r>
              <a:rPr lang="it-IT" sz="1400" i="1" dirty="0" smtClean="0"/>
              <a:t> society</a:t>
            </a:r>
            <a:r>
              <a:rPr lang="it-IT" sz="1400" dirty="0" smtClean="0"/>
              <a:t>, Berkeley, </a:t>
            </a:r>
            <a:r>
              <a:rPr lang="it-IT" sz="1400" dirty="0" err="1" smtClean="0"/>
              <a:t>University</a:t>
            </a:r>
            <a:r>
              <a:rPr lang="it-IT" sz="1400" dirty="0" smtClean="0"/>
              <a:t> of California Press, 1986 (3°ed. 2016, </a:t>
            </a:r>
            <a:r>
              <a:rPr lang="it-IT" sz="1400" dirty="0" err="1" smtClean="0"/>
              <a:t>tr</a:t>
            </a:r>
            <a:r>
              <a:rPr lang="it-IT" sz="1400" dirty="0" smtClean="0"/>
              <a:t>. </a:t>
            </a:r>
            <a:r>
              <a:rPr lang="it-IT" sz="1400" dirty="0" err="1" smtClean="0"/>
              <a:t>It</a:t>
            </a:r>
            <a:r>
              <a:rPr lang="it-IT" sz="1400" dirty="0" smtClean="0"/>
              <a:t>. </a:t>
            </a:r>
            <a:r>
              <a:rPr lang="it-IT" sz="1400" i="1" dirty="0" smtClean="0"/>
              <a:t>Sentimenti velati. Onore e poesia in una società beduina,</a:t>
            </a:r>
            <a:r>
              <a:rPr lang="it-IT" sz="1400" dirty="0" smtClean="0"/>
              <a:t> Torino. Le Nuove Muse, 2007).</a:t>
            </a:r>
            <a:endParaRPr lang="it-IT" sz="1400" dirty="0"/>
          </a:p>
        </p:txBody>
      </p:sp>
    </p:spTree>
    <p:extLst>
      <p:ext uri="{BB962C8B-B14F-4D97-AF65-F5344CB8AC3E}">
        <p14:creationId xmlns:p14="http://schemas.microsoft.com/office/powerpoint/2010/main" val="411627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66255" y="5846618"/>
            <a:ext cx="3727302" cy="553998"/>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692727" y="332509"/>
            <a:ext cx="6208751"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A proposito di </a:t>
            </a:r>
            <a:r>
              <a:rPr lang="it-IT" sz="2800" b="1" dirty="0" err="1" smtClean="0">
                <a:latin typeface="Tahoma" panose="020B0604030504040204" pitchFamily="34" charset="0"/>
                <a:ea typeface="Tahoma" panose="020B0604030504040204" pitchFamily="34" charset="0"/>
                <a:cs typeface="Tahoma" panose="020B0604030504040204" pitchFamily="34" charset="0"/>
              </a:rPr>
              <a:t>sharaf</a:t>
            </a:r>
            <a:r>
              <a:rPr lang="it-IT" sz="2800" b="1" dirty="0" smtClean="0">
                <a:latin typeface="Tahoma" panose="020B0604030504040204" pitchFamily="34" charset="0"/>
                <a:ea typeface="Tahoma" panose="020B0604030504040204" pitchFamily="34" charset="0"/>
                <a:cs typeface="Tahoma" panose="020B0604030504040204" pitchFamily="34" charset="0"/>
              </a:rPr>
              <a:t> e maschilità</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66255" y="1206579"/>
            <a:ext cx="6871854" cy="4247317"/>
          </a:xfrm>
          <a:prstGeom prst="rect">
            <a:avLst/>
          </a:prstGeom>
        </p:spPr>
        <p:txBody>
          <a:bodyPr wrap="square">
            <a:spAutoFit/>
          </a:bodyPr>
          <a:lstStyle/>
          <a:p>
            <a:pPr marL="449580" algn="just">
              <a:spcAft>
                <a:spcPts val="0"/>
              </a:spcAft>
            </a:pPr>
            <a:r>
              <a:rPr lang="it-IT" dirty="0">
                <a:ea typeface="Times New Roman" panose="02020603050405020304" pitchFamily="18" charset="0"/>
                <a:cs typeface="Times New Roman" panose="02020603050405020304" pitchFamily="18" charset="0"/>
              </a:rPr>
              <a:t>«Innanzi tutto ci sono i valori della generosità, dell’onestà, della sincerità, della lealtà agli amici e del mantenimento della propria parola […] Ancora più importante, comunque, è il complesso di valori associato all’</a:t>
            </a:r>
            <a:r>
              <a:rPr lang="it-IT" u="sng" dirty="0">
                <a:ea typeface="Times New Roman" panose="02020603050405020304" pitchFamily="18" charset="0"/>
                <a:cs typeface="Times New Roman" panose="02020603050405020304" pitchFamily="18" charset="0"/>
              </a:rPr>
              <a:t>indipendenza</a:t>
            </a:r>
            <a:r>
              <a:rPr lang="it-IT" dirty="0">
                <a:ea typeface="Times New Roman" panose="02020603050405020304" pitchFamily="18" charset="0"/>
                <a:cs typeface="Times New Roman" panose="02020603050405020304" pitchFamily="18" charset="0"/>
              </a:rPr>
              <a:t>. </a:t>
            </a:r>
            <a:endParaRPr lang="it-IT" dirty="0" smtClean="0">
              <a:ea typeface="Times New Roman" panose="02020603050405020304" pitchFamily="18" charset="0"/>
              <a:cs typeface="Times New Roman" panose="02020603050405020304" pitchFamily="18" charset="0"/>
            </a:endParaRPr>
          </a:p>
          <a:p>
            <a:pPr marL="449580" algn="just">
              <a:spcAft>
                <a:spcPts val="0"/>
              </a:spcAft>
            </a:pPr>
            <a:r>
              <a:rPr lang="it-IT" dirty="0" smtClean="0">
                <a:ea typeface="Times New Roman" panose="02020603050405020304" pitchFamily="18" charset="0"/>
                <a:cs typeface="Times New Roman" panose="02020603050405020304" pitchFamily="18" charset="0"/>
              </a:rPr>
              <a:t>Essere </a:t>
            </a:r>
            <a:r>
              <a:rPr lang="it-IT" dirty="0">
                <a:ea typeface="Times New Roman" panose="02020603050405020304" pitchFamily="18" charset="0"/>
                <a:cs typeface="Times New Roman" panose="02020603050405020304" pitchFamily="18" charset="0"/>
              </a:rPr>
              <a:t>libero comporta numerose qualità, comprese la forza di stare da soli e la libertà dal dominio. Questa libertà nei confronti delle altre persone si ottiene attraverso una ferma capacità di farsi valere, attraverso la temerarietà e l’orgoglio, mentre nei confronti dei bisogni e delle passioni si ottiene attraverso l’autocontrollo» </a:t>
            </a:r>
            <a:endParaRPr lang="it-IT" dirty="0" smtClean="0">
              <a:ea typeface="Times New Roman" panose="02020603050405020304" pitchFamily="18" charset="0"/>
              <a:cs typeface="Times New Roman" panose="02020603050405020304" pitchFamily="18" charset="0"/>
            </a:endParaRPr>
          </a:p>
          <a:p>
            <a:pPr marL="449580" algn="just">
              <a:spcAft>
                <a:spcPts val="0"/>
              </a:spcAft>
            </a:pPr>
            <a:endParaRPr lang="it-IT" dirty="0" smtClean="0">
              <a:ea typeface="Times New Roman" panose="02020603050405020304" pitchFamily="18" charset="0"/>
              <a:cs typeface="Times New Roman" panose="02020603050405020304" pitchFamily="18" charset="0"/>
            </a:endParaRPr>
          </a:p>
          <a:p>
            <a:pPr marL="449580" algn="just">
              <a:spcAft>
                <a:spcPts val="0"/>
              </a:spcAft>
            </a:pPr>
            <a:r>
              <a:rPr lang="it-IT" dirty="0"/>
              <a:t>Le persone che hanno una posizione elevata nella gerarchia – perché uomini, e anziani in </a:t>
            </a:r>
            <a:r>
              <a:rPr lang="it-IT" dirty="0" smtClean="0"/>
              <a:t>particolare, e quindi in controllo delle risorse </a:t>
            </a:r>
            <a:r>
              <a:rPr lang="it-IT" dirty="0"/>
              <a:t>– «hanno una responsabilità maggiore nel sostenere gli ideali culturali ed è la loro incarnazione degli ideali che giustifica la responsabilità e il controllo sugli altri».</a:t>
            </a:r>
            <a:endParaRPr lang="it-IT" sz="1200" dirty="0">
              <a:effectLst/>
              <a:ea typeface="Times New Roman" panose="02020603050405020304" pitchFamily="18" charset="0"/>
            </a:endParaRPr>
          </a:p>
        </p:txBody>
      </p:sp>
      <p:pic>
        <p:nvPicPr>
          <p:cNvPr id="6" name="Picture 5" descr="bedouin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08311" y="1518102"/>
            <a:ext cx="3871912" cy="301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78996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3741</TotalTime>
  <Words>2030</Words>
  <Application>Microsoft Office PowerPoint</Application>
  <PresentationFormat>Widescreen</PresentationFormat>
  <Paragraphs>94</Paragraphs>
  <Slides>12</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12</vt:i4>
      </vt:variant>
    </vt:vector>
  </HeadingPairs>
  <TitlesOfParts>
    <vt:vector size="19" baseType="lpstr">
      <vt:lpstr>Arial</vt:lpstr>
      <vt:lpstr>Calibri</vt:lpstr>
      <vt:lpstr>Calibri Light</vt:lpstr>
      <vt:lpstr>Tahoma</vt:lpstr>
      <vt:lpstr>Times New Roman</vt:lpstr>
      <vt:lpstr>Tema di Office</vt:lpstr>
      <vt:lpstr>Pacchetto</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97</cp:revision>
  <dcterms:created xsi:type="dcterms:W3CDTF">2019-05-28T15:53:33Z</dcterms:created>
  <dcterms:modified xsi:type="dcterms:W3CDTF">2020-10-13T13:21:35Z</dcterms:modified>
</cp:coreProperties>
</file>