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6" r:id="rId10"/>
    <p:sldId id="265" r:id="rId11"/>
    <p:sldId id="268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BCA"/>
          </a:solidFill>
        </a:fill>
      </a:tcStyle>
    </a:wholeTbl>
    <a:band2H>
      <a:tcTxStyle/>
      <a:tcStyle>
        <a:tcBdr/>
        <a:fill>
          <a:solidFill>
            <a:srgbClr val="F0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ACA"/>
          </a:solidFill>
        </a:fill>
      </a:tcStyle>
    </a:wholeTbl>
    <a:band2H>
      <a:tcTxStyle/>
      <a:tcStyle>
        <a:tcBdr/>
        <a:fill>
          <a:solidFill>
            <a:srgbClr val="FA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4D4"/>
          </a:solidFill>
        </a:fill>
      </a:tcStyle>
    </a:wholeTbl>
    <a:band2H>
      <a:tcTxStyle/>
      <a:tcStyle>
        <a:tcBdr/>
        <a:fill>
          <a:solidFill>
            <a:srgbClr val="F0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2"/>
  </p:normalViewPr>
  <p:slideViewPr>
    <p:cSldViewPr snapToGrid="0">
      <p:cViewPr varScale="1">
        <p:scale>
          <a:sx n="112" d="100"/>
          <a:sy n="112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0" y="2157319"/>
            <a:ext cx="8915400" cy="8778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14400" y="3034552"/>
            <a:ext cx="8001000" cy="3823448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>
            <a:spLocks noGrp="1"/>
          </p:cNvSpPr>
          <p:nvPr>
            <p:ph type="title"/>
          </p:nvPr>
        </p:nvSpPr>
        <p:spPr>
          <a:xfrm>
            <a:off x="0" y="1124711"/>
            <a:ext cx="8915400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487987" y="2048255"/>
            <a:ext cx="3427413" cy="420624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2039111"/>
            <a:ext cx="4572000" cy="4224530"/>
          </a:xfrm>
          <a:prstGeom prst="rect">
            <a:avLst/>
          </a:prstGeom>
          <a:solidFill>
            <a:srgbClr val="E4E6DE"/>
          </a:solidFill>
        </p:spPr>
        <p:txBody>
          <a:bodyPr lIns="274320" tIns="274320" rIns="274320" bIns="274320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927100" y="1129552"/>
            <a:ext cx="7988300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olo Testo"/>
          <p:cNvSpPr txBox="1">
            <a:spLocks noGrp="1"/>
          </p:cNvSpPr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2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927100" y="1129552"/>
            <a:ext cx="3986785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28615" y="1129552"/>
            <a:ext cx="3986785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Testo"/>
          <p:cNvSpPr txBox="1">
            <a:spLocks noGrp="1"/>
          </p:cNvSpPr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3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927100" y="1129552"/>
            <a:ext cx="6601969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543800" y="1129552"/>
            <a:ext cx="1371600" cy="1481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543800" y="2629168"/>
            <a:ext cx="1371600" cy="1481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801" y="959643"/>
            <a:ext cx="1637023" cy="77785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ttangolo 9"/>
          <p:cNvSpPr/>
          <p:nvPr/>
        </p:nvSpPr>
        <p:spPr>
          <a:xfrm>
            <a:off x="-6887" y="5420704"/>
            <a:ext cx="9144002" cy="580047"/>
          </a:xfrm>
          <a:prstGeom prst="rect">
            <a:avLst/>
          </a:prstGeom>
          <a:solidFill>
            <a:srgbClr val="BB1717"/>
          </a:solidFill>
          <a:ln w="3175">
            <a:solidFill>
              <a:srgbClr val="BB1717"/>
            </a:solidFill>
            <a:miter/>
          </a:ln>
        </p:spPr>
        <p:txBody>
          <a:bodyPr lIns="34289" tIns="34289" rIns="34289" bIns="34289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79586" y="5648711"/>
            <a:ext cx="235765" cy="225446"/>
          </a:xfrm>
          <a:prstGeom prst="rect">
            <a:avLst/>
          </a:prstGeom>
        </p:spPr>
        <p:txBody>
          <a:bodyPr lIns="34289" tIns="34289" rIns="34289" bIns="34289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>
            <a:spLocks noGrp="1"/>
          </p:cNvSpPr>
          <p:nvPr>
            <p:ph type="title"/>
          </p:nvPr>
        </p:nvSpPr>
        <p:spPr>
          <a:xfrm>
            <a:off x="0" y="5025435"/>
            <a:ext cx="8915400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/>
          <a:lstStyle>
            <a:lvl1pPr marL="0" indent="0">
              <a:spcBef>
                <a:spcPts val="300"/>
              </a:spcBef>
              <a:buClrTx/>
              <a:buSzTx/>
              <a:buNone/>
              <a:defRPr sz="1800"/>
            </a:lvl1pPr>
            <a:lvl2pPr marL="0" indent="457200">
              <a:spcBef>
                <a:spcPts val="300"/>
              </a:spcBef>
              <a:buClrTx/>
              <a:buSzTx/>
              <a:buNone/>
              <a:defRPr sz="1800"/>
            </a:lvl2pPr>
            <a:lvl3pPr marL="0" indent="914400">
              <a:spcBef>
                <a:spcPts val="300"/>
              </a:spcBef>
              <a:buClrTx/>
              <a:buSzTx/>
              <a:buNone/>
              <a:defRPr sz="1800"/>
            </a:lvl3pPr>
            <a:lvl4pPr marL="0" indent="1371600">
              <a:spcBef>
                <a:spcPts val="300"/>
              </a:spcBef>
              <a:buClrTx/>
              <a:buSzTx/>
              <a:buNone/>
              <a:defRPr sz="1800"/>
            </a:lvl4pPr>
            <a:lvl5pPr marL="0" indent="1828800">
              <a:spcBef>
                <a:spcPts val="300"/>
              </a:spcBef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idx="21"/>
          </p:nvPr>
        </p:nvSpPr>
        <p:spPr>
          <a:xfrm>
            <a:off x="927100" y="1129552"/>
            <a:ext cx="7988300" cy="3886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xfrm>
            <a:off x="0" y="3200399"/>
            <a:ext cx="8915400" cy="228600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14400" y="5484607"/>
            <a:ext cx="8001000" cy="777241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 anchor="ctr"/>
          <a:lstStyle>
            <a:lvl1pPr marL="0" indent="0">
              <a:spcBef>
                <a:spcPts val="300"/>
              </a:spcBef>
              <a:buClrTx/>
              <a:buSzTx/>
              <a:buNone/>
              <a:defRPr sz="1800"/>
            </a:lvl1pPr>
            <a:lvl2pPr marL="0" indent="457200">
              <a:spcBef>
                <a:spcPts val="300"/>
              </a:spcBef>
              <a:buClrTx/>
              <a:buSzTx/>
              <a:buNone/>
              <a:defRPr sz="1800"/>
            </a:lvl2pPr>
            <a:lvl3pPr marL="0" indent="914400">
              <a:spcBef>
                <a:spcPts val="300"/>
              </a:spcBef>
              <a:buClrTx/>
              <a:buSzTx/>
              <a:buNone/>
              <a:defRPr sz="1800"/>
            </a:lvl3pPr>
            <a:lvl4pPr marL="0" indent="1371600">
              <a:spcBef>
                <a:spcPts val="300"/>
              </a:spcBef>
              <a:buClrTx/>
              <a:buSzTx/>
              <a:buNone/>
              <a:defRPr sz="1800"/>
            </a:lvl4pPr>
            <a:lvl5pPr marL="0" indent="1828800">
              <a:spcBef>
                <a:spcPts val="300"/>
              </a:spcBef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17600" y="2595563"/>
            <a:ext cx="3566160" cy="36814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20587" y="2017713"/>
            <a:ext cx="3566161" cy="8778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147533" y="2017713"/>
            <a:ext cx="3566160" cy="877888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62" name="Straight Connector 10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Straight Connector 11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Straight Connector 12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Straight Connector 13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Straight Connector 14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Straight Connector 15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olo Testo"/>
          <p:cNvSpPr txBox="1">
            <a:spLocks noGrp="1"/>
          </p:cNvSpPr>
          <p:nvPr>
            <p:ph type="title"/>
          </p:nvPr>
        </p:nvSpPr>
        <p:spPr>
          <a:xfrm>
            <a:off x="0" y="1124711"/>
            <a:ext cx="8915400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47533" y="2590800"/>
            <a:ext cx="3566161" cy="36861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0951" y="2039110"/>
            <a:ext cx="3566161" cy="4224530"/>
          </a:xfrm>
          <a:prstGeom prst="rect">
            <a:avLst/>
          </a:prstGeom>
          <a:solidFill>
            <a:srgbClr val="E4E6DE"/>
          </a:solidFill>
        </p:spPr>
        <p:txBody>
          <a:bodyPr lIns="274320" tIns="274320" rIns="274320" bIns="274320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14399" y="-1"/>
            <a:ext cx="7999415" cy="182882"/>
          </a:xfrm>
          <a:prstGeom prst="rect">
            <a:avLst/>
          </a:prstGeom>
          <a:solidFill>
            <a:srgbClr val="D6D9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914399" y="6675119"/>
            <a:ext cx="7999415" cy="182881"/>
          </a:xfrm>
          <a:prstGeom prst="rect">
            <a:avLst/>
          </a:prstGeom>
          <a:solidFill>
            <a:srgbClr val="E4E6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06793" y="6652587"/>
            <a:ext cx="223402" cy="1981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49262">
              <a:defRPr sz="800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723194" marR="0" indent="-37394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1073855" marR="0" indent="-38805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408994" marR="0" indent="-37394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1759655" marR="0" indent="-38805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094089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436989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2781476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125964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_Eutci7ac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ctrTitle"/>
          </p:nvPr>
        </p:nvSpPr>
        <p:spPr>
          <a:xfrm>
            <a:off x="874715" y="755197"/>
            <a:ext cx="7772401" cy="978409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Approccio Processuale</a:t>
            </a:r>
            <a:endParaRPr dirty="0"/>
          </a:p>
        </p:txBody>
      </p:sp>
      <p:sp>
        <p:nvSpPr>
          <p:cNvPr id="15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874715" y="3247838"/>
            <a:ext cx="7772401" cy="8778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77823">
              <a:spcBef>
                <a:spcPts val="0"/>
              </a:spcBef>
              <a:defRPr sz="1536"/>
            </a:pPr>
            <a:r>
              <a:rPr dirty="0"/>
              <a:t>Sofia </a:t>
            </a:r>
            <a:r>
              <a:rPr dirty="0" err="1"/>
              <a:t>Venturoli</a:t>
            </a:r>
            <a:endParaRPr dirty="0"/>
          </a:p>
          <a:p>
            <a:pPr defTabSz="877823">
              <a:spcBef>
                <a:spcPts val="0"/>
              </a:spcBef>
              <a:defRPr sz="1536"/>
            </a:pPr>
            <a:r>
              <a:rPr dirty="0" err="1"/>
              <a:t>Antropologia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, 202</a:t>
            </a:r>
            <a:r>
              <a:rPr lang="it-IT" dirty="0"/>
              <a:t>4</a:t>
            </a:r>
            <a:endParaRPr dirty="0"/>
          </a:p>
          <a:p>
            <a:pPr defTabSz="877823">
              <a:spcBef>
                <a:spcPts val="0"/>
              </a:spcBef>
              <a:defRPr sz="1536"/>
            </a:pPr>
            <a:r>
              <a:rPr dirty="0" err="1"/>
              <a:t>Unito</a:t>
            </a:r>
            <a:endParaRPr dirty="0"/>
          </a:p>
        </p:txBody>
      </p:sp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2" y="6051313"/>
            <a:ext cx="1204889" cy="415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tent Placeholder 2"/>
          <p:cNvSpPr txBox="1"/>
          <p:nvPr/>
        </p:nvSpPr>
        <p:spPr>
          <a:xfrm>
            <a:off x="45541" y="2301301"/>
            <a:ext cx="5332138" cy="326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 i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Processo</a:t>
            </a:r>
            <a:r>
              <a:rPr dirty="0"/>
              <a:t> e </a:t>
            </a:r>
            <a:r>
              <a:rPr dirty="0" err="1"/>
              <a:t>conflitto</a:t>
            </a:r>
            <a:r>
              <a:rPr dirty="0"/>
              <a:t> + </a:t>
            </a:r>
            <a:r>
              <a:rPr b="1" dirty="0" err="1"/>
              <a:t>individuo</a:t>
            </a:r>
            <a:r>
              <a:rPr dirty="0"/>
              <a:t>: </a:t>
            </a:r>
            <a:r>
              <a:rPr dirty="0" err="1"/>
              <a:t>strategie</a:t>
            </a:r>
            <a:r>
              <a:rPr dirty="0"/>
              <a:t> </a:t>
            </a:r>
            <a:r>
              <a:rPr dirty="0" err="1"/>
              <a:t>manipolative</a:t>
            </a:r>
            <a:r>
              <a:rPr dirty="0"/>
              <a:t>, </a:t>
            </a:r>
            <a:r>
              <a:rPr dirty="0" err="1"/>
              <a:t>decisioni</a:t>
            </a:r>
            <a:r>
              <a:rPr dirty="0"/>
              <a:t> </a:t>
            </a:r>
            <a:r>
              <a:rPr dirty="0" err="1"/>
              <a:t>individuali</a:t>
            </a:r>
            <a:endParaRPr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Rituale</a:t>
            </a:r>
            <a:r>
              <a:rPr dirty="0"/>
              <a:t> e </a:t>
            </a:r>
            <a:r>
              <a:rPr dirty="0" err="1"/>
              <a:t>communitas</a:t>
            </a:r>
            <a:endParaRPr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Dramma</a:t>
            </a:r>
            <a:r>
              <a:rPr dirty="0"/>
              <a:t> </a:t>
            </a:r>
            <a:r>
              <a:rPr dirty="0" err="1"/>
              <a:t>sociale</a:t>
            </a:r>
            <a:endParaRPr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Action theory</a:t>
            </a:r>
          </a:p>
        </p:txBody>
      </p:sp>
      <p:sp>
        <p:nvSpPr>
          <p:cNvPr id="188" name="Rectangle 1"/>
          <p:cNvSpPr txBox="1"/>
          <p:nvPr/>
        </p:nvSpPr>
        <p:spPr>
          <a:xfrm>
            <a:off x="45540" y="116601"/>
            <a:ext cx="7269659" cy="1915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Victor Turner, </a:t>
            </a:r>
            <a:r>
              <a:rPr i="1" dirty="0"/>
              <a:t>Schism and Continuity in an African Society </a:t>
            </a:r>
            <a:r>
              <a:rPr dirty="0"/>
              <a:t>(1957) </a:t>
            </a:r>
            <a:r>
              <a:rPr i="1" dirty="0"/>
              <a:t>The forest of symbols. Aspects of </a:t>
            </a:r>
            <a:r>
              <a:rPr i="1" dirty="0" err="1"/>
              <a:t>Ndembu</a:t>
            </a:r>
            <a:r>
              <a:rPr i="1" dirty="0"/>
              <a:t> ritual</a:t>
            </a:r>
            <a:r>
              <a:rPr dirty="0"/>
              <a:t> (1967)</a:t>
            </a:r>
          </a:p>
        </p:txBody>
      </p:sp>
      <p:pic>
        <p:nvPicPr>
          <p:cNvPr id="189" name="ndembu.jpg" descr="ndemb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92" y="2148720"/>
            <a:ext cx="3491967" cy="326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xfrm>
            <a:off x="-1" y="1123856"/>
            <a:ext cx="8913815" cy="9144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Content Placeholder 3" descr="Content Placeholder 3"/>
          <p:cNvPicPr>
            <a:picLocks noChangeAspect="1"/>
          </p:cNvPicPr>
          <p:nvPr/>
        </p:nvPicPr>
        <p:blipFill>
          <a:blip r:embed="rId2"/>
          <a:srcRect l="24"/>
          <a:stretch>
            <a:fillRect/>
          </a:stretch>
        </p:blipFill>
        <p:spPr>
          <a:xfrm>
            <a:off x="329248" y="296581"/>
            <a:ext cx="8335292" cy="6223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-1" y="853416"/>
            <a:ext cx="8913815" cy="914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L</a:t>
            </a:r>
            <a:r>
              <a:rPr dirty="0"/>
              <a:t>a </a:t>
            </a:r>
            <a:r>
              <a:rPr dirty="0" err="1"/>
              <a:t>transizione</a:t>
            </a:r>
            <a:r>
              <a:rPr dirty="0"/>
              <a:t> e la fine del </a:t>
            </a:r>
            <a:r>
              <a:rPr dirty="0" err="1"/>
              <a:t>funzionalismo</a:t>
            </a:r>
            <a:endParaRPr dirty="0"/>
          </a:p>
        </p:txBody>
      </p:sp>
      <p:sp>
        <p:nvSpPr>
          <p:cNvPr id="15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7699" y="1856070"/>
            <a:ext cx="8634136" cy="3992997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spcBef>
                <a:spcPts val="1900"/>
              </a:spcBef>
              <a:defRPr sz="1727"/>
            </a:pPr>
            <a:r>
              <a:rPr dirty="0" err="1"/>
              <a:t>Mancanza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visione</a:t>
            </a:r>
            <a:r>
              <a:rPr dirty="0"/>
              <a:t> </a:t>
            </a:r>
            <a:r>
              <a:rPr dirty="0" err="1"/>
              <a:t>collettiva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reazioni</a:t>
            </a:r>
            <a:r>
              <a:rPr dirty="0"/>
              <a:t> al </a:t>
            </a:r>
            <a:r>
              <a:rPr dirty="0" err="1"/>
              <a:t>funzionalismo</a:t>
            </a:r>
            <a:r>
              <a:rPr dirty="0"/>
              <a:t>.</a:t>
            </a: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 i="1"/>
            </a:pPr>
            <a:r>
              <a:rPr dirty="0"/>
              <a:t>“From the viewpoint of the sociology of knowledge, it is no accident that this alteration of analytical focus from structure to process has developed during a period in which the formerly colonial territories of Asia, Africa, and the Pacific have been undergoing far-reaching political changes that have culminated in independence. “</a:t>
            </a: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 b="1" i="1"/>
            </a:pPr>
            <a:r>
              <a:rPr dirty="0"/>
              <a:t>Political Anthropology</a:t>
            </a:r>
            <a:r>
              <a:rPr b="0" i="0" dirty="0"/>
              <a:t>, Marc Swartz, Victor Turner, and Arthur </a:t>
            </a:r>
            <a:r>
              <a:rPr b="0" i="0" dirty="0" err="1"/>
              <a:t>Tuden</a:t>
            </a:r>
            <a:r>
              <a:rPr b="0" i="0" dirty="0"/>
              <a:t> 1966</a:t>
            </a: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  <a:endParaRPr b="0" i="0" dirty="0"/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  <a:endParaRPr b="0" i="0" dirty="0"/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  <a:r>
              <a:rPr dirty="0"/>
              <a:t> </a:t>
            </a:r>
          </a:p>
        </p:txBody>
      </p:sp>
      <p:sp>
        <p:nvSpPr>
          <p:cNvPr id="160" name="Title 1"/>
          <p:cNvSpPr/>
          <p:nvPr/>
        </p:nvSpPr>
        <p:spPr>
          <a:xfrm>
            <a:off x="97699" y="6044441"/>
            <a:ext cx="8816114" cy="557546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116627" y="488915"/>
            <a:ext cx="8913815" cy="914401"/>
          </a:xfrm>
          <a:prstGeom prst="rect">
            <a:avLst/>
          </a:prstGeom>
        </p:spPr>
        <p:txBody>
          <a:bodyPr/>
          <a:lstStyle/>
          <a:p>
            <a:r>
              <a:t>La scuola di Manchester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29105" y="1488658"/>
            <a:ext cx="4610879" cy="507786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t>Il Rhodes-Livingstone Institute</a:t>
            </a:r>
            <a:endParaRPr b="1"/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t>La decolonizzazione, gli effetti dei cambiamenti e della “modernizzazione” sulle strutture politiche </a:t>
            </a:r>
          </a:p>
          <a:p>
            <a:pPr marL="0" indent="0">
              <a:lnSpc>
                <a:spcPct val="110000"/>
              </a:lnSpc>
              <a:buSzTx/>
              <a:buFont typeface="Wingdings 2"/>
              <a:buNone/>
              <a:defRPr i="1"/>
            </a:pPr>
            <a:r>
              <a:t>Extended case method</a:t>
            </a:r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t>L’antropologia urbana: contraddizioni, conflitti, stravolgimento degli assetti “tradizionali” </a:t>
            </a:r>
          </a:p>
        </p:txBody>
      </p:sp>
      <p:pic>
        <p:nvPicPr>
          <p:cNvPr id="164" name="rhodes-livingstone_museum_livingstone_.jpg" descr="rhodes-livingstone_museum_livingstone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95" y="1511917"/>
            <a:ext cx="3810001" cy="505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tent Placeholder 2"/>
          <p:cNvSpPr txBox="1"/>
          <p:nvPr/>
        </p:nvSpPr>
        <p:spPr>
          <a:xfrm>
            <a:off x="45541" y="2301301"/>
            <a:ext cx="5332138" cy="326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182880" indent="-18288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40" b="1" i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208547" indent="-208547" defTabSz="365760">
              <a:buSzPct val="100000"/>
              <a:buChar char="•"/>
              <a:defRPr sz="208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progetto</a:t>
            </a:r>
            <a:r>
              <a:rPr dirty="0"/>
              <a:t> di studio </a:t>
            </a:r>
            <a:r>
              <a:rPr dirty="0" err="1"/>
              <a:t>sullo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regione</a:t>
            </a:r>
            <a:endParaRPr dirty="0"/>
          </a:p>
          <a:p>
            <a:pPr marL="548640" lvl="1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l’equilibro</a:t>
            </a:r>
            <a:r>
              <a:rPr dirty="0"/>
              <a:t> non </a:t>
            </a:r>
            <a:r>
              <a:rPr dirty="0" err="1"/>
              <a:t>è</a:t>
            </a:r>
            <a:r>
              <a:rPr dirty="0"/>
              <a:t> né </a:t>
            </a:r>
            <a:r>
              <a:rPr dirty="0" err="1"/>
              <a:t>statico</a:t>
            </a:r>
            <a:r>
              <a:rPr dirty="0"/>
              <a:t> né stabile. Ma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costruisce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un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dialettico</a:t>
            </a:r>
            <a:r>
              <a:rPr dirty="0"/>
              <a:t> con il </a:t>
            </a:r>
            <a:r>
              <a:rPr dirty="0" err="1"/>
              <a:t>conflitto</a:t>
            </a:r>
            <a:r>
              <a:rPr dirty="0"/>
              <a:t>. </a:t>
            </a:r>
          </a:p>
          <a:p>
            <a:pPr marL="548640" lvl="1" indent="-18288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920" b="1" i="1">
                <a:latin typeface="Calibri"/>
                <a:ea typeface="Calibri"/>
                <a:cs typeface="Calibri"/>
                <a:sym typeface="Calibri"/>
              </a:defRPr>
            </a:pPr>
            <a:r>
              <a:rPr b="0" i="0" dirty="0" err="1"/>
              <a:t>processo</a:t>
            </a:r>
            <a:r>
              <a:rPr b="0" i="0" dirty="0"/>
              <a:t> e </a:t>
            </a:r>
            <a:r>
              <a:rPr b="0" i="0" dirty="0" err="1"/>
              <a:t>conflitto</a:t>
            </a:r>
            <a:endParaRPr b="0" i="0" dirty="0"/>
          </a:p>
          <a:p>
            <a:pPr marL="548640" lvl="1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concetto</a:t>
            </a:r>
            <a:r>
              <a:rPr dirty="0"/>
              <a:t> di </a:t>
            </a:r>
            <a:r>
              <a:rPr dirty="0" err="1"/>
              <a:t>conflitto</a:t>
            </a:r>
            <a:endParaRPr dirty="0"/>
          </a:p>
          <a:p>
            <a:pPr marL="548640" lvl="1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fondamentale</a:t>
            </a:r>
            <a:r>
              <a:rPr dirty="0"/>
              <a:t> </a:t>
            </a:r>
            <a:r>
              <a:rPr dirty="0" err="1"/>
              <a:t>dell’ambito</a:t>
            </a:r>
            <a:r>
              <a:rPr dirty="0"/>
              <a:t> </a:t>
            </a:r>
            <a:r>
              <a:rPr dirty="0" err="1"/>
              <a:t>rituale</a:t>
            </a:r>
            <a:r>
              <a:rPr dirty="0"/>
              <a:t> </a:t>
            </a:r>
          </a:p>
        </p:txBody>
      </p:sp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528" y="2457836"/>
            <a:ext cx="3743740" cy="2949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1"/>
          <p:cNvSpPr txBox="1"/>
          <p:nvPr/>
        </p:nvSpPr>
        <p:spPr>
          <a:xfrm>
            <a:off x="326956" y="264191"/>
            <a:ext cx="6269328" cy="189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Max </a:t>
            </a:r>
            <a:r>
              <a:rPr dirty="0" err="1"/>
              <a:t>Gluckman</a:t>
            </a:r>
            <a:r>
              <a:rPr dirty="0"/>
              <a:t>, </a:t>
            </a:r>
            <a:r>
              <a:rPr i="1" dirty="0" err="1"/>
              <a:t>Costum</a:t>
            </a:r>
            <a:r>
              <a:rPr i="1" dirty="0"/>
              <a:t> and Conflict in Africa </a:t>
            </a:r>
            <a:r>
              <a:rPr dirty="0"/>
              <a:t>(1956), </a:t>
            </a:r>
          </a:p>
          <a:p>
            <a: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i="1" dirty="0"/>
              <a:t>Order and Rebellion in Tribal Africa </a:t>
            </a:r>
            <a:r>
              <a:rPr dirty="0"/>
              <a:t>(1960)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116627" y="488915"/>
            <a:ext cx="8913815" cy="914401"/>
          </a:xfrm>
          <a:prstGeom prst="rect">
            <a:avLst/>
          </a:prstGeom>
        </p:spPr>
        <p:txBody>
          <a:bodyPr/>
          <a:lstStyle/>
          <a:p>
            <a:r>
              <a:t>L’approccio processuale </a:t>
            </a:r>
          </a:p>
        </p:txBody>
      </p:sp>
      <p:sp>
        <p:nvSpPr>
          <p:cNvPr id="16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199" y="1530277"/>
            <a:ext cx="4610880" cy="5077860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sz="1940"/>
            </a:pPr>
            <a:r>
              <a:rPr dirty="0"/>
              <a:t>Da </a:t>
            </a:r>
            <a:r>
              <a:rPr i="1" dirty="0"/>
              <a:t>African Political Systems </a:t>
            </a:r>
            <a:r>
              <a:rPr dirty="0"/>
              <a:t>a </a:t>
            </a:r>
            <a:r>
              <a:rPr i="1" dirty="0"/>
              <a:t>Political Anthropology</a:t>
            </a:r>
            <a:r>
              <a:rPr dirty="0"/>
              <a:t>: </a:t>
            </a:r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sz="1649" b="1"/>
            </a:pPr>
            <a:r>
              <a:rPr dirty="0"/>
              <a:t>“</a:t>
            </a:r>
            <a:r>
              <a:rPr lang="it-IT" dirty="0"/>
              <a:t>the study of </a:t>
            </a:r>
            <a:r>
              <a:rPr lang="it-IT" dirty="0" err="1"/>
              <a:t>politics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b="0" dirty="0"/>
              <a:t>the study of the </a:t>
            </a:r>
            <a:r>
              <a:rPr u="sng" dirty="0"/>
              <a:t>processes</a:t>
            </a:r>
            <a:r>
              <a:rPr b="0" dirty="0"/>
              <a:t> involved in determining and implementing </a:t>
            </a:r>
            <a:r>
              <a:rPr i="1" dirty="0"/>
              <a:t>public</a:t>
            </a:r>
            <a:r>
              <a:rPr dirty="0"/>
              <a:t> </a:t>
            </a:r>
            <a:r>
              <a:rPr i="1" dirty="0"/>
              <a:t>goals</a:t>
            </a:r>
            <a:r>
              <a:rPr b="0" dirty="0"/>
              <a:t> and in the differential </a:t>
            </a:r>
            <a:r>
              <a:rPr dirty="0"/>
              <a:t>achievement</a:t>
            </a:r>
            <a:r>
              <a:rPr b="0" dirty="0"/>
              <a:t> and use of power by the </a:t>
            </a:r>
            <a:r>
              <a:rPr dirty="0"/>
              <a:t>members</a:t>
            </a:r>
            <a:r>
              <a:rPr b="0" dirty="0"/>
              <a:t> of the group concerned with these goals” (7).</a:t>
            </a:r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sz="1649" b="1"/>
            </a:pPr>
            <a:endParaRPr b="0" dirty="0"/>
          </a:p>
          <a:p>
            <a:pPr marL="0" indent="0" defTabSz="443484">
              <a:spcBef>
                <a:spcPts val="1100"/>
              </a:spcBef>
              <a:buClrTx/>
              <a:buSzTx/>
              <a:buNone/>
              <a:defRPr sz="1649">
                <a:solidFill>
                  <a:srgbClr val="000000"/>
                </a:solidFill>
              </a:defRPr>
            </a:pPr>
            <a:r>
              <a:rPr dirty="0"/>
              <a:t>“</a:t>
            </a:r>
            <a:r>
              <a:rPr b="1" dirty="0"/>
              <a:t>Power</a:t>
            </a:r>
            <a:r>
              <a:rPr dirty="0"/>
              <a:t>, in this context, is a symbolic medium whose functioning does not depend primarily upon its intrinsic effectiveness but upon the expec­tations that its employment arouses in those who comply with it” (14). </a:t>
            </a:r>
          </a:p>
        </p:txBody>
      </p:sp>
      <p:pic>
        <p:nvPicPr>
          <p:cNvPr id="16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44" y="1530277"/>
            <a:ext cx="3313956" cy="4965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69889" y="1334486"/>
            <a:ext cx="8316912" cy="525484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 sz="2400"/>
            </a:pPr>
            <a:r>
              <a:rPr lang="it-IT" i="1" dirty="0"/>
              <a:t>Processo </a:t>
            </a:r>
            <a:r>
              <a:rPr lang="it-IT" b="1" i="1" dirty="0"/>
              <a:t>pubblico</a:t>
            </a:r>
          </a:p>
          <a:p>
            <a:pPr>
              <a:defRPr sz="2400"/>
            </a:pPr>
            <a:r>
              <a:rPr lang="it-IT" i="1" dirty="0"/>
              <a:t>Gli </a:t>
            </a:r>
            <a:r>
              <a:rPr lang="it-IT" b="1" i="1" dirty="0"/>
              <a:t>obiettivi</a:t>
            </a:r>
            <a:r>
              <a:rPr lang="it-IT" i="1" dirty="0"/>
              <a:t> </a:t>
            </a:r>
          </a:p>
          <a:p>
            <a:pPr>
              <a:defRPr sz="2400"/>
            </a:pPr>
            <a:r>
              <a:rPr lang="it-IT" dirty="0"/>
              <a:t>Aspetti intenzionali: coinvolgimento periodico degli </a:t>
            </a:r>
            <a:r>
              <a:rPr lang="it-IT" b="1" dirty="0"/>
              <a:t>individui, obiettivi consci</a:t>
            </a:r>
          </a:p>
          <a:p>
            <a:pPr>
              <a:defRPr sz="2400"/>
            </a:pPr>
            <a:r>
              <a:rPr lang="it-IT" b="1" i="1" dirty="0" err="1"/>
              <a:t>Political</a:t>
            </a:r>
            <a:r>
              <a:rPr lang="it-IT" b="1" i="1" dirty="0"/>
              <a:t> field</a:t>
            </a:r>
            <a:r>
              <a:rPr lang="it-IT" i="1" dirty="0"/>
              <a:t>: </a:t>
            </a:r>
            <a:r>
              <a:rPr dirty="0" err="1"/>
              <a:t>l’ampiezza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relazione</a:t>
            </a:r>
            <a:r>
              <a:rPr dirty="0"/>
              <a:t> e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aree</a:t>
            </a:r>
            <a:r>
              <a:rPr dirty="0"/>
              <a:t> </a:t>
            </a:r>
            <a:r>
              <a:rPr dirty="0" err="1"/>
              <a:t>d’azione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sostituiscono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sovrappongono</a:t>
            </a:r>
            <a:r>
              <a:rPr dirty="0"/>
              <a:t> </a:t>
            </a:r>
            <a:r>
              <a:rPr dirty="0" err="1"/>
              <a:t>continuamente</a:t>
            </a:r>
            <a:r>
              <a:rPr dirty="0"/>
              <a:t> a </a:t>
            </a:r>
            <a:r>
              <a:rPr dirty="0" err="1"/>
              <a:t>seconda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punti</a:t>
            </a:r>
            <a:r>
              <a:rPr dirty="0"/>
              <a:t> di vista e del </a:t>
            </a:r>
            <a:r>
              <a:rPr dirty="0" err="1"/>
              <a:t>momento</a:t>
            </a:r>
            <a:r>
              <a:rPr dirty="0"/>
              <a:t>, </a:t>
            </a:r>
            <a:r>
              <a:rPr dirty="0" err="1"/>
              <a:t>aree</a:t>
            </a:r>
            <a:r>
              <a:rPr dirty="0"/>
              <a:t> </a:t>
            </a:r>
            <a:r>
              <a:rPr dirty="0" err="1"/>
              <a:t>dinamiche</a:t>
            </a:r>
            <a:r>
              <a:rPr dirty="0"/>
              <a:t> e </a:t>
            </a:r>
            <a:r>
              <a:rPr dirty="0" err="1"/>
              <a:t>fluide</a:t>
            </a:r>
            <a:r>
              <a:rPr dirty="0"/>
              <a:t> in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mette</a:t>
            </a:r>
            <a:r>
              <a:rPr dirty="0"/>
              <a:t> in </a:t>
            </a:r>
            <a:r>
              <a:rPr dirty="0" err="1"/>
              <a:t>atto</a:t>
            </a:r>
            <a:r>
              <a:rPr dirty="0"/>
              <a:t> la </a:t>
            </a:r>
            <a:r>
              <a:rPr dirty="0" err="1"/>
              <a:t>competizione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prendono</a:t>
            </a:r>
            <a:r>
              <a:rPr dirty="0"/>
              <a:t> le </a:t>
            </a:r>
            <a:r>
              <a:rPr dirty="0" err="1"/>
              <a:t>decisioni</a:t>
            </a:r>
            <a:r>
              <a:rPr lang="it-IT" dirty="0"/>
              <a:t>. L’azione politica </a:t>
            </a:r>
            <a:r>
              <a:rPr dirty="0"/>
              <a:t>non sempre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sovrappongono</a:t>
            </a:r>
            <a:r>
              <a:rPr dirty="0"/>
              <a:t> con le </a:t>
            </a:r>
            <a:r>
              <a:rPr dirty="0" err="1"/>
              <a:t>strutture</a:t>
            </a:r>
            <a:r>
              <a:rPr dirty="0"/>
              <a:t> </a:t>
            </a:r>
            <a:r>
              <a:rPr dirty="0" err="1"/>
              <a:t>sociali</a:t>
            </a:r>
            <a:endParaRPr lang="it-IT" dirty="0"/>
          </a:p>
          <a:p>
            <a:pPr>
              <a:lnSpc>
                <a:spcPct val="90000"/>
              </a:lnSpc>
              <a:defRPr sz="2400"/>
            </a:pPr>
            <a:r>
              <a:rPr lang="it-IT" dirty="0"/>
              <a:t>differenti scale di analisi: 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rPr lang="it-IT" dirty="0"/>
              <a:t>l’interesse per le attività individuali o gruppi ristretti</a:t>
            </a:r>
            <a:endParaRPr lang="it-IT" sz="1800" dirty="0"/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rPr lang="it-IT" dirty="0"/>
              <a:t>sistemi nazionali </a:t>
            </a:r>
            <a:endParaRPr lang="it-IT" sz="1800" dirty="0"/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rPr lang="it-IT" dirty="0"/>
              <a:t>strategie adattative delle culture tradizionali nei processi incorporativi dello stato-nazione</a:t>
            </a:r>
          </a:p>
        </p:txBody>
      </p:sp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0" y="257162"/>
            <a:ext cx="7767698" cy="9140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just">
              <a:defRPr sz="2800"/>
            </a:pPr>
            <a:r>
              <a:rPr dirty="0"/>
              <a:t>Cambiano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ambiti</a:t>
            </a:r>
            <a:r>
              <a:rPr lang="it-IT" dirty="0"/>
              <a:t> e le categorie</a:t>
            </a:r>
            <a:r>
              <a:rPr dirty="0"/>
              <a:t> di </a:t>
            </a:r>
            <a:r>
              <a:rPr dirty="0" err="1"/>
              <a:t>analisi</a:t>
            </a:r>
            <a:r>
              <a:rPr dirty="0"/>
              <a:t>: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9734" y="1257732"/>
            <a:ext cx="7437964" cy="54122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2400"/>
            </a:pPr>
            <a:endParaRPr lang="it-IT" dirty="0"/>
          </a:p>
          <a:p>
            <a:pPr>
              <a:lnSpc>
                <a:spcPct val="90000"/>
              </a:lnSpc>
              <a:defRPr sz="2400"/>
            </a:pPr>
            <a:r>
              <a:rPr lang="it-IT" dirty="0"/>
              <a:t>la </a:t>
            </a:r>
            <a:r>
              <a:rPr lang="it-IT" b="1" dirty="0"/>
              <a:t>competizione per il </a:t>
            </a:r>
            <a:r>
              <a:rPr lang="it-IT" dirty="0"/>
              <a:t> </a:t>
            </a:r>
            <a:r>
              <a:rPr lang="it-IT" b="1" u="sng" dirty="0">
                <a:solidFill>
                  <a:srgbClr val="8DA440"/>
                </a:solidFill>
                <a:uFill>
                  <a:solidFill>
                    <a:srgbClr val="8DA440"/>
                  </a:solidFill>
                </a:uFill>
                <a:hlinkClick r:id="rId2"/>
              </a:rPr>
              <a:t>potere</a:t>
            </a:r>
            <a:r>
              <a:rPr lang="it-IT" dirty="0"/>
              <a:t>: </a:t>
            </a:r>
            <a:r>
              <a:rPr dirty="0" err="1"/>
              <a:t>obiettivi</a:t>
            </a:r>
            <a:r>
              <a:rPr dirty="0"/>
              <a:t> </a:t>
            </a:r>
            <a:r>
              <a:rPr dirty="0" err="1"/>
              <a:t>consci</a:t>
            </a:r>
            <a:r>
              <a:rPr dirty="0"/>
              <a:t> e </a:t>
            </a:r>
            <a:r>
              <a:rPr dirty="0" err="1"/>
              <a:t>gestiti</a:t>
            </a:r>
            <a:r>
              <a:rPr dirty="0"/>
              <a:t> dal </a:t>
            </a:r>
            <a:r>
              <a:rPr dirty="0" err="1"/>
              <a:t>gruppo</a:t>
            </a:r>
            <a:r>
              <a:rPr dirty="0"/>
              <a:t> e </a:t>
            </a:r>
            <a:r>
              <a:rPr dirty="0" err="1"/>
              <a:t>dall’individuo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modi</a:t>
            </a:r>
            <a:r>
              <a:rPr dirty="0"/>
              <a:t> e le </a:t>
            </a:r>
            <a:r>
              <a:rPr dirty="0" err="1"/>
              <a:t>abilità</a:t>
            </a:r>
            <a:r>
              <a:rPr dirty="0"/>
              <a:t> con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prendono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rafforzano</a:t>
            </a:r>
            <a:r>
              <a:rPr dirty="0"/>
              <a:t> le </a:t>
            </a:r>
            <a:r>
              <a:rPr dirty="0" err="1"/>
              <a:t>decisioni</a:t>
            </a:r>
            <a:r>
              <a:rPr dirty="0"/>
              <a:t>, la </a:t>
            </a:r>
            <a:r>
              <a:rPr dirty="0" err="1"/>
              <a:t>competizione</a:t>
            </a:r>
            <a:r>
              <a:rPr dirty="0"/>
              <a:t> per il </a:t>
            </a:r>
            <a:r>
              <a:rPr dirty="0" err="1"/>
              <a:t>potere</a:t>
            </a:r>
            <a:r>
              <a:rPr dirty="0"/>
              <a:t> e </a:t>
            </a:r>
            <a:r>
              <a:rPr dirty="0" err="1"/>
              <a:t>l’implementazione</a:t>
            </a:r>
            <a:r>
              <a:rPr dirty="0"/>
              <a:t> del </a:t>
            </a:r>
            <a:r>
              <a:rPr dirty="0" err="1"/>
              <a:t>potere</a:t>
            </a:r>
            <a:endParaRPr dirty="0"/>
          </a:p>
          <a:p>
            <a:pPr>
              <a:lnSpc>
                <a:spcPct val="90000"/>
              </a:lnSpc>
              <a:defRPr sz="2400"/>
            </a:pPr>
            <a:r>
              <a:rPr dirty="0" err="1"/>
              <a:t>dall’equilibrio</a:t>
            </a:r>
            <a:r>
              <a:rPr dirty="0"/>
              <a:t> al </a:t>
            </a:r>
            <a:r>
              <a:rPr dirty="0" err="1"/>
              <a:t>cambiamento</a:t>
            </a:r>
            <a:r>
              <a:rPr lang="it-IT" dirty="0"/>
              <a:t>, </a:t>
            </a:r>
            <a:r>
              <a:rPr lang="it-IT" b="1" dirty="0"/>
              <a:t>accesso alle risorse</a:t>
            </a:r>
            <a:r>
              <a:rPr lang="it-IT" dirty="0"/>
              <a:t> (il </a:t>
            </a:r>
            <a:r>
              <a:rPr lang="it-IT" dirty="0" err="1"/>
              <a:t>kula</a:t>
            </a:r>
            <a:r>
              <a:rPr lang="it-IT" dirty="0"/>
              <a:t>)</a:t>
            </a:r>
          </a:p>
          <a:p>
            <a:pPr>
              <a:lnSpc>
                <a:spcPct val="90000"/>
              </a:lnSpc>
              <a:defRPr sz="2400"/>
            </a:pPr>
            <a:r>
              <a:rPr lang="it-IT" dirty="0"/>
              <a:t>La costruzione del </a:t>
            </a:r>
            <a:r>
              <a:rPr lang="it-IT" b="1" dirty="0"/>
              <a:t>supporto</a:t>
            </a:r>
          </a:p>
          <a:p>
            <a:pPr>
              <a:lnSpc>
                <a:spcPct val="90000"/>
              </a:lnSpc>
              <a:defRPr sz="2400"/>
            </a:pPr>
            <a:endParaRPr lang="it-IT" b="1" dirty="0"/>
          </a:p>
        </p:txBody>
      </p:sp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0" y="257162"/>
            <a:ext cx="7767698" cy="914092"/>
          </a:xfrm>
          <a:prstGeom prst="rect">
            <a:avLst/>
          </a:prstGeom>
        </p:spPr>
        <p:txBody>
          <a:bodyPr/>
          <a:lstStyle>
            <a:lvl1pPr algn="just">
              <a:defRPr sz="2800" i="1"/>
            </a:lvl1pPr>
          </a:lstStyle>
          <a:p>
            <a:r>
              <a:rPr lang="it-IT" dirty="0"/>
              <a:t>Come il potere si mantiene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0" y="986696"/>
            <a:ext cx="8913815" cy="914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000" dirty="0"/>
              <a:t>Potere “an </a:t>
            </a:r>
            <a:r>
              <a:rPr lang="it-IT" sz="2000" dirty="0" err="1"/>
              <a:t>ability</a:t>
            </a:r>
            <a:r>
              <a:rPr lang="it-IT" sz="2000" dirty="0"/>
              <a:t> to </a:t>
            </a:r>
            <a:r>
              <a:rPr lang="it-IT" sz="2000" dirty="0" err="1"/>
              <a:t>influence</a:t>
            </a:r>
            <a:r>
              <a:rPr lang="it-IT" sz="2000" dirty="0"/>
              <a:t> the </a:t>
            </a:r>
            <a:r>
              <a:rPr lang="it-IT" sz="2000" dirty="0" err="1"/>
              <a:t>behavior</a:t>
            </a:r>
            <a:r>
              <a:rPr lang="it-IT" sz="2000" dirty="0"/>
              <a:t> of </a:t>
            </a:r>
            <a:r>
              <a:rPr lang="it-IT" sz="2000" dirty="0" err="1"/>
              <a:t>others</a:t>
            </a:r>
            <a:r>
              <a:rPr lang="it-IT" sz="2000" dirty="0"/>
              <a:t> and/or gain </a:t>
            </a:r>
            <a:r>
              <a:rPr lang="it-IT" sz="2000" dirty="0" err="1"/>
              <a:t>influence</a:t>
            </a:r>
            <a:r>
              <a:rPr lang="it-IT" sz="2000" dirty="0"/>
              <a:t> over the control of </a:t>
            </a:r>
            <a:r>
              <a:rPr lang="it-IT" sz="2000" dirty="0" err="1"/>
              <a:t>valued</a:t>
            </a:r>
            <a:r>
              <a:rPr lang="it-IT" sz="2000" dirty="0"/>
              <a:t> actions.” Ronald Cohen (1970: 31) </a:t>
            </a:r>
            <a:endParaRPr sz="2000" dirty="0"/>
          </a:p>
        </p:txBody>
      </p:sp>
      <p:sp>
        <p:nvSpPr>
          <p:cNvPr id="18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7086" y="2094614"/>
            <a:ext cx="5506474" cy="4066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dirty="0"/>
          </a:p>
          <a:p>
            <a:pPr marL="342900" lvl="1" indent="-342900"/>
            <a:r>
              <a:rPr b="1" dirty="0" err="1"/>
              <a:t>Supporto</a:t>
            </a:r>
            <a:r>
              <a:rPr dirty="0"/>
              <a:t>: “anything that contributes to the formulation and/or implementation of political ends” (Swartz, Turner, and Tuden1966: 10). </a:t>
            </a:r>
            <a:r>
              <a:rPr dirty="0" err="1"/>
              <a:t>Diretto</a:t>
            </a:r>
            <a:r>
              <a:rPr dirty="0"/>
              <a:t> o </a:t>
            </a:r>
            <a:r>
              <a:rPr dirty="0" err="1"/>
              <a:t>indiretto</a:t>
            </a:r>
            <a:endParaRPr dirty="0"/>
          </a:p>
          <a:p>
            <a:pPr marL="342900" lvl="1" indent="-342900"/>
            <a:r>
              <a:rPr b="1" dirty="0" err="1"/>
              <a:t>Legittimità</a:t>
            </a:r>
            <a:r>
              <a:rPr dirty="0"/>
              <a:t>: “is a </a:t>
            </a:r>
            <a:r>
              <a:rPr dirty="0" err="1"/>
              <a:t>tipe</a:t>
            </a:r>
            <a:r>
              <a:rPr dirty="0"/>
              <a:t> of support that derives not from the force or </a:t>
            </a:r>
            <a:r>
              <a:rPr dirty="0" err="1"/>
              <a:t>ius</a:t>
            </a:r>
            <a:r>
              <a:rPr dirty="0"/>
              <a:t> threat but from the values…” (Swartz, Turner, and Tuden1966: 10)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cultura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 del </a:t>
            </a:r>
            <a:r>
              <a:rPr dirty="0" err="1"/>
              <a:t>gruppo</a:t>
            </a:r>
            <a:r>
              <a:rPr dirty="0"/>
              <a:t>, la </a:t>
            </a:r>
            <a:r>
              <a:rPr dirty="0" err="1"/>
              <a:t>condivisione</a:t>
            </a:r>
            <a:r>
              <a:rPr dirty="0"/>
              <a:t>, non sempre ha 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vedere</a:t>
            </a:r>
            <a:r>
              <a:rPr dirty="0"/>
              <a:t> con il </a:t>
            </a:r>
            <a:r>
              <a:rPr dirty="0" err="1"/>
              <a:t>potere</a:t>
            </a:r>
            <a:r>
              <a:rPr dirty="0"/>
              <a:t> </a:t>
            </a:r>
            <a:r>
              <a:rPr dirty="0" err="1"/>
              <a:t>realmente</a:t>
            </a:r>
            <a:r>
              <a:rPr dirty="0"/>
              <a:t> </a:t>
            </a:r>
            <a:r>
              <a:rPr dirty="0" err="1"/>
              <a:t>messo</a:t>
            </a:r>
            <a:r>
              <a:rPr dirty="0"/>
              <a:t> in campo</a:t>
            </a:r>
          </a:p>
          <a:p>
            <a:r>
              <a:rPr dirty="0" err="1"/>
              <a:t>Coercizione</a:t>
            </a:r>
            <a:r>
              <a:rPr dirty="0"/>
              <a:t> </a:t>
            </a:r>
          </a:p>
        </p:txBody>
      </p:sp>
      <p:pic>
        <p:nvPicPr>
          <p:cNvPr id="2" name="Picture 3" descr="Picture 3">
            <a:extLst>
              <a:ext uri="{FF2B5EF4-FFF2-40B4-BE49-F238E27FC236}">
                <a16:creationId xmlns:a16="http://schemas.microsoft.com/office/drawing/2014/main" id="{E3A49B6F-A6E2-CC1A-1E21-8111F371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096" y="2960370"/>
            <a:ext cx="3611524" cy="3806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"/>
          <p:cNvSpPr txBox="1"/>
          <p:nvPr/>
        </p:nvSpPr>
        <p:spPr>
          <a:xfrm>
            <a:off x="238274" y="224777"/>
            <a:ext cx="7031205" cy="99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Edmund Leach, </a:t>
            </a:r>
            <a:r>
              <a:rPr i="1" dirty="0"/>
              <a:t>Political System of Highland Burma</a:t>
            </a:r>
            <a:r>
              <a:rPr dirty="0"/>
              <a:t> (1954)</a:t>
            </a:r>
          </a:p>
        </p:txBody>
      </p:sp>
      <p:sp>
        <p:nvSpPr>
          <p:cNvPr id="192" name="Content Placeholder 2"/>
          <p:cNvSpPr txBox="1"/>
          <p:nvPr/>
        </p:nvSpPr>
        <p:spPr>
          <a:xfrm>
            <a:off x="119511" y="1965257"/>
            <a:ext cx="4615106" cy="345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221742" indent="-221742" defTabSz="886968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16" b="1" i="1">
                <a:latin typeface="Calibri"/>
                <a:ea typeface="Calibri"/>
                <a:cs typeface="Calibri"/>
                <a:sym typeface="Calibri"/>
              </a:defRPr>
            </a:pPr>
            <a:r>
              <a:t>Fuori dall’Africa: </a:t>
            </a:r>
            <a:r>
              <a:rPr b="0" i="0"/>
              <a:t>verso un’analisi più dinamica, orientata allo studio dei processi.</a:t>
            </a:r>
          </a:p>
          <a:p>
            <a:pPr marL="665226" lvl="1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Diverse realtà etniche, linguistiche, religiose e politiche in relazione</a:t>
            </a:r>
          </a:p>
          <a:p>
            <a:pPr marL="665226" lvl="1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Norme e deviazioni</a:t>
            </a:r>
          </a:p>
          <a:p>
            <a:pPr marL="665226" lvl="1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Oltre i sistemi chiusi</a:t>
            </a:r>
          </a:p>
        </p:txBody>
      </p:sp>
      <p:grpSp>
        <p:nvGrpSpPr>
          <p:cNvPr id="195" name="Picture 3"/>
          <p:cNvGrpSpPr/>
          <p:nvPr/>
        </p:nvGrpSpPr>
        <p:grpSpPr>
          <a:xfrm>
            <a:off x="4820520" y="3659121"/>
            <a:ext cx="1292088" cy="1722783"/>
            <a:chOff x="0" y="0"/>
            <a:chExt cx="1292086" cy="1722782"/>
          </a:xfrm>
        </p:grpSpPr>
        <p:sp>
          <p:nvSpPr>
            <p:cNvPr id="193" name="Rettangolo"/>
            <p:cNvSpPr/>
            <p:nvPr/>
          </p:nvSpPr>
          <p:spPr>
            <a:xfrm>
              <a:off x="0" y="0"/>
              <a:ext cx="1292087" cy="172278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4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4" name="image8.jpeg" descr="image8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92087" cy="1722783"/>
            </a:xfrm>
            <a:prstGeom prst="rect">
              <a:avLst/>
            </a:prstGeom>
            <a:ln w="63500" cap="sq">
              <a:solidFill>
                <a:srgbClr val="FFFFFF"/>
              </a:solidFill>
              <a:prstDash val="solid"/>
              <a:miter lim="800000"/>
            </a:ln>
            <a:effectLst>
              <a:outerShdw blurRad="38100" dist="12700" dir="540000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27" y="2213664"/>
            <a:ext cx="3059174" cy="3227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erception">
  <a:themeElements>
    <a:clrScheme name="Percep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FF"/>
      </a:hlink>
      <a:folHlink>
        <a:srgbClr val="FF00FF"/>
      </a:folHlink>
    </a:clrScheme>
    <a:fontScheme name="Percept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ercep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erception">
  <a:themeElements>
    <a:clrScheme name="Percep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FF"/>
      </a:hlink>
      <a:folHlink>
        <a:srgbClr val="FF00FF"/>
      </a:folHlink>
    </a:clrScheme>
    <a:fontScheme name="Percept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ercep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650</Words>
  <Application>Microsoft Macintosh PowerPoint</Application>
  <PresentationFormat>Presentazione su schermo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Rockwell</vt:lpstr>
      <vt:lpstr>Wingdings 2</vt:lpstr>
      <vt:lpstr>Perception</vt:lpstr>
      <vt:lpstr>Approccio Processuale</vt:lpstr>
      <vt:lpstr>La transizione e la fine del funzionalismo</vt:lpstr>
      <vt:lpstr>La scuola di Manchester</vt:lpstr>
      <vt:lpstr>Presentazione standard di PowerPoint</vt:lpstr>
      <vt:lpstr>L’approccio processuale </vt:lpstr>
      <vt:lpstr>Cambiano gli ambiti e le categorie di analisi:</vt:lpstr>
      <vt:lpstr>Come il potere si mantiene</vt:lpstr>
      <vt:lpstr>Potere “an ability to influence the behavior of others and/or gain influence over the control of valued actions.” Ronald Cohen (1970: 31)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Processo</dc:title>
  <cp:lastModifiedBy>Microsoft Office User</cp:lastModifiedBy>
  <cp:revision>14</cp:revision>
  <dcterms:modified xsi:type="dcterms:W3CDTF">2024-02-21T11:27:34Z</dcterms:modified>
</cp:coreProperties>
</file>