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1" r:id="rId4"/>
    <p:sldId id="262" r:id="rId5"/>
    <p:sldId id="263" r:id="rId6"/>
    <p:sldId id="259" r:id="rId7"/>
    <p:sldId id="325" r:id="rId8"/>
    <p:sldId id="326" r:id="rId9"/>
    <p:sldId id="327" r:id="rId10"/>
    <p:sldId id="328" r:id="rId11"/>
    <p:sldId id="329" r:id="rId12"/>
    <p:sldId id="330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CF42"/>
    <a:srgbClr val="E5454B"/>
    <a:srgbClr val="00622A"/>
    <a:srgbClr val="86603F"/>
    <a:srgbClr val="DE5F9B"/>
    <a:srgbClr val="FFD50C"/>
    <a:srgbClr val="EE7272"/>
    <a:srgbClr val="E3333D"/>
    <a:srgbClr val="5B5A5A"/>
    <a:srgbClr val="80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5473" autoAdjust="0"/>
  </p:normalViewPr>
  <p:slideViewPr>
    <p:cSldViewPr snapToGrid="0">
      <p:cViewPr varScale="1">
        <p:scale>
          <a:sx n="109" d="100"/>
          <a:sy n="109" d="100"/>
        </p:scale>
        <p:origin x="55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01041-00F3-4AA7-9215-0A5E7A7DD234}" type="datetimeFigureOut">
              <a:rPr lang="it-IT" smtClean="0"/>
              <a:t>23/09/2020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0A9B7-C3E5-48B7-B2D7-26B0BC68D6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62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C9D2087-53D3-BF40-B6C5-EAEB054420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 noChangeAspect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68000" y="359681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 flipH="1">
            <a:off x="-340948" y="6485360"/>
            <a:ext cx="1683350" cy="224057"/>
          </a:xfrm>
        </p:spPr>
        <p:txBody>
          <a:bodyPr/>
          <a:lstStyle/>
          <a:p>
            <a:fld id="{51541A12-46E9-4A3F-B36A-FAD7D0A3C1CF}" type="datetime1">
              <a:rPr lang="it-IT" smtClean="0"/>
              <a:t>23/09/2020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05C6F64-3921-C34E-959F-601BF7932F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169" y="211756"/>
            <a:ext cx="2685662" cy="110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1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73441"/>
            <a:ext cx="2743200" cy="365125"/>
          </a:xfrm>
        </p:spPr>
        <p:txBody>
          <a:bodyPr/>
          <a:lstStyle/>
          <a:p>
            <a:fld id="{CC645AEF-268B-496A-B418-DC856C112DDA}" type="datetime1">
              <a:rPr lang="it-IT" smtClean="0"/>
              <a:t>23/09/2020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73441"/>
            <a:ext cx="4114800" cy="365125"/>
          </a:xfrm>
        </p:spPr>
        <p:txBody>
          <a:bodyPr/>
          <a:lstStyle/>
          <a:p>
            <a:r>
              <a:rPr lang="it-IT"/>
              <a:t>Antropologia del Mediterraneo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73441"/>
            <a:ext cx="2743200" cy="365125"/>
          </a:xfrm>
        </p:spPr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D866379-DDF8-1445-94E1-35E78CD48637}"/>
              </a:ext>
            </a:extLst>
          </p:cNvPr>
          <p:cNvSpPr/>
          <p:nvPr userDrawn="1"/>
        </p:nvSpPr>
        <p:spPr>
          <a:xfrm>
            <a:off x="0" y="5563402"/>
            <a:ext cx="12192000" cy="1294598"/>
          </a:xfrm>
          <a:prstGeom prst="rect">
            <a:avLst/>
          </a:prstGeom>
          <a:solidFill>
            <a:srgbClr val="DE5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587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73441"/>
            <a:ext cx="2743200" cy="365125"/>
          </a:xfrm>
        </p:spPr>
        <p:txBody>
          <a:bodyPr/>
          <a:lstStyle/>
          <a:p>
            <a:fld id="{A93078C8-9F61-4270-865C-545DC3EAB4CB}" type="datetime1">
              <a:rPr lang="it-IT" smtClean="0"/>
              <a:t>23/09/2020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73441"/>
            <a:ext cx="4114800" cy="365125"/>
          </a:xfrm>
        </p:spPr>
        <p:txBody>
          <a:bodyPr/>
          <a:lstStyle/>
          <a:p>
            <a:r>
              <a:rPr lang="it-IT"/>
              <a:t>Antropologia del Mediterraneo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73441"/>
            <a:ext cx="2743200" cy="365125"/>
          </a:xfrm>
        </p:spPr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D866379-DDF8-1445-94E1-35E78CD48637}"/>
              </a:ext>
            </a:extLst>
          </p:cNvPr>
          <p:cNvSpPr/>
          <p:nvPr userDrawn="1"/>
        </p:nvSpPr>
        <p:spPr>
          <a:xfrm>
            <a:off x="0" y="5563402"/>
            <a:ext cx="12192000" cy="1294598"/>
          </a:xfrm>
          <a:prstGeom prst="rect">
            <a:avLst/>
          </a:prstGeom>
          <a:solidFill>
            <a:srgbClr val="866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25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73441"/>
            <a:ext cx="2743200" cy="365125"/>
          </a:xfrm>
        </p:spPr>
        <p:txBody>
          <a:bodyPr/>
          <a:lstStyle/>
          <a:p>
            <a:fld id="{CA1C6008-06C0-48EF-92AD-2D8BE980B3E3}" type="datetime1">
              <a:rPr lang="it-IT" smtClean="0"/>
              <a:t>23/09/2020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73441"/>
            <a:ext cx="4114800" cy="365125"/>
          </a:xfrm>
        </p:spPr>
        <p:txBody>
          <a:bodyPr/>
          <a:lstStyle/>
          <a:p>
            <a:r>
              <a:rPr lang="it-IT"/>
              <a:t>Antropologia del Mediterraneo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73441"/>
            <a:ext cx="2743200" cy="365125"/>
          </a:xfrm>
        </p:spPr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D866379-DDF8-1445-94E1-35E78CD48637}"/>
              </a:ext>
            </a:extLst>
          </p:cNvPr>
          <p:cNvSpPr/>
          <p:nvPr userDrawn="1"/>
        </p:nvSpPr>
        <p:spPr>
          <a:xfrm>
            <a:off x="0" y="5563402"/>
            <a:ext cx="12192000" cy="1294598"/>
          </a:xfrm>
          <a:prstGeom prst="rect">
            <a:avLst/>
          </a:prstGeom>
          <a:solidFill>
            <a:srgbClr val="006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879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73441"/>
            <a:ext cx="2743200" cy="365125"/>
          </a:xfrm>
        </p:spPr>
        <p:txBody>
          <a:bodyPr/>
          <a:lstStyle/>
          <a:p>
            <a:fld id="{5E9F6806-5766-427D-AFC0-3C50D496BE5C}" type="datetime1">
              <a:rPr lang="it-IT" smtClean="0"/>
              <a:t>23/09/2020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73441"/>
            <a:ext cx="4114800" cy="365125"/>
          </a:xfrm>
        </p:spPr>
        <p:txBody>
          <a:bodyPr/>
          <a:lstStyle/>
          <a:p>
            <a:r>
              <a:rPr lang="it-IT"/>
              <a:t>Antropologia del Mediterraneo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73441"/>
            <a:ext cx="2743200" cy="365125"/>
          </a:xfrm>
        </p:spPr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D866379-DDF8-1445-94E1-35E78CD48637}"/>
              </a:ext>
            </a:extLst>
          </p:cNvPr>
          <p:cNvSpPr/>
          <p:nvPr userDrawn="1"/>
        </p:nvSpPr>
        <p:spPr>
          <a:xfrm>
            <a:off x="0" y="5563402"/>
            <a:ext cx="12192000" cy="1294598"/>
          </a:xfrm>
          <a:prstGeom prst="rect">
            <a:avLst/>
          </a:prstGeom>
          <a:solidFill>
            <a:srgbClr val="E54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40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73441"/>
            <a:ext cx="2743200" cy="365125"/>
          </a:xfrm>
        </p:spPr>
        <p:txBody>
          <a:bodyPr/>
          <a:lstStyle/>
          <a:p>
            <a:fld id="{BD2F5C41-928C-465E-928F-4A30B291D5FE}" type="datetime1">
              <a:rPr lang="it-IT" smtClean="0"/>
              <a:t>23/09/2020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73441"/>
            <a:ext cx="4114800" cy="365125"/>
          </a:xfrm>
        </p:spPr>
        <p:txBody>
          <a:bodyPr/>
          <a:lstStyle/>
          <a:p>
            <a:r>
              <a:rPr lang="it-IT"/>
              <a:t>Antropologia del Mediterraneo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73441"/>
            <a:ext cx="2743200" cy="365125"/>
          </a:xfrm>
        </p:spPr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D866379-DDF8-1445-94E1-35E78CD48637}"/>
              </a:ext>
            </a:extLst>
          </p:cNvPr>
          <p:cNvSpPr/>
          <p:nvPr userDrawn="1"/>
        </p:nvSpPr>
        <p:spPr>
          <a:xfrm>
            <a:off x="0" y="5563402"/>
            <a:ext cx="12192000" cy="1294598"/>
          </a:xfrm>
          <a:prstGeom prst="rect">
            <a:avLst/>
          </a:prstGeom>
          <a:solidFill>
            <a:srgbClr val="BEC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907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474C0-EF0B-40BA-B7B5-0B45272EA818}" type="datetime1">
              <a:rPr lang="it-IT" smtClean="0"/>
              <a:t>23/09/2020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Antropologia del Mediterraneo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95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868213"/>
            <a:ext cx="12192000" cy="1389506"/>
          </a:xfrm>
        </p:spPr>
        <p:txBody>
          <a:bodyPr>
            <a:normAutofit/>
          </a:bodyPr>
          <a:lstStyle/>
          <a:p>
            <a:r>
              <a:rPr lang="it-IT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2301007"/>
            <a:ext cx="12182818" cy="1655762"/>
          </a:xfrm>
        </p:spPr>
        <p:txBody>
          <a:bodyPr>
            <a:normAutofit/>
          </a:bodyPr>
          <a:lstStyle/>
          <a:p>
            <a:r>
              <a:rPr lang="it-IT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Proff. Paola Sacchi e Pier Paolo </a:t>
            </a:r>
            <a:r>
              <a:rPr lang="it-IT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lang="it-IT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B4C35D45-9251-4921-B7D8-DD171060F540}"/>
              </a:ext>
            </a:extLst>
          </p:cNvPr>
          <p:cNvSpPr txBox="1">
            <a:spLocks/>
          </p:cNvSpPr>
          <p:nvPr/>
        </p:nvSpPr>
        <p:spPr>
          <a:xfrm>
            <a:off x="9182" y="3085600"/>
            <a:ext cx="12182818" cy="871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A.A. 2020/21</a:t>
            </a:r>
          </a:p>
          <a:p>
            <a:r>
              <a:rPr lang="it-IT" sz="1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Corsi di laurea in Scienze internazionali – Antropologia culturale e Etnologia</a:t>
            </a:r>
            <a:endParaRPr lang="it-IT" sz="1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31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28233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BB171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it-IT" sz="2800" b="1" i="1" dirty="0"/>
              <a:t>Alfred R. </a:t>
            </a:r>
            <a:r>
              <a:rPr lang="it-IT" sz="2800" b="1" i="1" dirty="0" err="1"/>
              <a:t>Radcliffe</a:t>
            </a:r>
            <a:r>
              <a:rPr lang="it-IT" sz="2800" b="1" i="1" dirty="0"/>
              <a:t>-Brown (1881-1955)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F99FC27-69F9-44E9-BC6D-315AC5994CC7}"/>
              </a:ext>
            </a:extLst>
          </p:cNvPr>
          <p:cNvSpPr txBox="1">
            <a:spLocks/>
          </p:cNvSpPr>
          <p:nvPr/>
        </p:nvSpPr>
        <p:spPr>
          <a:xfrm>
            <a:off x="181070" y="5894936"/>
            <a:ext cx="11796665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22975BDD-81D4-4393-A279-371977DC3842}"/>
              </a:ext>
            </a:extLst>
          </p:cNvPr>
          <p:cNvSpPr txBox="1">
            <a:spLocks/>
          </p:cNvSpPr>
          <p:nvPr/>
        </p:nvSpPr>
        <p:spPr>
          <a:xfrm>
            <a:off x="208229" y="6231420"/>
            <a:ext cx="11796665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– Pier Paolo </a:t>
            </a:r>
            <a:r>
              <a:rPr kumimoji="0" lang="it-IT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kumimoji="0" lang="it-IT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5151FA4-0FF2-4823-B20B-CCA58ADA0C43}"/>
              </a:ext>
            </a:extLst>
          </p:cNvPr>
          <p:cNvSpPr txBox="1"/>
          <p:nvPr/>
        </p:nvSpPr>
        <p:spPr>
          <a:xfrm>
            <a:off x="368449" y="1131307"/>
            <a:ext cx="9343176" cy="4427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Antropologia del Mediterraneo</a:t>
            </a:r>
          </a:p>
        </p:txBody>
      </p:sp>
      <p:pic>
        <p:nvPicPr>
          <p:cNvPr id="7" name="Segnaposto contenuto 3" descr="RAI 25159 Alfred Reginald Radcliffe-Brown Radcliffe-Brown's college  nickname was 'Anarchy Brown' because of his admiration … | Interfaith,  Anthropology, Linguistics">
            <a:extLst>
              <a:ext uri="{FF2B5EF4-FFF2-40B4-BE49-F238E27FC236}">
                <a16:creationId xmlns:a16="http://schemas.microsoft.com/office/drawing/2014/main" id="{9DF08F7D-5612-4830-91A3-F9FD785C0717}"/>
              </a:ext>
            </a:extLst>
          </p:cNvPr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565" y="1449000"/>
            <a:ext cx="3200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Risultati immagini per radcliffe brown structure and function in primitive society">
            <a:extLst>
              <a:ext uri="{FF2B5EF4-FFF2-40B4-BE49-F238E27FC236}">
                <a16:creationId xmlns:a16="http://schemas.microsoft.com/office/drawing/2014/main" id="{B551FD5D-8662-425B-85A4-82F57E78384F}"/>
              </a:ext>
            </a:extLst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4561" y="1449000"/>
            <a:ext cx="2844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9028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491150-0A6F-47D2-967F-18CC4FCC205A}"/>
              </a:ext>
            </a:extLst>
          </p:cNvPr>
          <p:cNvSpPr txBox="1">
            <a:spLocks/>
          </p:cNvSpPr>
          <p:nvPr/>
        </p:nvSpPr>
        <p:spPr>
          <a:xfrm>
            <a:off x="181070" y="5894936"/>
            <a:ext cx="11796665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2BA40961-6FC9-4CC2-BDB5-60F4A54C81E3}"/>
              </a:ext>
            </a:extLst>
          </p:cNvPr>
          <p:cNvSpPr txBox="1">
            <a:spLocks/>
          </p:cNvSpPr>
          <p:nvPr/>
        </p:nvSpPr>
        <p:spPr>
          <a:xfrm>
            <a:off x="197667" y="6259145"/>
            <a:ext cx="11796665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– Pier Paolo </a:t>
            </a:r>
            <a:r>
              <a:rPr kumimoji="0" lang="it-IT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kumimoji="0" lang="it-IT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62677D1-11EA-4653-9C88-1FF5DF9B2F64}"/>
              </a:ext>
            </a:extLst>
          </p:cNvPr>
          <p:cNvSpPr txBox="1"/>
          <p:nvPr/>
        </p:nvSpPr>
        <p:spPr>
          <a:xfrm>
            <a:off x="0" y="28233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BB171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b="1" i="1" dirty="0"/>
              <a:t>La centralità della parentela negli studi antropologici</a:t>
            </a:r>
            <a:endParaRPr kumimoji="0" lang="it-IT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3BD40C0-613A-4874-8B4F-F766B0777D5D}"/>
              </a:ext>
            </a:extLst>
          </p:cNvPr>
          <p:cNvSpPr txBox="1"/>
          <p:nvPr/>
        </p:nvSpPr>
        <p:spPr>
          <a:xfrm>
            <a:off x="368449" y="1131307"/>
            <a:ext cx="934317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Font typeface="Wingdings" pitchFamily="2" charset="2"/>
              <a:buChar char="§"/>
            </a:pPr>
            <a:r>
              <a:rPr lang="it-IT" sz="1600" dirty="0"/>
              <a:t> Non è casuale che la proposta di </a:t>
            </a:r>
            <a:r>
              <a:rPr lang="it-IT" sz="1600" dirty="0" err="1"/>
              <a:t>Radcliffe</a:t>
            </a:r>
            <a:r>
              <a:rPr lang="it-IT" sz="1600" dirty="0"/>
              <a:t>-Brown di focalizzare la ricerca antropologica sullo studio della struttura sociale venga avanzata in un articolo del 1941 che si intitola “</a:t>
            </a:r>
            <a:r>
              <a:rPr lang="en-GB" sz="1600" dirty="0"/>
              <a:t>The Study of Kinship Systems</a:t>
            </a:r>
            <a:r>
              <a:rPr lang="it-IT" sz="1600" dirty="0"/>
              <a:t>” [Lo studio dei sistemi di parentela], </a:t>
            </a:r>
            <a:r>
              <a:rPr lang="en-GB" sz="1600" i="1" dirty="0"/>
              <a:t>Journal of the Royal Anthropological Institute</a:t>
            </a:r>
            <a:r>
              <a:rPr lang="it-IT" sz="1600" dirty="0"/>
              <a:t>, 71 (ora in </a:t>
            </a:r>
            <a:r>
              <a:rPr lang="it-IT" sz="1600" dirty="0" err="1"/>
              <a:t>Radcliffe</a:t>
            </a:r>
            <a:r>
              <a:rPr lang="it-IT" sz="1600" dirty="0"/>
              <a:t>-Brown, </a:t>
            </a:r>
            <a:r>
              <a:rPr lang="en-GB" sz="1600" i="1" dirty="0"/>
              <a:t>Structure and Function in Primitive Society</a:t>
            </a:r>
            <a:r>
              <a:rPr lang="it-IT" sz="1600" dirty="0"/>
              <a:t>, 1952).</a:t>
            </a:r>
          </a:p>
          <a:p>
            <a:pPr>
              <a:spcAft>
                <a:spcPts val="300"/>
              </a:spcAft>
              <a:buFont typeface="Wingdings" pitchFamily="2" charset="2"/>
              <a:buChar char="§"/>
            </a:pPr>
            <a:r>
              <a:rPr lang="it-IT" sz="1600" dirty="0"/>
              <a:t> Come ricorda lo stesso </a:t>
            </a:r>
            <a:r>
              <a:rPr lang="it-IT" sz="1600" dirty="0" err="1"/>
              <a:t>Radcliffe</a:t>
            </a:r>
            <a:r>
              <a:rPr lang="it-IT" sz="1600" dirty="0"/>
              <a:t>-Brown nelle prime righe di questo articolo, sin dalle sue origini – dai tempi di Morgan – </a:t>
            </a:r>
            <a:r>
              <a:rPr lang="en-US" sz="1600" dirty="0"/>
              <a:t>“the subject of </a:t>
            </a:r>
            <a:r>
              <a:rPr lang="en-US" sz="1600" b="1" dirty="0"/>
              <a:t>kinship </a:t>
            </a:r>
            <a:r>
              <a:rPr lang="en-US" sz="1600" dirty="0"/>
              <a:t>[</a:t>
            </a:r>
            <a:r>
              <a:rPr lang="en-US" sz="1600" dirty="0" err="1"/>
              <a:t>parentela</a:t>
            </a:r>
            <a:r>
              <a:rPr lang="en-US" sz="1600" dirty="0"/>
              <a:t>]</a:t>
            </a:r>
            <a:r>
              <a:rPr lang="en-US" sz="1600" b="1" dirty="0"/>
              <a:t> </a:t>
            </a:r>
            <a:r>
              <a:rPr lang="en-US" sz="1600" dirty="0"/>
              <a:t>has occupied a special and important position in social anthropology</a:t>
            </a:r>
            <a:r>
              <a:rPr lang="it-IT" sz="1600" dirty="0"/>
              <a:t>”.</a:t>
            </a:r>
          </a:p>
          <a:p>
            <a:pPr>
              <a:buFont typeface="Wingdings" pitchFamily="2" charset="2"/>
              <a:buChar char="§"/>
            </a:pPr>
            <a:r>
              <a:rPr lang="it-IT" sz="1600" dirty="0"/>
              <a:t> In lezioni di “allineamento” come questa è utile iniziare ad acquisire familiarità con alcuni concetti – e anche con alcune notazioni specifiche – fondamentali nello studio antropologico della parentela:  </a:t>
            </a:r>
          </a:p>
          <a:p>
            <a:pPr marL="720000" lvl="0"/>
            <a:r>
              <a:rPr lang="it-IT" sz="1600" dirty="0"/>
              <a:t>I “simboli” della parentela nella notazione usata dagli antropologi</a:t>
            </a:r>
          </a:p>
          <a:p>
            <a:pPr marL="720000" lvl="0"/>
            <a:r>
              <a:rPr lang="it-IT" sz="1600" dirty="0"/>
              <a:t>Consanguineità/discendenza e affinità/alleanza</a:t>
            </a:r>
          </a:p>
          <a:p>
            <a:pPr marL="720000" lvl="0"/>
            <a:r>
              <a:rPr lang="it-IT" sz="1600" dirty="0"/>
              <a:t>Patrilinearità e matrilinearità</a:t>
            </a:r>
          </a:p>
          <a:p>
            <a:pPr marL="720000" lvl="0"/>
            <a:r>
              <a:rPr lang="it-IT" sz="1600" dirty="0"/>
              <a:t>Endogamia e esogamia</a:t>
            </a:r>
          </a:p>
          <a:p>
            <a:pPr marL="720000" lvl="0">
              <a:spcAft>
                <a:spcPts val="600"/>
              </a:spcAft>
            </a:pPr>
            <a:r>
              <a:rPr lang="it-IT" sz="1600" dirty="0"/>
              <a:t>Monogamia, poligamia, poliginia, poliandria</a:t>
            </a:r>
          </a:p>
          <a:p>
            <a:pPr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600" dirty="0"/>
              <a:t>Sarà d’aiuto il PowerPoint </a:t>
            </a:r>
            <a:r>
              <a:rPr lang="it-IT" sz="1600" i="1" dirty="0"/>
              <a:t>Famiglia e parentela: costruzioni sociali e culturali</a:t>
            </a:r>
            <a:r>
              <a:rPr lang="it-IT" sz="1600" dirty="0"/>
              <a:t> del prof. Javier González </a:t>
            </a:r>
            <a:r>
              <a:rPr lang="it-IT" sz="1600" dirty="0" err="1"/>
              <a:t>Díez</a:t>
            </a:r>
            <a:r>
              <a:rPr lang="it-IT" sz="1600" dirty="0"/>
              <a:t>,  che sarà reso disponibile tra i materiali didattici caricati in </a:t>
            </a:r>
            <a:r>
              <a:rPr lang="it-IT" sz="1600" dirty="0" err="1"/>
              <a:t>Moodle</a:t>
            </a:r>
            <a:r>
              <a:rPr lang="it-IT" sz="1600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Antropologia del Mediterraneo</a:t>
            </a:r>
          </a:p>
        </p:txBody>
      </p:sp>
    </p:spTree>
    <p:extLst>
      <p:ext uri="{BB962C8B-B14F-4D97-AF65-F5344CB8AC3E}">
        <p14:creationId xmlns:p14="http://schemas.microsoft.com/office/powerpoint/2010/main" val="247360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7F87BD-A8AF-4CC4-BC0A-439E1B0283E0}"/>
              </a:ext>
            </a:extLst>
          </p:cNvPr>
          <p:cNvSpPr txBox="1">
            <a:spLocks/>
          </p:cNvSpPr>
          <p:nvPr/>
        </p:nvSpPr>
        <p:spPr>
          <a:xfrm>
            <a:off x="181070" y="5894936"/>
            <a:ext cx="11796665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BE20370E-1B29-4B5A-8D5B-6CCD2F37144C}"/>
              </a:ext>
            </a:extLst>
          </p:cNvPr>
          <p:cNvSpPr txBox="1">
            <a:spLocks/>
          </p:cNvSpPr>
          <p:nvPr/>
        </p:nvSpPr>
        <p:spPr>
          <a:xfrm>
            <a:off x="208229" y="6231420"/>
            <a:ext cx="11796665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– Pier Paolo </a:t>
            </a:r>
            <a:r>
              <a:rPr kumimoji="0" lang="it-IT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kumimoji="0" lang="it-IT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2826240-1EE6-4DEE-B135-F171CE860655}"/>
              </a:ext>
            </a:extLst>
          </p:cNvPr>
          <p:cNvSpPr txBox="1"/>
          <p:nvPr/>
        </p:nvSpPr>
        <p:spPr>
          <a:xfrm>
            <a:off x="0" y="28233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800" b="1" i="1" dirty="0"/>
              <a:t>Dallo studio della parentela allo studio del genere:</a:t>
            </a:r>
            <a:br>
              <a:rPr lang="it-IT" sz="2800" b="1" i="1" dirty="0"/>
            </a:br>
            <a:r>
              <a:rPr lang="it-IT" sz="2800" b="1" i="1" dirty="0"/>
              <a:t>rilevanza per l’antropologia del Mediterraneo</a:t>
            </a:r>
            <a:endParaRPr kumimoji="0" lang="it-IT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B9F990E-EB22-440F-834E-4102C7B115E2}"/>
              </a:ext>
            </a:extLst>
          </p:cNvPr>
          <p:cNvSpPr txBox="1"/>
          <p:nvPr/>
        </p:nvSpPr>
        <p:spPr>
          <a:xfrm>
            <a:off x="368449" y="1131307"/>
            <a:ext cx="9343176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endParaRPr lang="it-IT" sz="1600" dirty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000" dirty="0"/>
              <a:t>Nel 1941 </a:t>
            </a:r>
            <a:r>
              <a:rPr lang="it-IT" sz="2000" dirty="0" err="1"/>
              <a:t>Radcliffe</a:t>
            </a:r>
            <a:r>
              <a:rPr lang="it-IT" sz="2000" dirty="0"/>
              <a:t>-Brown aveva sottolineato che sin dalle origini della disciplina lo studio della parentela aveva rivestito una posizione centrale per l’antropologia sociale.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Nel 1967 Robin Fox (</a:t>
            </a:r>
            <a:r>
              <a:rPr lang="en-GB" sz="2000" i="1" dirty="0"/>
              <a:t>Kinship and Marriage. An Anthropological Perspective</a:t>
            </a:r>
            <a:r>
              <a:rPr lang="en-GB" sz="2000" dirty="0"/>
              <a:t>, Penguin Books</a:t>
            </a:r>
            <a:r>
              <a:rPr lang="it-IT" sz="2000" dirty="0"/>
              <a:t>, p. 10) aveva ribadito che “la parentela è per l’antropologia quel che la logica è per la filosofia e il disegno di figura per le arti figurative: è il cuore della disciplina”.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000" dirty="0"/>
              <a:t>Questo rimane vero fino al 1980 circa, quando lo studio della parentela inizia dapprima a perdere terreno a favore degli studi di genere e, più recentemente, a riacquisire importanza intrecciandosi fortemente con gli stessi studi di genere.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it-IT" sz="2000" dirty="0"/>
              <a:t>Come si vedrà, lo studio del genere ha una particolare rilevanza per l’antropologia del Mediterraneo.</a:t>
            </a:r>
            <a:r>
              <a:rPr lang="it-IT" sz="2000" b="1" dirty="0"/>
              <a:t> </a:t>
            </a:r>
            <a:endParaRPr lang="it-IT" sz="2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Antropologia del Mediterraneo</a:t>
            </a:r>
          </a:p>
        </p:txBody>
      </p:sp>
    </p:spTree>
    <p:extLst>
      <p:ext uri="{BB962C8B-B14F-4D97-AF65-F5344CB8AC3E}">
        <p14:creationId xmlns:p14="http://schemas.microsoft.com/office/powerpoint/2010/main" val="3851103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491150-0A6F-47D2-967F-18CC4FCC205A}"/>
              </a:ext>
            </a:extLst>
          </p:cNvPr>
          <p:cNvSpPr txBox="1">
            <a:spLocks/>
          </p:cNvSpPr>
          <p:nvPr/>
        </p:nvSpPr>
        <p:spPr>
          <a:xfrm>
            <a:off x="181070" y="5894936"/>
            <a:ext cx="11796665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2BA40961-6FC9-4CC2-BDB5-60F4A54C81E3}"/>
              </a:ext>
            </a:extLst>
          </p:cNvPr>
          <p:cNvSpPr txBox="1">
            <a:spLocks/>
          </p:cNvSpPr>
          <p:nvPr/>
        </p:nvSpPr>
        <p:spPr>
          <a:xfrm>
            <a:off x="197667" y="6259145"/>
            <a:ext cx="11796665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– Pier Paolo </a:t>
            </a:r>
            <a:r>
              <a:rPr lang="it-IT" sz="11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lang="it-IT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62677D1-11EA-4653-9C88-1FF5DF9B2F64}"/>
              </a:ext>
            </a:extLst>
          </p:cNvPr>
          <p:cNvSpPr txBox="1"/>
          <p:nvPr/>
        </p:nvSpPr>
        <p:spPr>
          <a:xfrm>
            <a:off x="0" y="28233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</a:t>
            </a:r>
            <a:r>
              <a:rPr lang="it-IT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Lezione 0.2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3BD40C0-613A-4874-8B4F-F766B0777D5D}"/>
              </a:ext>
            </a:extLst>
          </p:cNvPr>
          <p:cNvSpPr txBox="1"/>
          <p:nvPr/>
        </p:nvSpPr>
        <p:spPr>
          <a:xfrm>
            <a:off x="368449" y="1131307"/>
            <a:ext cx="9343176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endParaRPr lang="it-IT" sz="3200" b="1" dirty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endParaRPr lang="it-IT" sz="3200" b="1" dirty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it-IT" sz="3600" b="1" dirty="0">
                <a:solidFill>
                  <a:prstClr val="black"/>
                </a:solidFill>
              </a:rPr>
              <a:t>	Il lessico dell’antropologia:</a:t>
            </a:r>
          </a:p>
          <a:p>
            <a:pPr lvl="0" algn="ctr">
              <a:spcBef>
                <a:spcPct val="20000"/>
              </a:spcBef>
            </a:pPr>
            <a:r>
              <a:rPr lang="it-IT" sz="2800" b="1">
                <a:solidFill>
                  <a:prstClr val="black"/>
                </a:solidFill>
              </a:rPr>
              <a:t>	cultura</a:t>
            </a:r>
            <a:r>
              <a:rPr lang="it-IT" sz="2800" b="1" dirty="0">
                <a:solidFill>
                  <a:prstClr val="black"/>
                </a:solidFill>
              </a:rPr>
              <a:t>, struttura sociale, parentela, genere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Antropologia del Mediterraneo</a:t>
            </a:r>
          </a:p>
        </p:txBody>
      </p:sp>
    </p:spTree>
    <p:extLst>
      <p:ext uri="{BB962C8B-B14F-4D97-AF65-F5344CB8AC3E}">
        <p14:creationId xmlns:p14="http://schemas.microsoft.com/office/powerpoint/2010/main" val="3555252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7F87BD-A8AF-4CC4-BC0A-439E1B0283E0}"/>
              </a:ext>
            </a:extLst>
          </p:cNvPr>
          <p:cNvSpPr txBox="1">
            <a:spLocks/>
          </p:cNvSpPr>
          <p:nvPr/>
        </p:nvSpPr>
        <p:spPr>
          <a:xfrm>
            <a:off x="181070" y="5894936"/>
            <a:ext cx="11796665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</a:p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BE20370E-1B29-4B5A-8D5B-6CCD2F37144C}"/>
              </a:ext>
            </a:extLst>
          </p:cNvPr>
          <p:cNvSpPr txBox="1">
            <a:spLocks/>
          </p:cNvSpPr>
          <p:nvPr/>
        </p:nvSpPr>
        <p:spPr>
          <a:xfrm>
            <a:off x="208229" y="6231420"/>
            <a:ext cx="11796665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– Pier Paolo </a:t>
            </a:r>
            <a:r>
              <a:rPr lang="it-IT" sz="11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lang="it-IT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2826240-1EE6-4DEE-B135-F171CE860655}"/>
              </a:ext>
            </a:extLst>
          </p:cNvPr>
          <p:cNvSpPr txBox="1"/>
          <p:nvPr/>
        </p:nvSpPr>
        <p:spPr>
          <a:xfrm>
            <a:off x="0" y="28233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it-IT" sz="2800" b="1" i="1" dirty="0"/>
              <a:t>1871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B9F990E-EB22-440F-834E-4102C7B115E2}"/>
              </a:ext>
            </a:extLst>
          </p:cNvPr>
          <p:cNvSpPr txBox="1"/>
          <p:nvPr/>
        </p:nvSpPr>
        <p:spPr>
          <a:xfrm>
            <a:off x="368449" y="1131307"/>
            <a:ext cx="934317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dirty="0"/>
              <a:t>Gli inizi dell’antropologia culturale e dell’antropologia sociale possono essere ricondotti, rispettivamente, a due libri fondamentali pubblicati nello stesso anno:</a:t>
            </a:r>
          </a:p>
          <a:p>
            <a:pPr>
              <a:buNone/>
            </a:pPr>
            <a:endParaRPr lang="it-IT" dirty="0"/>
          </a:p>
          <a:p>
            <a:pPr marL="100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Edward B. Tylor, </a:t>
            </a:r>
            <a:r>
              <a:rPr lang="en-GB" i="1" dirty="0"/>
              <a:t>Primitive Culture. Researches into the Development of Mythology, Philosophy, Religion, Language, Art, and Custom</a:t>
            </a:r>
            <a:r>
              <a:rPr lang="en-GB" dirty="0"/>
              <a:t>, London, John Murray, 1871.</a:t>
            </a:r>
            <a:endParaRPr lang="it-IT" dirty="0"/>
          </a:p>
          <a:p>
            <a:pPr marL="1005750" lvl="0" indent="-285750">
              <a:buFont typeface="Arial" panose="020B0604020202020204" pitchFamily="34" charset="0"/>
              <a:buChar char="•"/>
            </a:pPr>
            <a:r>
              <a:rPr lang="en-US" dirty="0"/>
              <a:t>Lewis H. Morgan, </a:t>
            </a:r>
            <a:r>
              <a:rPr lang="en-US" i="1" dirty="0"/>
              <a:t>Systems of Consanguinity and Affinity of the Human Family</a:t>
            </a:r>
            <a:r>
              <a:rPr lang="en-US" dirty="0"/>
              <a:t>, Washington, Smithsonian Institution, 1871.</a:t>
            </a: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/>
              <a:t>Ironicamente, il testo fondativo dell’antropologia culturale, destinata ad essere prevalentemente americana, è scritto da un inglese (</a:t>
            </a:r>
            <a:r>
              <a:rPr lang="it-IT" dirty="0" err="1"/>
              <a:t>Tylor</a:t>
            </a:r>
            <a:r>
              <a:rPr lang="it-IT" dirty="0"/>
              <a:t>), mentre il testo fondativo degli studi di parentela – centrali per l’antropologia sociale di scuola britannica – è scritto da un americano (Morgan).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Antropologia del Mediterraneo</a:t>
            </a:r>
          </a:p>
        </p:txBody>
      </p:sp>
    </p:spTree>
    <p:extLst>
      <p:ext uri="{BB962C8B-B14F-4D97-AF65-F5344CB8AC3E}">
        <p14:creationId xmlns:p14="http://schemas.microsoft.com/office/powerpoint/2010/main" val="2068771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CFB984-EC62-4468-AFB3-25D582FB1DF2}"/>
              </a:ext>
            </a:extLst>
          </p:cNvPr>
          <p:cNvSpPr txBox="1">
            <a:spLocks/>
          </p:cNvSpPr>
          <p:nvPr/>
        </p:nvSpPr>
        <p:spPr>
          <a:xfrm>
            <a:off x="181070" y="5894936"/>
            <a:ext cx="11796665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</a:p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D2D9AA4E-E2C6-411F-BB55-82CC1BE57469}"/>
              </a:ext>
            </a:extLst>
          </p:cNvPr>
          <p:cNvSpPr txBox="1">
            <a:spLocks/>
          </p:cNvSpPr>
          <p:nvPr/>
        </p:nvSpPr>
        <p:spPr>
          <a:xfrm>
            <a:off x="208229" y="6231420"/>
            <a:ext cx="11796665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– Pier Paolo </a:t>
            </a:r>
            <a:r>
              <a:rPr lang="it-IT" sz="11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lang="it-IT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1632976-9C63-499E-995F-6595CC625DDA}"/>
              </a:ext>
            </a:extLst>
          </p:cNvPr>
          <p:cNvSpPr txBox="1"/>
          <p:nvPr/>
        </p:nvSpPr>
        <p:spPr>
          <a:xfrm>
            <a:off x="0" y="28233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>
                <a:solidFill>
                  <a:prstClr val="black"/>
                </a:solidFill>
                <a:ea typeface="+mj-ea"/>
                <a:cs typeface="+mj-cs"/>
              </a:rPr>
              <a:t>Edward B. Tylor (1832-1917) e </a:t>
            </a:r>
            <a:r>
              <a:rPr lang="it-IT" sz="2800" b="1">
                <a:solidFill>
                  <a:prstClr val="black"/>
                </a:solidFill>
                <a:ea typeface="+mj-ea"/>
                <a:cs typeface="+mj-cs"/>
              </a:rPr>
              <a:t>Primitive Culture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87AEBBA-7499-4324-AB63-F36F09D32CF9}"/>
              </a:ext>
            </a:extLst>
          </p:cNvPr>
          <p:cNvSpPr txBox="1"/>
          <p:nvPr/>
        </p:nvSpPr>
        <p:spPr>
          <a:xfrm>
            <a:off x="368449" y="1131307"/>
            <a:ext cx="9343176" cy="4427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Antropologia del Mediterraneo</a:t>
            </a:r>
          </a:p>
        </p:txBody>
      </p:sp>
      <p:pic>
        <p:nvPicPr>
          <p:cNvPr id="7" name="Immagine 6" descr="Edward Burnett Tylor.jpg">
            <a:extLst>
              <a:ext uri="{FF2B5EF4-FFF2-40B4-BE49-F238E27FC236}">
                <a16:creationId xmlns:a16="http://schemas.microsoft.com/office/drawing/2014/main" id="{58A13AE0-E5F4-4B3D-A2CB-4F13A67206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217" y="1299548"/>
            <a:ext cx="305943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egnaposto contenuto 3" descr="Edward Burnett Tylor | Open Library">
            <a:extLst>
              <a:ext uri="{FF2B5EF4-FFF2-40B4-BE49-F238E27FC236}">
                <a16:creationId xmlns:a16="http://schemas.microsoft.com/office/drawing/2014/main" id="{4834FD5E-FCBC-4A95-BBCA-BB3CCEA3CB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3347" y="1299548"/>
            <a:ext cx="2772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6986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4D0C87-7EEF-445A-B274-D70AC6B5FE32}"/>
              </a:ext>
            </a:extLst>
          </p:cNvPr>
          <p:cNvSpPr txBox="1">
            <a:spLocks/>
          </p:cNvSpPr>
          <p:nvPr/>
        </p:nvSpPr>
        <p:spPr>
          <a:xfrm>
            <a:off x="181070" y="5894936"/>
            <a:ext cx="11796665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</a:p>
          <a:p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23B54174-EBA3-4C72-8B30-772941404A9D}"/>
              </a:ext>
            </a:extLst>
          </p:cNvPr>
          <p:cNvSpPr txBox="1">
            <a:spLocks/>
          </p:cNvSpPr>
          <p:nvPr/>
        </p:nvSpPr>
        <p:spPr>
          <a:xfrm>
            <a:off x="208229" y="6231420"/>
            <a:ext cx="11796665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– Pier Paolo </a:t>
            </a:r>
            <a:r>
              <a:rPr lang="it-IT" sz="11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lang="it-IT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9D5F10E-50F4-4326-9914-0CBFEFF1875B}"/>
              </a:ext>
            </a:extLst>
          </p:cNvPr>
          <p:cNvSpPr txBox="1"/>
          <p:nvPr/>
        </p:nvSpPr>
        <p:spPr>
          <a:xfrm>
            <a:off x="43960" y="282337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>
                <a:solidFill>
                  <a:prstClr val="black"/>
                </a:solidFill>
                <a:ea typeface="+mj-ea"/>
                <a:cs typeface="+mj-cs"/>
              </a:rPr>
              <a:t>Lewis H. Morgan (1818-1881) e i </a:t>
            </a:r>
            <a:r>
              <a:rPr lang="it-IT" sz="2800" b="1" dirty="0">
                <a:solidFill>
                  <a:prstClr val="black"/>
                </a:solidFill>
                <a:ea typeface="+mj-ea"/>
                <a:cs typeface="+mj-cs"/>
              </a:rPr>
              <a:t>Systems</a:t>
            </a:r>
            <a:br>
              <a:rPr lang="it-IT" sz="2800" b="1" dirty="0">
                <a:solidFill>
                  <a:prstClr val="black"/>
                </a:solidFill>
                <a:ea typeface="+mj-ea"/>
                <a:cs typeface="+mj-cs"/>
              </a:rPr>
            </a:br>
            <a:br>
              <a:rPr lang="it-IT" sz="1600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it-IT" sz="1400" dirty="0">
                <a:solidFill>
                  <a:prstClr val="black"/>
                </a:solidFill>
                <a:ea typeface="+mj-ea"/>
                <a:cs typeface="+mj-cs"/>
              </a:rPr>
              <a:t>Nell’immagine la copertina dell’edizione paperback 1997, </a:t>
            </a:r>
            <a:r>
              <a:rPr lang="it-IT" sz="1400" dirty="0" err="1">
                <a:solidFill>
                  <a:prstClr val="black"/>
                </a:solidFill>
                <a:ea typeface="+mj-ea"/>
                <a:cs typeface="+mj-cs"/>
              </a:rPr>
              <a:t>University</a:t>
            </a:r>
            <a:r>
              <a:rPr lang="it-IT" sz="1400" dirty="0">
                <a:solidFill>
                  <a:prstClr val="black"/>
                </a:solidFill>
                <a:ea typeface="+mj-ea"/>
                <a:cs typeface="+mj-cs"/>
              </a:rPr>
              <a:t> of Nebraska Press:</a:t>
            </a:r>
          </a:p>
          <a:p>
            <a:r>
              <a:rPr lang="it-IT" sz="1400" dirty="0">
                <a:solidFill>
                  <a:prstClr val="black"/>
                </a:solidFill>
                <a:ea typeface="+mj-ea"/>
                <a:cs typeface="+mj-cs"/>
              </a:rPr>
              <a:t>è l’edizione posseduta dalla Biblioteca Bobbio.</a:t>
            </a:r>
            <a:endParaRPr lang="it-IT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E346584-B317-4747-94F7-DF50B95DF597}"/>
              </a:ext>
            </a:extLst>
          </p:cNvPr>
          <p:cNvSpPr txBox="1"/>
          <p:nvPr/>
        </p:nvSpPr>
        <p:spPr>
          <a:xfrm>
            <a:off x="368449" y="1131307"/>
            <a:ext cx="9343176" cy="4427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Antropologia del Mediterraneo</a:t>
            </a:r>
          </a:p>
        </p:txBody>
      </p:sp>
      <p:pic>
        <p:nvPicPr>
          <p:cNvPr id="8" name="Immagine 7" descr="Systems of Consanguinity and Affinity of the Human Family - Wikipedia">
            <a:extLst>
              <a:ext uri="{FF2B5EF4-FFF2-40B4-BE49-F238E27FC236}">
                <a16:creationId xmlns:a16="http://schemas.microsoft.com/office/drawing/2014/main" id="{DF2A32EE-591D-4A60-B07D-9CDF56CBEB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3703" y="1571336"/>
            <a:ext cx="2933344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egnaposto contenuto 3" descr="Systems of Consanguinity and Affinity of the Human Family (Sources of  American Indian Oral Literature): Morgan, Lewis Henry, Tooker, Elisabeth:  9780803282308: Amazon.com: Books">
            <a:extLst>
              <a:ext uri="{FF2B5EF4-FFF2-40B4-BE49-F238E27FC236}">
                <a16:creationId xmlns:a16="http://schemas.microsoft.com/office/drawing/2014/main" id="{EB88A545-7D9E-4492-A2A9-A7FA6930D3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037" y="1598452"/>
            <a:ext cx="3007356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8046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28233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/>
              <a:t>Il concetto di cultura:</a:t>
            </a:r>
            <a:br>
              <a:rPr lang="it-IT" sz="2800" b="1" i="1" dirty="0"/>
            </a:br>
            <a:r>
              <a:rPr lang="it-IT" sz="2800" b="1" i="1" dirty="0"/>
              <a:t>la “definizione antropologica” di </a:t>
            </a:r>
            <a:r>
              <a:rPr lang="it-IT" sz="2800" b="1" i="1" dirty="0" err="1"/>
              <a:t>Tylor</a:t>
            </a:r>
            <a:r>
              <a:rPr lang="it-IT" sz="2800" b="1" i="1" dirty="0"/>
              <a:t> (1871)</a:t>
            </a:r>
            <a:endParaRPr lang="it-IT" sz="28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F99FC27-69F9-44E9-BC6D-315AC5994CC7}"/>
              </a:ext>
            </a:extLst>
          </p:cNvPr>
          <p:cNvSpPr txBox="1">
            <a:spLocks/>
          </p:cNvSpPr>
          <p:nvPr/>
        </p:nvSpPr>
        <p:spPr>
          <a:xfrm>
            <a:off x="181070" y="5894936"/>
            <a:ext cx="11796665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</a:p>
          <a:p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22975BDD-81D4-4393-A279-371977DC3842}"/>
              </a:ext>
            </a:extLst>
          </p:cNvPr>
          <p:cNvSpPr txBox="1">
            <a:spLocks/>
          </p:cNvSpPr>
          <p:nvPr/>
        </p:nvSpPr>
        <p:spPr>
          <a:xfrm>
            <a:off x="208229" y="6231420"/>
            <a:ext cx="11796665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– Pier Paolo </a:t>
            </a:r>
            <a:r>
              <a:rPr lang="it-IT" sz="11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lang="it-IT" sz="1100" b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5151FA4-0FF2-4823-B20B-CCA58ADA0C43}"/>
              </a:ext>
            </a:extLst>
          </p:cNvPr>
          <p:cNvSpPr txBox="1"/>
          <p:nvPr/>
        </p:nvSpPr>
        <p:spPr>
          <a:xfrm>
            <a:off x="368449" y="1431806"/>
            <a:ext cx="9343176" cy="348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dirty="0">
                <a:solidFill>
                  <a:prstClr val="black"/>
                </a:solidFill>
              </a:rPr>
              <a:t>La cultura, secondo la definizione proposta da </a:t>
            </a:r>
            <a:r>
              <a:rPr lang="it-IT" dirty="0" err="1">
                <a:solidFill>
                  <a:prstClr val="black"/>
                </a:solidFill>
              </a:rPr>
              <a:t>Tylor</a:t>
            </a:r>
            <a:r>
              <a:rPr lang="it-IT" dirty="0">
                <a:solidFill>
                  <a:prstClr val="black"/>
                </a:solidFill>
              </a:rPr>
              <a:t> in </a:t>
            </a:r>
            <a:r>
              <a:rPr lang="it-IT" i="1" dirty="0">
                <a:solidFill>
                  <a:prstClr val="black"/>
                </a:solidFill>
              </a:rPr>
              <a:t>Primitive Culture</a:t>
            </a:r>
            <a:r>
              <a:rPr lang="it-IT" dirty="0">
                <a:solidFill>
                  <a:prstClr val="black"/>
                </a:solidFill>
              </a:rPr>
              <a:t>, è “quell’insieme complesso comprendente le conoscenze, le credenze, l’arte, la morale, le leggi, i costumi e tutte le altre facoltà e abitudini acquisite dall’uomo come membro di una società”.</a:t>
            </a:r>
          </a:p>
          <a:p>
            <a:pPr marL="342900" lvl="0" indent="-3429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it-IT" dirty="0">
                <a:solidFill>
                  <a:prstClr val="black"/>
                </a:solidFill>
              </a:rPr>
              <a:t>Questa è la definizione che viene di regola riportata nei manuali di antropologia. Può essere interessante confrontare l’originale</a:t>
            </a:r>
            <a:r>
              <a:rPr lang="en-US" dirty="0">
                <a:solidFill>
                  <a:prstClr val="black"/>
                </a:solidFill>
              </a:rPr>
              <a:t>: </a:t>
            </a:r>
            <a:r>
              <a:rPr lang="en-GB" dirty="0">
                <a:solidFill>
                  <a:prstClr val="black"/>
                </a:solidFill>
              </a:rPr>
              <a:t>“Culture or Civilization, taken in its wide ethnographic sense, is that complex whole which includes knowledge, belief, art, morals, law, custom, and any capabilities and habits acquired by man as a member of a society” (</a:t>
            </a:r>
            <a:r>
              <a:rPr lang="en-GB" i="1" dirty="0">
                <a:solidFill>
                  <a:prstClr val="black"/>
                </a:solidFill>
              </a:rPr>
              <a:t>Primitive Culture</a:t>
            </a:r>
            <a:r>
              <a:rPr lang="en-GB" dirty="0">
                <a:solidFill>
                  <a:prstClr val="black"/>
                </a:solidFill>
              </a:rPr>
              <a:t>, Chapter I, p. 1).</a:t>
            </a:r>
            <a:endParaRPr lang="it-IT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it-IT" dirty="0">
                <a:solidFill>
                  <a:prstClr val="black"/>
                </a:solidFill>
              </a:rPr>
              <a:t>	</a:t>
            </a:r>
            <a:r>
              <a:rPr lang="it-IT" u="sng" dirty="0">
                <a:solidFill>
                  <a:prstClr val="black"/>
                </a:solidFill>
              </a:rPr>
              <a:t>Commento</a:t>
            </a:r>
            <a:r>
              <a:rPr lang="it-IT" dirty="0">
                <a:solidFill>
                  <a:prstClr val="black"/>
                </a:solidFill>
              </a:rPr>
              <a:t>: si tende a “censurare” il termine </a:t>
            </a:r>
            <a:r>
              <a:rPr lang="it-IT" i="1" dirty="0" err="1">
                <a:solidFill>
                  <a:prstClr val="black"/>
                </a:solidFill>
              </a:rPr>
              <a:t>civilization</a:t>
            </a:r>
            <a:r>
              <a:rPr lang="it-IT" dirty="0">
                <a:solidFill>
                  <a:prstClr val="black"/>
                </a:solidFill>
              </a:rPr>
              <a:t>; rimane il fatto che </a:t>
            </a:r>
            <a:r>
              <a:rPr lang="it-IT" dirty="0" err="1">
                <a:solidFill>
                  <a:prstClr val="black"/>
                </a:solidFill>
              </a:rPr>
              <a:t>Tylor</a:t>
            </a:r>
            <a:r>
              <a:rPr lang="it-IT" dirty="0">
                <a:solidFill>
                  <a:prstClr val="black"/>
                </a:solidFill>
              </a:rPr>
              <a:t> decise di intitolare il suo lavoro </a:t>
            </a:r>
            <a:r>
              <a:rPr lang="it-IT" i="1" dirty="0">
                <a:solidFill>
                  <a:prstClr val="black"/>
                </a:solidFill>
              </a:rPr>
              <a:t>Primitive Culture</a:t>
            </a:r>
            <a:r>
              <a:rPr lang="it-IT" dirty="0">
                <a:solidFill>
                  <a:prstClr val="black"/>
                </a:solidFill>
              </a:rPr>
              <a:t>, e non </a:t>
            </a:r>
            <a:r>
              <a:rPr lang="it-IT" i="1" dirty="0">
                <a:solidFill>
                  <a:prstClr val="black"/>
                </a:solidFill>
              </a:rPr>
              <a:t>Primitive </a:t>
            </a:r>
            <a:r>
              <a:rPr lang="it-IT" i="1" dirty="0" err="1">
                <a:solidFill>
                  <a:prstClr val="black"/>
                </a:solidFill>
              </a:rPr>
              <a:t>Civilization</a:t>
            </a:r>
            <a:r>
              <a:rPr lang="it-IT" dirty="0">
                <a:solidFill>
                  <a:prstClr val="black"/>
                </a:solidFill>
              </a:rPr>
              <a:t>, decretando così la fortuna antropologica, e non solo, del termine “cultura”.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Antropologia del Mediterraneo</a:t>
            </a:r>
          </a:p>
        </p:txBody>
      </p:sp>
    </p:spTree>
    <p:extLst>
      <p:ext uri="{BB962C8B-B14F-4D97-AF65-F5344CB8AC3E}">
        <p14:creationId xmlns:p14="http://schemas.microsoft.com/office/powerpoint/2010/main" val="886188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7F87BD-A8AF-4CC4-BC0A-439E1B0283E0}"/>
              </a:ext>
            </a:extLst>
          </p:cNvPr>
          <p:cNvSpPr txBox="1">
            <a:spLocks/>
          </p:cNvSpPr>
          <p:nvPr/>
        </p:nvSpPr>
        <p:spPr>
          <a:xfrm>
            <a:off x="181070" y="5894936"/>
            <a:ext cx="11796665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BE20370E-1B29-4B5A-8D5B-6CCD2F37144C}"/>
              </a:ext>
            </a:extLst>
          </p:cNvPr>
          <p:cNvSpPr txBox="1">
            <a:spLocks/>
          </p:cNvSpPr>
          <p:nvPr/>
        </p:nvSpPr>
        <p:spPr>
          <a:xfrm>
            <a:off x="208229" y="6231420"/>
            <a:ext cx="11796665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– Pier Paolo </a:t>
            </a:r>
            <a:r>
              <a:rPr kumimoji="0" lang="it-IT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kumimoji="0" lang="it-IT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2826240-1EE6-4DEE-B135-F171CE860655}"/>
              </a:ext>
            </a:extLst>
          </p:cNvPr>
          <p:cNvSpPr txBox="1"/>
          <p:nvPr/>
        </p:nvSpPr>
        <p:spPr>
          <a:xfrm>
            <a:off x="0" y="28233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800" b="1" i="1" dirty="0"/>
              <a:t>Il concetto di cultura:</a:t>
            </a:r>
            <a:br>
              <a:rPr lang="it-IT" sz="2800" b="1" i="1" dirty="0"/>
            </a:br>
            <a:r>
              <a:rPr lang="it-IT" sz="2800" b="1" i="1" dirty="0"/>
              <a:t>i primi cento anni dopo </a:t>
            </a:r>
            <a:r>
              <a:rPr lang="it-IT" sz="2800" b="1" i="1" dirty="0" err="1"/>
              <a:t>Tylor</a:t>
            </a:r>
            <a:endParaRPr kumimoji="0" lang="it-IT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B9F990E-EB22-440F-834E-4102C7B115E2}"/>
              </a:ext>
            </a:extLst>
          </p:cNvPr>
          <p:cNvSpPr txBox="1"/>
          <p:nvPr/>
        </p:nvSpPr>
        <p:spPr>
          <a:xfrm>
            <a:off x="368449" y="1131307"/>
            <a:ext cx="9343176" cy="491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it-IT" sz="1600" dirty="0"/>
          </a:p>
          <a:p>
            <a:pPr>
              <a:buNone/>
            </a:pPr>
            <a:r>
              <a:rPr lang="it-IT" sz="1600" dirty="0"/>
              <a:t>Nei cento anni che seguono la pubblicazione di </a:t>
            </a:r>
          </a:p>
          <a:p>
            <a:pPr>
              <a:buNone/>
            </a:pPr>
            <a:r>
              <a:rPr lang="it-IT" sz="1600" i="1" dirty="0"/>
              <a:t>Primitive Culture</a:t>
            </a:r>
            <a:r>
              <a:rPr lang="it-IT" sz="1600" dirty="0"/>
              <a:t>, il concetto di cultura </a:t>
            </a:r>
          </a:p>
          <a:p>
            <a:pPr>
              <a:buNone/>
            </a:pPr>
            <a:r>
              <a:rPr lang="it-IT" sz="1600" dirty="0"/>
              <a:t>viene rifinito e parzialmente riformulato</a:t>
            </a:r>
          </a:p>
          <a:p>
            <a:pPr>
              <a:buNone/>
            </a:pPr>
            <a:r>
              <a:rPr lang="it-IT" sz="1600" dirty="0"/>
              <a:t>da molti antropologi, quasi tutti americani </a:t>
            </a:r>
          </a:p>
          <a:p>
            <a:pPr>
              <a:spcAft>
                <a:spcPts val="600"/>
              </a:spcAft>
              <a:buNone/>
            </a:pPr>
            <a:r>
              <a:rPr lang="it-IT" sz="1600" dirty="0"/>
              <a:t>(</a:t>
            </a:r>
            <a:r>
              <a:rPr lang="it-IT" sz="1600" dirty="0" err="1"/>
              <a:t>Boas</a:t>
            </a:r>
            <a:r>
              <a:rPr lang="it-IT" sz="1600" dirty="0"/>
              <a:t>, </a:t>
            </a:r>
            <a:r>
              <a:rPr lang="it-IT" sz="1600" dirty="0" err="1"/>
              <a:t>Lowie</a:t>
            </a:r>
            <a:r>
              <a:rPr lang="it-IT" sz="1600" dirty="0"/>
              <a:t>, </a:t>
            </a:r>
            <a:r>
              <a:rPr lang="it-IT" sz="1600" dirty="0" err="1"/>
              <a:t>Kroeber</a:t>
            </a:r>
            <a:r>
              <a:rPr lang="it-IT" sz="1600" dirty="0"/>
              <a:t>, </a:t>
            </a:r>
            <a:r>
              <a:rPr lang="it-IT" sz="1600" dirty="0" err="1"/>
              <a:t>Kluckhohn</a:t>
            </a:r>
            <a:r>
              <a:rPr lang="it-IT" sz="1600" dirty="0"/>
              <a:t>, </a:t>
            </a:r>
            <a:r>
              <a:rPr lang="it-IT" sz="1600" dirty="0" err="1"/>
              <a:t>Herskovits</a:t>
            </a:r>
            <a:r>
              <a:rPr lang="it-IT" sz="1600" dirty="0"/>
              <a:t> e altri).</a:t>
            </a:r>
          </a:p>
          <a:p>
            <a:pPr>
              <a:buNone/>
            </a:pPr>
            <a:r>
              <a:rPr lang="it-IT" sz="1600" dirty="0"/>
              <a:t>I testi più significativi vengono fatti conoscere </a:t>
            </a:r>
          </a:p>
          <a:p>
            <a:pPr>
              <a:buNone/>
            </a:pPr>
            <a:r>
              <a:rPr lang="it-IT" sz="1600" dirty="0"/>
              <a:t>in Italia nel 1970 in un volume curato da Pietro Rossi</a:t>
            </a:r>
          </a:p>
          <a:p>
            <a:pPr>
              <a:buNone/>
            </a:pPr>
            <a:r>
              <a:rPr lang="it-IT" sz="1600" dirty="0"/>
              <a:t>(per molti anni professore di discipline filosofiche</a:t>
            </a:r>
          </a:p>
          <a:p>
            <a:pPr>
              <a:buNone/>
            </a:pPr>
            <a:r>
              <a:rPr lang="it-IT" sz="1600" dirty="0"/>
              <a:t>all’Università di Torino), che parte da </a:t>
            </a:r>
            <a:r>
              <a:rPr lang="it-IT" sz="1600" dirty="0" err="1"/>
              <a:t>Tylor</a:t>
            </a:r>
            <a:r>
              <a:rPr lang="it-IT" sz="1600" dirty="0"/>
              <a:t> e propone</a:t>
            </a:r>
          </a:p>
          <a:p>
            <a:pPr>
              <a:buNone/>
            </a:pPr>
            <a:r>
              <a:rPr lang="it-IT" sz="1600" dirty="0"/>
              <a:t>anche un saggio di </a:t>
            </a:r>
            <a:r>
              <a:rPr lang="it-IT" sz="1600" dirty="0" err="1"/>
              <a:t>Bronislaw</a:t>
            </a:r>
            <a:r>
              <a:rPr lang="it-IT" sz="1600" dirty="0"/>
              <a:t> </a:t>
            </a:r>
            <a:r>
              <a:rPr lang="it-IT" sz="1600" dirty="0" err="1"/>
              <a:t>Malinowski</a:t>
            </a:r>
            <a:r>
              <a:rPr lang="it-IT" sz="1600" dirty="0"/>
              <a:t>:</a:t>
            </a:r>
          </a:p>
          <a:p>
            <a:pPr>
              <a:buNone/>
            </a:pPr>
            <a:r>
              <a:rPr lang="it-IT" sz="1600" i="1" dirty="0"/>
              <a:t>Il concetto di cultura. I fondamenti teorici </a:t>
            </a:r>
          </a:p>
          <a:p>
            <a:pPr>
              <a:spcAft>
                <a:spcPts val="600"/>
              </a:spcAft>
              <a:buNone/>
            </a:pPr>
            <a:r>
              <a:rPr lang="it-IT" sz="1600" i="1" dirty="0"/>
              <a:t>della scienza antropologica</a:t>
            </a:r>
            <a:r>
              <a:rPr lang="it-IT" sz="1600" dirty="0"/>
              <a:t> (Torino, Einaudi).</a:t>
            </a:r>
          </a:p>
          <a:p>
            <a:pPr>
              <a:buNone/>
            </a:pPr>
            <a:r>
              <a:rPr lang="it-IT" sz="1600" dirty="0"/>
              <a:t>Il concetto di “cultura” entra gradualmente</a:t>
            </a:r>
          </a:p>
          <a:p>
            <a:pPr>
              <a:buNone/>
            </a:pPr>
            <a:r>
              <a:rPr lang="it-IT" sz="1600" dirty="0"/>
              <a:t> ma molto ampiamente nell’uso comune </a:t>
            </a:r>
          </a:p>
          <a:p>
            <a:pPr>
              <a:buNone/>
            </a:pPr>
            <a:r>
              <a:rPr lang="it-IT" sz="1600" dirty="0"/>
              <a:t>(anche se molto spesso se ne ignorano</a:t>
            </a:r>
          </a:p>
          <a:p>
            <a:pPr>
              <a:buNone/>
            </a:pPr>
            <a:r>
              <a:rPr lang="it-IT" sz="1600" dirty="0"/>
              <a:t>oggi le origini antropologiche).</a:t>
            </a:r>
          </a:p>
          <a:p>
            <a:pPr>
              <a:buNone/>
            </a:pPr>
            <a:endParaRPr lang="it-IT" sz="800" dirty="0"/>
          </a:p>
          <a:p>
            <a:pPr>
              <a:buNone/>
            </a:pPr>
            <a:endParaRPr lang="it-IT" sz="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Antropologia del Mediterraneo</a:t>
            </a:r>
          </a:p>
        </p:txBody>
      </p:sp>
      <p:pic>
        <p:nvPicPr>
          <p:cNvPr id="7" name="imgBlkFront" descr="41JzfpOAxOL">
            <a:extLst>
              <a:ext uri="{FF2B5EF4-FFF2-40B4-BE49-F238E27FC236}">
                <a16:creationId xmlns:a16="http://schemas.microsoft.com/office/drawing/2014/main" id="{9D0FB1B8-9339-4B0B-ACBA-52360736DB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1108" y="1269000"/>
            <a:ext cx="2674403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3465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CFB984-EC62-4468-AFB3-25D582FB1DF2}"/>
              </a:ext>
            </a:extLst>
          </p:cNvPr>
          <p:cNvSpPr txBox="1">
            <a:spLocks/>
          </p:cNvSpPr>
          <p:nvPr/>
        </p:nvSpPr>
        <p:spPr>
          <a:xfrm>
            <a:off x="181070" y="5894936"/>
            <a:ext cx="11796665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D2D9AA4E-E2C6-411F-BB55-82CC1BE57469}"/>
              </a:ext>
            </a:extLst>
          </p:cNvPr>
          <p:cNvSpPr txBox="1">
            <a:spLocks/>
          </p:cNvSpPr>
          <p:nvPr/>
        </p:nvSpPr>
        <p:spPr>
          <a:xfrm>
            <a:off x="208229" y="6231420"/>
            <a:ext cx="11796665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– Pier Paolo </a:t>
            </a:r>
            <a:r>
              <a:rPr kumimoji="0" lang="it-IT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kumimoji="0" lang="it-IT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1632976-9C63-499E-995F-6595CC625DDA}"/>
              </a:ext>
            </a:extLst>
          </p:cNvPr>
          <p:cNvSpPr txBox="1"/>
          <p:nvPr/>
        </p:nvSpPr>
        <p:spPr>
          <a:xfrm>
            <a:off x="0" y="28233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800" b="1" i="1" dirty="0"/>
              <a:t>Il concetto di cultura:</a:t>
            </a:r>
            <a:br>
              <a:rPr lang="it-IT" sz="2800" b="1" i="1" dirty="0"/>
            </a:br>
            <a:r>
              <a:rPr lang="it-IT" sz="2800" b="1" i="1" dirty="0"/>
              <a:t>la definizione di </a:t>
            </a:r>
            <a:r>
              <a:rPr lang="it-IT" sz="2800" b="1" i="1" dirty="0" err="1"/>
              <a:t>Geertz</a:t>
            </a:r>
            <a:r>
              <a:rPr lang="it-IT" sz="2800" b="1" i="1" dirty="0"/>
              <a:t> (1973)</a:t>
            </a:r>
            <a:endParaRPr kumimoji="0" lang="it-IT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87AEBBA-7499-4324-AB63-F36F09D32CF9}"/>
              </a:ext>
            </a:extLst>
          </p:cNvPr>
          <p:cNvSpPr txBox="1"/>
          <p:nvPr/>
        </p:nvSpPr>
        <p:spPr>
          <a:xfrm>
            <a:off x="368449" y="1131307"/>
            <a:ext cx="9343176" cy="417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</a:pPr>
            <a:endParaRPr lang="it-IT" sz="16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it-IT" sz="1600" dirty="0">
                <a:solidFill>
                  <a:prstClr val="black"/>
                </a:solidFill>
              </a:rPr>
              <a:t>Una svolta è però segnata solo pochi anni dopo</a:t>
            </a:r>
          </a:p>
          <a:p>
            <a:pPr marL="342900" lvl="0" indent="-342900">
              <a:spcBef>
                <a:spcPct val="20000"/>
              </a:spcBef>
            </a:pPr>
            <a:r>
              <a:rPr lang="it-IT" sz="1600" dirty="0">
                <a:solidFill>
                  <a:prstClr val="black"/>
                </a:solidFill>
              </a:rPr>
              <a:t>dall’antropologo americano Clifford </a:t>
            </a:r>
            <a:r>
              <a:rPr lang="it-IT" sz="1600" dirty="0" err="1">
                <a:solidFill>
                  <a:prstClr val="black"/>
                </a:solidFill>
              </a:rPr>
              <a:t>Geertz</a:t>
            </a:r>
            <a:r>
              <a:rPr lang="it-IT" sz="1600" dirty="0">
                <a:solidFill>
                  <a:prstClr val="black"/>
                </a:solidFill>
              </a:rPr>
              <a:t> (1926-2006), </a:t>
            </a:r>
          </a:p>
          <a:p>
            <a:pPr marL="342900" lvl="0" indent="-342900">
              <a:spcBef>
                <a:spcPct val="20000"/>
              </a:spcBef>
            </a:pPr>
            <a:r>
              <a:rPr lang="it-IT" sz="1600" dirty="0">
                <a:solidFill>
                  <a:prstClr val="black"/>
                </a:solidFill>
              </a:rPr>
              <a:t>che scostandosi significativamente dalla definizione di</a:t>
            </a:r>
          </a:p>
          <a:p>
            <a:pPr marL="342900" lvl="0" indent="-342900">
              <a:spcBef>
                <a:spcPct val="20000"/>
              </a:spcBef>
            </a:pPr>
            <a:r>
              <a:rPr lang="it-IT" sz="1600" dirty="0" err="1">
                <a:solidFill>
                  <a:prstClr val="black"/>
                </a:solidFill>
              </a:rPr>
              <a:t>Tylor</a:t>
            </a:r>
            <a:r>
              <a:rPr lang="it-IT" sz="1600" dirty="0">
                <a:solidFill>
                  <a:prstClr val="black"/>
                </a:solidFill>
              </a:rPr>
              <a:t>, e da quelle formulate sino ad allora, propone</a:t>
            </a:r>
          </a:p>
          <a:p>
            <a:pPr marL="342900" lvl="0" indent="-342900">
              <a:spcBef>
                <a:spcPct val="20000"/>
              </a:spcBef>
            </a:pPr>
            <a:r>
              <a:rPr lang="it-IT" sz="1600" dirty="0">
                <a:solidFill>
                  <a:prstClr val="black"/>
                </a:solidFill>
              </a:rPr>
              <a:t>un concetto “semiotico” di cultura come</a:t>
            </a:r>
          </a:p>
          <a:p>
            <a:pPr marL="342900" lvl="0" indent="-342900">
              <a:spcBef>
                <a:spcPct val="20000"/>
              </a:spcBef>
            </a:pPr>
            <a:r>
              <a:rPr lang="it-IT" sz="1600" dirty="0">
                <a:solidFill>
                  <a:prstClr val="black"/>
                </a:solidFill>
              </a:rPr>
              <a:t>“ragnatela di significati” (</a:t>
            </a:r>
            <a:r>
              <a:rPr lang="en-US" sz="1600" i="1" dirty="0">
                <a:solidFill>
                  <a:prstClr val="black"/>
                </a:solidFill>
              </a:rPr>
              <a:t>web of meanings</a:t>
            </a:r>
            <a:r>
              <a:rPr lang="it-IT" sz="1600" dirty="0">
                <a:solidFill>
                  <a:prstClr val="black"/>
                </a:solidFill>
              </a:rPr>
              <a:t>).</a:t>
            </a:r>
          </a:p>
          <a:p>
            <a:pPr marL="342900" lvl="0" indent="-342900">
              <a:spcBef>
                <a:spcPct val="20000"/>
              </a:spcBef>
            </a:pPr>
            <a:endParaRPr lang="it-IT" sz="16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it-IT" sz="1600" dirty="0">
                <a:solidFill>
                  <a:prstClr val="black"/>
                </a:solidFill>
              </a:rPr>
              <a:t>Poiché l’uomo, scrive </a:t>
            </a:r>
            <a:r>
              <a:rPr lang="it-IT" sz="1600" dirty="0" err="1">
                <a:solidFill>
                  <a:prstClr val="black"/>
                </a:solidFill>
              </a:rPr>
              <a:t>Geertz</a:t>
            </a:r>
            <a:r>
              <a:rPr lang="it-IT" sz="1600" dirty="0">
                <a:solidFill>
                  <a:prstClr val="black"/>
                </a:solidFill>
              </a:rPr>
              <a:t>, “è un animale sospeso fra </a:t>
            </a:r>
          </a:p>
          <a:p>
            <a:pPr marL="342900" lvl="0" indent="-342900">
              <a:spcBef>
                <a:spcPct val="20000"/>
              </a:spcBef>
            </a:pPr>
            <a:r>
              <a:rPr lang="it-IT" sz="1600" dirty="0">
                <a:solidFill>
                  <a:prstClr val="black"/>
                </a:solidFill>
              </a:rPr>
              <a:t>ragnatele di significati che egli stesso ha tessuto, </a:t>
            </a:r>
          </a:p>
          <a:p>
            <a:pPr marL="342900" lvl="0" indent="-342900">
              <a:spcBef>
                <a:spcPct val="20000"/>
              </a:spcBef>
            </a:pPr>
            <a:r>
              <a:rPr lang="it-IT" sz="1600" dirty="0">
                <a:solidFill>
                  <a:prstClr val="black"/>
                </a:solidFill>
              </a:rPr>
              <a:t>credo che la cultura consista in queste ragnatele”; </a:t>
            </a:r>
          </a:p>
          <a:p>
            <a:pPr marL="342900" lvl="0" indent="-342900">
              <a:spcBef>
                <a:spcPct val="20000"/>
              </a:spcBef>
            </a:pPr>
            <a:r>
              <a:rPr lang="it-IT" sz="1600" dirty="0">
                <a:solidFill>
                  <a:prstClr val="black"/>
                </a:solidFill>
              </a:rPr>
              <a:t>l’analisi di queste ragnatele è una </a:t>
            </a:r>
          </a:p>
          <a:p>
            <a:pPr marL="342900" lvl="0" indent="-342900">
              <a:spcBef>
                <a:spcPct val="20000"/>
              </a:spcBef>
            </a:pPr>
            <a:r>
              <a:rPr lang="it-IT" sz="1600" dirty="0">
                <a:solidFill>
                  <a:prstClr val="black"/>
                </a:solidFill>
              </a:rPr>
              <a:t>scienza interpretativa in cerca di significato </a:t>
            </a:r>
          </a:p>
          <a:p>
            <a:pPr marL="342900" lvl="0" indent="-342900">
              <a:spcBef>
                <a:spcPct val="20000"/>
              </a:spcBef>
            </a:pPr>
            <a:r>
              <a:rPr lang="it-IT" sz="1600" dirty="0">
                <a:solidFill>
                  <a:prstClr val="black"/>
                </a:solidFill>
              </a:rPr>
              <a:t>(</a:t>
            </a:r>
            <a:r>
              <a:rPr lang="en-US" sz="1600" i="1" dirty="0">
                <a:solidFill>
                  <a:prstClr val="black"/>
                </a:solidFill>
              </a:rPr>
              <a:t>The Interpretation of Cultures</a:t>
            </a:r>
            <a:r>
              <a:rPr lang="it-IT" sz="1600" dirty="0">
                <a:solidFill>
                  <a:prstClr val="black"/>
                </a:solidFill>
              </a:rPr>
              <a:t>, 1973, p. 5).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Antropologia del Mediterraneo</a:t>
            </a:r>
          </a:p>
        </p:txBody>
      </p:sp>
      <p:pic>
        <p:nvPicPr>
          <p:cNvPr id="10" name="Immagine 9" descr="Clifford Geertz - Wikipedia">
            <a:extLst>
              <a:ext uri="{FF2B5EF4-FFF2-40B4-BE49-F238E27FC236}">
                <a16:creationId xmlns:a16="http://schemas.microsoft.com/office/drawing/2014/main" id="{935BC5E7-EB77-437E-8D3C-06DE652AB9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350913"/>
            <a:ext cx="2646838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9496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4D0C87-7EEF-445A-B274-D70AC6B5FE32}"/>
              </a:ext>
            </a:extLst>
          </p:cNvPr>
          <p:cNvSpPr txBox="1">
            <a:spLocks/>
          </p:cNvSpPr>
          <p:nvPr/>
        </p:nvSpPr>
        <p:spPr>
          <a:xfrm>
            <a:off x="181070" y="5894936"/>
            <a:ext cx="11796665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23B54174-EBA3-4C72-8B30-772941404A9D}"/>
              </a:ext>
            </a:extLst>
          </p:cNvPr>
          <p:cNvSpPr txBox="1">
            <a:spLocks/>
          </p:cNvSpPr>
          <p:nvPr/>
        </p:nvSpPr>
        <p:spPr>
          <a:xfrm>
            <a:off x="208229" y="6231420"/>
            <a:ext cx="11796665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– Pier Paolo </a:t>
            </a:r>
            <a:r>
              <a:rPr kumimoji="0" lang="it-IT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kumimoji="0" lang="it-IT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9D5F10E-50F4-4326-9914-0CBFEFF1875B}"/>
              </a:ext>
            </a:extLst>
          </p:cNvPr>
          <p:cNvSpPr txBox="1"/>
          <p:nvPr/>
        </p:nvSpPr>
        <p:spPr>
          <a:xfrm>
            <a:off x="0" y="28233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600" b="1" i="1" dirty="0"/>
              <a:t>Lo studio della struttura sociale</a:t>
            </a:r>
          </a:p>
          <a:p>
            <a:pPr lvl="0"/>
            <a:r>
              <a:rPr lang="it-IT" sz="2600" b="1" i="1" dirty="0"/>
              <a:t>come tratto distintivo dell’antropologia sociale</a:t>
            </a:r>
            <a:endParaRPr kumimoji="0" lang="it-IT" sz="2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E346584-B317-4747-94F7-DF50B95DF597}"/>
              </a:ext>
            </a:extLst>
          </p:cNvPr>
          <p:cNvSpPr txBox="1"/>
          <p:nvPr/>
        </p:nvSpPr>
        <p:spPr>
          <a:xfrm>
            <a:off x="368449" y="1131307"/>
            <a:ext cx="934317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it-IT" sz="1600" dirty="0"/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it-IT" sz="1600" dirty="0"/>
              <a:t> L’antropologo inglese Alfred R. </a:t>
            </a:r>
            <a:r>
              <a:rPr lang="it-IT" sz="1600" dirty="0" err="1"/>
              <a:t>Radcliffe</a:t>
            </a:r>
            <a:r>
              <a:rPr lang="it-IT" sz="1600" dirty="0"/>
              <a:t>-Brown (1881-1955) – molto influenzato dal sociologo francese Emile </a:t>
            </a:r>
            <a:r>
              <a:rPr lang="it-IT" sz="1600" dirty="0" err="1"/>
              <a:t>Durkheim</a:t>
            </a:r>
            <a:r>
              <a:rPr lang="it-IT" sz="1600" dirty="0"/>
              <a:t> (1858-1917) – propone in alcuni importanti lavori pubblicati tra il 1930 e gli inizi degli anni ’40 di focalizzare la ricerca antropologica (etnografica e teorica) sullo studio della struttura sociale (piuttosto che della “cultura”).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it-IT" sz="1600" dirty="0"/>
              <a:t> Per “struttura sociale” </a:t>
            </a:r>
            <a:r>
              <a:rPr lang="it-IT" sz="1600" dirty="0" err="1"/>
              <a:t>Radcliffe</a:t>
            </a:r>
            <a:r>
              <a:rPr lang="it-IT" sz="1600" dirty="0"/>
              <a:t>-Brown intendeva «un insieme di individui legati da relazioni sociali, ossia relazioni che implicano diritti e doveri e sono caratterizzate da determinate forme di comportamento».  Particolare attenzione meritava, secondo questo antropologo, lo studio del “sistema di parentela”, che per </a:t>
            </a:r>
            <a:r>
              <a:rPr lang="it-IT" sz="1600" dirty="0" err="1"/>
              <a:t>Radcliffe</a:t>
            </a:r>
            <a:r>
              <a:rPr lang="it-IT" sz="1600" dirty="0"/>
              <a:t>-Brown ” è un sottoinsieme della struttura sociale, dunque un insieme di individui per i quali il legame di consanguineità o di affinità implica certi diritti e certi doveri.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it-IT" sz="1600" dirty="0"/>
              <a:t> Altre definizioni di struttura sociale sono state proposte in seguito. I due punti che vanno sottolineati sono in ogni caso i seguenti:</a:t>
            </a:r>
          </a:p>
          <a:p>
            <a:pPr marL="540000">
              <a:buNone/>
            </a:pPr>
            <a:r>
              <a:rPr lang="it-IT" sz="1600" dirty="0"/>
              <a:t>- lo studio della struttura sociale diverrà un tratto distintivo dell’antropologia sociale di scuola britannica.</a:t>
            </a:r>
          </a:p>
          <a:p>
            <a:pPr marL="540000">
              <a:buNone/>
            </a:pPr>
            <a:r>
              <a:rPr lang="it-IT" sz="1600" dirty="0"/>
              <a:t>- per l’antropologia (non soltanto di scuola britannica) lo studio della parentela riveste un’importanza centrale.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Antropologia del Mediterraneo</a:t>
            </a:r>
          </a:p>
        </p:txBody>
      </p:sp>
    </p:spTree>
    <p:extLst>
      <p:ext uri="{BB962C8B-B14F-4D97-AF65-F5344CB8AC3E}">
        <p14:creationId xmlns:p14="http://schemas.microsoft.com/office/powerpoint/2010/main" val="14373766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1059</TotalTime>
  <Words>1188</Words>
  <Application>Microsoft Office PowerPoint</Application>
  <PresentationFormat>Widescreen</PresentationFormat>
  <Paragraphs>115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Wingdings</vt:lpstr>
      <vt:lpstr>Tema di Office</vt:lpstr>
      <vt:lpstr>Antropologia del Mediterraneo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Stefania Stecca</dc:creator>
  <cp:lastModifiedBy>Piero Viazzo</cp:lastModifiedBy>
  <cp:revision>75</cp:revision>
  <dcterms:created xsi:type="dcterms:W3CDTF">2019-05-28T15:53:33Z</dcterms:created>
  <dcterms:modified xsi:type="dcterms:W3CDTF">2020-09-23T08:21:42Z</dcterms:modified>
</cp:coreProperties>
</file>