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7" r:id="rId3"/>
    <p:sldId id="284" r:id="rId4"/>
    <p:sldId id="287" r:id="rId5"/>
    <p:sldId id="291" r:id="rId6"/>
    <p:sldId id="293" r:id="rId7"/>
    <p:sldId id="298" r:id="rId8"/>
    <p:sldId id="285" r:id="rId9"/>
    <p:sldId id="299" r:id="rId10"/>
    <p:sldId id="259" r:id="rId11"/>
    <p:sldId id="282" r:id="rId12"/>
    <p:sldId id="289" r:id="rId13"/>
    <p:sldId id="294" r:id="rId14"/>
    <p:sldId id="295"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5511" autoAdjust="0"/>
  </p:normalViewPr>
  <p:slideViewPr>
    <p:cSldViewPr snapToGrid="0">
      <p:cViewPr varScale="1">
        <p:scale>
          <a:sx n="74" d="100"/>
          <a:sy n="74" d="100"/>
        </p:scale>
        <p:origin x="60" y="4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19/10/2022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154985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235584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64579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19/10/2022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19/10/2022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19/10/2022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Ry1Hq1pP4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radiodeseo.com/evo-cayo-por-su-propio-peso-rita-segato-ante-la-crisis-political-que-vive-bolivi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IBgYoaiiqac&amp;t=44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anmiga.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avaca.org/recuadros/oracion-a-la-virgen-de-los-deseos/#:~:text=Todas%20nosotras%2C%20cualquiera%20de%20nosotras,%2C%20buscada%2C%20criticada%20o%20se%C3%B1alad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la-critica.org/mis-abuelas-no-eran-las-patronas/?fbclid=IwAR15dIawIvbaDP4UsURYWfIVHRDdAxlfqW3IMgqgLmTFTUTnC1mjlK42ijo"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364" y="2187360"/>
            <a:ext cx="12192000" cy="1389506"/>
          </a:xfrm>
        </p:spPr>
        <p:txBody>
          <a:bodyPr>
            <a:normAutofit fontScale="90000"/>
          </a:bodyPr>
          <a:lstStyle/>
          <a:p>
            <a:r>
              <a:rPr lang="es-ES" sz="5400" b="1" dirty="0">
                <a:solidFill>
                  <a:srgbClr val="BB1717"/>
                </a:solidFill>
                <a:latin typeface="Tahoma" panose="020B0604030504040204" pitchFamily="34" charset="0"/>
                <a:ea typeface="Tahoma" panose="020B0604030504040204" pitchFamily="34" charset="0"/>
                <a:cs typeface="Tahoma" panose="020B0604030504040204" pitchFamily="34" charset="0"/>
              </a:rPr>
              <a:t>“No hay </a:t>
            </a:r>
            <a:r>
              <a:rPr lang="es-ES" sz="5400" b="1" dirty="0" err="1">
                <a:solidFill>
                  <a:srgbClr val="BB1717"/>
                </a:solidFill>
                <a:latin typeface="Tahoma" panose="020B0604030504040204" pitchFamily="34" charset="0"/>
                <a:ea typeface="Tahoma" panose="020B0604030504040204" pitchFamily="34" charset="0"/>
                <a:cs typeface="Tahoma" panose="020B0604030504040204" pitchFamily="34" charset="0"/>
              </a:rPr>
              <a:t>descolonizacion</a:t>
            </a:r>
            <a:r>
              <a:rPr lang="es-ES" sz="5400" b="1" dirty="0">
                <a:solidFill>
                  <a:srgbClr val="BB1717"/>
                </a:solidFill>
                <a:latin typeface="Tahoma" panose="020B0604030504040204" pitchFamily="34" charset="0"/>
                <a:ea typeface="Tahoma" panose="020B0604030504040204" pitchFamily="34" charset="0"/>
                <a:cs typeface="Tahoma" panose="020B0604030504040204" pitchFamily="34" charset="0"/>
              </a:rPr>
              <a:t> sin </a:t>
            </a:r>
            <a:r>
              <a:rPr lang="es-ES" sz="5400" b="1" dirty="0" err="1">
                <a:solidFill>
                  <a:srgbClr val="BB1717"/>
                </a:solidFill>
                <a:latin typeface="Tahoma" panose="020B0604030504040204" pitchFamily="34" charset="0"/>
                <a:ea typeface="Tahoma" panose="020B0604030504040204" pitchFamily="34" charset="0"/>
                <a:cs typeface="Tahoma" panose="020B0604030504040204" pitchFamily="34" charset="0"/>
              </a:rPr>
              <a:t>despatriarcalizacion</a:t>
            </a:r>
            <a:r>
              <a:rPr lang="es-ES" sz="5400" b="1" dirty="0">
                <a:solidFill>
                  <a:srgbClr val="BB1717"/>
                </a:solidFill>
                <a:latin typeface="Tahoma" panose="020B0604030504040204" pitchFamily="34" charset="0"/>
                <a:ea typeface="Tahoma" panose="020B0604030504040204" pitchFamily="34" charset="0"/>
                <a:cs typeface="Tahoma" panose="020B0604030504040204" pitchFamily="34" charset="0"/>
              </a:rPr>
              <a:t>” </a:t>
            </a:r>
            <a:endParaRPr lang="it-IT" sz="22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4406370"/>
            <a:ext cx="11906345" cy="965893"/>
          </a:xfrm>
        </p:spPr>
        <p:txBody>
          <a:bodyPr>
            <a:normAutofit lnSpcReduction="10000"/>
          </a:bodyPr>
          <a:lstStyle/>
          <a:p>
            <a:r>
              <a:rPr lang="it-IT" sz="2800" b="1" i="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p>
          <a:p>
            <a:r>
              <a:rPr lang="it-IT" sz="2800" b="1" dirty="0">
                <a:solidFill>
                  <a:srgbClr val="5B5A5A"/>
                </a:solidFill>
                <a:latin typeface="Tahoma" panose="020B0604030504040204" pitchFamily="34" charset="0"/>
                <a:ea typeface="Tahoma" panose="020B0604030504040204" pitchFamily="34" charset="0"/>
                <a:cs typeface="Tahoma" panose="020B0604030504040204" pitchFamily="34" charset="0"/>
              </a:rPr>
              <a:t>Unito</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endPar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3907" y="200239"/>
            <a:ext cx="6820650" cy="1077218"/>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Dualismo e complementarità: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chacha-warmi</a:t>
            </a:r>
            <a:endPar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Mi</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cuerpo</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es</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un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territorio</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politico</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1" name="Content Placeholder 3" descr="P1041464.JPG">
            <a:extLst>
              <a:ext uri="{FF2B5EF4-FFF2-40B4-BE49-F238E27FC236}">
                <a16:creationId xmlns:a16="http://schemas.microsoft.com/office/drawing/2014/main" id="{5B55F3F2-CC59-4739-A9AF-F2AC6B64EE39}"/>
              </a:ext>
            </a:extLst>
          </p:cNvPr>
          <p:cNvPicPr>
            <a:picLocks noChangeAspect="1"/>
          </p:cNvPicPr>
          <p:nvPr/>
        </p:nvPicPr>
        <p:blipFill rotWithShape="1">
          <a:blip r:embed="rId4" cstate="email">
            <a:alphaModFix amt="90000"/>
            <a:extLst>
              <a:ext uri="{BEBA8EAE-BF5A-486C-A8C5-ECC9F3942E4B}">
                <a14:imgProps xmlns:a14="http://schemas.microsoft.com/office/drawing/2010/main">
                  <a14:imgLayer r:embed="rId5">
                    <a14:imgEffect>
                      <a14:sharpenSoften amount="35000"/>
                    </a14:imgEffect>
                    <a14:imgEffect>
                      <a14:saturation sat="183000"/>
                    </a14:imgEffect>
                    <a14:imgEffect>
                      <a14:brightnessContrast bright="7000" contrast="-11000"/>
                    </a14:imgEffect>
                  </a14:imgLayer>
                </a14:imgProps>
              </a:ext>
              <a:ext uri="{28A0092B-C50C-407E-A947-70E740481C1C}">
                <a14:useLocalDpi xmlns:a14="http://schemas.microsoft.com/office/drawing/2010/main"/>
              </a:ext>
            </a:extLst>
          </a:blip>
          <a:srcRect r="-148"/>
          <a:stretch/>
        </p:blipFill>
        <p:spPr>
          <a:xfrm>
            <a:off x="7640549" y="0"/>
            <a:ext cx="4565255" cy="6087543"/>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183563" y="1514035"/>
            <a:ext cx="7265597" cy="4401205"/>
          </a:xfrm>
          <a:prstGeom prst="rect">
            <a:avLst/>
          </a:prstGeom>
        </p:spPr>
        <p:txBody>
          <a:bodyPr wrap="square">
            <a:spAutoFit/>
          </a:bodyPr>
          <a:lstStyle/>
          <a:p>
            <a:r>
              <a:rPr lang="en-US" sz="2000" dirty="0"/>
              <a:t>“Olivia Harris, en </a:t>
            </a:r>
            <a:r>
              <a:rPr lang="en-US" sz="2000" dirty="0" err="1"/>
              <a:t>su</a:t>
            </a:r>
            <a:r>
              <a:rPr lang="en-US" sz="2000" dirty="0"/>
              <a:t> </a:t>
            </a:r>
            <a:r>
              <a:rPr lang="en-US" sz="2000" dirty="0" err="1"/>
              <a:t>estudio</a:t>
            </a:r>
            <a:r>
              <a:rPr lang="en-US" sz="2000" dirty="0"/>
              <a:t> </a:t>
            </a:r>
            <a:r>
              <a:rPr lang="en-US" sz="2000" dirty="0" err="1"/>
              <a:t>sobre</a:t>
            </a:r>
            <a:r>
              <a:rPr lang="en-US" sz="2000" dirty="0"/>
              <a:t> el </a:t>
            </a:r>
            <a:r>
              <a:rPr lang="en-US" sz="2000" dirty="0" err="1"/>
              <a:t>conjunto</a:t>
            </a:r>
            <a:r>
              <a:rPr lang="en-US" sz="2000" dirty="0"/>
              <a:t> </a:t>
            </a:r>
            <a:r>
              <a:rPr lang="en-US" sz="2000" b="1" i="1" dirty="0" err="1"/>
              <a:t>chachawarmi</a:t>
            </a:r>
            <a:r>
              <a:rPr lang="en-US" sz="2000" dirty="0"/>
              <a:t>, </a:t>
            </a:r>
            <a:r>
              <a:rPr lang="en-US" sz="2000" dirty="0" err="1"/>
              <a:t>que</a:t>
            </a:r>
            <a:r>
              <a:rPr lang="en-US" sz="2000" dirty="0"/>
              <a:t> </a:t>
            </a:r>
            <a:r>
              <a:rPr lang="en-US" sz="2000" dirty="0" err="1"/>
              <a:t>representa</a:t>
            </a:r>
            <a:r>
              <a:rPr lang="en-US" sz="2000" dirty="0"/>
              <a:t> la </a:t>
            </a:r>
            <a:r>
              <a:rPr lang="en-US" sz="2000" dirty="0" err="1"/>
              <a:t>suma</a:t>
            </a:r>
            <a:r>
              <a:rPr lang="en-US" sz="2000" dirty="0"/>
              <a:t> de </a:t>
            </a:r>
            <a:r>
              <a:rPr lang="en-US" sz="2000" dirty="0" err="1"/>
              <a:t>las</a:t>
            </a:r>
            <a:r>
              <a:rPr lang="en-US" sz="2000" dirty="0"/>
              <a:t> </a:t>
            </a:r>
            <a:r>
              <a:rPr lang="en-US" sz="2000" dirty="0" err="1"/>
              <a:t>relaciones</a:t>
            </a:r>
            <a:r>
              <a:rPr lang="en-US" sz="2000" dirty="0"/>
              <a:t> </a:t>
            </a:r>
            <a:r>
              <a:rPr lang="en-US" sz="2000" dirty="0" err="1"/>
              <a:t>duales</a:t>
            </a:r>
            <a:r>
              <a:rPr lang="en-US" sz="2000" dirty="0"/>
              <a:t> y  </a:t>
            </a:r>
            <a:r>
              <a:rPr lang="en-US" sz="2000" dirty="0" err="1"/>
              <a:t>complementarias</a:t>
            </a:r>
            <a:r>
              <a:rPr lang="en-US" sz="2000" dirty="0"/>
              <a:t> entre los </a:t>
            </a:r>
            <a:r>
              <a:rPr lang="en-US" sz="2000" dirty="0" err="1"/>
              <a:t>Laymis</a:t>
            </a:r>
            <a:r>
              <a:rPr lang="en-US" sz="2000" dirty="0"/>
              <a:t> de Bolivia, </a:t>
            </a:r>
            <a:r>
              <a:rPr lang="en-US" sz="2000" dirty="0" err="1"/>
              <a:t>evidencia</a:t>
            </a:r>
            <a:r>
              <a:rPr lang="en-US" sz="2000" dirty="0"/>
              <a:t> </a:t>
            </a:r>
            <a:r>
              <a:rPr lang="en-US" sz="2000" dirty="0" err="1"/>
              <a:t>que</a:t>
            </a:r>
            <a:r>
              <a:rPr lang="en-US" sz="2000" dirty="0"/>
              <a:t> la parte </a:t>
            </a:r>
            <a:r>
              <a:rPr lang="en-US" sz="2000" dirty="0" err="1"/>
              <a:t>alta</a:t>
            </a:r>
            <a:r>
              <a:rPr lang="en-US" sz="2000" dirty="0"/>
              <a:t>, </a:t>
            </a:r>
            <a:r>
              <a:rPr lang="en-US" sz="2000" dirty="0" err="1"/>
              <a:t>es</a:t>
            </a:r>
            <a:r>
              <a:rPr lang="en-US" sz="2000" dirty="0"/>
              <a:t> </a:t>
            </a:r>
            <a:r>
              <a:rPr lang="en-US" sz="2000" dirty="0" err="1"/>
              <a:t>decir</a:t>
            </a:r>
            <a:r>
              <a:rPr lang="en-US" sz="2000" dirty="0"/>
              <a:t>, la </a:t>
            </a:r>
            <a:r>
              <a:rPr lang="en-US" sz="2000" dirty="0" err="1"/>
              <a:t>suni</a:t>
            </a:r>
            <a:r>
              <a:rPr lang="en-US" sz="2000" dirty="0"/>
              <a:t>, se </a:t>
            </a:r>
            <a:r>
              <a:rPr lang="en-US" sz="2000" dirty="0" err="1"/>
              <a:t>delinea</a:t>
            </a:r>
            <a:r>
              <a:rPr lang="en-US" sz="2000" dirty="0"/>
              <a:t> </a:t>
            </a:r>
            <a:r>
              <a:rPr lang="en-US" sz="2000" dirty="0" err="1"/>
              <a:t>como</a:t>
            </a:r>
            <a:r>
              <a:rPr lang="en-US" sz="2000" dirty="0"/>
              <a:t> parte </a:t>
            </a:r>
            <a:r>
              <a:rPr lang="en-US" sz="2000" dirty="0" err="1"/>
              <a:t>femenina</a:t>
            </a:r>
            <a:r>
              <a:rPr lang="en-US" sz="2000" dirty="0"/>
              <a:t> </a:t>
            </a:r>
            <a:r>
              <a:rPr lang="en-US" sz="2000" dirty="0" err="1"/>
              <a:t>porque</a:t>
            </a:r>
            <a:r>
              <a:rPr lang="en-US" sz="2000" dirty="0"/>
              <a:t>, en </a:t>
            </a:r>
            <a:r>
              <a:rPr lang="en-US" sz="2000" dirty="0" err="1"/>
              <a:t>esa</a:t>
            </a:r>
            <a:r>
              <a:rPr lang="en-US" sz="2000" dirty="0"/>
              <a:t> </a:t>
            </a:r>
            <a:r>
              <a:rPr lang="en-US" sz="2000" dirty="0" err="1"/>
              <a:t>área</a:t>
            </a:r>
            <a:r>
              <a:rPr lang="en-US" sz="2000" dirty="0"/>
              <a:t>, la </a:t>
            </a:r>
            <a:r>
              <a:rPr lang="en-US" sz="2000" dirty="0" err="1"/>
              <a:t>tierra</a:t>
            </a:r>
            <a:r>
              <a:rPr lang="en-US" sz="2000" dirty="0"/>
              <a:t> </a:t>
            </a:r>
            <a:r>
              <a:rPr lang="en-US" sz="2000" dirty="0" err="1"/>
              <a:t>es</a:t>
            </a:r>
            <a:r>
              <a:rPr lang="en-US" sz="2000" dirty="0"/>
              <a:t> </a:t>
            </a:r>
            <a:r>
              <a:rPr lang="en-US" sz="2000" dirty="0" err="1"/>
              <a:t>considerada</a:t>
            </a:r>
            <a:r>
              <a:rPr lang="en-US" sz="2000" dirty="0"/>
              <a:t> </a:t>
            </a:r>
            <a:r>
              <a:rPr lang="en-US" sz="2000" dirty="0" err="1"/>
              <a:t>más</a:t>
            </a:r>
            <a:r>
              <a:rPr lang="en-US" sz="2000" dirty="0"/>
              <a:t> </a:t>
            </a:r>
            <a:r>
              <a:rPr lang="en-US" sz="2000" dirty="0" err="1"/>
              <a:t>débil</a:t>
            </a:r>
            <a:r>
              <a:rPr lang="en-US" sz="2000" dirty="0"/>
              <a:t> y </a:t>
            </a:r>
            <a:r>
              <a:rPr lang="en-US" sz="2000" dirty="0" err="1"/>
              <a:t>necesita</a:t>
            </a:r>
            <a:r>
              <a:rPr lang="en-US" sz="2000" dirty="0"/>
              <a:t> </a:t>
            </a:r>
            <a:r>
              <a:rPr lang="en-US" sz="2000" dirty="0" err="1"/>
              <a:t>descanso</a:t>
            </a:r>
            <a:r>
              <a:rPr lang="en-US" sz="2000" dirty="0"/>
              <a:t> </a:t>
            </a:r>
            <a:r>
              <a:rPr lang="en-US" sz="2000" dirty="0" err="1"/>
              <a:t>periódico</a:t>
            </a:r>
            <a:r>
              <a:rPr lang="en-US" sz="2000" dirty="0"/>
              <a:t> </a:t>
            </a:r>
            <a:r>
              <a:rPr lang="en-US" sz="2000" dirty="0" err="1"/>
              <a:t>para</a:t>
            </a:r>
            <a:r>
              <a:rPr lang="en-US" sz="2000" dirty="0"/>
              <a:t> </a:t>
            </a:r>
            <a:r>
              <a:rPr lang="en-US" sz="2000" dirty="0" err="1"/>
              <a:t>ser</a:t>
            </a:r>
            <a:r>
              <a:rPr lang="en-US" sz="2000" dirty="0"/>
              <a:t> </a:t>
            </a:r>
            <a:r>
              <a:rPr lang="en-US" sz="2000" dirty="0" err="1"/>
              <a:t>explotada</a:t>
            </a:r>
            <a:r>
              <a:rPr lang="en-US" sz="2000" dirty="0"/>
              <a:t>; </a:t>
            </a:r>
            <a:r>
              <a:rPr lang="en-US" sz="2000" dirty="0" err="1"/>
              <a:t>por</a:t>
            </a:r>
            <a:r>
              <a:rPr lang="en-US" sz="2000" dirty="0"/>
              <a:t> </a:t>
            </a:r>
            <a:r>
              <a:rPr lang="en-US" sz="2000" dirty="0" err="1"/>
              <a:t>otro</a:t>
            </a:r>
            <a:r>
              <a:rPr lang="en-US" sz="2000" dirty="0"/>
              <a:t> </a:t>
            </a:r>
            <a:r>
              <a:rPr lang="en-US" sz="2000" dirty="0" err="1"/>
              <a:t>lado</a:t>
            </a:r>
            <a:r>
              <a:rPr lang="en-US" sz="2000" dirty="0"/>
              <a:t>, la parte </a:t>
            </a:r>
            <a:r>
              <a:rPr lang="en-US" sz="2000" dirty="0" err="1"/>
              <a:t>likina</a:t>
            </a:r>
            <a:r>
              <a:rPr lang="en-US" sz="2000" dirty="0"/>
              <a:t>, </a:t>
            </a:r>
            <a:r>
              <a:rPr lang="en-US" sz="2000" dirty="0" err="1"/>
              <a:t>topográficamente</a:t>
            </a:r>
            <a:r>
              <a:rPr lang="en-US" sz="2000" dirty="0"/>
              <a:t> </a:t>
            </a:r>
            <a:r>
              <a:rPr lang="en-US" sz="2000" dirty="0" err="1"/>
              <a:t>más</a:t>
            </a:r>
            <a:r>
              <a:rPr lang="en-US" sz="2000" dirty="0"/>
              <a:t> </a:t>
            </a:r>
            <a:r>
              <a:rPr lang="en-US" sz="2000" dirty="0" err="1"/>
              <a:t>baja</a:t>
            </a:r>
            <a:r>
              <a:rPr lang="en-US" sz="2000" dirty="0"/>
              <a:t>, se </a:t>
            </a:r>
            <a:r>
              <a:rPr lang="en-US" sz="2000" dirty="0" err="1"/>
              <a:t>imagina</a:t>
            </a:r>
            <a:r>
              <a:rPr lang="en-US" sz="2000" dirty="0"/>
              <a:t> </a:t>
            </a:r>
            <a:r>
              <a:rPr lang="en-US" sz="2000" dirty="0" err="1"/>
              <a:t>masculina</a:t>
            </a:r>
            <a:r>
              <a:rPr lang="en-US" sz="2000" dirty="0"/>
              <a:t> </a:t>
            </a:r>
            <a:r>
              <a:rPr lang="en-US" sz="2000" dirty="0" err="1"/>
              <a:t>por</a:t>
            </a:r>
            <a:r>
              <a:rPr lang="en-US" sz="2000" dirty="0"/>
              <a:t> </a:t>
            </a:r>
            <a:r>
              <a:rPr lang="en-US" sz="2000" dirty="0" err="1"/>
              <a:t>ser</a:t>
            </a:r>
            <a:r>
              <a:rPr lang="en-US" sz="2000" dirty="0"/>
              <a:t> </a:t>
            </a:r>
            <a:r>
              <a:rPr lang="en-US" sz="2000" dirty="0" err="1"/>
              <a:t>fuerte</a:t>
            </a:r>
            <a:r>
              <a:rPr lang="en-US" sz="2000" dirty="0"/>
              <a:t> y </a:t>
            </a:r>
            <a:r>
              <a:rPr lang="en-US" sz="2000" dirty="0" err="1"/>
              <a:t>muy</a:t>
            </a:r>
            <a:r>
              <a:rPr lang="en-US" sz="2000" dirty="0"/>
              <a:t> </a:t>
            </a:r>
            <a:r>
              <a:rPr lang="en-US" sz="2000" dirty="0" err="1"/>
              <a:t>productiva</a:t>
            </a:r>
            <a:r>
              <a:rPr lang="en-US" sz="2000" dirty="0"/>
              <a:t>” (Venturoli 2011).</a:t>
            </a:r>
          </a:p>
          <a:p>
            <a:endParaRPr lang="en-US" sz="2000" dirty="0">
              <a:solidFill>
                <a:schemeClr val="tx1">
                  <a:lumMod val="65000"/>
                  <a:lumOff val="35000"/>
                </a:schemeClr>
              </a:solidFill>
            </a:endParaRPr>
          </a:p>
          <a:p>
            <a:r>
              <a:rPr lang="en-US" sz="2000" dirty="0"/>
              <a:t>“ [</a:t>
            </a:r>
            <a:r>
              <a:rPr lang="mr-IN" sz="2000" dirty="0"/>
              <a:t>…</a:t>
            </a:r>
            <a:r>
              <a:rPr lang="it-IT" sz="2000" dirty="0"/>
              <a:t>] </a:t>
            </a:r>
            <a:r>
              <a:rPr lang="en-US" sz="2000" dirty="0"/>
              <a:t>el </a:t>
            </a:r>
            <a:r>
              <a:rPr lang="en-US" sz="2000" b="1" i="1" dirty="0" err="1"/>
              <a:t>dualismo</a:t>
            </a:r>
            <a:r>
              <a:rPr lang="en-US" sz="2000" b="1" i="1" dirty="0"/>
              <a:t> </a:t>
            </a:r>
            <a:r>
              <a:rPr lang="en-US" sz="2000" b="1" i="1" dirty="0" err="1"/>
              <a:t>aymara</a:t>
            </a:r>
            <a:r>
              <a:rPr lang="en-US" sz="2000" b="1" i="1" dirty="0"/>
              <a:t> </a:t>
            </a:r>
            <a:r>
              <a:rPr lang="en-US" sz="2000" dirty="0" err="1"/>
              <a:t>formado</a:t>
            </a:r>
            <a:r>
              <a:rPr lang="en-US" sz="2000" dirty="0"/>
              <a:t> </a:t>
            </a:r>
            <a:r>
              <a:rPr lang="en-US" sz="2000" dirty="0" err="1"/>
              <a:t>por</a:t>
            </a:r>
            <a:r>
              <a:rPr lang="en-US" sz="2000" dirty="0"/>
              <a:t> un </a:t>
            </a:r>
            <a:r>
              <a:rPr lang="en-US" sz="2000" dirty="0" err="1"/>
              <a:t>conjunto</a:t>
            </a:r>
            <a:r>
              <a:rPr lang="en-US" sz="2000" dirty="0"/>
              <a:t> de </a:t>
            </a:r>
            <a:r>
              <a:rPr lang="en-US" sz="2000" dirty="0" err="1"/>
              <a:t>bajo</a:t>
            </a:r>
            <a:r>
              <a:rPr lang="en-US" sz="2000" dirty="0"/>
              <a:t>, </a:t>
            </a:r>
            <a:r>
              <a:rPr lang="en-US" sz="2000" dirty="0" err="1"/>
              <a:t>húmedo</a:t>
            </a:r>
            <a:r>
              <a:rPr lang="en-US" sz="2000" dirty="0"/>
              <a:t>, </a:t>
            </a:r>
            <a:r>
              <a:rPr lang="en-US" sz="2000" dirty="0" err="1"/>
              <a:t>femenino</a:t>
            </a:r>
            <a:r>
              <a:rPr lang="en-US" sz="2000" dirty="0"/>
              <a:t> e </a:t>
            </a:r>
            <a:r>
              <a:rPr lang="en-US" sz="2000" dirty="0" err="1"/>
              <a:t>izquierda</a:t>
            </a:r>
            <a:r>
              <a:rPr lang="en-US" sz="2000" dirty="0"/>
              <a:t>, </a:t>
            </a:r>
            <a:r>
              <a:rPr lang="en-US" sz="2000" dirty="0" err="1"/>
              <a:t>resumido</a:t>
            </a:r>
            <a:r>
              <a:rPr lang="en-US" sz="2000" dirty="0"/>
              <a:t> en la </a:t>
            </a:r>
            <a:r>
              <a:rPr lang="en-US" sz="2000" dirty="0" err="1"/>
              <a:t>aldea</a:t>
            </a:r>
            <a:r>
              <a:rPr lang="en-US" sz="2000" dirty="0"/>
              <a:t> o </a:t>
            </a:r>
            <a:r>
              <a:rPr lang="en-US" sz="2000" dirty="0" err="1"/>
              <a:t>conjunto</a:t>
            </a:r>
            <a:r>
              <a:rPr lang="en-US" sz="2000" dirty="0"/>
              <a:t> </a:t>
            </a:r>
            <a:r>
              <a:rPr lang="en-US" sz="2000" dirty="0" err="1"/>
              <a:t>uma</a:t>
            </a:r>
            <a:r>
              <a:rPr lang="en-US" sz="2000" dirty="0"/>
              <a:t> o </a:t>
            </a:r>
            <a:r>
              <a:rPr lang="en-US" sz="2000" dirty="0" err="1"/>
              <a:t>urinsaya</a:t>
            </a:r>
            <a:r>
              <a:rPr lang="en-US" sz="2000" dirty="0"/>
              <a:t>, y </a:t>
            </a:r>
            <a:r>
              <a:rPr lang="en-US" sz="2000" dirty="0" err="1"/>
              <a:t>otro</a:t>
            </a:r>
            <a:r>
              <a:rPr lang="en-US" sz="2000" dirty="0"/>
              <a:t> </a:t>
            </a:r>
            <a:r>
              <a:rPr lang="en-US" sz="2000" dirty="0" err="1"/>
              <a:t>constituido</a:t>
            </a:r>
            <a:r>
              <a:rPr lang="en-US" sz="2000" dirty="0"/>
              <a:t> </a:t>
            </a:r>
            <a:r>
              <a:rPr lang="en-US" sz="2000" dirty="0" err="1"/>
              <a:t>por</a:t>
            </a:r>
            <a:r>
              <a:rPr lang="en-US" sz="2000" dirty="0"/>
              <a:t> alto, </a:t>
            </a:r>
            <a:r>
              <a:rPr lang="en-US" sz="2000" dirty="0" err="1"/>
              <a:t>seco</a:t>
            </a:r>
            <a:r>
              <a:rPr lang="en-US" sz="2000" dirty="0"/>
              <a:t>, </a:t>
            </a:r>
            <a:r>
              <a:rPr lang="en-US" sz="2000" dirty="0" err="1"/>
              <a:t>masculino</a:t>
            </a:r>
            <a:r>
              <a:rPr lang="en-US" sz="2000" dirty="0"/>
              <a:t> y </a:t>
            </a:r>
            <a:r>
              <a:rPr lang="en-US" sz="2000" dirty="0" err="1"/>
              <a:t>derecha</a:t>
            </a:r>
            <a:r>
              <a:rPr lang="en-US" sz="2000" dirty="0"/>
              <a:t> en </a:t>
            </a:r>
            <a:r>
              <a:rPr lang="en-US" sz="2000" dirty="0" err="1"/>
              <a:t>urco</a:t>
            </a:r>
            <a:r>
              <a:rPr lang="en-US" sz="2000" dirty="0"/>
              <a:t> o </a:t>
            </a:r>
            <a:r>
              <a:rPr lang="en-US" sz="2000" dirty="0" err="1"/>
              <a:t>aransaya</a:t>
            </a:r>
            <a:r>
              <a:rPr lang="en-US" sz="2000" dirty="0"/>
              <a:t> (</a:t>
            </a:r>
            <a:r>
              <a:rPr lang="en-US" sz="2000" dirty="0" err="1"/>
              <a:t>véase</a:t>
            </a:r>
            <a:r>
              <a:rPr lang="en-US" sz="2000" dirty="0"/>
              <a:t> </a:t>
            </a:r>
            <a:r>
              <a:rPr lang="en-US" sz="2000" dirty="0" err="1"/>
              <a:t>Bouysse-Cassagne</a:t>
            </a:r>
            <a:r>
              <a:rPr lang="en-US" sz="2000" dirty="0"/>
              <a:t> </a:t>
            </a:r>
            <a:r>
              <a:rPr lang="nb-NO" sz="2000" dirty="0"/>
              <a:t>1988; Platt 1978)” Venturoli 2011.</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88618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58861" y="4675214"/>
            <a:ext cx="6433139" cy="1323439"/>
          </a:xfrm>
          <a:prstGeom prst="rect">
            <a:avLst/>
          </a:prstGeom>
          <a:noFill/>
        </p:spPr>
        <p:txBody>
          <a:bodyPr wrap="square" rtlCol="0">
            <a:spAutoFit/>
          </a:bodyPr>
          <a:lstStyle/>
          <a:p>
            <a:r>
              <a:rPr lang="es-ES" sz="4000" b="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No hay descolonizacion sin despatriarcalizacion</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Mi</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cuerpo</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es</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un </a:t>
            </a:r>
            <a:r>
              <a:rPr lang="en-GB"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territorio</a:t>
            </a:r>
            <a:r>
              <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rPr>
              <a:t> politico</a:t>
            </a:r>
          </a:p>
        </p:txBody>
      </p:sp>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7" name="Content Placeholder 2">
            <a:extLst>
              <a:ext uri="{FF2B5EF4-FFF2-40B4-BE49-F238E27FC236}">
                <a16:creationId xmlns:a16="http://schemas.microsoft.com/office/drawing/2014/main" id="{8CD19209-8D52-47CA-A69F-FEBC221594CD}"/>
              </a:ext>
            </a:extLst>
          </p:cNvPr>
          <p:cNvSpPr txBox="1">
            <a:spLocks/>
          </p:cNvSpPr>
          <p:nvPr/>
        </p:nvSpPr>
        <p:spPr>
          <a:xfrm>
            <a:off x="347202" y="364505"/>
            <a:ext cx="5426874" cy="558516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2" indent="0" algn="r">
              <a:buClr>
                <a:srgbClr val="C00000"/>
              </a:buClr>
              <a:buNone/>
            </a:pPr>
            <a:endParaRPr lang="it-IT" sz="2400" dirty="0">
              <a:solidFill>
                <a:schemeClr val="tx1">
                  <a:lumMod val="85000"/>
                  <a:lumOff val="15000"/>
                </a:schemeClr>
              </a:solidFill>
            </a:endParaRPr>
          </a:p>
          <a:p>
            <a:pPr>
              <a:buClr>
                <a:srgbClr val="C00000"/>
              </a:buClr>
            </a:pPr>
            <a:r>
              <a:rPr lang="es-ES_tradnl" sz="2400" dirty="0" err="1"/>
              <a:t>Decolonizzare</a:t>
            </a:r>
            <a:r>
              <a:rPr lang="es-ES_tradnl" sz="2400" dirty="0"/>
              <a:t> </a:t>
            </a:r>
            <a:r>
              <a:rPr lang="es-ES_tradnl" sz="2400" dirty="0" err="1"/>
              <a:t>il</a:t>
            </a:r>
            <a:r>
              <a:rPr lang="es-ES_tradnl" sz="2400" dirty="0"/>
              <a:t> </a:t>
            </a:r>
            <a:r>
              <a:rPr lang="es-ES_tradnl" sz="2400" dirty="0" err="1"/>
              <a:t>discorso</a:t>
            </a:r>
            <a:r>
              <a:rPr lang="es-ES_tradnl" sz="2400" dirty="0"/>
              <a:t> feminista: </a:t>
            </a:r>
            <a:r>
              <a:rPr lang="it-IT" sz="2400" b="1" dirty="0"/>
              <a:t>razza, genere e sessualità sono categorie co-costitutive della modernità</a:t>
            </a:r>
            <a:r>
              <a:rPr lang="it-IT" sz="2400" dirty="0"/>
              <a:t> di questa episteme coloniale e non possono essere pensate al slegate, sia l’idea di razza sia l’idea di genere si producono in maniera simultanea nel processo di conquista e colonizzazione</a:t>
            </a:r>
            <a:r>
              <a:rPr lang="en-US" sz="2400" dirty="0"/>
              <a:t>  </a:t>
            </a:r>
            <a:endParaRPr lang="es-ES_tradnl" sz="2400" dirty="0"/>
          </a:p>
          <a:p>
            <a:pPr>
              <a:buClr>
                <a:srgbClr val="C00000"/>
              </a:buClr>
            </a:pPr>
            <a:r>
              <a:rPr lang="es-ES_tradnl" sz="2400" b="1" i="1" dirty="0"/>
              <a:t>patriarcado </a:t>
            </a:r>
            <a:r>
              <a:rPr lang="es-ES_tradnl" sz="2400" b="1" i="1" dirty="0" err="1"/>
              <a:t>ancestrale</a:t>
            </a:r>
            <a:r>
              <a:rPr lang="es-ES_tradnl" sz="2400" b="1" i="1" dirty="0"/>
              <a:t> originario</a:t>
            </a:r>
            <a:r>
              <a:rPr lang="en-US" sz="2400" dirty="0"/>
              <a:t>: un </a:t>
            </a:r>
            <a:r>
              <a:rPr lang="en-US" sz="2400" dirty="0" err="1"/>
              <a:t>sistema</a:t>
            </a:r>
            <a:r>
              <a:rPr lang="en-US" sz="2400" dirty="0"/>
              <a:t> </a:t>
            </a:r>
            <a:r>
              <a:rPr lang="en-US" sz="2400" dirty="0" err="1"/>
              <a:t>millenario</a:t>
            </a:r>
            <a:r>
              <a:rPr lang="en-US" sz="2400" dirty="0"/>
              <a:t> di </a:t>
            </a:r>
            <a:r>
              <a:rPr lang="en-US" sz="2400" dirty="0" err="1"/>
              <a:t>oppressione</a:t>
            </a:r>
            <a:r>
              <a:rPr lang="en-US" sz="2400" dirty="0"/>
              <a:t> </a:t>
            </a:r>
            <a:r>
              <a:rPr lang="en-US" sz="2400" dirty="0" err="1"/>
              <a:t>contro</a:t>
            </a:r>
            <a:r>
              <a:rPr lang="en-US" sz="2400" dirty="0"/>
              <a:t> la donna </a:t>
            </a:r>
            <a:r>
              <a:rPr lang="en-US" sz="2400" dirty="0" err="1"/>
              <a:t>norma</a:t>
            </a:r>
            <a:r>
              <a:rPr lang="en-US" sz="2400" dirty="0"/>
              <a:t> la </a:t>
            </a:r>
            <a:r>
              <a:rPr lang="en-US" sz="2400" i="1" dirty="0" err="1"/>
              <a:t>eterorealtà</a:t>
            </a:r>
            <a:r>
              <a:rPr lang="en-US" sz="2400" i="1" dirty="0"/>
              <a:t> </a:t>
            </a:r>
            <a:r>
              <a:rPr lang="en-US" sz="2400" i="1" dirty="0" err="1"/>
              <a:t>cosmogonica</a:t>
            </a:r>
            <a:r>
              <a:rPr lang="en-US" sz="2400" i="1" dirty="0"/>
              <a:t> </a:t>
            </a:r>
            <a:r>
              <a:rPr lang="en-US" sz="2400" dirty="0"/>
              <a:t>(Lorena Cabal) </a:t>
            </a:r>
          </a:p>
          <a:p>
            <a:pPr>
              <a:buClr>
                <a:srgbClr val="C00000"/>
              </a:buClr>
            </a:pPr>
            <a:r>
              <a:rPr lang="it-IT" sz="2400" b="1" i="1" dirty="0"/>
              <a:t>patriarcato ad alta intensità</a:t>
            </a:r>
            <a:r>
              <a:rPr lang="es-ES_tradnl" sz="2400" dirty="0"/>
              <a:t>: </a:t>
            </a:r>
            <a:r>
              <a:rPr lang="it-IT" sz="2400" dirty="0"/>
              <a:t>l’ordine coloniale ha modificato e continua a modificare le strutture di genere delle culture indigene, una strategia civilizzatrice </a:t>
            </a:r>
            <a:r>
              <a:rPr lang="en-US" sz="2400" dirty="0"/>
              <a:t>di </a:t>
            </a:r>
            <a:r>
              <a:rPr lang="en-US" sz="2400" dirty="0" err="1"/>
              <a:t>sottomissione</a:t>
            </a:r>
            <a:r>
              <a:rPr lang="en-US" sz="2400" dirty="0"/>
              <a:t> </a:t>
            </a:r>
            <a:r>
              <a:rPr lang="en-US" sz="2400" dirty="0" err="1"/>
              <a:t>dei</a:t>
            </a:r>
            <a:r>
              <a:rPr lang="en-US" sz="2400" dirty="0"/>
              <a:t> </a:t>
            </a:r>
            <a:r>
              <a:rPr lang="en-US" sz="2400" dirty="0" err="1"/>
              <a:t>corpi</a:t>
            </a:r>
            <a:r>
              <a:rPr lang="en-US" sz="2400" dirty="0"/>
              <a:t> </a:t>
            </a:r>
            <a:r>
              <a:rPr lang="en-US" sz="2400" dirty="0" err="1"/>
              <a:t>femminili</a:t>
            </a:r>
            <a:r>
              <a:rPr lang="en-US" sz="2400" dirty="0"/>
              <a:t> (e non) per </a:t>
            </a:r>
            <a:r>
              <a:rPr lang="en-US" sz="2400" dirty="0" err="1"/>
              <a:t>riprodurre</a:t>
            </a:r>
            <a:r>
              <a:rPr lang="en-US" sz="2400" dirty="0"/>
              <a:t> </a:t>
            </a:r>
            <a:r>
              <a:rPr lang="en-US" sz="2400" dirty="0" err="1"/>
              <a:t>il</a:t>
            </a:r>
            <a:r>
              <a:rPr lang="en-US" sz="2400" dirty="0"/>
              <a:t> </a:t>
            </a:r>
            <a:r>
              <a:rPr lang="en-US" sz="2400" dirty="0" err="1"/>
              <a:t>sistema</a:t>
            </a:r>
            <a:r>
              <a:rPr lang="en-US" sz="2400" dirty="0"/>
              <a:t> </a:t>
            </a:r>
            <a:r>
              <a:rPr lang="en-US" sz="2400" dirty="0" err="1"/>
              <a:t>geopolitico</a:t>
            </a:r>
            <a:r>
              <a:rPr lang="en-US" sz="2400" dirty="0"/>
              <a:t> </a:t>
            </a:r>
            <a:r>
              <a:rPr lang="en-US" sz="2400" dirty="0" err="1"/>
              <a:t>capitalista</a:t>
            </a:r>
            <a:endParaRPr lang="it-IT" sz="2400" dirty="0"/>
          </a:p>
          <a:p>
            <a:pPr>
              <a:buClr>
                <a:srgbClr val="C00000"/>
              </a:buClr>
            </a:pPr>
            <a:endParaRPr lang="en-US" sz="2400" dirty="0"/>
          </a:p>
        </p:txBody>
      </p:sp>
      <p:pic>
        <p:nvPicPr>
          <p:cNvPr id="2" name="Picture 1" descr="Feminismo Comunitario.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3173" y="0"/>
            <a:ext cx="6498827" cy="3292310"/>
          </a:xfrm>
          <a:prstGeom prst="rect">
            <a:avLst/>
          </a:prstGeom>
        </p:spPr>
      </p:pic>
    </p:spTree>
    <p:extLst>
      <p:ext uri="{BB962C8B-B14F-4D97-AF65-F5344CB8AC3E}">
        <p14:creationId xmlns:p14="http://schemas.microsoft.com/office/powerpoint/2010/main" val="314805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4083" y="280737"/>
            <a:ext cx="9441390" cy="646331"/>
          </a:xfrm>
          <a:prstGeom prst="rect">
            <a:avLst/>
          </a:prstGeom>
          <a:noFill/>
        </p:spPr>
        <p:txBody>
          <a:bodyPr wrap="square" rtlCol="0">
            <a:spAutoFit/>
          </a:bodyPr>
          <a:lstStyle/>
          <a:p>
            <a:r>
              <a:rPr lang="es-ES_trad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Entronque patriarcal</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254144" y="1313416"/>
            <a:ext cx="7205435" cy="4832092"/>
          </a:xfrm>
          <a:prstGeom prst="rect">
            <a:avLst/>
          </a:prstGeom>
        </p:spPr>
        <p:txBody>
          <a:bodyPr wrap="square">
            <a:spAutoFit/>
          </a:bodyPr>
          <a:lstStyle/>
          <a:p>
            <a:r>
              <a:rPr lang="es-ES_tradnl" sz="2200" dirty="0"/>
              <a:t>“La penetración colonial, nos plantea la penetración como la acción de introducir un elemento en otro y lo colonial, como la invasión y posterior dominación de un territorio ajeno empezando por el territorio del cuerpo. Cómo las palabras y los discursos son formas auditivas que toman posición ante las hegemonías discursivas del poder. Podemos decir que la penetración colonial nos puede evocar la penetración coital, como la imagen de violencia sexual, de la invasión colonial. No decimos con esto que toda penetración coital o penetración sexual en general, sea necesariamente violenta, no lo es cuando se la desea, pero la violación de nuestros cuerpos, ninguna mujer la deseamos y la invasión colonial ningún pueblo la quiere.”</a:t>
            </a:r>
            <a:r>
              <a:rPr lang="en-US" sz="2200" dirty="0"/>
              <a:t> </a:t>
            </a:r>
            <a:r>
              <a:rPr lang="en-US" sz="2200" dirty="0" err="1"/>
              <a:t>Julieta</a:t>
            </a:r>
            <a:r>
              <a:rPr lang="en-US" sz="2200" dirty="0"/>
              <a:t> </a:t>
            </a:r>
            <a:r>
              <a:rPr lang="en-US" sz="2200" dirty="0" err="1"/>
              <a:t>Paredes</a:t>
            </a:r>
            <a:r>
              <a:rPr lang="en-US" sz="2200" dirty="0"/>
              <a:t> 2011</a:t>
            </a:r>
          </a:p>
          <a:p>
            <a:r>
              <a:rPr lang="en-US" sz="2200" dirty="0"/>
              <a:t> </a:t>
            </a:r>
          </a:p>
        </p:txBody>
      </p:sp>
      <p:pic>
        <p:nvPicPr>
          <p:cNvPr id="2" name="Picture 1" descr="Julieta Paredes.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93789" y="1671052"/>
            <a:ext cx="4398211" cy="4398211"/>
          </a:xfrm>
          <a:prstGeom prst="rect">
            <a:avLst/>
          </a:prstGeom>
        </p:spPr>
      </p:pic>
    </p:spTree>
    <p:extLst>
      <p:ext uri="{BB962C8B-B14F-4D97-AF65-F5344CB8AC3E}">
        <p14:creationId xmlns:p14="http://schemas.microsoft.com/office/powerpoint/2010/main" val="327398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BY-SA_icon.sv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3" name="Rectangle 2"/>
          <p:cNvSpPr/>
          <p:nvPr/>
        </p:nvSpPr>
        <p:spPr>
          <a:xfrm>
            <a:off x="177819" y="6171860"/>
            <a:ext cx="4054603"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4" name="TextBox 3"/>
          <p:cNvSpPr txBox="1"/>
          <p:nvPr/>
        </p:nvSpPr>
        <p:spPr>
          <a:xfrm>
            <a:off x="201327" y="6534834"/>
            <a:ext cx="1330337" cy="461665"/>
          </a:xfrm>
          <a:prstGeom prst="rect">
            <a:avLst/>
          </a:prstGeom>
          <a:noFill/>
        </p:spPr>
        <p:txBody>
          <a:bodyPr wrap="none" rtlCol="0">
            <a:spAutoFit/>
          </a:bodyPr>
          <a:lstStyle/>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1200" dirty="0"/>
          </a:p>
        </p:txBody>
      </p:sp>
      <p:sp>
        <p:nvSpPr>
          <p:cNvPr id="6" name="TextBox 5"/>
          <p:cNvSpPr txBox="1"/>
          <p:nvPr/>
        </p:nvSpPr>
        <p:spPr>
          <a:xfrm>
            <a:off x="8256359" y="2615565"/>
            <a:ext cx="3935641" cy="954107"/>
          </a:xfrm>
          <a:prstGeom prst="rect">
            <a:avLst/>
          </a:prstGeom>
          <a:noFill/>
        </p:spPr>
        <p:txBody>
          <a:bodyPr wrap="square" rtlCol="0">
            <a:spAutoFit/>
          </a:bodyPr>
          <a:lstStyle/>
          <a:p>
            <a:r>
              <a:rPr lang="es-ES_tradnl" sz="2800" dirty="0">
                <a:hlinkClick r:id="rId3"/>
              </a:rPr>
              <a:t>“Evo caiò por su proprio peso</a:t>
            </a:r>
            <a:r>
              <a:rPr lang="en-US" sz="2800" dirty="0"/>
              <a:t>”</a:t>
            </a:r>
            <a:r>
              <a:rPr lang="mr-IN" sz="2800" dirty="0"/>
              <a:t>…</a:t>
            </a:r>
            <a:r>
              <a:rPr lang="it-IT" sz="2800" dirty="0"/>
              <a:t> Rita Segato</a:t>
            </a:r>
            <a:endParaRPr lang="en-US" sz="2800" dirty="0"/>
          </a:p>
        </p:txBody>
      </p:sp>
      <p:pic>
        <p:nvPicPr>
          <p:cNvPr id="7" name="Picture 6" descr="rita-segato.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152128"/>
            <a:ext cx="7909285" cy="4943303"/>
          </a:xfrm>
          <a:prstGeom prst="rect">
            <a:avLst/>
          </a:prstGeom>
        </p:spPr>
      </p:pic>
    </p:spTree>
    <p:extLst>
      <p:ext uri="{BB962C8B-B14F-4D97-AF65-F5344CB8AC3E}">
        <p14:creationId xmlns:p14="http://schemas.microsoft.com/office/powerpoint/2010/main" val="408529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559" y="2590416"/>
            <a:ext cx="10821441" cy="3542775"/>
          </a:xfrm>
          <a:prstGeom prst="rect">
            <a:avLst/>
          </a:prstGeom>
        </p:spPr>
        <p:txBody>
          <a:bodyPr wrap="square">
            <a:spAutoFit/>
          </a:bodyPr>
          <a:lstStyle/>
          <a:p>
            <a:r>
              <a:rPr lang="en-US" dirty="0"/>
              <a:t>“</a:t>
            </a:r>
            <a:r>
              <a:rPr lang="en-US" dirty="0" err="1"/>
              <a:t>Nosotras</a:t>
            </a:r>
            <a:r>
              <a:rPr lang="en-US" dirty="0"/>
              <a:t> </a:t>
            </a:r>
            <a:r>
              <a:rPr lang="en-US" dirty="0" err="1"/>
              <a:t>hemos</a:t>
            </a:r>
            <a:r>
              <a:rPr lang="en-US" dirty="0"/>
              <a:t> </a:t>
            </a:r>
            <a:r>
              <a:rPr lang="en-US" dirty="0" err="1"/>
              <a:t>visto</a:t>
            </a:r>
            <a:r>
              <a:rPr lang="en-US" dirty="0"/>
              <a:t>, </a:t>
            </a:r>
            <a:r>
              <a:rPr lang="en-US" dirty="0" err="1"/>
              <a:t>hemos</a:t>
            </a:r>
            <a:r>
              <a:rPr lang="en-US" dirty="0"/>
              <a:t> </a:t>
            </a:r>
            <a:r>
              <a:rPr lang="en-US" dirty="0" err="1"/>
              <a:t>sentido</a:t>
            </a:r>
            <a:r>
              <a:rPr lang="en-US" dirty="0"/>
              <a:t> el </a:t>
            </a:r>
            <a:r>
              <a:rPr lang="en-US" dirty="0" err="1"/>
              <a:t>sabor</a:t>
            </a:r>
            <a:r>
              <a:rPr lang="en-US" dirty="0"/>
              <a:t> </a:t>
            </a:r>
            <a:r>
              <a:rPr lang="en-US" dirty="0" err="1"/>
              <a:t>amargo</a:t>
            </a:r>
            <a:r>
              <a:rPr lang="en-US" dirty="0"/>
              <a:t> de </a:t>
            </a:r>
            <a:r>
              <a:rPr lang="en-US" dirty="0" err="1"/>
              <a:t>esa</a:t>
            </a:r>
            <a:r>
              <a:rPr lang="en-US" dirty="0"/>
              <a:t> </a:t>
            </a:r>
            <a:r>
              <a:rPr lang="en-US" dirty="0" err="1"/>
              <a:t>secuela</a:t>
            </a:r>
            <a:r>
              <a:rPr lang="en-US" dirty="0"/>
              <a:t> de la </a:t>
            </a:r>
            <a:r>
              <a:rPr lang="en-US" dirty="0" err="1"/>
              <a:t>conquista</a:t>
            </a:r>
            <a:r>
              <a:rPr lang="en-US" dirty="0"/>
              <a:t>. </a:t>
            </a:r>
            <a:r>
              <a:rPr lang="en-US" dirty="0" err="1"/>
              <a:t>Nuestros</a:t>
            </a:r>
            <a:r>
              <a:rPr lang="en-US" dirty="0"/>
              <a:t> hombres </a:t>
            </a:r>
            <a:r>
              <a:rPr lang="en-US" dirty="0" err="1"/>
              <a:t>han</a:t>
            </a:r>
            <a:r>
              <a:rPr lang="en-US" dirty="0"/>
              <a:t> </a:t>
            </a:r>
            <a:r>
              <a:rPr lang="en-US" dirty="0" err="1"/>
              <a:t>tomado</a:t>
            </a:r>
            <a:r>
              <a:rPr lang="en-US" dirty="0"/>
              <a:t> lo </a:t>
            </a:r>
            <a:r>
              <a:rPr lang="en-US" dirty="0" err="1"/>
              <a:t>peor</a:t>
            </a:r>
            <a:r>
              <a:rPr lang="en-US" dirty="0"/>
              <a:t> del machismo colonial. </a:t>
            </a:r>
            <a:r>
              <a:rPr lang="en-US" dirty="0" err="1"/>
              <a:t>Hemos</a:t>
            </a:r>
            <a:r>
              <a:rPr lang="en-US" dirty="0"/>
              <a:t> </a:t>
            </a:r>
            <a:r>
              <a:rPr lang="en-US" dirty="0" err="1"/>
              <a:t>construido</a:t>
            </a:r>
            <a:r>
              <a:rPr lang="en-US" dirty="0"/>
              <a:t> no </a:t>
            </a:r>
            <a:r>
              <a:rPr lang="en-US" dirty="0" err="1"/>
              <a:t>sólo</a:t>
            </a:r>
            <a:r>
              <a:rPr lang="en-US" dirty="0"/>
              <a:t> </a:t>
            </a:r>
            <a:r>
              <a:rPr lang="en-US" dirty="0" err="1"/>
              <a:t>retóricas</a:t>
            </a:r>
            <a:r>
              <a:rPr lang="en-US" dirty="0"/>
              <a:t>, </a:t>
            </a:r>
            <a:r>
              <a:rPr lang="en-US" dirty="0" err="1"/>
              <a:t>sino</a:t>
            </a:r>
            <a:r>
              <a:rPr lang="en-US" dirty="0"/>
              <a:t> </a:t>
            </a:r>
            <a:r>
              <a:rPr lang="en-US" dirty="0" err="1"/>
              <a:t>resistencias</a:t>
            </a:r>
            <a:r>
              <a:rPr lang="en-US" dirty="0"/>
              <a:t>, re-</a:t>
            </a:r>
            <a:r>
              <a:rPr lang="en-US" dirty="0" err="1"/>
              <a:t>existencias</a:t>
            </a:r>
            <a:r>
              <a:rPr lang="en-US" dirty="0"/>
              <a:t> a la </a:t>
            </a:r>
            <a:r>
              <a:rPr lang="en-US" dirty="0" err="1"/>
              <a:t>dominación</a:t>
            </a:r>
            <a:r>
              <a:rPr lang="en-US" dirty="0"/>
              <a:t> </a:t>
            </a:r>
            <a:r>
              <a:rPr lang="en-US" dirty="0" err="1"/>
              <a:t>machista</a:t>
            </a:r>
            <a:r>
              <a:rPr lang="en-US" dirty="0"/>
              <a:t> en </a:t>
            </a:r>
            <a:r>
              <a:rPr lang="en-US" dirty="0" err="1"/>
              <a:t>las</a:t>
            </a:r>
            <a:r>
              <a:rPr lang="en-US" dirty="0"/>
              <a:t> </a:t>
            </a:r>
            <a:r>
              <a:rPr lang="en-US" dirty="0" err="1"/>
              <a:t>naciones</a:t>
            </a:r>
            <a:r>
              <a:rPr lang="en-US" dirty="0"/>
              <a:t> </a:t>
            </a:r>
            <a:r>
              <a:rPr lang="en-US" dirty="0" err="1"/>
              <a:t>preexistentes</a:t>
            </a:r>
            <a:r>
              <a:rPr lang="en-US" dirty="0"/>
              <a:t> y en </a:t>
            </a:r>
            <a:r>
              <a:rPr lang="en-US" dirty="0" err="1"/>
              <a:t>cada</a:t>
            </a:r>
            <a:r>
              <a:rPr lang="en-US" dirty="0"/>
              <a:t> </a:t>
            </a:r>
            <a:r>
              <a:rPr lang="en-US" dirty="0" err="1"/>
              <a:t>uno</a:t>
            </a:r>
            <a:r>
              <a:rPr lang="en-US" dirty="0"/>
              <a:t> de los </a:t>
            </a:r>
            <a:r>
              <a:rPr lang="en-US" dirty="0" err="1"/>
              <a:t>espacios</a:t>
            </a:r>
            <a:r>
              <a:rPr lang="en-US" dirty="0"/>
              <a:t> </a:t>
            </a:r>
            <a:r>
              <a:rPr lang="en-US" dirty="0" err="1"/>
              <a:t>que</a:t>
            </a:r>
            <a:r>
              <a:rPr lang="en-US" dirty="0"/>
              <a:t> el </a:t>
            </a:r>
            <a:r>
              <a:rPr lang="en-US" dirty="0" err="1"/>
              <a:t>despojo</a:t>
            </a:r>
            <a:r>
              <a:rPr lang="en-US" dirty="0"/>
              <a:t> </a:t>
            </a:r>
            <a:r>
              <a:rPr lang="en-US" dirty="0" err="1"/>
              <a:t>nos</a:t>
            </a:r>
            <a:r>
              <a:rPr lang="en-US" dirty="0"/>
              <a:t> </a:t>
            </a:r>
            <a:r>
              <a:rPr lang="en-US" dirty="0" err="1"/>
              <a:t>colocó</a:t>
            </a:r>
            <a:r>
              <a:rPr lang="en-US" dirty="0"/>
              <a:t>. </a:t>
            </a:r>
            <a:r>
              <a:rPr lang="en-US" dirty="0" err="1"/>
              <a:t>Pero</a:t>
            </a:r>
            <a:r>
              <a:rPr lang="en-US" dirty="0"/>
              <a:t> </a:t>
            </a:r>
            <a:r>
              <a:rPr lang="en-US" dirty="0" err="1"/>
              <a:t>ubicar</a:t>
            </a:r>
            <a:r>
              <a:rPr lang="en-US" dirty="0"/>
              <a:t> a </a:t>
            </a:r>
            <a:r>
              <a:rPr lang="en-US" dirty="0" err="1"/>
              <a:t>Evo</a:t>
            </a:r>
            <a:r>
              <a:rPr lang="en-US" dirty="0"/>
              <a:t> </a:t>
            </a:r>
            <a:r>
              <a:rPr lang="en-US" dirty="0" err="1"/>
              <a:t>como</a:t>
            </a:r>
            <a:r>
              <a:rPr lang="en-US" dirty="0"/>
              <a:t> el </a:t>
            </a:r>
            <a:r>
              <a:rPr lang="en-US" dirty="0" err="1"/>
              <a:t>símbolo</a:t>
            </a:r>
            <a:r>
              <a:rPr lang="en-US" dirty="0"/>
              <a:t> del </a:t>
            </a:r>
            <a:r>
              <a:rPr lang="en-US" dirty="0" err="1"/>
              <a:t>patriarcado</a:t>
            </a:r>
            <a:r>
              <a:rPr lang="en-US" dirty="0"/>
              <a:t> </a:t>
            </a:r>
            <a:r>
              <a:rPr lang="en-US" dirty="0" err="1"/>
              <a:t>es</a:t>
            </a:r>
            <a:r>
              <a:rPr lang="en-US" dirty="0"/>
              <a:t> </a:t>
            </a:r>
            <a:r>
              <a:rPr lang="en-US" dirty="0" err="1"/>
              <a:t>demasiado</a:t>
            </a:r>
            <a:r>
              <a:rPr lang="en-US" dirty="0"/>
              <a:t> </a:t>
            </a:r>
            <a:r>
              <a:rPr lang="en-US" dirty="0" err="1"/>
              <a:t>chabacano</a:t>
            </a:r>
            <a:r>
              <a:rPr lang="en-US" dirty="0"/>
              <a:t>.</a:t>
            </a:r>
          </a:p>
          <a:p>
            <a:r>
              <a:rPr lang="en-US" dirty="0"/>
              <a:t>… Lo </a:t>
            </a:r>
            <a:r>
              <a:rPr lang="en-US" dirty="0" err="1"/>
              <a:t>peligroso</a:t>
            </a:r>
            <a:r>
              <a:rPr lang="en-US" dirty="0"/>
              <a:t> de los </a:t>
            </a:r>
            <a:r>
              <a:rPr lang="en-US" dirty="0" err="1"/>
              <a:t>discursos</a:t>
            </a:r>
            <a:r>
              <a:rPr lang="en-US" dirty="0"/>
              <a:t> “no </a:t>
            </a:r>
            <a:r>
              <a:rPr lang="en-US" dirty="0" err="1"/>
              <a:t>binarios</a:t>
            </a:r>
            <a:r>
              <a:rPr lang="en-US" dirty="0"/>
              <a:t>”, </a:t>
            </a:r>
            <a:r>
              <a:rPr lang="en-US" dirty="0" err="1"/>
              <a:t>como</a:t>
            </a:r>
            <a:r>
              <a:rPr lang="en-US" dirty="0"/>
              <a:t> lo </a:t>
            </a:r>
            <a:r>
              <a:rPr lang="en-US" dirty="0" err="1"/>
              <a:t>plantea</a:t>
            </a:r>
            <a:r>
              <a:rPr lang="en-US" dirty="0"/>
              <a:t> </a:t>
            </a:r>
            <a:r>
              <a:rPr lang="en-US" dirty="0" err="1"/>
              <a:t>es</a:t>
            </a:r>
            <a:r>
              <a:rPr lang="en-US" dirty="0"/>
              <a:t> </a:t>
            </a:r>
            <a:r>
              <a:rPr lang="en-US" dirty="0" err="1"/>
              <a:t>que</a:t>
            </a:r>
            <a:r>
              <a:rPr lang="en-US" dirty="0"/>
              <a:t> </a:t>
            </a:r>
            <a:r>
              <a:rPr lang="en-US" dirty="0" err="1"/>
              <a:t>terminan</a:t>
            </a:r>
            <a:r>
              <a:rPr lang="en-US" dirty="0"/>
              <a:t> </a:t>
            </a:r>
            <a:r>
              <a:rPr lang="en-US" dirty="0" err="1"/>
              <a:t>asimilando</a:t>
            </a:r>
            <a:r>
              <a:rPr lang="en-US" dirty="0"/>
              <a:t> a dos </a:t>
            </a:r>
            <a:r>
              <a:rPr lang="en-US" dirty="0" err="1"/>
              <a:t>posiciones</a:t>
            </a:r>
            <a:r>
              <a:rPr lang="en-US" dirty="0"/>
              <a:t> </a:t>
            </a:r>
            <a:r>
              <a:rPr lang="en-US" dirty="0" err="1"/>
              <a:t>contrarias</a:t>
            </a:r>
            <a:r>
              <a:rPr lang="en-US" dirty="0"/>
              <a:t> </a:t>
            </a:r>
            <a:r>
              <a:rPr lang="en-US" dirty="0" err="1"/>
              <a:t>como</a:t>
            </a:r>
            <a:r>
              <a:rPr lang="en-US" dirty="0"/>
              <a:t> </a:t>
            </a:r>
            <a:r>
              <a:rPr lang="en-US" dirty="0" err="1"/>
              <a:t>si</a:t>
            </a:r>
            <a:r>
              <a:rPr lang="en-US" dirty="0"/>
              <a:t> </a:t>
            </a:r>
            <a:r>
              <a:rPr lang="en-US" dirty="0" err="1"/>
              <a:t>fueran</a:t>
            </a:r>
            <a:r>
              <a:rPr lang="en-US" dirty="0"/>
              <a:t> </a:t>
            </a:r>
            <a:r>
              <a:rPr lang="en-US" dirty="0" err="1"/>
              <a:t>equivalentes</a:t>
            </a:r>
            <a:r>
              <a:rPr lang="en-US" dirty="0"/>
              <a:t>. </a:t>
            </a:r>
          </a:p>
          <a:p>
            <a:r>
              <a:rPr lang="en-US" dirty="0"/>
              <a:t>… Antes </a:t>
            </a:r>
            <a:r>
              <a:rPr lang="en-US" dirty="0" err="1"/>
              <a:t>que</a:t>
            </a:r>
            <a:r>
              <a:rPr lang="en-US" dirty="0"/>
              <a:t> </a:t>
            </a:r>
            <a:r>
              <a:rPr lang="en-US" dirty="0" err="1"/>
              <a:t>feministas</a:t>
            </a:r>
            <a:r>
              <a:rPr lang="en-US" dirty="0"/>
              <a:t>, </a:t>
            </a:r>
            <a:r>
              <a:rPr lang="en-US" dirty="0" err="1"/>
              <a:t>mujeres</a:t>
            </a:r>
            <a:r>
              <a:rPr lang="en-US" dirty="0"/>
              <a:t> </a:t>
            </a:r>
            <a:r>
              <a:rPr lang="en-US" dirty="0" err="1"/>
              <a:t>poderosas</a:t>
            </a:r>
            <a:r>
              <a:rPr lang="en-US" dirty="0"/>
              <a:t> del </a:t>
            </a:r>
            <a:r>
              <a:rPr lang="en-US" dirty="0" err="1"/>
              <a:t>arco</a:t>
            </a:r>
            <a:r>
              <a:rPr lang="en-US" dirty="0"/>
              <a:t> iris, </a:t>
            </a:r>
            <a:r>
              <a:rPr lang="en-US" dirty="0" err="1"/>
              <a:t>complementarias</a:t>
            </a:r>
            <a:r>
              <a:rPr lang="en-US" dirty="0"/>
              <a:t> de </a:t>
            </a:r>
            <a:r>
              <a:rPr lang="en-US" dirty="0" err="1"/>
              <a:t>nuestros</a:t>
            </a:r>
            <a:r>
              <a:rPr lang="en-US" dirty="0"/>
              <a:t> hombres, </a:t>
            </a:r>
            <a:r>
              <a:rPr lang="en-US" dirty="0" err="1"/>
              <a:t>feministas</a:t>
            </a:r>
            <a:r>
              <a:rPr lang="en-US" dirty="0"/>
              <a:t> </a:t>
            </a:r>
            <a:r>
              <a:rPr lang="en-US" dirty="0" err="1"/>
              <a:t>que</a:t>
            </a:r>
            <a:r>
              <a:rPr lang="en-US" dirty="0"/>
              <a:t> </a:t>
            </a:r>
            <a:r>
              <a:rPr lang="en-US" dirty="0" err="1"/>
              <a:t>dan</a:t>
            </a:r>
            <a:r>
              <a:rPr lang="en-US" dirty="0"/>
              <a:t> el </a:t>
            </a:r>
            <a:r>
              <a:rPr lang="en-US" dirty="0" err="1"/>
              <a:t>buen</a:t>
            </a:r>
            <a:r>
              <a:rPr lang="en-US" dirty="0"/>
              <a:t> </a:t>
            </a:r>
            <a:r>
              <a:rPr lang="en-US" dirty="0" err="1"/>
              <a:t>combate</a:t>
            </a:r>
            <a:r>
              <a:rPr lang="en-US" dirty="0"/>
              <a:t>” (</a:t>
            </a:r>
            <a:r>
              <a:rPr lang="it-IT" i="1" dirty="0"/>
              <a:t>Collettivo Femminismo comunitario de </a:t>
            </a:r>
            <a:r>
              <a:rPr lang="it-IT" i="1" dirty="0" err="1"/>
              <a:t>Abya</a:t>
            </a:r>
            <a:r>
              <a:rPr lang="it-IT" i="1" dirty="0"/>
              <a:t> Ayala)</a:t>
            </a:r>
            <a:r>
              <a:rPr lang="en-US" dirty="0"/>
              <a:t>.</a:t>
            </a:r>
          </a:p>
          <a:p>
            <a:r>
              <a:rPr lang="en-US" dirty="0"/>
              <a:t> </a:t>
            </a:r>
          </a:p>
          <a:p>
            <a:r>
              <a:rPr lang="en-US" dirty="0"/>
              <a:t>“… se </a:t>
            </a:r>
            <a:r>
              <a:rPr lang="en-US" dirty="0" err="1"/>
              <a:t>trata</a:t>
            </a:r>
            <a:r>
              <a:rPr lang="en-US" dirty="0"/>
              <a:t> de </a:t>
            </a:r>
            <a:r>
              <a:rPr lang="en-US" dirty="0" err="1"/>
              <a:t>salvar</a:t>
            </a:r>
            <a:r>
              <a:rPr lang="en-US" dirty="0"/>
              <a:t> </a:t>
            </a:r>
            <a:r>
              <a:rPr lang="en-US" dirty="0" err="1"/>
              <a:t>las</a:t>
            </a:r>
            <a:r>
              <a:rPr lang="en-US" dirty="0"/>
              <a:t> </a:t>
            </a:r>
            <a:r>
              <a:rPr lang="en-US" dirty="0" err="1"/>
              <a:t>vidas</a:t>
            </a:r>
            <a:r>
              <a:rPr lang="en-US" dirty="0"/>
              <a:t> y un </a:t>
            </a:r>
            <a:r>
              <a:rPr lang="en-US" dirty="0" err="1"/>
              <a:t>proceso</a:t>
            </a:r>
            <a:r>
              <a:rPr lang="en-US" dirty="0"/>
              <a:t> de </a:t>
            </a:r>
            <a:r>
              <a:rPr lang="en-US" dirty="0" err="1"/>
              <a:t>cambios</a:t>
            </a:r>
            <a:r>
              <a:rPr lang="en-US" dirty="0"/>
              <a:t> </a:t>
            </a:r>
            <a:r>
              <a:rPr lang="en-US" dirty="0" err="1"/>
              <a:t>que</a:t>
            </a:r>
            <a:r>
              <a:rPr lang="en-US" dirty="0"/>
              <a:t> </a:t>
            </a:r>
            <a:r>
              <a:rPr lang="en-US" dirty="0" err="1"/>
              <a:t>trae</a:t>
            </a:r>
            <a:r>
              <a:rPr lang="en-US" dirty="0"/>
              <a:t> </a:t>
            </a:r>
            <a:r>
              <a:rPr lang="en-US" dirty="0" err="1"/>
              <a:t>vida</a:t>
            </a:r>
            <a:r>
              <a:rPr lang="en-US" dirty="0"/>
              <a:t>. Se </a:t>
            </a:r>
            <a:r>
              <a:rPr lang="en-US" dirty="0" err="1"/>
              <a:t>trata</a:t>
            </a:r>
            <a:r>
              <a:rPr lang="en-US" dirty="0"/>
              <a:t> de </a:t>
            </a:r>
            <a:r>
              <a:rPr lang="en-US" dirty="0" err="1"/>
              <a:t>condenar</a:t>
            </a:r>
            <a:r>
              <a:rPr lang="en-US" dirty="0"/>
              <a:t>, </a:t>
            </a:r>
            <a:r>
              <a:rPr lang="en-US" dirty="0" err="1"/>
              <a:t>claramente</a:t>
            </a:r>
            <a:r>
              <a:rPr lang="en-US" dirty="0"/>
              <a:t> un </a:t>
            </a:r>
            <a:r>
              <a:rPr lang="en-US" dirty="0" err="1"/>
              <a:t>golpe</a:t>
            </a:r>
            <a:r>
              <a:rPr lang="en-US" dirty="0"/>
              <a:t> </a:t>
            </a:r>
            <a:r>
              <a:rPr lang="en-US" dirty="0" err="1"/>
              <a:t>fascista</a:t>
            </a:r>
            <a:r>
              <a:rPr lang="en-US" dirty="0"/>
              <a:t> y de </a:t>
            </a:r>
            <a:r>
              <a:rPr lang="en-US" dirty="0" err="1"/>
              <a:t>muerte</a:t>
            </a:r>
            <a:r>
              <a:rPr lang="en-US" dirty="0"/>
              <a:t>. </a:t>
            </a:r>
            <a:r>
              <a:rPr lang="en-US" dirty="0" err="1"/>
              <a:t>Esos</a:t>
            </a:r>
            <a:r>
              <a:rPr lang="en-US" dirty="0"/>
              <a:t> no son </a:t>
            </a:r>
            <a:r>
              <a:rPr lang="en-US" dirty="0" err="1"/>
              <a:t>binarismos</a:t>
            </a:r>
            <a:r>
              <a:rPr lang="en-US" dirty="0"/>
              <a:t>, son </a:t>
            </a:r>
            <a:r>
              <a:rPr lang="en-US" dirty="0" err="1"/>
              <a:t>momentos</a:t>
            </a:r>
            <a:r>
              <a:rPr lang="en-US" dirty="0"/>
              <a:t> </a:t>
            </a:r>
            <a:r>
              <a:rPr lang="en-US" dirty="0" err="1"/>
              <a:t>radicales</a:t>
            </a:r>
            <a:r>
              <a:rPr lang="en-US" dirty="0"/>
              <a:t>, </a:t>
            </a:r>
            <a:r>
              <a:rPr lang="en-US" dirty="0" err="1"/>
              <a:t>radicales</a:t>
            </a:r>
            <a:r>
              <a:rPr lang="en-US" dirty="0"/>
              <a:t> </a:t>
            </a:r>
            <a:r>
              <a:rPr lang="en-US" dirty="0" err="1"/>
              <a:t>por</a:t>
            </a:r>
            <a:r>
              <a:rPr lang="en-US" dirty="0"/>
              <a:t> </a:t>
            </a:r>
            <a:r>
              <a:rPr lang="en-US" dirty="0" err="1"/>
              <a:t>las</a:t>
            </a:r>
            <a:r>
              <a:rPr lang="en-US" dirty="0"/>
              <a:t> </a:t>
            </a:r>
            <a:r>
              <a:rPr lang="en-US" dirty="0" err="1"/>
              <a:t>raíces</a:t>
            </a:r>
            <a:r>
              <a:rPr lang="en-US" dirty="0"/>
              <a:t> de un </a:t>
            </a:r>
            <a:r>
              <a:rPr lang="en-US" dirty="0" err="1"/>
              <a:t>proceso</a:t>
            </a:r>
            <a:r>
              <a:rPr lang="en-US" dirty="0"/>
              <a:t>” (21 </a:t>
            </a:r>
            <a:r>
              <a:rPr lang="en-US" dirty="0" err="1"/>
              <a:t>novembre</a:t>
            </a:r>
            <a:r>
              <a:rPr lang="en-US" dirty="0"/>
              <a:t> </a:t>
            </a:r>
            <a:r>
              <a:rPr lang="it-IT" i="1" dirty="0" err="1"/>
              <a:t>Coletivo</a:t>
            </a:r>
            <a:r>
              <a:rPr lang="it-IT" i="1" dirty="0"/>
              <a:t> de </a:t>
            </a:r>
            <a:r>
              <a:rPr lang="it-IT" i="1" dirty="0" err="1"/>
              <a:t>Abya</a:t>
            </a:r>
            <a:r>
              <a:rPr lang="it-IT" i="1" dirty="0"/>
              <a:t> Ayala)</a:t>
            </a:r>
            <a:endParaRPr lang="en-US" dirty="0"/>
          </a:p>
        </p:txBody>
      </p:sp>
      <p:pic>
        <p:nvPicPr>
          <p:cNvPr id="3" name="Picture 2" descr="mujeres Arcoiri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3231"/>
            <a:ext cx="4866112" cy="2650920"/>
          </a:xfrm>
          <a:prstGeom prst="rect">
            <a:avLst/>
          </a:prstGeom>
        </p:spPr>
      </p:pic>
      <p:sp>
        <p:nvSpPr>
          <p:cNvPr id="4" name="Rectangle 3"/>
          <p:cNvSpPr/>
          <p:nvPr/>
        </p:nvSpPr>
        <p:spPr>
          <a:xfrm>
            <a:off x="5009534" y="1332607"/>
            <a:ext cx="6096000" cy="923330"/>
          </a:xfrm>
          <a:prstGeom prst="rect">
            <a:avLst/>
          </a:prstGeom>
        </p:spPr>
        <p:txBody>
          <a:bodyPr>
            <a:spAutoFit/>
          </a:bodyPr>
          <a:lstStyle/>
          <a:p>
            <a:r>
              <a:rPr lang="en-US" b="1" dirty="0"/>
              <a:t>Antes </a:t>
            </a:r>
            <a:r>
              <a:rPr lang="en-US" b="1" dirty="0" err="1"/>
              <a:t>que</a:t>
            </a:r>
            <a:r>
              <a:rPr lang="en-US" b="1" dirty="0"/>
              <a:t> </a:t>
            </a:r>
            <a:r>
              <a:rPr lang="en-US" b="1" dirty="0" err="1"/>
              <a:t>feministas</a:t>
            </a:r>
            <a:r>
              <a:rPr lang="en-US" b="1" dirty="0"/>
              <a:t>, </a:t>
            </a:r>
            <a:r>
              <a:rPr lang="en-US" b="1" dirty="0" err="1"/>
              <a:t>mujeres</a:t>
            </a:r>
            <a:r>
              <a:rPr lang="en-US" b="1" dirty="0"/>
              <a:t> </a:t>
            </a:r>
            <a:r>
              <a:rPr lang="en-US" b="1" dirty="0" err="1"/>
              <a:t>poderosas</a:t>
            </a:r>
            <a:r>
              <a:rPr lang="en-US" b="1" dirty="0"/>
              <a:t> del </a:t>
            </a:r>
            <a:r>
              <a:rPr lang="en-US" b="1" dirty="0" err="1"/>
              <a:t>arco</a:t>
            </a:r>
            <a:r>
              <a:rPr lang="en-US" b="1" dirty="0"/>
              <a:t> iris, </a:t>
            </a:r>
            <a:r>
              <a:rPr lang="en-US" b="1" dirty="0" err="1"/>
              <a:t>complementarias</a:t>
            </a:r>
            <a:r>
              <a:rPr lang="en-US" b="1" dirty="0"/>
              <a:t> de </a:t>
            </a:r>
            <a:r>
              <a:rPr lang="en-US" b="1" dirty="0" err="1"/>
              <a:t>nuestros</a:t>
            </a:r>
            <a:r>
              <a:rPr lang="en-US" b="1" dirty="0"/>
              <a:t> hombres </a:t>
            </a:r>
            <a:r>
              <a:rPr lang="en-US" b="1" dirty="0" err="1"/>
              <a:t>feministos</a:t>
            </a:r>
            <a:r>
              <a:rPr lang="en-US" b="1" dirty="0"/>
              <a:t> </a:t>
            </a:r>
            <a:r>
              <a:rPr lang="en-US" b="1" dirty="0" err="1"/>
              <a:t>que</a:t>
            </a:r>
            <a:r>
              <a:rPr lang="en-US" b="1" dirty="0"/>
              <a:t> </a:t>
            </a:r>
            <a:r>
              <a:rPr lang="en-US" b="1" dirty="0" err="1"/>
              <a:t>dan</a:t>
            </a:r>
            <a:r>
              <a:rPr lang="en-US" b="1" dirty="0"/>
              <a:t> el </a:t>
            </a:r>
            <a:r>
              <a:rPr lang="en-US" b="1" dirty="0" err="1"/>
              <a:t>buen</a:t>
            </a:r>
            <a:r>
              <a:rPr lang="en-US" b="1" dirty="0"/>
              <a:t> </a:t>
            </a:r>
            <a:r>
              <a:rPr lang="en-US" b="1" dirty="0" err="1"/>
              <a:t>combate</a:t>
            </a:r>
            <a:endParaRPr lang="en-US" b="1" dirty="0"/>
          </a:p>
        </p:txBody>
      </p:sp>
      <p:sp>
        <p:nvSpPr>
          <p:cNvPr id="5" name="Rettangolo 4"/>
          <p:cNvSpPr/>
          <p:nvPr/>
        </p:nvSpPr>
        <p:spPr>
          <a:xfrm>
            <a:off x="220194" y="6133191"/>
            <a:ext cx="3966150"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6" name="Rettangolo 5"/>
          <p:cNvSpPr/>
          <p:nvPr/>
        </p:nvSpPr>
        <p:spPr>
          <a:xfrm>
            <a:off x="220194" y="6467670"/>
            <a:ext cx="1526380" cy="307777"/>
          </a:xfrm>
          <a:prstGeom prst="rect">
            <a:avLst/>
          </a:prstGeom>
        </p:spPr>
        <p:txBody>
          <a:bodyPr wrap="none">
            <a:spAutoFit/>
          </a:bodyPr>
          <a:lstStyle/>
          <a:p>
            <a:r>
              <a:rPr lang="it-IT" sz="14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842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3907" y="200239"/>
            <a:ext cx="6820650" cy="1077218"/>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Dualismo e complementarità: </a:t>
            </a:r>
            <a:r>
              <a:rPr lang="it-IT" sz="3200" b="1" i="1" dirty="0" err="1">
                <a:solidFill>
                  <a:srgbClr val="BB1717"/>
                </a:solidFill>
                <a:latin typeface="Tahoma" panose="020B0604030504040204" pitchFamily="34" charset="0"/>
                <a:ea typeface="Tahoma" panose="020B0604030504040204" pitchFamily="34" charset="0"/>
                <a:cs typeface="Tahoma" panose="020B0604030504040204" pitchFamily="34" charset="0"/>
              </a:rPr>
              <a:t>chacha-warmi</a:t>
            </a:r>
            <a:endParaRPr lang="it-IT" sz="32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Mi</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cuerpo</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es</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un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territorio</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politico</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183563" y="1514035"/>
            <a:ext cx="7265597" cy="4401205"/>
          </a:xfrm>
          <a:prstGeom prst="rect">
            <a:avLst/>
          </a:prstGeom>
        </p:spPr>
        <p:txBody>
          <a:bodyPr wrap="square">
            <a:spAutoFit/>
          </a:bodyPr>
          <a:lstStyle/>
          <a:p>
            <a:r>
              <a:rPr lang="en-US" sz="2000" dirty="0"/>
              <a:t>“Olivia Harris, en </a:t>
            </a:r>
            <a:r>
              <a:rPr lang="en-US" sz="2000" dirty="0" err="1"/>
              <a:t>su</a:t>
            </a:r>
            <a:r>
              <a:rPr lang="en-US" sz="2000" dirty="0"/>
              <a:t> </a:t>
            </a:r>
            <a:r>
              <a:rPr lang="en-US" sz="2000" dirty="0" err="1"/>
              <a:t>estudio</a:t>
            </a:r>
            <a:r>
              <a:rPr lang="en-US" sz="2000" dirty="0"/>
              <a:t> </a:t>
            </a:r>
            <a:r>
              <a:rPr lang="en-US" sz="2000" dirty="0" err="1"/>
              <a:t>sobre</a:t>
            </a:r>
            <a:r>
              <a:rPr lang="en-US" sz="2000" dirty="0"/>
              <a:t> el </a:t>
            </a:r>
            <a:r>
              <a:rPr lang="en-US" sz="2000" dirty="0" err="1"/>
              <a:t>conjunto</a:t>
            </a:r>
            <a:r>
              <a:rPr lang="en-US" sz="2000" dirty="0"/>
              <a:t> </a:t>
            </a:r>
            <a:r>
              <a:rPr lang="en-US" sz="2000" b="1" i="1" dirty="0" err="1"/>
              <a:t>chachawarmi</a:t>
            </a:r>
            <a:r>
              <a:rPr lang="en-US" sz="2000" dirty="0"/>
              <a:t>, </a:t>
            </a:r>
            <a:r>
              <a:rPr lang="en-US" sz="2000" dirty="0" err="1"/>
              <a:t>que</a:t>
            </a:r>
            <a:r>
              <a:rPr lang="en-US" sz="2000" dirty="0"/>
              <a:t> </a:t>
            </a:r>
            <a:r>
              <a:rPr lang="en-US" sz="2000" dirty="0" err="1"/>
              <a:t>representa</a:t>
            </a:r>
            <a:r>
              <a:rPr lang="en-US" sz="2000" dirty="0"/>
              <a:t> la </a:t>
            </a:r>
            <a:r>
              <a:rPr lang="en-US" sz="2000" dirty="0" err="1"/>
              <a:t>suma</a:t>
            </a:r>
            <a:r>
              <a:rPr lang="en-US" sz="2000" dirty="0"/>
              <a:t> de </a:t>
            </a:r>
            <a:r>
              <a:rPr lang="en-US" sz="2000" dirty="0" err="1"/>
              <a:t>las</a:t>
            </a:r>
            <a:r>
              <a:rPr lang="en-US" sz="2000" dirty="0"/>
              <a:t> </a:t>
            </a:r>
            <a:r>
              <a:rPr lang="en-US" sz="2000" dirty="0" err="1"/>
              <a:t>relaciones</a:t>
            </a:r>
            <a:r>
              <a:rPr lang="en-US" sz="2000" dirty="0"/>
              <a:t> </a:t>
            </a:r>
            <a:r>
              <a:rPr lang="en-US" sz="2000" dirty="0" err="1"/>
              <a:t>duales</a:t>
            </a:r>
            <a:r>
              <a:rPr lang="en-US" sz="2000" dirty="0"/>
              <a:t> y  </a:t>
            </a:r>
            <a:r>
              <a:rPr lang="en-US" sz="2000" dirty="0" err="1"/>
              <a:t>complementarias</a:t>
            </a:r>
            <a:r>
              <a:rPr lang="en-US" sz="2000" dirty="0"/>
              <a:t> entre los </a:t>
            </a:r>
            <a:r>
              <a:rPr lang="en-US" sz="2000" dirty="0" err="1"/>
              <a:t>Laymis</a:t>
            </a:r>
            <a:r>
              <a:rPr lang="en-US" sz="2000" dirty="0"/>
              <a:t> de Bolivia, </a:t>
            </a:r>
            <a:r>
              <a:rPr lang="en-US" sz="2000" dirty="0" err="1"/>
              <a:t>evidencia</a:t>
            </a:r>
            <a:r>
              <a:rPr lang="en-US" sz="2000" dirty="0"/>
              <a:t> </a:t>
            </a:r>
            <a:r>
              <a:rPr lang="en-US" sz="2000" dirty="0" err="1"/>
              <a:t>que</a:t>
            </a:r>
            <a:r>
              <a:rPr lang="en-US" sz="2000" dirty="0"/>
              <a:t> la parte </a:t>
            </a:r>
            <a:r>
              <a:rPr lang="en-US" sz="2000" dirty="0" err="1"/>
              <a:t>alta</a:t>
            </a:r>
            <a:r>
              <a:rPr lang="en-US" sz="2000" dirty="0"/>
              <a:t>, </a:t>
            </a:r>
            <a:r>
              <a:rPr lang="en-US" sz="2000" dirty="0" err="1"/>
              <a:t>es</a:t>
            </a:r>
            <a:r>
              <a:rPr lang="en-US" sz="2000" dirty="0"/>
              <a:t> </a:t>
            </a:r>
            <a:r>
              <a:rPr lang="en-US" sz="2000" dirty="0" err="1"/>
              <a:t>decir</a:t>
            </a:r>
            <a:r>
              <a:rPr lang="en-US" sz="2000" dirty="0"/>
              <a:t>, la </a:t>
            </a:r>
            <a:r>
              <a:rPr lang="en-US" sz="2000" dirty="0" err="1"/>
              <a:t>suni</a:t>
            </a:r>
            <a:r>
              <a:rPr lang="en-US" sz="2000" dirty="0"/>
              <a:t>, se </a:t>
            </a:r>
            <a:r>
              <a:rPr lang="en-US" sz="2000" dirty="0" err="1"/>
              <a:t>delinea</a:t>
            </a:r>
            <a:r>
              <a:rPr lang="en-US" sz="2000" dirty="0"/>
              <a:t> </a:t>
            </a:r>
            <a:r>
              <a:rPr lang="en-US" sz="2000" dirty="0" err="1"/>
              <a:t>como</a:t>
            </a:r>
            <a:r>
              <a:rPr lang="en-US" sz="2000" dirty="0"/>
              <a:t> parte </a:t>
            </a:r>
            <a:r>
              <a:rPr lang="en-US" sz="2000" dirty="0" err="1"/>
              <a:t>femenina</a:t>
            </a:r>
            <a:r>
              <a:rPr lang="en-US" sz="2000" dirty="0"/>
              <a:t> </a:t>
            </a:r>
            <a:r>
              <a:rPr lang="en-US" sz="2000" dirty="0" err="1"/>
              <a:t>porque</a:t>
            </a:r>
            <a:r>
              <a:rPr lang="en-US" sz="2000" dirty="0"/>
              <a:t>, en </a:t>
            </a:r>
            <a:r>
              <a:rPr lang="en-US" sz="2000" dirty="0" err="1"/>
              <a:t>esa</a:t>
            </a:r>
            <a:r>
              <a:rPr lang="en-US" sz="2000" dirty="0"/>
              <a:t> </a:t>
            </a:r>
            <a:r>
              <a:rPr lang="en-US" sz="2000" dirty="0" err="1"/>
              <a:t>área</a:t>
            </a:r>
            <a:r>
              <a:rPr lang="en-US" sz="2000" dirty="0"/>
              <a:t>, la </a:t>
            </a:r>
            <a:r>
              <a:rPr lang="en-US" sz="2000" dirty="0" err="1"/>
              <a:t>tierra</a:t>
            </a:r>
            <a:r>
              <a:rPr lang="en-US" sz="2000" dirty="0"/>
              <a:t> </a:t>
            </a:r>
            <a:r>
              <a:rPr lang="en-US" sz="2000" dirty="0" err="1"/>
              <a:t>es</a:t>
            </a:r>
            <a:r>
              <a:rPr lang="en-US" sz="2000" dirty="0"/>
              <a:t> </a:t>
            </a:r>
            <a:r>
              <a:rPr lang="en-US" sz="2000" dirty="0" err="1"/>
              <a:t>considerada</a:t>
            </a:r>
            <a:r>
              <a:rPr lang="en-US" sz="2000" dirty="0"/>
              <a:t> </a:t>
            </a:r>
            <a:r>
              <a:rPr lang="en-US" sz="2000" dirty="0" err="1"/>
              <a:t>más</a:t>
            </a:r>
            <a:r>
              <a:rPr lang="en-US" sz="2000" dirty="0"/>
              <a:t> </a:t>
            </a:r>
            <a:r>
              <a:rPr lang="en-US" sz="2000" dirty="0" err="1"/>
              <a:t>débil</a:t>
            </a:r>
            <a:r>
              <a:rPr lang="en-US" sz="2000" dirty="0"/>
              <a:t> y </a:t>
            </a:r>
            <a:r>
              <a:rPr lang="en-US" sz="2000" dirty="0" err="1"/>
              <a:t>necesita</a:t>
            </a:r>
            <a:r>
              <a:rPr lang="en-US" sz="2000" dirty="0"/>
              <a:t> </a:t>
            </a:r>
            <a:r>
              <a:rPr lang="en-US" sz="2000" dirty="0" err="1"/>
              <a:t>descanso</a:t>
            </a:r>
            <a:r>
              <a:rPr lang="en-US" sz="2000" dirty="0"/>
              <a:t> </a:t>
            </a:r>
            <a:r>
              <a:rPr lang="en-US" sz="2000" dirty="0" err="1"/>
              <a:t>periódico</a:t>
            </a:r>
            <a:r>
              <a:rPr lang="en-US" sz="2000" dirty="0"/>
              <a:t> </a:t>
            </a:r>
            <a:r>
              <a:rPr lang="en-US" sz="2000" dirty="0" err="1"/>
              <a:t>para</a:t>
            </a:r>
            <a:r>
              <a:rPr lang="en-US" sz="2000" dirty="0"/>
              <a:t> </a:t>
            </a:r>
            <a:r>
              <a:rPr lang="en-US" sz="2000" dirty="0" err="1"/>
              <a:t>ser</a:t>
            </a:r>
            <a:r>
              <a:rPr lang="en-US" sz="2000" dirty="0"/>
              <a:t> </a:t>
            </a:r>
            <a:r>
              <a:rPr lang="en-US" sz="2000" dirty="0" err="1"/>
              <a:t>explotada</a:t>
            </a:r>
            <a:r>
              <a:rPr lang="en-US" sz="2000" dirty="0"/>
              <a:t>; </a:t>
            </a:r>
            <a:r>
              <a:rPr lang="en-US" sz="2000" dirty="0" err="1"/>
              <a:t>por</a:t>
            </a:r>
            <a:r>
              <a:rPr lang="en-US" sz="2000" dirty="0"/>
              <a:t> </a:t>
            </a:r>
            <a:r>
              <a:rPr lang="en-US" sz="2000" dirty="0" err="1"/>
              <a:t>otro</a:t>
            </a:r>
            <a:r>
              <a:rPr lang="en-US" sz="2000" dirty="0"/>
              <a:t> </a:t>
            </a:r>
            <a:r>
              <a:rPr lang="en-US" sz="2000" dirty="0" err="1"/>
              <a:t>lado</a:t>
            </a:r>
            <a:r>
              <a:rPr lang="en-US" sz="2000" dirty="0"/>
              <a:t>, la parte </a:t>
            </a:r>
            <a:r>
              <a:rPr lang="en-US" sz="2000" dirty="0" err="1"/>
              <a:t>likina</a:t>
            </a:r>
            <a:r>
              <a:rPr lang="en-US" sz="2000" dirty="0"/>
              <a:t>, </a:t>
            </a:r>
            <a:r>
              <a:rPr lang="en-US" sz="2000" dirty="0" err="1"/>
              <a:t>topográficamente</a:t>
            </a:r>
            <a:r>
              <a:rPr lang="en-US" sz="2000" dirty="0"/>
              <a:t> </a:t>
            </a:r>
            <a:r>
              <a:rPr lang="en-US" sz="2000" dirty="0" err="1"/>
              <a:t>más</a:t>
            </a:r>
            <a:r>
              <a:rPr lang="en-US" sz="2000" dirty="0"/>
              <a:t> </a:t>
            </a:r>
            <a:r>
              <a:rPr lang="en-US" sz="2000" dirty="0" err="1"/>
              <a:t>baja</a:t>
            </a:r>
            <a:r>
              <a:rPr lang="en-US" sz="2000" dirty="0"/>
              <a:t>, se </a:t>
            </a:r>
            <a:r>
              <a:rPr lang="en-US" sz="2000" dirty="0" err="1"/>
              <a:t>imagina</a:t>
            </a:r>
            <a:r>
              <a:rPr lang="en-US" sz="2000" dirty="0"/>
              <a:t> </a:t>
            </a:r>
            <a:r>
              <a:rPr lang="en-US" sz="2000" dirty="0" err="1"/>
              <a:t>masculina</a:t>
            </a:r>
            <a:r>
              <a:rPr lang="en-US" sz="2000" dirty="0"/>
              <a:t> </a:t>
            </a:r>
            <a:r>
              <a:rPr lang="en-US" sz="2000" dirty="0" err="1"/>
              <a:t>por</a:t>
            </a:r>
            <a:r>
              <a:rPr lang="en-US" sz="2000" dirty="0"/>
              <a:t> </a:t>
            </a:r>
            <a:r>
              <a:rPr lang="en-US" sz="2000" dirty="0" err="1"/>
              <a:t>ser</a:t>
            </a:r>
            <a:r>
              <a:rPr lang="en-US" sz="2000" dirty="0"/>
              <a:t> </a:t>
            </a:r>
            <a:r>
              <a:rPr lang="en-US" sz="2000" dirty="0" err="1"/>
              <a:t>fuerte</a:t>
            </a:r>
            <a:r>
              <a:rPr lang="en-US" sz="2000" dirty="0"/>
              <a:t> y </a:t>
            </a:r>
            <a:r>
              <a:rPr lang="en-US" sz="2000" dirty="0" err="1"/>
              <a:t>muy</a:t>
            </a:r>
            <a:r>
              <a:rPr lang="en-US" sz="2000" dirty="0"/>
              <a:t> </a:t>
            </a:r>
            <a:r>
              <a:rPr lang="en-US" sz="2000" dirty="0" err="1"/>
              <a:t>productiva</a:t>
            </a:r>
            <a:r>
              <a:rPr lang="en-US" sz="2000" dirty="0"/>
              <a:t>” (Venturoli 2011).</a:t>
            </a:r>
          </a:p>
          <a:p>
            <a:endParaRPr lang="en-US" sz="2000" dirty="0">
              <a:solidFill>
                <a:schemeClr val="tx1">
                  <a:lumMod val="65000"/>
                  <a:lumOff val="35000"/>
                </a:schemeClr>
              </a:solidFill>
            </a:endParaRPr>
          </a:p>
          <a:p>
            <a:r>
              <a:rPr lang="en-US" sz="2000" dirty="0"/>
              <a:t>“ [</a:t>
            </a:r>
            <a:r>
              <a:rPr lang="mr-IN" sz="2000" dirty="0"/>
              <a:t>…</a:t>
            </a:r>
            <a:r>
              <a:rPr lang="it-IT" sz="2000" dirty="0"/>
              <a:t>] </a:t>
            </a:r>
            <a:r>
              <a:rPr lang="en-US" sz="2000" dirty="0"/>
              <a:t>el </a:t>
            </a:r>
            <a:r>
              <a:rPr lang="en-US" sz="2000" b="1" i="1" dirty="0" err="1"/>
              <a:t>dualismo</a:t>
            </a:r>
            <a:r>
              <a:rPr lang="en-US" sz="2000" b="1" i="1" dirty="0"/>
              <a:t> </a:t>
            </a:r>
            <a:r>
              <a:rPr lang="en-US" sz="2000" b="1" i="1" dirty="0" err="1"/>
              <a:t>aymara</a:t>
            </a:r>
            <a:r>
              <a:rPr lang="en-US" sz="2000" b="1" i="1" dirty="0"/>
              <a:t> </a:t>
            </a:r>
            <a:r>
              <a:rPr lang="en-US" sz="2000" dirty="0" err="1"/>
              <a:t>formado</a:t>
            </a:r>
            <a:r>
              <a:rPr lang="en-US" sz="2000" dirty="0"/>
              <a:t> </a:t>
            </a:r>
            <a:r>
              <a:rPr lang="en-US" sz="2000" dirty="0" err="1"/>
              <a:t>por</a:t>
            </a:r>
            <a:r>
              <a:rPr lang="en-US" sz="2000" dirty="0"/>
              <a:t> un </a:t>
            </a:r>
            <a:r>
              <a:rPr lang="en-US" sz="2000" dirty="0" err="1"/>
              <a:t>conjunto</a:t>
            </a:r>
            <a:r>
              <a:rPr lang="en-US" sz="2000" dirty="0"/>
              <a:t> de </a:t>
            </a:r>
            <a:r>
              <a:rPr lang="en-US" sz="2000" dirty="0" err="1"/>
              <a:t>bajo</a:t>
            </a:r>
            <a:r>
              <a:rPr lang="en-US" sz="2000" dirty="0"/>
              <a:t>, </a:t>
            </a:r>
            <a:r>
              <a:rPr lang="en-US" sz="2000" dirty="0" err="1"/>
              <a:t>húmedo</a:t>
            </a:r>
            <a:r>
              <a:rPr lang="en-US" sz="2000" dirty="0"/>
              <a:t>, </a:t>
            </a:r>
            <a:r>
              <a:rPr lang="en-US" sz="2000" dirty="0" err="1"/>
              <a:t>femenino</a:t>
            </a:r>
            <a:r>
              <a:rPr lang="en-US" sz="2000" dirty="0"/>
              <a:t> e </a:t>
            </a:r>
            <a:r>
              <a:rPr lang="en-US" sz="2000" dirty="0" err="1"/>
              <a:t>izquierda</a:t>
            </a:r>
            <a:r>
              <a:rPr lang="en-US" sz="2000" dirty="0"/>
              <a:t>, </a:t>
            </a:r>
            <a:r>
              <a:rPr lang="en-US" sz="2000" dirty="0" err="1"/>
              <a:t>resumido</a:t>
            </a:r>
            <a:r>
              <a:rPr lang="en-US" sz="2000" dirty="0"/>
              <a:t> en la </a:t>
            </a:r>
            <a:r>
              <a:rPr lang="en-US" sz="2000" dirty="0" err="1"/>
              <a:t>aldea</a:t>
            </a:r>
            <a:r>
              <a:rPr lang="en-US" sz="2000" dirty="0"/>
              <a:t> o </a:t>
            </a:r>
            <a:r>
              <a:rPr lang="en-US" sz="2000" dirty="0" err="1"/>
              <a:t>conjunto</a:t>
            </a:r>
            <a:r>
              <a:rPr lang="en-US" sz="2000" dirty="0"/>
              <a:t> </a:t>
            </a:r>
            <a:r>
              <a:rPr lang="en-US" sz="2000" dirty="0" err="1"/>
              <a:t>uma</a:t>
            </a:r>
            <a:r>
              <a:rPr lang="en-US" sz="2000" dirty="0"/>
              <a:t> o </a:t>
            </a:r>
            <a:r>
              <a:rPr lang="en-US" sz="2000" dirty="0" err="1"/>
              <a:t>urinsaya</a:t>
            </a:r>
            <a:r>
              <a:rPr lang="en-US" sz="2000" dirty="0"/>
              <a:t>, y </a:t>
            </a:r>
            <a:r>
              <a:rPr lang="en-US" sz="2000" dirty="0" err="1"/>
              <a:t>otro</a:t>
            </a:r>
            <a:r>
              <a:rPr lang="en-US" sz="2000" dirty="0"/>
              <a:t> </a:t>
            </a:r>
            <a:r>
              <a:rPr lang="en-US" sz="2000" dirty="0" err="1"/>
              <a:t>constituido</a:t>
            </a:r>
            <a:r>
              <a:rPr lang="en-US" sz="2000" dirty="0"/>
              <a:t> </a:t>
            </a:r>
            <a:r>
              <a:rPr lang="en-US" sz="2000" dirty="0" err="1"/>
              <a:t>por</a:t>
            </a:r>
            <a:r>
              <a:rPr lang="en-US" sz="2000" dirty="0"/>
              <a:t> alto, </a:t>
            </a:r>
            <a:r>
              <a:rPr lang="en-US" sz="2000" dirty="0" err="1"/>
              <a:t>seco</a:t>
            </a:r>
            <a:r>
              <a:rPr lang="en-US" sz="2000" dirty="0"/>
              <a:t>, </a:t>
            </a:r>
            <a:r>
              <a:rPr lang="en-US" sz="2000" dirty="0" err="1"/>
              <a:t>masculino</a:t>
            </a:r>
            <a:r>
              <a:rPr lang="en-US" sz="2000" dirty="0"/>
              <a:t> y </a:t>
            </a:r>
            <a:r>
              <a:rPr lang="en-US" sz="2000" dirty="0" err="1"/>
              <a:t>derecha</a:t>
            </a:r>
            <a:r>
              <a:rPr lang="en-US" sz="2000" dirty="0"/>
              <a:t> en </a:t>
            </a:r>
            <a:r>
              <a:rPr lang="en-US" sz="2000" dirty="0" err="1"/>
              <a:t>urco</a:t>
            </a:r>
            <a:r>
              <a:rPr lang="en-US" sz="2000" dirty="0"/>
              <a:t> o </a:t>
            </a:r>
            <a:r>
              <a:rPr lang="en-US" sz="2000" dirty="0" err="1"/>
              <a:t>aransaya</a:t>
            </a:r>
            <a:r>
              <a:rPr lang="en-US" sz="2000" dirty="0"/>
              <a:t> (</a:t>
            </a:r>
            <a:r>
              <a:rPr lang="en-US" sz="2000" dirty="0" err="1"/>
              <a:t>véase</a:t>
            </a:r>
            <a:r>
              <a:rPr lang="en-US" sz="2000" dirty="0"/>
              <a:t> </a:t>
            </a:r>
            <a:r>
              <a:rPr lang="en-US" sz="2000" dirty="0" err="1"/>
              <a:t>Bouysse-Cassagne</a:t>
            </a:r>
            <a:r>
              <a:rPr lang="en-US" sz="2000" dirty="0"/>
              <a:t> </a:t>
            </a:r>
            <a:r>
              <a:rPr lang="nb-NO" sz="2000" dirty="0"/>
              <a:t>1988; Platt 1978)” Venturoli 2011.</a:t>
            </a:r>
            <a:endParaRPr lang="en-US" sz="2000" dirty="0">
              <a:solidFill>
                <a:schemeClr val="tx1">
                  <a:lumMod val="65000"/>
                  <a:lumOff val="35000"/>
                </a:schemeClr>
              </a:solidFill>
            </a:endParaRPr>
          </a:p>
        </p:txBody>
      </p:sp>
      <p:pic>
        <p:nvPicPr>
          <p:cNvPr id="4" name="Immagine 3">
            <a:extLst>
              <a:ext uri="{FF2B5EF4-FFF2-40B4-BE49-F238E27FC236}">
                <a16:creationId xmlns:a16="http://schemas.microsoft.com/office/drawing/2014/main" id="{E291D11A-AFFC-7948-98BC-4BA022010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53"/>
            <a:ext cx="12192000" cy="6846094"/>
          </a:xfrm>
          <a:prstGeom prst="rect">
            <a:avLst/>
          </a:prstGeom>
        </p:spPr>
      </p:pic>
    </p:spTree>
    <p:extLst>
      <p:ext uri="{BB962C8B-B14F-4D97-AF65-F5344CB8AC3E}">
        <p14:creationId xmlns:p14="http://schemas.microsoft.com/office/powerpoint/2010/main" val="119283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109698" y="6376966"/>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Picture 1" descr="celia-xakriaba.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1077"/>
            <a:ext cx="7976937" cy="6072443"/>
          </a:xfrm>
          <a:prstGeom prst="rect">
            <a:avLst/>
          </a:prstGeom>
        </p:spPr>
      </p:pic>
      <p:sp>
        <p:nvSpPr>
          <p:cNvPr id="4" name="Rectangle 3"/>
          <p:cNvSpPr/>
          <p:nvPr/>
        </p:nvSpPr>
        <p:spPr>
          <a:xfrm>
            <a:off x="8550529" y="2919053"/>
            <a:ext cx="3113152" cy="1323439"/>
          </a:xfrm>
          <a:prstGeom prst="rect">
            <a:avLst/>
          </a:prstGeom>
        </p:spPr>
        <p:txBody>
          <a:bodyPr wrap="none">
            <a:spAutoFit/>
          </a:bodyPr>
          <a:lstStyle/>
          <a:p>
            <a:r>
              <a:rPr lang="en-US" sz="4000" dirty="0">
                <a:hlinkClick r:id="rId5"/>
              </a:rPr>
              <a:t>Célia Xakriabá</a:t>
            </a:r>
            <a:endParaRPr lang="en-US" sz="4000" dirty="0"/>
          </a:p>
          <a:p>
            <a:r>
              <a:rPr lang="en-US" sz="4000" dirty="0" err="1"/>
              <a:t>Cura</a:t>
            </a:r>
            <a:r>
              <a:rPr lang="en-US" sz="4000" dirty="0"/>
              <a:t> da Terra</a:t>
            </a:r>
          </a:p>
        </p:txBody>
      </p:sp>
      <p:sp>
        <p:nvSpPr>
          <p:cNvPr id="10" name="Rectangle 9"/>
          <p:cNvSpPr/>
          <p:nvPr/>
        </p:nvSpPr>
        <p:spPr>
          <a:xfrm>
            <a:off x="177819" y="6171860"/>
            <a:ext cx="3966150"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Tree>
    <p:extLst>
      <p:ext uri="{BB962C8B-B14F-4D97-AF65-F5344CB8AC3E}">
        <p14:creationId xmlns:p14="http://schemas.microsoft.com/office/powerpoint/2010/main" val="62707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7506" y="125749"/>
            <a:ext cx="6030822"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Corpo territorio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142558" y="1212739"/>
            <a:ext cx="7304989" cy="5016758"/>
          </a:xfrm>
          <a:prstGeom prst="rect">
            <a:avLst/>
          </a:prstGeom>
        </p:spPr>
        <p:txBody>
          <a:bodyPr wrap="square">
            <a:spAutoFit/>
          </a:bodyPr>
          <a:lstStyle/>
          <a:p>
            <a:r>
              <a:rPr lang="en-US" sz="2000" dirty="0"/>
              <a:t>“</a:t>
            </a:r>
            <a:r>
              <a:rPr lang="en-US" sz="2000" dirty="0" err="1"/>
              <a:t>Pensamos</a:t>
            </a:r>
            <a:r>
              <a:rPr lang="en-US" sz="2000" dirty="0"/>
              <a:t> el </a:t>
            </a:r>
            <a:r>
              <a:rPr lang="en-US" sz="2000" dirty="0" err="1"/>
              <a:t>cuerpo</a:t>
            </a:r>
            <a:r>
              <a:rPr lang="en-US" sz="2000" dirty="0"/>
              <a:t> </a:t>
            </a:r>
            <a:r>
              <a:rPr lang="en-US" sz="2000" dirty="0" err="1"/>
              <a:t>como</a:t>
            </a:r>
            <a:r>
              <a:rPr lang="en-US" sz="2000" dirty="0"/>
              <a:t> </a:t>
            </a:r>
            <a:r>
              <a:rPr lang="en-US" sz="2000" dirty="0" err="1"/>
              <a:t>nuestro</a:t>
            </a:r>
            <a:r>
              <a:rPr lang="en-US" sz="2000" dirty="0"/>
              <a:t> primer </a:t>
            </a:r>
            <a:r>
              <a:rPr lang="en-US" sz="2000" dirty="0" err="1"/>
              <a:t>territorio</a:t>
            </a:r>
            <a:r>
              <a:rPr lang="en-US" sz="2000" dirty="0"/>
              <a:t> y al </a:t>
            </a:r>
            <a:r>
              <a:rPr lang="en-US" sz="2000" dirty="0" err="1"/>
              <a:t>territorio</a:t>
            </a:r>
            <a:r>
              <a:rPr lang="en-US" sz="2000" dirty="0"/>
              <a:t> lo </a:t>
            </a:r>
            <a:r>
              <a:rPr lang="en-US" sz="2000" dirty="0" err="1"/>
              <a:t>reconocemos</a:t>
            </a:r>
            <a:r>
              <a:rPr lang="en-US" sz="2000" dirty="0"/>
              <a:t> en </a:t>
            </a:r>
            <a:r>
              <a:rPr lang="en-US" sz="2000" dirty="0" err="1"/>
              <a:t>nuestros</a:t>
            </a:r>
            <a:r>
              <a:rPr lang="en-US" sz="2000" dirty="0"/>
              <a:t> </a:t>
            </a:r>
            <a:r>
              <a:rPr lang="en-US" sz="2000" dirty="0" err="1"/>
              <a:t>cuerpos</a:t>
            </a:r>
            <a:r>
              <a:rPr lang="en-US" sz="2000" dirty="0"/>
              <a:t>: </a:t>
            </a:r>
            <a:r>
              <a:rPr lang="en-US" sz="2000" dirty="0" err="1"/>
              <a:t>cuando</a:t>
            </a:r>
            <a:r>
              <a:rPr lang="en-US" sz="2000" dirty="0"/>
              <a:t> se </a:t>
            </a:r>
            <a:r>
              <a:rPr lang="en-US" sz="2000" dirty="0" err="1"/>
              <a:t>violentan</a:t>
            </a:r>
            <a:r>
              <a:rPr lang="en-US" sz="2000" dirty="0"/>
              <a:t> los </a:t>
            </a:r>
            <a:r>
              <a:rPr lang="en-US" sz="2000" dirty="0" err="1"/>
              <a:t>lugares</a:t>
            </a:r>
            <a:r>
              <a:rPr lang="en-US" sz="2000" dirty="0"/>
              <a:t> </a:t>
            </a:r>
            <a:r>
              <a:rPr lang="en-US" sz="2000" dirty="0" err="1"/>
              <a:t>que</a:t>
            </a:r>
            <a:r>
              <a:rPr lang="en-US" sz="2000" dirty="0"/>
              <a:t> </a:t>
            </a:r>
            <a:r>
              <a:rPr lang="en-US" sz="2000" dirty="0" err="1"/>
              <a:t>habitamos</a:t>
            </a:r>
            <a:r>
              <a:rPr lang="en-US" sz="2000" dirty="0"/>
              <a:t> se </a:t>
            </a:r>
            <a:r>
              <a:rPr lang="en-US" sz="2000" dirty="0" err="1"/>
              <a:t>afectan</a:t>
            </a:r>
            <a:r>
              <a:rPr lang="en-US" sz="2000" dirty="0"/>
              <a:t> </a:t>
            </a:r>
            <a:r>
              <a:rPr lang="en-US" sz="2000" dirty="0" err="1"/>
              <a:t>nuestros</a:t>
            </a:r>
            <a:r>
              <a:rPr lang="en-US" sz="2000" dirty="0"/>
              <a:t> </a:t>
            </a:r>
            <a:r>
              <a:rPr lang="en-US" sz="2000" dirty="0" err="1"/>
              <a:t>cuerpos</a:t>
            </a:r>
            <a:r>
              <a:rPr lang="en-US" sz="2000" dirty="0"/>
              <a:t>, </a:t>
            </a:r>
            <a:r>
              <a:rPr lang="en-US" sz="2000" dirty="0" err="1"/>
              <a:t>cuando</a:t>
            </a:r>
            <a:r>
              <a:rPr lang="en-US" sz="2000" dirty="0"/>
              <a:t> se </a:t>
            </a:r>
            <a:r>
              <a:rPr lang="en-US" sz="2000" dirty="0" err="1"/>
              <a:t>afectan</a:t>
            </a:r>
            <a:r>
              <a:rPr lang="en-US" sz="2000" dirty="0"/>
              <a:t> </a:t>
            </a:r>
            <a:r>
              <a:rPr lang="en-US" sz="2000" dirty="0" err="1"/>
              <a:t>nuestros</a:t>
            </a:r>
            <a:r>
              <a:rPr lang="en-US" sz="2000" dirty="0"/>
              <a:t> </a:t>
            </a:r>
            <a:r>
              <a:rPr lang="en-US" sz="2000" dirty="0" err="1"/>
              <a:t>cuerpos</a:t>
            </a:r>
            <a:r>
              <a:rPr lang="en-US" sz="2000" dirty="0"/>
              <a:t> se </a:t>
            </a:r>
            <a:r>
              <a:rPr lang="en-US" sz="2000" dirty="0" err="1"/>
              <a:t>violentan</a:t>
            </a:r>
            <a:r>
              <a:rPr lang="en-US" sz="2000" dirty="0"/>
              <a:t> los </a:t>
            </a:r>
            <a:r>
              <a:rPr lang="en-US" sz="2000" dirty="0" err="1"/>
              <a:t>lugares</a:t>
            </a:r>
            <a:r>
              <a:rPr lang="en-US" sz="2000" dirty="0"/>
              <a:t> </a:t>
            </a:r>
            <a:r>
              <a:rPr lang="en-US" sz="2000" dirty="0" err="1"/>
              <a:t>que</a:t>
            </a:r>
            <a:r>
              <a:rPr lang="en-US" sz="2000" dirty="0"/>
              <a:t> </a:t>
            </a:r>
            <a:r>
              <a:rPr lang="en-US" sz="2000" dirty="0" err="1"/>
              <a:t>habitamos</a:t>
            </a:r>
            <a:r>
              <a:rPr lang="en-US" sz="2000" dirty="0"/>
              <a:t>. </a:t>
            </a:r>
            <a:r>
              <a:rPr lang="en-US" sz="2000" dirty="0" err="1"/>
              <a:t>Estas</a:t>
            </a:r>
            <a:r>
              <a:rPr lang="en-US" sz="2000" dirty="0"/>
              <a:t> </a:t>
            </a:r>
            <a:r>
              <a:rPr lang="en-US" sz="2000" dirty="0" err="1"/>
              <a:t>enseñanzas</a:t>
            </a:r>
            <a:r>
              <a:rPr lang="en-US" sz="2000" dirty="0"/>
              <a:t> </a:t>
            </a:r>
            <a:r>
              <a:rPr lang="en-US" sz="2000" dirty="0" err="1"/>
              <a:t>nos</a:t>
            </a:r>
            <a:r>
              <a:rPr lang="en-US" sz="2000" dirty="0"/>
              <a:t> las </a:t>
            </a:r>
            <a:r>
              <a:rPr lang="en-US" sz="2000" dirty="0" err="1"/>
              <a:t>mostraron</a:t>
            </a:r>
            <a:r>
              <a:rPr lang="en-US" sz="2000" dirty="0"/>
              <a:t> </a:t>
            </a:r>
            <a:r>
              <a:rPr lang="en-US" sz="2000" dirty="0" err="1"/>
              <a:t>compañeras</a:t>
            </a:r>
            <a:r>
              <a:rPr lang="en-US" sz="2000" dirty="0"/>
              <a:t> de </a:t>
            </a:r>
            <a:r>
              <a:rPr lang="en-US" sz="2000" dirty="0" err="1"/>
              <a:t>muchas</a:t>
            </a:r>
            <a:r>
              <a:rPr lang="en-US" sz="2000" dirty="0"/>
              <a:t> </a:t>
            </a:r>
            <a:r>
              <a:rPr lang="en-US" sz="2000" dirty="0" err="1"/>
              <a:t>partes</a:t>
            </a:r>
            <a:r>
              <a:rPr lang="en-US" sz="2000" dirty="0"/>
              <a:t> de </a:t>
            </a:r>
            <a:r>
              <a:rPr lang="en-US" sz="2000" dirty="0" err="1"/>
              <a:t>Latinoamérica</a:t>
            </a:r>
            <a:r>
              <a:rPr lang="en-US" sz="2000" dirty="0"/>
              <a:t> </a:t>
            </a:r>
            <a:r>
              <a:rPr lang="en-US" sz="2000" dirty="0" err="1"/>
              <a:t>sobre</a:t>
            </a:r>
            <a:r>
              <a:rPr lang="en-US" sz="2000" dirty="0"/>
              <a:t> </a:t>
            </a:r>
            <a:r>
              <a:rPr lang="en-US" sz="2000" dirty="0" err="1"/>
              <a:t>todo</a:t>
            </a:r>
            <a:r>
              <a:rPr lang="en-US" sz="2000" dirty="0"/>
              <a:t> del </a:t>
            </a:r>
            <a:r>
              <a:rPr lang="en-US" sz="2000" dirty="0" err="1"/>
              <a:t>mundo</a:t>
            </a:r>
            <a:r>
              <a:rPr lang="en-US" sz="2000" dirty="0"/>
              <a:t> rural e </a:t>
            </a:r>
            <a:r>
              <a:rPr lang="en-US" sz="2000" dirty="0" err="1"/>
              <a:t>indígena</a:t>
            </a:r>
            <a:r>
              <a:rPr lang="en-US" sz="2000" dirty="0"/>
              <a:t>” </a:t>
            </a:r>
            <a:r>
              <a:rPr lang="en-US" sz="2000" dirty="0" err="1"/>
              <a:t>Colectivo</a:t>
            </a:r>
            <a:r>
              <a:rPr lang="en-US" sz="2000" dirty="0"/>
              <a:t> </a:t>
            </a:r>
            <a:r>
              <a:rPr lang="en-US" sz="2000" dirty="0" err="1"/>
              <a:t>Miradas</a:t>
            </a:r>
            <a:r>
              <a:rPr lang="en-US" sz="2000" dirty="0"/>
              <a:t> </a:t>
            </a:r>
            <a:r>
              <a:rPr lang="en-US" sz="2000" dirty="0" err="1"/>
              <a:t>Criticas</a:t>
            </a:r>
            <a:r>
              <a:rPr lang="en-US" sz="2000" dirty="0"/>
              <a:t> </a:t>
            </a:r>
            <a:r>
              <a:rPr lang="en-US" sz="2000" dirty="0" err="1"/>
              <a:t>desde</a:t>
            </a:r>
            <a:r>
              <a:rPr lang="en-US" sz="2000" dirty="0"/>
              <a:t> el </a:t>
            </a:r>
            <a:r>
              <a:rPr lang="en-US" sz="2000" dirty="0" err="1"/>
              <a:t>Feminismo</a:t>
            </a:r>
            <a:r>
              <a:rPr lang="en-US" sz="2000" dirty="0"/>
              <a:t> </a:t>
            </a:r>
          </a:p>
          <a:p>
            <a:endParaRPr lang="en-US" sz="2000" dirty="0"/>
          </a:p>
          <a:p>
            <a:endParaRPr lang="it-IT" sz="2000" dirty="0"/>
          </a:p>
          <a:p>
            <a:pPr fontAlgn="base"/>
            <a:r>
              <a:rPr lang="en-US" sz="2000" dirty="0"/>
              <a:t>“</a:t>
            </a:r>
            <a:r>
              <a:rPr lang="en-US" sz="2000" dirty="0" err="1"/>
              <a:t>Somos</a:t>
            </a:r>
            <a:r>
              <a:rPr lang="en-US" sz="2000" dirty="0"/>
              <a:t> </a:t>
            </a:r>
            <a:r>
              <a:rPr lang="en-US" sz="2000" dirty="0" err="1"/>
              <a:t>Mulheres</a:t>
            </a:r>
            <a:r>
              <a:rPr lang="en-US" sz="2000" dirty="0"/>
              <a:t> </a:t>
            </a:r>
            <a:r>
              <a:rPr lang="en-US" sz="2000" dirty="0" err="1"/>
              <a:t>Biomas</a:t>
            </a:r>
            <a:r>
              <a:rPr lang="en-US" sz="2000" dirty="0"/>
              <a:t>, </a:t>
            </a:r>
            <a:r>
              <a:rPr lang="en-US" sz="2000" dirty="0" err="1"/>
              <a:t>porque</a:t>
            </a:r>
            <a:r>
              <a:rPr lang="en-US" sz="2000" dirty="0"/>
              <a:t> </a:t>
            </a:r>
            <a:r>
              <a:rPr lang="en-US" sz="2000" dirty="0" err="1"/>
              <a:t>somos</a:t>
            </a:r>
            <a:r>
              <a:rPr lang="en-US" sz="2000" dirty="0"/>
              <a:t> terra, </a:t>
            </a:r>
            <a:r>
              <a:rPr lang="en-US" sz="2000" dirty="0" err="1"/>
              <a:t>sementes</a:t>
            </a:r>
            <a:r>
              <a:rPr lang="en-US" sz="2000" dirty="0"/>
              <a:t>, </a:t>
            </a:r>
            <a:r>
              <a:rPr lang="en-US" sz="2000" dirty="0" err="1"/>
              <a:t>raiz</a:t>
            </a:r>
            <a:r>
              <a:rPr lang="en-US" sz="2000" dirty="0"/>
              <a:t>, </a:t>
            </a:r>
            <a:r>
              <a:rPr lang="en-US" sz="2000" dirty="0" err="1"/>
              <a:t>tronco</a:t>
            </a:r>
            <a:r>
              <a:rPr lang="en-US" sz="2000" dirty="0"/>
              <a:t>, </a:t>
            </a:r>
            <a:r>
              <a:rPr lang="en-US" sz="2000" dirty="0" err="1"/>
              <a:t>galhos</a:t>
            </a:r>
            <a:r>
              <a:rPr lang="en-US" sz="2000" dirty="0"/>
              <a:t>, </a:t>
            </a:r>
            <a:r>
              <a:rPr lang="en-US" sz="2000" dirty="0" err="1"/>
              <a:t>folhas</a:t>
            </a:r>
            <a:r>
              <a:rPr lang="en-US" sz="2000" dirty="0"/>
              <a:t> e </a:t>
            </a:r>
            <a:r>
              <a:rPr lang="en-US" sz="2000" dirty="0" err="1"/>
              <a:t>frutos</a:t>
            </a:r>
            <a:r>
              <a:rPr lang="en-US" sz="2000" dirty="0"/>
              <a:t>, </a:t>
            </a:r>
            <a:r>
              <a:rPr lang="en-US" sz="2000" dirty="0" err="1"/>
              <a:t>mulheres</a:t>
            </a:r>
            <a:r>
              <a:rPr lang="en-US" sz="2000" dirty="0"/>
              <a:t> </a:t>
            </a:r>
            <a:r>
              <a:rPr lang="en-US" sz="2000" dirty="0" err="1"/>
              <a:t>conectadas</a:t>
            </a:r>
            <a:r>
              <a:rPr lang="en-US" sz="2000" dirty="0"/>
              <a:t> com o </a:t>
            </a:r>
            <a:r>
              <a:rPr lang="en-US" sz="2000" dirty="0" err="1"/>
              <a:t>corpo</a:t>
            </a:r>
            <a:r>
              <a:rPr lang="en-US" sz="2000" dirty="0"/>
              <a:t> da Terra. </a:t>
            </a:r>
            <a:r>
              <a:rPr lang="en-US" sz="2000" dirty="0" err="1"/>
              <a:t>Somos</a:t>
            </a:r>
            <a:r>
              <a:rPr lang="en-US" sz="2000" dirty="0"/>
              <a:t>  </a:t>
            </a:r>
            <a:r>
              <a:rPr lang="en-US" sz="2000" dirty="0" err="1"/>
              <a:t>diversas</a:t>
            </a:r>
            <a:r>
              <a:rPr lang="en-US" sz="2000" dirty="0"/>
              <a:t>, </a:t>
            </a:r>
            <a:r>
              <a:rPr lang="en-US" sz="2000" dirty="0" err="1"/>
              <a:t>somos</a:t>
            </a:r>
            <a:r>
              <a:rPr lang="en-US" sz="2000" dirty="0"/>
              <a:t> </a:t>
            </a:r>
            <a:r>
              <a:rPr lang="en-US" sz="2000" dirty="0" err="1"/>
              <a:t>avós</a:t>
            </a:r>
            <a:r>
              <a:rPr lang="en-US" sz="2000" dirty="0"/>
              <a:t>, </a:t>
            </a:r>
            <a:r>
              <a:rPr lang="en-US" sz="2000" dirty="0" err="1"/>
              <a:t>mães</a:t>
            </a:r>
            <a:r>
              <a:rPr lang="en-US" sz="2000" dirty="0"/>
              <a:t>, </a:t>
            </a:r>
            <a:r>
              <a:rPr lang="en-US" sz="2000" dirty="0" err="1"/>
              <a:t>filhas</a:t>
            </a:r>
            <a:r>
              <a:rPr lang="en-US" sz="2000" dirty="0"/>
              <a:t> e </a:t>
            </a:r>
            <a:r>
              <a:rPr lang="en-US" sz="2000" dirty="0" err="1"/>
              <a:t>netas</a:t>
            </a:r>
            <a:r>
              <a:rPr lang="en-US" sz="2000" dirty="0"/>
              <a:t>. </a:t>
            </a:r>
            <a:r>
              <a:rPr lang="en-US" sz="2000" dirty="0" err="1"/>
              <a:t>Nós</a:t>
            </a:r>
            <a:r>
              <a:rPr lang="en-US" sz="2000" dirty="0"/>
              <a:t> </a:t>
            </a:r>
            <a:r>
              <a:rPr lang="en-US" sz="2000" dirty="0" err="1"/>
              <a:t>pelas</a:t>
            </a:r>
            <a:r>
              <a:rPr lang="en-US" sz="2000" dirty="0"/>
              <a:t> </a:t>
            </a:r>
            <a:r>
              <a:rPr lang="en-US" sz="2000" dirty="0" err="1"/>
              <a:t>que</a:t>
            </a:r>
            <a:r>
              <a:rPr lang="en-US" sz="2000" dirty="0"/>
              <a:t> </a:t>
            </a:r>
            <a:r>
              <a:rPr lang="en-US" sz="2000" dirty="0" err="1"/>
              <a:t>vieram</a:t>
            </a:r>
            <a:r>
              <a:rPr lang="en-US" sz="2000" dirty="0"/>
              <a:t> antes de </a:t>
            </a:r>
            <a:r>
              <a:rPr lang="en-US" sz="2000" dirty="0" err="1"/>
              <a:t>nós</a:t>
            </a:r>
            <a:r>
              <a:rPr lang="en-US" sz="2000" dirty="0"/>
              <a:t>, </a:t>
            </a:r>
            <a:r>
              <a:rPr lang="en-US" sz="2000" dirty="0" err="1"/>
              <a:t>nós</a:t>
            </a:r>
            <a:r>
              <a:rPr lang="en-US" sz="2000" dirty="0"/>
              <a:t> </a:t>
            </a:r>
            <a:r>
              <a:rPr lang="en-US" sz="2000" dirty="0" err="1"/>
              <a:t>por</a:t>
            </a:r>
            <a:r>
              <a:rPr lang="en-US" sz="2000" dirty="0"/>
              <a:t> </a:t>
            </a:r>
            <a:r>
              <a:rPr lang="en-US" sz="2000" dirty="0" err="1"/>
              <a:t>nós</a:t>
            </a:r>
            <a:r>
              <a:rPr lang="en-US" sz="2000" dirty="0"/>
              <a:t> e </a:t>
            </a:r>
            <a:r>
              <a:rPr lang="en-US" sz="2000" dirty="0" err="1"/>
              <a:t>nós</a:t>
            </a:r>
            <a:r>
              <a:rPr lang="en-US" sz="2000" dirty="0"/>
              <a:t> </a:t>
            </a:r>
            <a:r>
              <a:rPr lang="en-US" sz="2000" dirty="0" err="1"/>
              <a:t>pelas</a:t>
            </a:r>
            <a:r>
              <a:rPr lang="en-US" sz="2000" dirty="0"/>
              <a:t> </a:t>
            </a:r>
            <a:r>
              <a:rPr lang="en-US" sz="2000" dirty="0" err="1"/>
              <a:t>virão</a:t>
            </a:r>
            <a:r>
              <a:rPr lang="en-US" sz="2000" dirty="0"/>
              <a:t>”. (</a:t>
            </a:r>
            <a:r>
              <a:rPr lang="en-US" sz="2000" dirty="0" err="1"/>
              <a:t>Carta</a:t>
            </a:r>
            <a:r>
              <a:rPr lang="en-US" sz="2000" dirty="0"/>
              <a:t> das </a:t>
            </a:r>
            <a:r>
              <a:rPr lang="en-US" sz="2000" dirty="0" err="1"/>
              <a:t>Primeiras</a:t>
            </a:r>
            <a:r>
              <a:rPr lang="en-US" sz="2000" dirty="0"/>
              <a:t> </a:t>
            </a:r>
            <a:r>
              <a:rPr lang="en-US" sz="2000" dirty="0" err="1"/>
              <a:t>Brasileiras</a:t>
            </a:r>
            <a:r>
              <a:rPr lang="en-US" sz="2000" dirty="0"/>
              <a:t>)</a:t>
            </a:r>
          </a:p>
          <a:p>
            <a:pPr marL="342900" indent="-342900">
              <a:buFont typeface="Arial"/>
              <a:buChar char="•"/>
            </a:pPr>
            <a:endParaRPr lang="en-US" sz="2000" dirty="0"/>
          </a:p>
          <a:p>
            <a:r>
              <a:rPr lang="en-US" sz="2000" dirty="0"/>
              <a:t> </a:t>
            </a:r>
          </a:p>
        </p:txBody>
      </p:sp>
      <p:pic>
        <p:nvPicPr>
          <p:cNvPr id="10" name="Picture 9" descr="Schermata 2022-03-09 alle 12.35.56.png">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53981" y="1040813"/>
            <a:ext cx="4163939" cy="5036469"/>
          </a:xfrm>
          <a:prstGeom prst="rect">
            <a:avLst/>
          </a:prstGeom>
        </p:spPr>
      </p:pic>
    </p:spTree>
    <p:extLst>
      <p:ext uri="{BB962C8B-B14F-4D97-AF65-F5344CB8AC3E}">
        <p14:creationId xmlns:p14="http://schemas.microsoft.com/office/powerpoint/2010/main" val="126745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7" y="351877"/>
            <a:ext cx="8017558" cy="1323439"/>
          </a:xfrm>
          <a:prstGeom prst="rect">
            <a:avLst/>
          </a:prstGeom>
          <a:noFill/>
        </p:spPr>
        <p:txBody>
          <a:bodyPr wrap="square" rtlCol="0">
            <a:spAutoFit/>
          </a:bodyPr>
          <a:lstStyle/>
          <a:p>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Ave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María</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llena</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eres</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 de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rebeldía</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226338" y="1920337"/>
            <a:ext cx="7582158" cy="3170099"/>
          </a:xfrm>
          <a:prstGeom prst="rect">
            <a:avLst/>
          </a:prstGeom>
        </p:spPr>
        <p:txBody>
          <a:bodyPr wrap="square">
            <a:spAutoFit/>
          </a:bodyPr>
          <a:lstStyle/>
          <a:p>
            <a:r>
              <a:rPr lang="it-IT" sz="2000" dirty="0"/>
              <a:t>“</a:t>
            </a:r>
            <a:r>
              <a:rPr lang="en-US" sz="2000" dirty="0"/>
              <a:t>Para </a:t>
            </a:r>
            <a:r>
              <a:rPr lang="en-US" sz="2000" dirty="0" err="1"/>
              <a:t>nosotras</a:t>
            </a:r>
            <a:r>
              <a:rPr lang="en-US" sz="2000" dirty="0"/>
              <a:t>, defender el </a:t>
            </a:r>
            <a:r>
              <a:rPr lang="en-US" sz="2000" dirty="0" err="1"/>
              <a:t>territorio</a:t>
            </a:r>
            <a:r>
              <a:rPr lang="en-US" sz="2000" dirty="0"/>
              <a:t> </a:t>
            </a:r>
            <a:r>
              <a:rPr lang="en-US" sz="2000" dirty="0" err="1"/>
              <a:t>cuerpo</a:t>
            </a:r>
            <a:r>
              <a:rPr lang="en-US" sz="2000" dirty="0"/>
              <a:t> </a:t>
            </a:r>
            <a:r>
              <a:rPr lang="en-US" sz="2000" dirty="0" err="1"/>
              <a:t>conlleva</a:t>
            </a:r>
            <a:r>
              <a:rPr lang="en-US" sz="2000" dirty="0"/>
              <a:t> </a:t>
            </a:r>
            <a:r>
              <a:rPr lang="en-US" sz="2000" dirty="0" err="1"/>
              <a:t>asumir</a:t>
            </a:r>
            <a:r>
              <a:rPr lang="en-US" sz="2000" dirty="0"/>
              <a:t> el </a:t>
            </a:r>
            <a:r>
              <a:rPr lang="en-US" sz="2000" dirty="0" err="1"/>
              <a:t>cuerpo</a:t>
            </a:r>
            <a:r>
              <a:rPr lang="en-US" sz="2000" dirty="0"/>
              <a:t> </a:t>
            </a:r>
            <a:r>
              <a:rPr lang="en-US" sz="2000" dirty="0" err="1"/>
              <a:t>como</a:t>
            </a:r>
            <a:r>
              <a:rPr lang="en-US" sz="2000" dirty="0"/>
              <a:t> un </a:t>
            </a:r>
            <a:r>
              <a:rPr lang="en-US" sz="2000" dirty="0" err="1"/>
              <a:t>territorio</a:t>
            </a:r>
            <a:r>
              <a:rPr lang="en-US" sz="2000" dirty="0"/>
              <a:t> </a:t>
            </a:r>
            <a:r>
              <a:rPr lang="en-US" sz="2000" dirty="0" err="1"/>
              <a:t>histórico</a:t>
            </a:r>
            <a:r>
              <a:rPr lang="en-US" sz="2000" dirty="0"/>
              <a:t> </a:t>
            </a:r>
            <a:r>
              <a:rPr lang="en-US" sz="2000" dirty="0" err="1"/>
              <a:t>en</a:t>
            </a:r>
            <a:r>
              <a:rPr lang="en-US" sz="2000" dirty="0"/>
              <a:t> </a:t>
            </a:r>
            <a:r>
              <a:rPr lang="en-US" sz="2000" dirty="0" err="1"/>
              <a:t>disputa</a:t>
            </a:r>
            <a:r>
              <a:rPr lang="en-US" sz="2000" dirty="0"/>
              <a:t> con el </a:t>
            </a:r>
            <a:r>
              <a:rPr lang="en-US" sz="2000" dirty="0" err="1"/>
              <a:t>poder</a:t>
            </a:r>
            <a:r>
              <a:rPr lang="en-US" sz="2000" dirty="0"/>
              <a:t> </a:t>
            </a:r>
            <a:r>
              <a:rPr lang="en-US" sz="2000" dirty="0" err="1"/>
              <a:t>patriarcal</a:t>
            </a:r>
            <a:r>
              <a:rPr lang="en-US" sz="2000" dirty="0"/>
              <a:t> ancestral y colonial, </a:t>
            </a:r>
            <a:r>
              <a:rPr lang="en-US" sz="2000" dirty="0" err="1"/>
              <a:t>pero</a:t>
            </a:r>
            <a:r>
              <a:rPr lang="en-US" sz="2000" dirty="0"/>
              <a:t> </a:t>
            </a:r>
            <a:r>
              <a:rPr lang="en-US" sz="2000" dirty="0" err="1"/>
              <a:t>también</a:t>
            </a:r>
            <a:r>
              <a:rPr lang="en-US" sz="2000" dirty="0"/>
              <a:t> lo </a:t>
            </a:r>
            <a:r>
              <a:rPr lang="en-US" sz="2000" dirty="0" err="1"/>
              <a:t>concebimos</a:t>
            </a:r>
            <a:r>
              <a:rPr lang="en-US" sz="2000" dirty="0"/>
              <a:t> </a:t>
            </a:r>
            <a:r>
              <a:rPr lang="en-US" sz="2000" dirty="0" err="1"/>
              <a:t>como</a:t>
            </a:r>
            <a:r>
              <a:rPr lang="en-US" sz="2000" dirty="0"/>
              <a:t> un </a:t>
            </a:r>
            <a:r>
              <a:rPr lang="en-US" sz="2000" dirty="0" err="1"/>
              <a:t>espacio</a:t>
            </a:r>
            <a:r>
              <a:rPr lang="en-US" sz="2000" dirty="0"/>
              <a:t> vital para la </a:t>
            </a:r>
            <a:r>
              <a:rPr lang="en-US" sz="2000" dirty="0" err="1"/>
              <a:t>recuperación</a:t>
            </a:r>
            <a:r>
              <a:rPr lang="en-US" sz="2000" dirty="0"/>
              <a:t> de la </a:t>
            </a:r>
            <a:r>
              <a:rPr lang="en-US" sz="2000" dirty="0" err="1"/>
              <a:t>vida</a:t>
            </a:r>
            <a:r>
              <a:rPr lang="en-US" sz="2000" dirty="0"/>
              <a:t>. </a:t>
            </a:r>
            <a:r>
              <a:rPr lang="en-US" sz="2000" dirty="0" err="1"/>
              <a:t>En</a:t>
            </a:r>
            <a:r>
              <a:rPr lang="en-US" sz="2000" dirty="0"/>
              <a:t> ese </a:t>
            </a:r>
            <a:r>
              <a:rPr lang="en-US" sz="2000" dirty="0" err="1"/>
              <a:t>sentido</a:t>
            </a:r>
            <a:r>
              <a:rPr lang="en-US" sz="2000" dirty="0"/>
              <a:t> las </a:t>
            </a:r>
            <a:r>
              <a:rPr lang="en-US" sz="2000" dirty="0" err="1"/>
              <a:t>luchas</a:t>
            </a:r>
            <a:r>
              <a:rPr lang="en-US" sz="2000" dirty="0"/>
              <a:t> contra las </a:t>
            </a:r>
            <a:r>
              <a:rPr lang="en-US" sz="2000" dirty="0" err="1"/>
              <a:t>múltiples</a:t>
            </a:r>
            <a:r>
              <a:rPr lang="en-US" sz="2000" dirty="0"/>
              <a:t> </a:t>
            </a:r>
            <a:r>
              <a:rPr lang="en-US" sz="2000" dirty="0" err="1"/>
              <a:t>formas</a:t>
            </a:r>
            <a:r>
              <a:rPr lang="en-US" sz="2000" dirty="0"/>
              <a:t> de </a:t>
            </a:r>
            <a:r>
              <a:rPr lang="en-US" sz="2000" dirty="0" err="1"/>
              <a:t>violencia</a:t>
            </a:r>
            <a:r>
              <a:rPr lang="en-US" sz="2000" dirty="0"/>
              <a:t> contra las </a:t>
            </a:r>
            <a:r>
              <a:rPr lang="en-US" sz="2000" dirty="0" err="1"/>
              <a:t>mujeres</a:t>
            </a:r>
            <a:r>
              <a:rPr lang="en-US" sz="2000" dirty="0"/>
              <a:t> </a:t>
            </a:r>
            <a:r>
              <a:rPr lang="en-US" sz="2000" dirty="0" err="1"/>
              <a:t>indígenas</a:t>
            </a:r>
            <a:r>
              <a:rPr lang="en-US" sz="2000" dirty="0"/>
              <a:t>, </a:t>
            </a:r>
            <a:r>
              <a:rPr lang="en-US" sz="2000" dirty="0" err="1"/>
              <a:t>pero</a:t>
            </a:r>
            <a:r>
              <a:rPr lang="en-US" sz="2000" dirty="0"/>
              <a:t> </a:t>
            </a:r>
            <a:r>
              <a:rPr lang="en-US" sz="2000" dirty="0" err="1"/>
              <a:t>particularmente</a:t>
            </a:r>
            <a:r>
              <a:rPr lang="en-US" sz="2000" dirty="0"/>
              <a:t> la </a:t>
            </a:r>
            <a:r>
              <a:rPr lang="en-US" sz="2000" dirty="0" err="1"/>
              <a:t>violencia</a:t>
            </a:r>
            <a:r>
              <a:rPr lang="en-US" sz="2000" dirty="0"/>
              <a:t> sexual, la territorial y el </a:t>
            </a:r>
            <a:r>
              <a:rPr lang="en-US" sz="2000" dirty="0" err="1"/>
              <a:t>feminicidio</a:t>
            </a:r>
            <a:r>
              <a:rPr lang="en-US" sz="2000" dirty="0"/>
              <a:t>, son </a:t>
            </a:r>
            <a:r>
              <a:rPr lang="en-US" sz="2000" dirty="0" err="1"/>
              <a:t>luchas</a:t>
            </a:r>
            <a:r>
              <a:rPr lang="en-US" sz="2000" dirty="0"/>
              <a:t> </a:t>
            </a:r>
            <a:r>
              <a:rPr lang="en-US" sz="2000" dirty="0" err="1"/>
              <a:t>históricas</a:t>
            </a:r>
            <a:r>
              <a:rPr lang="en-US" sz="2000" dirty="0"/>
              <a:t>, </a:t>
            </a:r>
            <a:r>
              <a:rPr lang="en-US" sz="2000" dirty="0" err="1"/>
              <a:t>pero</a:t>
            </a:r>
            <a:r>
              <a:rPr lang="en-US" sz="2000" dirty="0"/>
              <a:t> </a:t>
            </a:r>
            <a:r>
              <a:rPr lang="en-US" sz="2000" dirty="0" err="1"/>
              <a:t>aún</a:t>
            </a:r>
            <a:r>
              <a:rPr lang="en-US" sz="2000" dirty="0"/>
              <a:t> </a:t>
            </a:r>
            <a:r>
              <a:rPr lang="en-US" sz="2000" dirty="0" err="1"/>
              <a:t>vigentes</a:t>
            </a:r>
            <a:r>
              <a:rPr lang="en-US" sz="2000" dirty="0"/>
              <a:t>. </a:t>
            </a:r>
            <a:r>
              <a:rPr lang="en-US" sz="2000" dirty="0" err="1"/>
              <a:t>Recuperar</a:t>
            </a:r>
            <a:r>
              <a:rPr lang="en-US" sz="2000" dirty="0"/>
              <a:t> el </a:t>
            </a:r>
            <a:r>
              <a:rPr lang="en-US" sz="2000" dirty="0" err="1"/>
              <a:t>cuerpo</a:t>
            </a:r>
            <a:r>
              <a:rPr lang="en-US" sz="2000" dirty="0"/>
              <a:t> para </a:t>
            </a:r>
            <a:r>
              <a:rPr lang="en-US" sz="2000" dirty="0" err="1"/>
              <a:t>dignificarse</a:t>
            </a:r>
            <a:r>
              <a:rPr lang="en-US" sz="2000" dirty="0"/>
              <a:t> y la </a:t>
            </a:r>
            <a:r>
              <a:rPr lang="en-US" sz="2000" dirty="0" err="1"/>
              <a:t>alegría</a:t>
            </a:r>
            <a:r>
              <a:rPr lang="en-US" sz="2000" dirty="0"/>
              <a:t> </a:t>
            </a:r>
            <a:r>
              <a:rPr lang="en-US" sz="2000" dirty="0" err="1"/>
              <a:t>en</a:t>
            </a:r>
            <a:r>
              <a:rPr lang="en-US" sz="2000" dirty="0"/>
              <a:t> </a:t>
            </a:r>
            <a:r>
              <a:rPr lang="en-US" sz="2000" dirty="0" err="1"/>
              <a:t>relación</a:t>
            </a:r>
            <a:r>
              <a:rPr lang="en-US" sz="2000" dirty="0"/>
              <a:t> con la </a:t>
            </a:r>
            <a:r>
              <a:rPr lang="en-US" sz="2000" dirty="0" err="1"/>
              <a:t>naturaleza</a:t>
            </a:r>
            <a:r>
              <a:rPr lang="en-US" sz="2000" dirty="0"/>
              <a:t> es una </a:t>
            </a:r>
            <a:r>
              <a:rPr lang="en-US" sz="2000" dirty="0" err="1"/>
              <a:t>apuesta</a:t>
            </a:r>
            <a:r>
              <a:rPr lang="en-US" sz="2000" dirty="0"/>
              <a:t> </a:t>
            </a:r>
            <a:r>
              <a:rPr lang="en-US" sz="2000" dirty="0" err="1"/>
              <a:t>política</a:t>
            </a:r>
            <a:r>
              <a:rPr lang="en-US" sz="2000" dirty="0"/>
              <a:t> </a:t>
            </a:r>
            <a:r>
              <a:rPr lang="en-US" sz="2000" dirty="0" err="1"/>
              <a:t>emancipador</a:t>
            </a:r>
            <a:r>
              <a:rPr lang="en-US" sz="2000" dirty="0"/>
              <a:t>” (Lorena </a:t>
            </a:r>
            <a:r>
              <a:rPr lang="en-US" sz="2000" dirty="0" err="1"/>
              <a:t>Cabnal</a:t>
            </a:r>
            <a:r>
              <a:rPr lang="en-US" sz="2000" dirty="0"/>
              <a:t>)</a:t>
            </a:r>
            <a:endParaRPr lang="es-ES_tradnl" sz="2000" dirty="0"/>
          </a:p>
          <a:p>
            <a:r>
              <a:rPr lang="en-US" sz="2000" dirty="0"/>
              <a:t> </a:t>
            </a:r>
          </a:p>
        </p:txBody>
      </p:sp>
      <p:pic>
        <p:nvPicPr>
          <p:cNvPr id="4" name="Immagine 3" descr="Immagine che contiene testo, esterni, ballerino, gonna&#10;&#10;Descrizione generata automaticamente">
            <a:extLst>
              <a:ext uri="{FF2B5EF4-FFF2-40B4-BE49-F238E27FC236}">
                <a16:creationId xmlns:a16="http://schemas.microsoft.com/office/drawing/2014/main" id="{16D53D34-50A5-EE4F-B791-E322B6CDAE0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70232" y="1109429"/>
            <a:ext cx="3721768" cy="4991933"/>
          </a:xfrm>
          <a:prstGeom prst="rect">
            <a:avLst/>
          </a:prstGeom>
        </p:spPr>
      </p:pic>
    </p:spTree>
    <p:extLst>
      <p:ext uri="{BB962C8B-B14F-4D97-AF65-F5344CB8AC3E}">
        <p14:creationId xmlns:p14="http://schemas.microsoft.com/office/powerpoint/2010/main" val="327398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2" name="Rectangle 3">
            <a:extLst>
              <a:ext uri="{FF2B5EF4-FFF2-40B4-BE49-F238E27FC236}">
                <a16:creationId xmlns:a16="http://schemas.microsoft.com/office/drawing/2014/main" id="{1616A005-E26D-4AEF-AA2E-B7D1D86B3575}"/>
              </a:ext>
            </a:extLst>
          </p:cNvPr>
          <p:cNvSpPr/>
          <p:nvPr/>
        </p:nvSpPr>
        <p:spPr>
          <a:xfrm>
            <a:off x="203531" y="1846092"/>
            <a:ext cx="5333855" cy="4462760"/>
          </a:xfrm>
          <a:prstGeom prst="rect">
            <a:avLst/>
          </a:prstGeom>
        </p:spPr>
        <p:txBody>
          <a:bodyPr wrap="square">
            <a:spAutoFit/>
          </a:bodyPr>
          <a:lstStyle/>
          <a:p>
            <a:r>
              <a:rPr lang="it-IT" sz="2400" dirty="0"/>
              <a:t>“[</a:t>
            </a:r>
            <a:r>
              <a:rPr lang="mr-IN" sz="2400" dirty="0"/>
              <a:t>…</a:t>
            </a:r>
            <a:r>
              <a:rPr lang="it-IT" sz="2400" dirty="0"/>
              <a:t>] </a:t>
            </a:r>
            <a:r>
              <a:rPr lang="it-IT" sz="2400" dirty="0" err="1"/>
              <a:t>nosotras</a:t>
            </a:r>
            <a:r>
              <a:rPr lang="it-IT" sz="2400" dirty="0"/>
              <a:t>, </a:t>
            </a:r>
            <a:r>
              <a:rPr lang="it-IT" sz="2400" dirty="0" err="1"/>
              <a:t>las</a:t>
            </a:r>
            <a:r>
              <a:rPr lang="it-IT" sz="2400" dirty="0"/>
              <a:t> </a:t>
            </a:r>
            <a:r>
              <a:rPr lang="it-IT" sz="2400" dirty="0" err="1"/>
              <a:t>que</a:t>
            </a:r>
            <a:r>
              <a:rPr lang="it-IT" sz="2400" dirty="0"/>
              <a:t> </a:t>
            </a:r>
            <a:r>
              <a:rPr lang="it-IT" sz="2400" dirty="0" err="1"/>
              <a:t>somos</a:t>
            </a:r>
            <a:r>
              <a:rPr lang="it-IT" sz="2400" dirty="0"/>
              <a:t> </a:t>
            </a:r>
            <a:r>
              <a:rPr lang="it-IT" sz="2400" dirty="0" err="1"/>
              <a:t>capacitadas</a:t>
            </a:r>
            <a:r>
              <a:rPr lang="it-IT" sz="2400" dirty="0"/>
              <a:t>, </a:t>
            </a:r>
            <a:r>
              <a:rPr lang="it-IT" sz="2400" dirty="0" err="1"/>
              <a:t>estamos</a:t>
            </a:r>
            <a:r>
              <a:rPr lang="it-IT" sz="2400" dirty="0"/>
              <a:t> </a:t>
            </a:r>
            <a:r>
              <a:rPr lang="it-IT" sz="2400" dirty="0" err="1"/>
              <a:t>hablando</a:t>
            </a:r>
            <a:r>
              <a:rPr lang="it-IT" sz="2400" dirty="0"/>
              <a:t>, </a:t>
            </a:r>
            <a:r>
              <a:rPr lang="it-IT" sz="2400" dirty="0" err="1"/>
              <a:t>estamos</a:t>
            </a:r>
            <a:r>
              <a:rPr lang="it-IT" sz="2400" dirty="0"/>
              <a:t> </a:t>
            </a:r>
            <a:r>
              <a:rPr lang="it-IT" sz="2400" dirty="0" err="1"/>
              <a:t>hablando</a:t>
            </a:r>
            <a:r>
              <a:rPr lang="it-IT" sz="2400" dirty="0"/>
              <a:t> por </a:t>
            </a:r>
            <a:r>
              <a:rPr lang="it-IT" sz="2400" dirty="0" err="1"/>
              <a:t>nuestros</a:t>
            </a:r>
            <a:r>
              <a:rPr lang="it-IT" sz="2400" dirty="0"/>
              <a:t> </a:t>
            </a:r>
            <a:r>
              <a:rPr lang="it-IT" sz="2400" dirty="0" err="1"/>
              <a:t>hijos</a:t>
            </a:r>
            <a:r>
              <a:rPr lang="it-IT" sz="2400" dirty="0"/>
              <a:t>, </a:t>
            </a:r>
            <a:r>
              <a:rPr lang="it-IT" sz="2400" dirty="0" err="1"/>
              <a:t>nuestras</a:t>
            </a:r>
            <a:r>
              <a:rPr lang="it-IT" sz="2400" dirty="0"/>
              <a:t> </a:t>
            </a:r>
            <a:r>
              <a:rPr lang="it-IT" sz="2400" dirty="0" err="1"/>
              <a:t>hijas</a:t>
            </a:r>
            <a:r>
              <a:rPr lang="it-IT" sz="2400" dirty="0"/>
              <a:t> y por </a:t>
            </a:r>
            <a:r>
              <a:rPr lang="it-IT" sz="2400" dirty="0" err="1"/>
              <a:t>nuestra</a:t>
            </a:r>
            <a:r>
              <a:rPr lang="it-IT" sz="2400" dirty="0"/>
              <a:t> </a:t>
            </a:r>
            <a:r>
              <a:rPr lang="it-IT" sz="2400" dirty="0" err="1"/>
              <a:t>tierra</a:t>
            </a:r>
            <a:r>
              <a:rPr lang="it-IT" sz="2400" dirty="0"/>
              <a:t>. </a:t>
            </a:r>
            <a:r>
              <a:rPr lang="it-IT" sz="2400" dirty="0" err="1"/>
              <a:t>Queremos</a:t>
            </a:r>
            <a:r>
              <a:rPr lang="it-IT" sz="2400" dirty="0"/>
              <a:t> </a:t>
            </a:r>
            <a:r>
              <a:rPr lang="it-IT" sz="2400" dirty="0" err="1"/>
              <a:t>quedarnos</a:t>
            </a:r>
            <a:r>
              <a:rPr lang="it-IT" sz="2400" dirty="0"/>
              <a:t> </a:t>
            </a:r>
            <a:r>
              <a:rPr lang="it-IT" sz="2400" dirty="0" err="1"/>
              <a:t>aqui</a:t>
            </a:r>
            <a:r>
              <a:rPr lang="it-IT" sz="2400" dirty="0"/>
              <a:t>, no </a:t>
            </a:r>
            <a:r>
              <a:rPr lang="it-IT" sz="2400" dirty="0" err="1"/>
              <a:t>queremos</a:t>
            </a:r>
            <a:r>
              <a:rPr lang="it-IT" sz="2400" dirty="0"/>
              <a:t> salir, </a:t>
            </a:r>
            <a:r>
              <a:rPr lang="it-IT" sz="2400" dirty="0" err="1"/>
              <a:t>queremos</a:t>
            </a:r>
            <a:r>
              <a:rPr lang="it-IT" sz="2400" dirty="0"/>
              <a:t> </a:t>
            </a:r>
            <a:r>
              <a:rPr lang="it-IT" sz="2400" dirty="0" err="1"/>
              <a:t>quedarnos</a:t>
            </a:r>
            <a:r>
              <a:rPr lang="it-IT" sz="2400" dirty="0"/>
              <a:t> en </a:t>
            </a:r>
            <a:r>
              <a:rPr lang="it-IT" sz="2400" dirty="0" err="1"/>
              <a:t>nuestras</a:t>
            </a:r>
            <a:r>
              <a:rPr lang="it-IT" sz="2400" dirty="0"/>
              <a:t> </a:t>
            </a:r>
            <a:r>
              <a:rPr lang="it-IT" sz="2400" dirty="0" err="1"/>
              <a:t>chacras</a:t>
            </a:r>
            <a:r>
              <a:rPr lang="it-IT" sz="2400" dirty="0"/>
              <a:t> con </a:t>
            </a:r>
            <a:r>
              <a:rPr lang="it-IT" sz="2400" dirty="0" err="1"/>
              <a:t>nuestras</a:t>
            </a:r>
            <a:r>
              <a:rPr lang="it-IT" sz="2400" dirty="0"/>
              <a:t> </a:t>
            </a:r>
            <a:r>
              <a:rPr lang="it-IT" sz="2400" dirty="0" err="1"/>
              <a:t>jirkas</a:t>
            </a:r>
            <a:r>
              <a:rPr lang="it-IT" sz="2400" dirty="0"/>
              <a:t>, </a:t>
            </a:r>
            <a:r>
              <a:rPr lang="it-IT" sz="2400" dirty="0" err="1"/>
              <a:t>mamita</a:t>
            </a:r>
            <a:r>
              <a:rPr lang="it-IT" sz="2400" dirty="0"/>
              <a:t>. </a:t>
            </a:r>
            <a:r>
              <a:rPr lang="it-IT" sz="2400" dirty="0" err="1"/>
              <a:t>Esatamos</a:t>
            </a:r>
            <a:r>
              <a:rPr lang="it-IT" sz="2400" dirty="0"/>
              <a:t> </a:t>
            </a:r>
            <a:r>
              <a:rPr lang="it-IT" sz="2400" dirty="0" err="1"/>
              <a:t>hablando</a:t>
            </a:r>
            <a:r>
              <a:rPr lang="it-IT" sz="2400" dirty="0"/>
              <a:t> </a:t>
            </a:r>
            <a:r>
              <a:rPr lang="it-IT" sz="2400" dirty="0" err="1"/>
              <a:t>entre</a:t>
            </a:r>
            <a:r>
              <a:rPr lang="it-IT" sz="2400" dirty="0"/>
              <a:t> </a:t>
            </a:r>
            <a:r>
              <a:rPr lang="it-IT" sz="2400" dirty="0" err="1"/>
              <a:t>los</a:t>
            </a:r>
            <a:r>
              <a:rPr lang="it-IT" sz="2400" dirty="0"/>
              <a:t> </a:t>
            </a:r>
            <a:r>
              <a:rPr lang="it-IT" sz="2400" dirty="0" err="1"/>
              <a:t>hombres</a:t>
            </a:r>
            <a:r>
              <a:rPr lang="it-IT" sz="2400" dirty="0"/>
              <a:t> en la </a:t>
            </a:r>
            <a:r>
              <a:rPr lang="it-IT" sz="2400" dirty="0" err="1"/>
              <a:t>asemblea</a:t>
            </a:r>
            <a:r>
              <a:rPr lang="it-IT" sz="2400" dirty="0"/>
              <a:t> [</a:t>
            </a:r>
            <a:r>
              <a:rPr lang="mr-IN" sz="2400" dirty="0"/>
              <a:t>…</a:t>
            </a:r>
            <a:r>
              <a:rPr lang="it-IT" sz="2400" dirty="0"/>
              <a:t>]”. </a:t>
            </a:r>
            <a:r>
              <a:rPr lang="it-IT" sz="2400" dirty="0" err="1"/>
              <a:t>Marcelina</a:t>
            </a:r>
            <a:r>
              <a:rPr lang="it-IT" sz="2400" dirty="0"/>
              <a:t>, </a:t>
            </a:r>
            <a:r>
              <a:rPr lang="it-IT" sz="2400" dirty="0" err="1"/>
              <a:t>Acopalca</a:t>
            </a:r>
            <a:r>
              <a:rPr lang="it-IT" sz="2400" dirty="0"/>
              <a:t> 2006</a:t>
            </a:r>
          </a:p>
          <a:p>
            <a:endParaRPr lang="en-US" sz="2200" dirty="0"/>
          </a:p>
          <a:p>
            <a:r>
              <a:rPr lang="en-US" sz="2200" dirty="0"/>
              <a:t> </a:t>
            </a:r>
          </a:p>
        </p:txBody>
      </p:sp>
      <p:pic>
        <p:nvPicPr>
          <p:cNvPr id="2" name="Picture 1" descr="_MG_124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02422" y="1269999"/>
            <a:ext cx="6176210" cy="4826000"/>
          </a:xfrm>
          <a:prstGeom prst="rect">
            <a:avLst/>
          </a:prstGeom>
        </p:spPr>
      </p:pic>
      <p:sp>
        <p:nvSpPr>
          <p:cNvPr id="10" name="Rectangle 9"/>
          <p:cNvSpPr/>
          <p:nvPr/>
        </p:nvSpPr>
        <p:spPr>
          <a:xfrm>
            <a:off x="177819" y="6171860"/>
            <a:ext cx="4054603"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Tree>
    <p:extLst>
      <p:ext uri="{BB962C8B-B14F-4D97-AF65-F5344CB8AC3E}">
        <p14:creationId xmlns:p14="http://schemas.microsoft.com/office/powerpoint/2010/main" val="183995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9A6AE1B-AF40-6B4A-BF36-73F64C82C3CD}"/>
              </a:ext>
            </a:extLst>
          </p:cNvPr>
          <p:cNvSpPr txBox="1"/>
          <p:nvPr/>
        </p:nvSpPr>
        <p:spPr>
          <a:xfrm>
            <a:off x="321844" y="1961335"/>
            <a:ext cx="6106026" cy="3693319"/>
          </a:xfrm>
          <a:prstGeom prst="rect">
            <a:avLst/>
          </a:prstGeom>
          <a:noFill/>
        </p:spPr>
        <p:txBody>
          <a:bodyPr wrap="square">
            <a:spAutoFit/>
          </a:bodyPr>
          <a:lstStyle/>
          <a:p>
            <a:r>
              <a:rPr lang="es-ES_tradnl" sz="1800" dirty="0"/>
              <a:t>“</a:t>
            </a:r>
            <a:r>
              <a:rPr lang="en-US" sz="1800" dirty="0"/>
              <a:t>El </a:t>
            </a:r>
            <a:r>
              <a:rPr lang="en-US" sz="1800" dirty="0" err="1"/>
              <a:t>nuestro</a:t>
            </a:r>
            <a:r>
              <a:rPr lang="en-US" sz="1800" dirty="0"/>
              <a:t> es un </a:t>
            </a:r>
            <a:r>
              <a:rPr lang="en-US" sz="1800" dirty="0" err="1"/>
              <a:t>feminismo</a:t>
            </a:r>
            <a:r>
              <a:rPr lang="en-US" sz="1800" dirty="0"/>
              <a:t> </a:t>
            </a:r>
            <a:r>
              <a:rPr lang="en-US" sz="1800" dirty="0" err="1"/>
              <a:t>útil</a:t>
            </a:r>
            <a:r>
              <a:rPr lang="en-US" sz="1800" dirty="0"/>
              <a:t> a la </a:t>
            </a:r>
            <a:r>
              <a:rPr lang="en-US" sz="1800" dirty="0" err="1"/>
              <a:t>lucha</a:t>
            </a:r>
            <a:r>
              <a:rPr lang="en-US" sz="1800" dirty="0"/>
              <a:t> de </a:t>
            </a:r>
            <a:r>
              <a:rPr lang="en-US" sz="1800" dirty="0" err="1"/>
              <a:t>nuestros</a:t>
            </a:r>
            <a:r>
              <a:rPr lang="en-US" sz="1800" dirty="0"/>
              <a:t> pueblos, </a:t>
            </a:r>
            <a:r>
              <a:rPr lang="en-US" sz="1800" dirty="0" err="1"/>
              <a:t>porque</a:t>
            </a:r>
            <a:r>
              <a:rPr lang="en-US" sz="1800" dirty="0"/>
              <a:t> el </a:t>
            </a:r>
            <a:r>
              <a:rPr lang="en-US" sz="1800" dirty="0" err="1"/>
              <a:t>feminismocomunitario</a:t>
            </a:r>
            <a:r>
              <a:rPr lang="en-US" sz="1800" dirty="0"/>
              <a:t> es el </a:t>
            </a:r>
            <a:r>
              <a:rPr lang="en-US" sz="1800" dirty="0" err="1"/>
              <a:t>feminismo</a:t>
            </a:r>
            <a:r>
              <a:rPr lang="en-US" sz="1800" dirty="0"/>
              <a:t> de los pueblos, </a:t>
            </a:r>
            <a:r>
              <a:rPr lang="en-US" sz="1800" dirty="0" err="1"/>
              <a:t>cada</a:t>
            </a:r>
            <a:r>
              <a:rPr lang="en-US" sz="1800" dirty="0"/>
              <a:t> </a:t>
            </a:r>
            <a:r>
              <a:rPr lang="en-US" sz="1800" dirty="0" err="1"/>
              <a:t>vez</a:t>
            </a:r>
            <a:r>
              <a:rPr lang="en-US" sz="1800" dirty="0"/>
              <a:t> es </a:t>
            </a:r>
            <a:r>
              <a:rPr lang="en-US" sz="1800" dirty="0" err="1"/>
              <a:t>más</a:t>
            </a:r>
            <a:r>
              <a:rPr lang="en-US" sz="1800" dirty="0"/>
              <a:t> claro que no </a:t>
            </a:r>
            <a:r>
              <a:rPr lang="en-US" sz="1800" dirty="0" err="1"/>
              <a:t>tenemos</a:t>
            </a:r>
            <a:r>
              <a:rPr lang="en-US" sz="1800" dirty="0"/>
              <a:t> nada que </a:t>
            </a:r>
            <a:r>
              <a:rPr lang="en-US" sz="1800" dirty="0" err="1"/>
              <a:t>ver</a:t>
            </a:r>
            <a:r>
              <a:rPr lang="en-US" sz="1800" dirty="0"/>
              <a:t> con las  </a:t>
            </a:r>
            <a:r>
              <a:rPr lang="en-US" sz="1800" dirty="0" err="1"/>
              <a:t>feministas</a:t>
            </a:r>
            <a:r>
              <a:rPr lang="en-US" sz="1800" dirty="0"/>
              <a:t> </a:t>
            </a:r>
            <a:r>
              <a:rPr lang="en-US" sz="1800" dirty="0" err="1"/>
              <a:t>ni</a:t>
            </a:r>
            <a:r>
              <a:rPr lang="en-US" sz="1800" dirty="0"/>
              <a:t> con los </a:t>
            </a:r>
            <a:r>
              <a:rPr lang="en-US" sz="1800" dirty="0" err="1"/>
              <a:t>colectivos</a:t>
            </a:r>
            <a:r>
              <a:rPr lang="en-US" sz="1800" dirty="0"/>
              <a:t> de </a:t>
            </a:r>
            <a:r>
              <a:rPr lang="en-US" sz="1800" dirty="0" err="1"/>
              <a:t>feministas</a:t>
            </a:r>
            <a:r>
              <a:rPr lang="en-US" sz="1800" dirty="0"/>
              <a:t>, </a:t>
            </a:r>
            <a:r>
              <a:rPr lang="en-US" sz="1800" dirty="0" err="1"/>
              <a:t>tampoco</a:t>
            </a:r>
            <a:r>
              <a:rPr lang="en-US" sz="1800" dirty="0"/>
              <a:t> con </a:t>
            </a:r>
            <a:r>
              <a:rPr lang="en-US" sz="1800" dirty="0" err="1"/>
              <a:t>intelectuales</a:t>
            </a:r>
            <a:r>
              <a:rPr lang="en-US" sz="1800" dirty="0"/>
              <a:t> </a:t>
            </a:r>
            <a:r>
              <a:rPr lang="en-US" sz="1800" dirty="0" err="1"/>
              <a:t>feministas</a:t>
            </a:r>
            <a:r>
              <a:rPr lang="en-US" sz="1800" dirty="0"/>
              <a:t> </a:t>
            </a:r>
            <a:r>
              <a:rPr lang="en-US" sz="1800" dirty="0" err="1"/>
              <a:t>ni</a:t>
            </a:r>
            <a:r>
              <a:rPr lang="en-US" sz="1800" dirty="0"/>
              <a:t> </a:t>
            </a:r>
            <a:r>
              <a:rPr lang="en-US" sz="1800" dirty="0" err="1"/>
              <a:t>académicas</a:t>
            </a:r>
            <a:r>
              <a:rPr lang="en-US" sz="1800" dirty="0"/>
              <a:t> </a:t>
            </a:r>
            <a:r>
              <a:rPr lang="en-US" sz="1800" dirty="0" err="1"/>
              <a:t>feministas</a:t>
            </a:r>
            <a:r>
              <a:rPr lang="en-US" sz="1800" dirty="0"/>
              <a:t> que </a:t>
            </a:r>
            <a:r>
              <a:rPr lang="en-US" sz="1800" dirty="0" err="1"/>
              <a:t>nos</a:t>
            </a:r>
            <a:r>
              <a:rPr lang="en-US" sz="1800" dirty="0"/>
              <a:t> </a:t>
            </a:r>
            <a:r>
              <a:rPr lang="en-US" sz="1800" dirty="0" err="1"/>
              <a:t>bautizan</a:t>
            </a:r>
            <a:r>
              <a:rPr lang="en-US" sz="1800" dirty="0"/>
              <a:t> </a:t>
            </a:r>
            <a:r>
              <a:rPr lang="en-US" sz="1800" dirty="0" err="1"/>
              <a:t>como</a:t>
            </a:r>
            <a:r>
              <a:rPr lang="en-US" sz="1800" dirty="0"/>
              <a:t> </a:t>
            </a:r>
            <a:r>
              <a:rPr lang="en-US" sz="1800" dirty="0" err="1"/>
              <a:t>feministas</a:t>
            </a:r>
            <a:r>
              <a:rPr lang="en-US" sz="1800" dirty="0"/>
              <a:t> </a:t>
            </a:r>
            <a:r>
              <a:rPr lang="en-US" sz="1800" dirty="0" err="1"/>
              <a:t>decoloniales</a:t>
            </a:r>
            <a:r>
              <a:rPr lang="en-US" sz="1800" dirty="0"/>
              <a:t>, </a:t>
            </a:r>
            <a:r>
              <a:rPr lang="en-US" sz="1800" dirty="0" err="1"/>
              <a:t>poscoloniales</a:t>
            </a:r>
            <a:r>
              <a:rPr lang="en-US" sz="1800" dirty="0"/>
              <a:t>, </a:t>
            </a:r>
            <a:r>
              <a:rPr lang="en-US" sz="1800" dirty="0" err="1"/>
              <a:t>feministas</a:t>
            </a:r>
            <a:r>
              <a:rPr lang="en-US" sz="1800" dirty="0"/>
              <a:t> </a:t>
            </a:r>
            <a:r>
              <a:rPr lang="en-US" sz="1800" dirty="0" err="1"/>
              <a:t>indígenas</a:t>
            </a:r>
            <a:r>
              <a:rPr lang="en-US" sz="1800" dirty="0"/>
              <a:t>, </a:t>
            </a:r>
            <a:r>
              <a:rPr lang="en-US" sz="1800" dirty="0" err="1"/>
              <a:t>nos</a:t>
            </a:r>
            <a:r>
              <a:rPr lang="en-US" sz="1800" dirty="0"/>
              <a:t> dan el </a:t>
            </a:r>
            <a:r>
              <a:rPr lang="en-US" sz="1800" dirty="0" err="1"/>
              <a:t>lugar</a:t>
            </a:r>
            <a:r>
              <a:rPr lang="en-US" sz="1800" dirty="0"/>
              <a:t> de un </a:t>
            </a:r>
            <a:r>
              <a:rPr lang="en-US" sz="1800" dirty="0" err="1"/>
              <a:t>subfeminismo</a:t>
            </a:r>
            <a:r>
              <a:rPr lang="en-US" sz="1800" dirty="0"/>
              <a:t>; </a:t>
            </a:r>
            <a:r>
              <a:rPr lang="en-US" sz="1800" dirty="0" err="1"/>
              <a:t>siempre</a:t>
            </a:r>
            <a:r>
              <a:rPr lang="en-US" sz="1800" dirty="0"/>
              <a:t> </a:t>
            </a:r>
            <a:r>
              <a:rPr lang="en-US" sz="1800" dirty="0" err="1"/>
              <a:t>hemos</a:t>
            </a:r>
            <a:r>
              <a:rPr lang="en-US" sz="1800" dirty="0"/>
              <a:t> </a:t>
            </a:r>
            <a:r>
              <a:rPr lang="en-US" sz="1800" dirty="0" err="1"/>
              <a:t>sido</a:t>
            </a:r>
            <a:r>
              <a:rPr lang="en-US" sz="1800" dirty="0"/>
              <a:t> </a:t>
            </a:r>
            <a:r>
              <a:rPr lang="en-US" sz="1800" dirty="0" err="1"/>
              <a:t>respetuosas</a:t>
            </a:r>
            <a:r>
              <a:rPr lang="en-US" sz="1800" dirty="0"/>
              <a:t> y </a:t>
            </a:r>
            <a:r>
              <a:rPr lang="en-US" sz="1800" dirty="0" err="1"/>
              <a:t>convocantes</a:t>
            </a:r>
            <a:r>
              <a:rPr lang="en-US" sz="1800" dirty="0"/>
              <a:t>, </a:t>
            </a:r>
            <a:r>
              <a:rPr lang="en-US" sz="1800" dirty="0" err="1"/>
              <a:t>pero</a:t>
            </a:r>
            <a:r>
              <a:rPr lang="en-US" sz="1800" dirty="0"/>
              <a:t> </a:t>
            </a:r>
            <a:r>
              <a:rPr lang="en-US" sz="1800" dirty="0" err="1"/>
              <a:t>cuando</a:t>
            </a:r>
            <a:r>
              <a:rPr lang="en-US" sz="1800" dirty="0"/>
              <a:t> no se </a:t>
            </a:r>
            <a:r>
              <a:rPr lang="en-US" sz="1800" dirty="0" err="1"/>
              <a:t>quiere</a:t>
            </a:r>
            <a:r>
              <a:rPr lang="en-US" sz="1800" dirty="0"/>
              <a:t> </a:t>
            </a:r>
            <a:r>
              <a:rPr lang="en-US" sz="1800" dirty="0" err="1"/>
              <a:t>reflexionar</a:t>
            </a:r>
            <a:r>
              <a:rPr lang="en-US" sz="1800" dirty="0"/>
              <a:t> </a:t>
            </a:r>
            <a:r>
              <a:rPr lang="en-US" sz="1800" dirty="0" err="1"/>
              <a:t>pues</a:t>
            </a:r>
            <a:r>
              <a:rPr lang="en-US" sz="1800" dirty="0"/>
              <a:t> no se lo </a:t>
            </a:r>
            <a:r>
              <a:rPr lang="en-US" sz="1800" dirty="0" err="1"/>
              <a:t>hace</a:t>
            </a:r>
            <a:r>
              <a:rPr lang="en-US" sz="1800" dirty="0"/>
              <a:t>. Por hoy y hasta hoy </a:t>
            </a:r>
            <a:r>
              <a:rPr lang="en-US" sz="1800" dirty="0" err="1"/>
              <a:t>estamos</a:t>
            </a:r>
            <a:r>
              <a:rPr lang="en-US" sz="1800" dirty="0"/>
              <a:t> </a:t>
            </a:r>
            <a:r>
              <a:rPr lang="en-US" sz="1800" dirty="0" err="1"/>
              <a:t>lejos</a:t>
            </a:r>
            <a:r>
              <a:rPr lang="en-US" sz="1800" dirty="0"/>
              <a:t> de lo que </a:t>
            </a:r>
            <a:r>
              <a:rPr lang="en-US" sz="1800" dirty="0" err="1"/>
              <a:t>dicen</a:t>
            </a:r>
            <a:r>
              <a:rPr lang="en-US" sz="1800" dirty="0"/>
              <a:t> las </a:t>
            </a:r>
            <a:r>
              <a:rPr lang="en-US" sz="1800" dirty="0" err="1"/>
              <a:t>académicas</a:t>
            </a:r>
            <a:r>
              <a:rPr lang="en-US" sz="1800" dirty="0"/>
              <a:t>, las </a:t>
            </a:r>
            <a:r>
              <a:rPr lang="en-US" sz="1800" dirty="0" err="1"/>
              <a:t>intelectuales</a:t>
            </a:r>
            <a:r>
              <a:rPr lang="en-US" sz="1800" dirty="0"/>
              <a:t> y </a:t>
            </a:r>
            <a:r>
              <a:rPr lang="en-US" sz="1800" dirty="0" err="1"/>
              <a:t>activistas</a:t>
            </a:r>
            <a:r>
              <a:rPr lang="en-US" sz="1800" dirty="0"/>
              <a:t> </a:t>
            </a:r>
            <a:r>
              <a:rPr lang="en-US" sz="1800" dirty="0" err="1"/>
              <a:t>feministas</a:t>
            </a:r>
            <a:r>
              <a:rPr lang="en-US" sz="1800" dirty="0"/>
              <a:t>, </a:t>
            </a:r>
            <a:r>
              <a:rPr lang="en-US" sz="1800" dirty="0" err="1"/>
              <a:t>pues</a:t>
            </a:r>
            <a:r>
              <a:rPr lang="en-US" sz="1800" dirty="0"/>
              <a:t> el </a:t>
            </a:r>
            <a:r>
              <a:rPr lang="en-US" sz="1800" dirty="0" err="1"/>
              <a:t>nuestro</a:t>
            </a:r>
            <a:r>
              <a:rPr lang="en-US" sz="1800" dirty="0"/>
              <a:t> es </a:t>
            </a:r>
            <a:r>
              <a:rPr lang="en-US" sz="1800" dirty="0" err="1"/>
              <a:t>feminismocomunitario</a:t>
            </a:r>
            <a:r>
              <a:rPr lang="en-US" sz="1800" dirty="0"/>
              <a:t> de </a:t>
            </a:r>
            <a:r>
              <a:rPr lang="en-US" sz="1800" dirty="0" err="1"/>
              <a:t>Abya</a:t>
            </a:r>
            <a:r>
              <a:rPr lang="en-US" sz="1800" dirty="0"/>
              <a:t> </a:t>
            </a:r>
            <a:r>
              <a:rPr lang="en-US" sz="1800" dirty="0" err="1"/>
              <a:t>Yala</a:t>
            </a:r>
            <a:r>
              <a:rPr lang="en-US" sz="1800" dirty="0"/>
              <a:t> y </a:t>
            </a:r>
            <a:r>
              <a:rPr lang="en-US" sz="1800" dirty="0" err="1"/>
              <a:t>vamos</a:t>
            </a:r>
            <a:r>
              <a:rPr lang="en-US" sz="1800" dirty="0"/>
              <a:t> </a:t>
            </a:r>
            <a:r>
              <a:rPr lang="en-US" sz="1800" dirty="0" err="1"/>
              <a:t>construyendo</a:t>
            </a:r>
            <a:r>
              <a:rPr lang="en-US" sz="1800" dirty="0"/>
              <a:t> el </a:t>
            </a:r>
            <a:r>
              <a:rPr lang="en-US" sz="1800" dirty="0" err="1"/>
              <a:t>feminismocomunitario</a:t>
            </a:r>
            <a:r>
              <a:rPr lang="en-US" sz="1800" dirty="0"/>
              <a:t> del </a:t>
            </a:r>
            <a:r>
              <a:rPr lang="en-US" sz="1800" dirty="0" err="1"/>
              <a:t>mundo</a:t>
            </a:r>
            <a:r>
              <a:rPr lang="en-US" sz="1800" dirty="0"/>
              <a:t> y del </a:t>
            </a:r>
            <a:r>
              <a:rPr lang="en-US" sz="1800" dirty="0" err="1"/>
              <a:t>planeta</a:t>
            </a:r>
            <a:r>
              <a:rPr lang="es-ES_tradnl" sz="1800" dirty="0"/>
              <a:t>.”</a:t>
            </a:r>
            <a:r>
              <a:rPr lang="en-US" sz="1800" dirty="0"/>
              <a:t> Julieta Paredes 2017</a:t>
            </a:r>
          </a:p>
        </p:txBody>
      </p:sp>
      <p:sp>
        <p:nvSpPr>
          <p:cNvPr id="5" name="CasellaDiTesto 4">
            <a:extLst>
              <a:ext uri="{FF2B5EF4-FFF2-40B4-BE49-F238E27FC236}">
                <a16:creationId xmlns:a16="http://schemas.microsoft.com/office/drawing/2014/main" id="{76E92C26-6179-1249-A3B0-744EE11C7216}"/>
              </a:ext>
            </a:extLst>
          </p:cNvPr>
          <p:cNvSpPr txBox="1"/>
          <p:nvPr/>
        </p:nvSpPr>
        <p:spPr>
          <a:xfrm>
            <a:off x="526381" y="6198087"/>
            <a:ext cx="6106026" cy="369332"/>
          </a:xfrm>
          <a:prstGeom prst="rect">
            <a:avLst/>
          </a:prstGeom>
          <a:noFill/>
        </p:spPr>
        <p:txBody>
          <a:bodyPr wrap="squar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CasellaDiTesto 6">
            <a:extLst>
              <a:ext uri="{FF2B5EF4-FFF2-40B4-BE49-F238E27FC236}">
                <a16:creationId xmlns:a16="http://schemas.microsoft.com/office/drawing/2014/main" id="{28CE4BA8-D2E4-394A-8BCA-170C4BC94A49}"/>
              </a:ext>
            </a:extLst>
          </p:cNvPr>
          <p:cNvSpPr txBox="1"/>
          <p:nvPr/>
        </p:nvSpPr>
        <p:spPr>
          <a:xfrm>
            <a:off x="526381" y="6488668"/>
            <a:ext cx="6106026" cy="369332"/>
          </a:xfrm>
          <a:prstGeom prst="rect">
            <a:avLst/>
          </a:prstGeom>
          <a:noFill/>
        </p:spPr>
        <p:txBody>
          <a:bodyPr wrap="square">
            <a:spAutoFit/>
          </a:bodyPr>
          <a:lstStyle/>
          <a:p>
            <a:r>
              <a:rPr lang="it-IT" sz="18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Immagine 8" descr="Immagine che contiene utensiledimetallo, cuoio, vicino, ingranaggio&#10;&#10;Descrizione generata automaticamente">
            <a:extLst>
              <a:ext uri="{FF2B5EF4-FFF2-40B4-BE49-F238E27FC236}">
                <a16:creationId xmlns:a16="http://schemas.microsoft.com/office/drawing/2014/main" id="{D0ED65FB-8288-2B41-BCD5-498079985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77" y="1118937"/>
            <a:ext cx="4976123" cy="4976123"/>
          </a:xfrm>
          <a:prstGeom prst="rect">
            <a:avLst/>
          </a:prstGeom>
        </p:spPr>
      </p:pic>
      <p:sp>
        <p:nvSpPr>
          <p:cNvPr id="10" name="CasellaDiTesto 9">
            <a:extLst>
              <a:ext uri="{FF2B5EF4-FFF2-40B4-BE49-F238E27FC236}">
                <a16:creationId xmlns:a16="http://schemas.microsoft.com/office/drawing/2014/main" id="{5ED1F3E0-D30E-4343-95D2-5D1E03C18482}"/>
              </a:ext>
            </a:extLst>
          </p:cNvPr>
          <p:cNvSpPr txBox="1"/>
          <p:nvPr/>
        </p:nvSpPr>
        <p:spPr>
          <a:xfrm>
            <a:off x="526381" y="290581"/>
            <a:ext cx="6030822"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feminismocomunitario</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30168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BY-SA_icon.svg.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3" name="Rectangle 2"/>
          <p:cNvSpPr/>
          <p:nvPr/>
        </p:nvSpPr>
        <p:spPr>
          <a:xfrm>
            <a:off x="177819" y="6171860"/>
            <a:ext cx="4054603" cy="369332"/>
          </a:xfrm>
          <a:prstGeom prst="rect">
            <a:avLst/>
          </a:prstGeom>
        </p:spPr>
        <p:txBody>
          <a:bodyPr wrap="none">
            <a:spAutoFit/>
          </a:bodyPr>
          <a:lstStyle/>
          <a:p>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4" name="TextBox 3"/>
          <p:cNvSpPr txBox="1"/>
          <p:nvPr/>
        </p:nvSpPr>
        <p:spPr>
          <a:xfrm>
            <a:off x="201327" y="6534834"/>
            <a:ext cx="1330337" cy="461665"/>
          </a:xfrm>
          <a:prstGeom prst="rect">
            <a:avLst/>
          </a:prstGeom>
          <a:noFill/>
        </p:spPr>
        <p:txBody>
          <a:bodyPr wrap="none" rtlCol="0">
            <a:spAutoFit/>
          </a:bodyPr>
          <a:lstStyle/>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1200" dirty="0"/>
          </a:p>
        </p:txBody>
      </p:sp>
      <p:pic>
        <p:nvPicPr>
          <p:cNvPr id="5" name="Picture 4" descr="mis abuela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215126" cy="6083424"/>
          </a:xfrm>
          <a:prstGeom prst="rect">
            <a:avLst/>
          </a:prstGeom>
        </p:spPr>
      </p:pic>
      <p:sp>
        <p:nvSpPr>
          <p:cNvPr id="6" name="TextBox 5"/>
          <p:cNvSpPr txBox="1"/>
          <p:nvPr/>
        </p:nvSpPr>
        <p:spPr>
          <a:xfrm>
            <a:off x="9307580" y="2478328"/>
            <a:ext cx="2663733" cy="1384995"/>
          </a:xfrm>
          <a:prstGeom prst="rect">
            <a:avLst/>
          </a:prstGeom>
          <a:noFill/>
        </p:spPr>
        <p:txBody>
          <a:bodyPr wrap="square" rtlCol="0">
            <a:spAutoFit/>
          </a:bodyPr>
          <a:lstStyle/>
          <a:p>
            <a:r>
              <a:rPr lang="en-US" sz="2800" dirty="0">
                <a:hlinkClick r:id="rId4"/>
              </a:rPr>
              <a:t>Mis </a:t>
            </a:r>
            <a:r>
              <a:rPr lang="en-US" sz="2800" dirty="0" err="1">
                <a:hlinkClick r:id="rId4"/>
              </a:rPr>
              <a:t>abuelas</a:t>
            </a:r>
            <a:r>
              <a:rPr lang="en-US" sz="2800" dirty="0">
                <a:hlinkClick r:id="rId4"/>
              </a:rPr>
              <a:t> no </a:t>
            </a:r>
            <a:r>
              <a:rPr lang="en-US" sz="2800" dirty="0" err="1">
                <a:hlinkClick r:id="rId4"/>
              </a:rPr>
              <a:t>eran</a:t>
            </a:r>
            <a:r>
              <a:rPr lang="en-US" sz="2800" dirty="0">
                <a:hlinkClick r:id="rId4"/>
              </a:rPr>
              <a:t> </a:t>
            </a:r>
          </a:p>
          <a:p>
            <a:r>
              <a:rPr lang="en-US" sz="2800" dirty="0">
                <a:hlinkClick r:id="rId4"/>
              </a:rPr>
              <a:t>las </a:t>
            </a:r>
            <a:r>
              <a:rPr lang="en-US" sz="2800" dirty="0" err="1">
                <a:hlinkClick r:id="rId4"/>
              </a:rPr>
              <a:t>patronas</a:t>
            </a:r>
            <a:endParaRPr lang="en-US" sz="2800" dirty="0"/>
          </a:p>
        </p:txBody>
      </p:sp>
    </p:spTree>
    <p:extLst>
      <p:ext uri="{BB962C8B-B14F-4D97-AF65-F5344CB8AC3E}">
        <p14:creationId xmlns:p14="http://schemas.microsoft.com/office/powerpoint/2010/main" val="212202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ta_Cruz_Pachacuti_Yamqui_e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100" y="0"/>
            <a:ext cx="6260987" cy="6858000"/>
          </a:xfrm>
          <a:prstGeom prst="rect">
            <a:avLst/>
          </a:prstGeom>
        </p:spPr>
      </p:pic>
    </p:spTree>
    <p:extLst>
      <p:ext uri="{BB962C8B-B14F-4D97-AF65-F5344CB8AC3E}">
        <p14:creationId xmlns:p14="http://schemas.microsoft.com/office/powerpoint/2010/main" val="2049798297"/>
      </p:ext>
    </p:extLst>
  </p:cSld>
  <p:clrMapOvr>
    <a:masterClrMapping/>
  </p:clrMapOvr>
</p:sld>
</file>

<file path=ppt/theme/theme1.xml><?xml version="1.0" encoding="utf-8"?>
<a:theme xmlns:a="http://schemas.openxmlformats.org/drawingml/2006/main" name="Template L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LA.potm</Template>
  <TotalTime>16694</TotalTime>
  <Words>1303</Words>
  <Application>Microsoft Office PowerPoint</Application>
  <PresentationFormat>Widescreen</PresentationFormat>
  <Paragraphs>78</Paragraphs>
  <Slides>14</Slides>
  <Notes>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Mangal</vt:lpstr>
      <vt:lpstr>Arial</vt:lpstr>
      <vt:lpstr>Calibri</vt:lpstr>
      <vt:lpstr>Calibri Light</vt:lpstr>
      <vt:lpstr>Tahoma</vt:lpstr>
      <vt:lpstr>Template LA</vt:lpstr>
      <vt:lpstr>“No hay descolonizacion sin despatriarcalizacion”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Utente Windows</cp:lastModifiedBy>
  <cp:revision>183</cp:revision>
  <dcterms:created xsi:type="dcterms:W3CDTF">2019-05-28T15:53:33Z</dcterms:created>
  <dcterms:modified xsi:type="dcterms:W3CDTF">2022-10-19T06:50:25Z</dcterms:modified>
</cp:coreProperties>
</file>