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jfif" ContentType="image/jpeg"/>
  <Default Extension="rels" ContentType="application/vnd.openxmlformats-package.relationships+xm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80"/>
  </p:notesMasterIdLst>
  <p:sldIdLst>
    <p:sldId id="343" r:id="rId5"/>
    <p:sldId id="256" r:id="rId6"/>
    <p:sldId id="267" r:id="rId7"/>
    <p:sldId id="262" r:id="rId8"/>
    <p:sldId id="263" r:id="rId9"/>
    <p:sldId id="268" r:id="rId10"/>
    <p:sldId id="333" r:id="rId11"/>
    <p:sldId id="266" r:id="rId12"/>
    <p:sldId id="332" r:id="rId13"/>
    <p:sldId id="270" r:id="rId14"/>
    <p:sldId id="265" r:id="rId15"/>
    <p:sldId id="276" r:id="rId16"/>
    <p:sldId id="281" r:id="rId17"/>
    <p:sldId id="282" r:id="rId18"/>
    <p:sldId id="283" r:id="rId19"/>
    <p:sldId id="284" r:id="rId20"/>
    <p:sldId id="287" r:id="rId21"/>
    <p:sldId id="288" r:id="rId22"/>
    <p:sldId id="290" r:id="rId23"/>
    <p:sldId id="294" r:id="rId24"/>
    <p:sldId id="2147474300" r:id="rId25"/>
    <p:sldId id="2147474301" r:id="rId26"/>
    <p:sldId id="293" r:id="rId27"/>
    <p:sldId id="286" r:id="rId28"/>
    <p:sldId id="259" r:id="rId29"/>
    <p:sldId id="291" r:id="rId30"/>
    <p:sldId id="292" r:id="rId31"/>
    <p:sldId id="296" r:id="rId32"/>
    <p:sldId id="297" r:id="rId33"/>
    <p:sldId id="298" r:id="rId34"/>
    <p:sldId id="299" r:id="rId35"/>
    <p:sldId id="303" r:id="rId36"/>
    <p:sldId id="301" r:id="rId37"/>
    <p:sldId id="302" r:id="rId38"/>
    <p:sldId id="317" r:id="rId39"/>
    <p:sldId id="308" r:id="rId40"/>
    <p:sldId id="309" r:id="rId41"/>
    <p:sldId id="318" r:id="rId42"/>
    <p:sldId id="310" r:id="rId43"/>
    <p:sldId id="311" r:id="rId44"/>
    <p:sldId id="337" r:id="rId45"/>
    <p:sldId id="338" r:id="rId46"/>
    <p:sldId id="339" r:id="rId47"/>
    <p:sldId id="2147474302" r:id="rId48"/>
    <p:sldId id="872" r:id="rId49"/>
    <p:sldId id="360" r:id="rId50"/>
    <p:sldId id="958" r:id="rId51"/>
    <p:sldId id="261" r:id="rId52"/>
    <p:sldId id="352" r:id="rId53"/>
    <p:sldId id="2147474305" r:id="rId54"/>
    <p:sldId id="936" r:id="rId55"/>
    <p:sldId id="2147474306" r:id="rId56"/>
    <p:sldId id="2147474309" r:id="rId57"/>
    <p:sldId id="937" r:id="rId58"/>
    <p:sldId id="852" r:id="rId59"/>
    <p:sldId id="938" r:id="rId60"/>
    <p:sldId id="358" r:id="rId61"/>
    <p:sldId id="981" r:id="rId62"/>
    <p:sldId id="1002" r:id="rId63"/>
    <p:sldId id="996" r:id="rId64"/>
    <p:sldId id="982" r:id="rId65"/>
    <p:sldId id="966" r:id="rId66"/>
    <p:sldId id="1007" r:id="rId67"/>
    <p:sldId id="275" r:id="rId68"/>
    <p:sldId id="341" r:id="rId69"/>
    <p:sldId id="353" r:id="rId70"/>
    <p:sldId id="285" r:id="rId71"/>
    <p:sldId id="355" r:id="rId72"/>
    <p:sldId id="264" r:id="rId73"/>
    <p:sldId id="2147474304" r:id="rId74"/>
    <p:sldId id="944" r:id="rId75"/>
    <p:sldId id="943" r:id="rId76"/>
    <p:sldId id="1011" r:id="rId77"/>
    <p:sldId id="945" r:id="rId78"/>
    <p:sldId id="2147474303"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04528"/>
    <a:srgbClr val="CDD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4" autoAdjust="0"/>
    <p:restoredTop sz="94274" autoAdjust="0"/>
  </p:normalViewPr>
  <p:slideViewPr>
    <p:cSldViewPr snapToGrid="0">
      <p:cViewPr varScale="1">
        <p:scale>
          <a:sx n="100" d="100"/>
          <a:sy n="100" d="100"/>
        </p:scale>
        <p:origin x="4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notesMaster" Target="notesMasters/notesMaster1.xml"/><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B21B3-7BC9-405C-95D4-B53D296EC22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it-IT"/>
        </a:p>
      </dgm:t>
    </dgm:pt>
    <dgm:pt modelId="{0322DC2C-3690-41E8-A3DA-7FC5439C1DC2}">
      <dgm:prSet/>
      <dgm:spPr/>
      <dgm:t>
        <a:bodyPr/>
        <a:lstStyle/>
        <a:p>
          <a:r>
            <a:rPr lang="it-IT" dirty="0" err="1"/>
            <a:t>Environmental</a:t>
          </a:r>
          <a:endParaRPr lang="it-IT" dirty="0"/>
        </a:p>
      </dgm:t>
    </dgm:pt>
    <dgm:pt modelId="{232B62CB-3372-4D41-9A4E-664DD550D265}" type="parTrans" cxnId="{114ED392-353A-42C8-AF44-7858CE83B19A}">
      <dgm:prSet/>
      <dgm:spPr/>
      <dgm:t>
        <a:bodyPr/>
        <a:lstStyle/>
        <a:p>
          <a:endParaRPr lang="it-IT"/>
        </a:p>
      </dgm:t>
    </dgm:pt>
    <dgm:pt modelId="{27A5F713-9C45-4DD3-8C0A-0105D1EAF999}" type="sibTrans" cxnId="{114ED392-353A-42C8-AF44-7858CE83B19A}">
      <dgm:prSet/>
      <dgm:spPr/>
      <dgm:t>
        <a:bodyPr/>
        <a:lstStyle/>
        <a:p>
          <a:endParaRPr lang="it-IT"/>
        </a:p>
      </dgm:t>
    </dgm:pt>
    <dgm:pt modelId="{23A82793-F3CE-4E85-ABC4-7C2690547785}">
      <dgm:prSet/>
      <dgm:spPr/>
      <dgm:t>
        <a:bodyPr/>
        <a:lstStyle/>
        <a:p>
          <a:r>
            <a:rPr lang="it-IT" dirty="0"/>
            <a:t>Social</a:t>
          </a:r>
        </a:p>
      </dgm:t>
    </dgm:pt>
    <dgm:pt modelId="{4D8B82AD-E4C8-4AA5-BEF7-F8C7A1B3B586}" type="parTrans" cxnId="{1D8F6E23-99AB-4CC4-B3A4-CCCAD70815DA}">
      <dgm:prSet/>
      <dgm:spPr/>
      <dgm:t>
        <a:bodyPr/>
        <a:lstStyle/>
        <a:p>
          <a:endParaRPr lang="it-IT"/>
        </a:p>
      </dgm:t>
    </dgm:pt>
    <dgm:pt modelId="{C46BADE5-EA51-4E44-8A68-D026E1656B03}" type="sibTrans" cxnId="{1D8F6E23-99AB-4CC4-B3A4-CCCAD70815DA}">
      <dgm:prSet/>
      <dgm:spPr/>
      <dgm:t>
        <a:bodyPr/>
        <a:lstStyle/>
        <a:p>
          <a:endParaRPr lang="it-IT"/>
        </a:p>
      </dgm:t>
    </dgm:pt>
    <dgm:pt modelId="{CABE6B46-E0BB-4044-A8CD-68FDB78EA162}">
      <dgm:prSet/>
      <dgm:spPr/>
      <dgm:t>
        <a:bodyPr/>
        <a:lstStyle/>
        <a:p>
          <a:r>
            <a:rPr lang="it-IT" dirty="0"/>
            <a:t>Governance</a:t>
          </a:r>
        </a:p>
      </dgm:t>
    </dgm:pt>
    <dgm:pt modelId="{3E9C7D4D-4F4E-4871-812D-7566B483079B}" type="parTrans" cxnId="{8C183B08-4D05-4BB1-8026-EBBB168BEE8C}">
      <dgm:prSet/>
      <dgm:spPr/>
      <dgm:t>
        <a:bodyPr/>
        <a:lstStyle/>
        <a:p>
          <a:endParaRPr lang="it-IT"/>
        </a:p>
      </dgm:t>
    </dgm:pt>
    <dgm:pt modelId="{D45B7D3F-E8E5-4E4C-82FB-A106A5B8D318}" type="sibTrans" cxnId="{8C183B08-4D05-4BB1-8026-EBBB168BEE8C}">
      <dgm:prSet/>
      <dgm:spPr/>
      <dgm:t>
        <a:bodyPr/>
        <a:lstStyle/>
        <a:p>
          <a:endParaRPr lang="it-IT"/>
        </a:p>
      </dgm:t>
    </dgm:pt>
    <dgm:pt modelId="{EFDDD3EE-987A-4D57-A01C-F76403EC742D}" type="pres">
      <dgm:prSet presAssocID="{C63B21B3-7BC9-405C-95D4-B53D296EC229}" presName="linear" presStyleCnt="0">
        <dgm:presLayoutVars>
          <dgm:dir/>
          <dgm:animLvl val="lvl"/>
          <dgm:resizeHandles val="exact"/>
        </dgm:presLayoutVars>
      </dgm:prSet>
      <dgm:spPr/>
      <dgm:t>
        <a:bodyPr/>
        <a:lstStyle/>
        <a:p>
          <a:endParaRPr lang="it-IT"/>
        </a:p>
      </dgm:t>
    </dgm:pt>
    <dgm:pt modelId="{1C636907-E019-4290-9500-E9FFEE6A4B37}" type="pres">
      <dgm:prSet presAssocID="{0322DC2C-3690-41E8-A3DA-7FC5439C1DC2}" presName="parentLin" presStyleCnt="0"/>
      <dgm:spPr/>
    </dgm:pt>
    <dgm:pt modelId="{A15F5A28-8EC9-40B5-BDB5-44C3D9A24C0B}" type="pres">
      <dgm:prSet presAssocID="{0322DC2C-3690-41E8-A3DA-7FC5439C1DC2}" presName="parentLeftMargin" presStyleLbl="node1" presStyleIdx="0" presStyleCnt="3"/>
      <dgm:spPr/>
      <dgm:t>
        <a:bodyPr/>
        <a:lstStyle/>
        <a:p>
          <a:endParaRPr lang="it-IT"/>
        </a:p>
      </dgm:t>
    </dgm:pt>
    <dgm:pt modelId="{E653A0DB-57C5-4845-AD9E-8A479EEF0649}" type="pres">
      <dgm:prSet presAssocID="{0322DC2C-3690-41E8-A3DA-7FC5439C1DC2}" presName="parentText" presStyleLbl="node1" presStyleIdx="0" presStyleCnt="3">
        <dgm:presLayoutVars>
          <dgm:chMax val="0"/>
          <dgm:bulletEnabled val="1"/>
        </dgm:presLayoutVars>
      </dgm:prSet>
      <dgm:spPr/>
      <dgm:t>
        <a:bodyPr/>
        <a:lstStyle/>
        <a:p>
          <a:endParaRPr lang="it-IT"/>
        </a:p>
      </dgm:t>
    </dgm:pt>
    <dgm:pt modelId="{3A1C16E5-4C6F-4F07-8C94-EC2B6454E8D3}" type="pres">
      <dgm:prSet presAssocID="{0322DC2C-3690-41E8-A3DA-7FC5439C1DC2}" presName="negativeSpace" presStyleCnt="0"/>
      <dgm:spPr/>
    </dgm:pt>
    <dgm:pt modelId="{C3AF18D3-4036-4BCF-B07E-FC84CFA25FE2}" type="pres">
      <dgm:prSet presAssocID="{0322DC2C-3690-41E8-A3DA-7FC5439C1DC2}" presName="childText" presStyleLbl="conFgAcc1" presStyleIdx="0" presStyleCnt="3">
        <dgm:presLayoutVars>
          <dgm:bulletEnabled val="1"/>
        </dgm:presLayoutVars>
      </dgm:prSet>
      <dgm:spPr/>
    </dgm:pt>
    <dgm:pt modelId="{0A8362C7-E5F1-4C1E-99EA-1D41127FD829}" type="pres">
      <dgm:prSet presAssocID="{27A5F713-9C45-4DD3-8C0A-0105D1EAF999}" presName="spaceBetweenRectangles" presStyleCnt="0"/>
      <dgm:spPr/>
    </dgm:pt>
    <dgm:pt modelId="{29D8BB33-8F70-4BBC-971C-6A5C75A1F518}" type="pres">
      <dgm:prSet presAssocID="{23A82793-F3CE-4E85-ABC4-7C2690547785}" presName="parentLin" presStyleCnt="0"/>
      <dgm:spPr/>
    </dgm:pt>
    <dgm:pt modelId="{943491C2-4ABA-4E52-8483-97F4FD2D9099}" type="pres">
      <dgm:prSet presAssocID="{23A82793-F3CE-4E85-ABC4-7C2690547785}" presName="parentLeftMargin" presStyleLbl="node1" presStyleIdx="0" presStyleCnt="3"/>
      <dgm:spPr/>
      <dgm:t>
        <a:bodyPr/>
        <a:lstStyle/>
        <a:p>
          <a:endParaRPr lang="it-IT"/>
        </a:p>
      </dgm:t>
    </dgm:pt>
    <dgm:pt modelId="{9389357D-2B3C-41FA-B511-129424B3D641}" type="pres">
      <dgm:prSet presAssocID="{23A82793-F3CE-4E85-ABC4-7C2690547785}" presName="parentText" presStyleLbl="node1" presStyleIdx="1" presStyleCnt="3">
        <dgm:presLayoutVars>
          <dgm:chMax val="0"/>
          <dgm:bulletEnabled val="1"/>
        </dgm:presLayoutVars>
      </dgm:prSet>
      <dgm:spPr/>
      <dgm:t>
        <a:bodyPr/>
        <a:lstStyle/>
        <a:p>
          <a:endParaRPr lang="it-IT"/>
        </a:p>
      </dgm:t>
    </dgm:pt>
    <dgm:pt modelId="{9947865E-BD32-449C-A8C6-38C1FC364103}" type="pres">
      <dgm:prSet presAssocID="{23A82793-F3CE-4E85-ABC4-7C2690547785}" presName="negativeSpace" presStyleCnt="0"/>
      <dgm:spPr/>
    </dgm:pt>
    <dgm:pt modelId="{E68BFC64-EE72-403C-B473-4581E3EEAF33}" type="pres">
      <dgm:prSet presAssocID="{23A82793-F3CE-4E85-ABC4-7C2690547785}" presName="childText" presStyleLbl="conFgAcc1" presStyleIdx="1" presStyleCnt="3">
        <dgm:presLayoutVars>
          <dgm:bulletEnabled val="1"/>
        </dgm:presLayoutVars>
      </dgm:prSet>
      <dgm:spPr/>
    </dgm:pt>
    <dgm:pt modelId="{D8C5DDDB-DBD0-4E47-ADB3-C72768DC7283}" type="pres">
      <dgm:prSet presAssocID="{C46BADE5-EA51-4E44-8A68-D026E1656B03}" presName="spaceBetweenRectangles" presStyleCnt="0"/>
      <dgm:spPr/>
    </dgm:pt>
    <dgm:pt modelId="{ABD10DED-E742-435F-AD3A-F6D2A03BE5AC}" type="pres">
      <dgm:prSet presAssocID="{CABE6B46-E0BB-4044-A8CD-68FDB78EA162}" presName="parentLin" presStyleCnt="0"/>
      <dgm:spPr/>
    </dgm:pt>
    <dgm:pt modelId="{86AF254C-F40F-411F-914A-BCB4E521D1A9}" type="pres">
      <dgm:prSet presAssocID="{CABE6B46-E0BB-4044-A8CD-68FDB78EA162}" presName="parentLeftMargin" presStyleLbl="node1" presStyleIdx="1" presStyleCnt="3"/>
      <dgm:spPr/>
      <dgm:t>
        <a:bodyPr/>
        <a:lstStyle/>
        <a:p>
          <a:endParaRPr lang="it-IT"/>
        </a:p>
      </dgm:t>
    </dgm:pt>
    <dgm:pt modelId="{D97967D8-2ED3-4D96-B9F4-B0497CA654E7}" type="pres">
      <dgm:prSet presAssocID="{CABE6B46-E0BB-4044-A8CD-68FDB78EA162}" presName="parentText" presStyleLbl="node1" presStyleIdx="2" presStyleCnt="3">
        <dgm:presLayoutVars>
          <dgm:chMax val="0"/>
          <dgm:bulletEnabled val="1"/>
        </dgm:presLayoutVars>
      </dgm:prSet>
      <dgm:spPr/>
      <dgm:t>
        <a:bodyPr/>
        <a:lstStyle/>
        <a:p>
          <a:endParaRPr lang="it-IT"/>
        </a:p>
      </dgm:t>
    </dgm:pt>
    <dgm:pt modelId="{FD377E5A-0EC1-45EF-805D-A503A0945A90}" type="pres">
      <dgm:prSet presAssocID="{CABE6B46-E0BB-4044-A8CD-68FDB78EA162}" presName="negativeSpace" presStyleCnt="0"/>
      <dgm:spPr/>
    </dgm:pt>
    <dgm:pt modelId="{07975DE8-C6A0-4ADC-B196-6A7DEAD6E9C1}" type="pres">
      <dgm:prSet presAssocID="{CABE6B46-E0BB-4044-A8CD-68FDB78EA162}" presName="childText" presStyleLbl="conFgAcc1" presStyleIdx="2" presStyleCnt="3">
        <dgm:presLayoutVars>
          <dgm:bulletEnabled val="1"/>
        </dgm:presLayoutVars>
      </dgm:prSet>
      <dgm:spPr/>
    </dgm:pt>
  </dgm:ptLst>
  <dgm:cxnLst>
    <dgm:cxn modelId="{423580F2-E95E-4B6A-94C0-D44BAE175178}" type="presOf" srcId="{23A82793-F3CE-4E85-ABC4-7C2690547785}" destId="{943491C2-4ABA-4E52-8483-97F4FD2D9099}" srcOrd="0" destOrd="0" presId="urn:microsoft.com/office/officeart/2005/8/layout/list1"/>
    <dgm:cxn modelId="{8C183B08-4D05-4BB1-8026-EBBB168BEE8C}" srcId="{C63B21B3-7BC9-405C-95D4-B53D296EC229}" destId="{CABE6B46-E0BB-4044-A8CD-68FDB78EA162}" srcOrd="2" destOrd="0" parTransId="{3E9C7D4D-4F4E-4871-812D-7566B483079B}" sibTransId="{D45B7D3F-E8E5-4E4C-82FB-A106A5B8D318}"/>
    <dgm:cxn modelId="{114ED392-353A-42C8-AF44-7858CE83B19A}" srcId="{C63B21B3-7BC9-405C-95D4-B53D296EC229}" destId="{0322DC2C-3690-41E8-A3DA-7FC5439C1DC2}" srcOrd="0" destOrd="0" parTransId="{232B62CB-3372-4D41-9A4E-664DD550D265}" sibTransId="{27A5F713-9C45-4DD3-8C0A-0105D1EAF999}"/>
    <dgm:cxn modelId="{7DB64334-EBA0-4776-8562-F65CC6BB542C}" type="presOf" srcId="{23A82793-F3CE-4E85-ABC4-7C2690547785}" destId="{9389357D-2B3C-41FA-B511-129424B3D641}" srcOrd="1" destOrd="0" presId="urn:microsoft.com/office/officeart/2005/8/layout/list1"/>
    <dgm:cxn modelId="{26557EC9-5E94-4DFB-AB07-618EBE23ECA5}" type="presOf" srcId="{CABE6B46-E0BB-4044-A8CD-68FDB78EA162}" destId="{D97967D8-2ED3-4D96-B9F4-B0497CA654E7}" srcOrd="1" destOrd="0" presId="urn:microsoft.com/office/officeart/2005/8/layout/list1"/>
    <dgm:cxn modelId="{1D8F6E23-99AB-4CC4-B3A4-CCCAD70815DA}" srcId="{C63B21B3-7BC9-405C-95D4-B53D296EC229}" destId="{23A82793-F3CE-4E85-ABC4-7C2690547785}" srcOrd="1" destOrd="0" parTransId="{4D8B82AD-E4C8-4AA5-BEF7-F8C7A1B3B586}" sibTransId="{C46BADE5-EA51-4E44-8A68-D026E1656B03}"/>
    <dgm:cxn modelId="{BC61B505-7152-4CC9-BC66-610106D36FF5}" type="presOf" srcId="{C63B21B3-7BC9-405C-95D4-B53D296EC229}" destId="{EFDDD3EE-987A-4D57-A01C-F76403EC742D}" srcOrd="0" destOrd="0" presId="urn:microsoft.com/office/officeart/2005/8/layout/list1"/>
    <dgm:cxn modelId="{A14CE075-493B-4D2F-A002-F3B029716737}" type="presOf" srcId="{0322DC2C-3690-41E8-A3DA-7FC5439C1DC2}" destId="{A15F5A28-8EC9-40B5-BDB5-44C3D9A24C0B}" srcOrd="0" destOrd="0" presId="urn:microsoft.com/office/officeart/2005/8/layout/list1"/>
    <dgm:cxn modelId="{D73447C7-D84E-4053-9B19-D304E17B7415}" type="presOf" srcId="{0322DC2C-3690-41E8-A3DA-7FC5439C1DC2}" destId="{E653A0DB-57C5-4845-AD9E-8A479EEF0649}" srcOrd="1" destOrd="0" presId="urn:microsoft.com/office/officeart/2005/8/layout/list1"/>
    <dgm:cxn modelId="{DE79305D-6984-4098-B2FF-40A35B15E900}" type="presOf" srcId="{CABE6B46-E0BB-4044-A8CD-68FDB78EA162}" destId="{86AF254C-F40F-411F-914A-BCB4E521D1A9}" srcOrd="0" destOrd="0" presId="urn:microsoft.com/office/officeart/2005/8/layout/list1"/>
    <dgm:cxn modelId="{99F6A6BE-4B05-4E0A-94AC-4C13312186DB}" type="presParOf" srcId="{EFDDD3EE-987A-4D57-A01C-F76403EC742D}" destId="{1C636907-E019-4290-9500-E9FFEE6A4B37}" srcOrd="0" destOrd="0" presId="urn:microsoft.com/office/officeart/2005/8/layout/list1"/>
    <dgm:cxn modelId="{827496EE-018A-4119-BF8A-F0FE3798D7F3}" type="presParOf" srcId="{1C636907-E019-4290-9500-E9FFEE6A4B37}" destId="{A15F5A28-8EC9-40B5-BDB5-44C3D9A24C0B}" srcOrd="0" destOrd="0" presId="urn:microsoft.com/office/officeart/2005/8/layout/list1"/>
    <dgm:cxn modelId="{4F481EE8-3EC2-4EC1-893F-DA6D82947233}" type="presParOf" srcId="{1C636907-E019-4290-9500-E9FFEE6A4B37}" destId="{E653A0DB-57C5-4845-AD9E-8A479EEF0649}" srcOrd="1" destOrd="0" presId="urn:microsoft.com/office/officeart/2005/8/layout/list1"/>
    <dgm:cxn modelId="{838FB60A-991F-4C8E-A74A-E57903CB8450}" type="presParOf" srcId="{EFDDD3EE-987A-4D57-A01C-F76403EC742D}" destId="{3A1C16E5-4C6F-4F07-8C94-EC2B6454E8D3}" srcOrd="1" destOrd="0" presId="urn:microsoft.com/office/officeart/2005/8/layout/list1"/>
    <dgm:cxn modelId="{D3CE69F3-351E-40FF-80C3-192A99528F19}" type="presParOf" srcId="{EFDDD3EE-987A-4D57-A01C-F76403EC742D}" destId="{C3AF18D3-4036-4BCF-B07E-FC84CFA25FE2}" srcOrd="2" destOrd="0" presId="urn:microsoft.com/office/officeart/2005/8/layout/list1"/>
    <dgm:cxn modelId="{6C58C844-EF94-491D-88DA-005A76DDCE56}" type="presParOf" srcId="{EFDDD3EE-987A-4D57-A01C-F76403EC742D}" destId="{0A8362C7-E5F1-4C1E-99EA-1D41127FD829}" srcOrd="3" destOrd="0" presId="urn:microsoft.com/office/officeart/2005/8/layout/list1"/>
    <dgm:cxn modelId="{A919544A-4710-4546-B143-495EB78A8013}" type="presParOf" srcId="{EFDDD3EE-987A-4D57-A01C-F76403EC742D}" destId="{29D8BB33-8F70-4BBC-971C-6A5C75A1F518}" srcOrd="4" destOrd="0" presId="urn:microsoft.com/office/officeart/2005/8/layout/list1"/>
    <dgm:cxn modelId="{F509D486-558B-4B67-B740-7F27927E4F05}" type="presParOf" srcId="{29D8BB33-8F70-4BBC-971C-6A5C75A1F518}" destId="{943491C2-4ABA-4E52-8483-97F4FD2D9099}" srcOrd="0" destOrd="0" presId="urn:microsoft.com/office/officeart/2005/8/layout/list1"/>
    <dgm:cxn modelId="{4AF8B0E7-8A2B-4089-AB13-3A100558FBED}" type="presParOf" srcId="{29D8BB33-8F70-4BBC-971C-6A5C75A1F518}" destId="{9389357D-2B3C-41FA-B511-129424B3D641}" srcOrd="1" destOrd="0" presId="urn:microsoft.com/office/officeart/2005/8/layout/list1"/>
    <dgm:cxn modelId="{3D72C878-3B0F-4493-A03A-556A565D4E92}" type="presParOf" srcId="{EFDDD3EE-987A-4D57-A01C-F76403EC742D}" destId="{9947865E-BD32-449C-A8C6-38C1FC364103}" srcOrd="5" destOrd="0" presId="urn:microsoft.com/office/officeart/2005/8/layout/list1"/>
    <dgm:cxn modelId="{8672DB6D-045A-40A9-A2C6-0BBEE2589278}" type="presParOf" srcId="{EFDDD3EE-987A-4D57-A01C-F76403EC742D}" destId="{E68BFC64-EE72-403C-B473-4581E3EEAF33}" srcOrd="6" destOrd="0" presId="urn:microsoft.com/office/officeart/2005/8/layout/list1"/>
    <dgm:cxn modelId="{6FD8F69D-27F0-4FA5-A4E7-828EDD318753}" type="presParOf" srcId="{EFDDD3EE-987A-4D57-A01C-F76403EC742D}" destId="{D8C5DDDB-DBD0-4E47-ADB3-C72768DC7283}" srcOrd="7" destOrd="0" presId="urn:microsoft.com/office/officeart/2005/8/layout/list1"/>
    <dgm:cxn modelId="{337E652D-C817-4BB7-B855-58A35A398A86}" type="presParOf" srcId="{EFDDD3EE-987A-4D57-A01C-F76403EC742D}" destId="{ABD10DED-E742-435F-AD3A-F6D2A03BE5AC}" srcOrd="8" destOrd="0" presId="urn:microsoft.com/office/officeart/2005/8/layout/list1"/>
    <dgm:cxn modelId="{5104B662-4579-4B06-834E-CB5AF85961D3}" type="presParOf" srcId="{ABD10DED-E742-435F-AD3A-F6D2A03BE5AC}" destId="{86AF254C-F40F-411F-914A-BCB4E521D1A9}" srcOrd="0" destOrd="0" presId="urn:microsoft.com/office/officeart/2005/8/layout/list1"/>
    <dgm:cxn modelId="{4C1BE0E5-AECB-4451-9777-161720160870}" type="presParOf" srcId="{ABD10DED-E742-435F-AD3A-F6D2A03BE5AC}" destId="{D97967D8-2ED3-4D96-B9F4-B0497CA654E7}" srcOrd="1" destOrd="0" presId="urn:microsoft.com/office/officeart/2005/8/layout/list1"/>
    <dgm:cxn modelId="{662430FF-6E51-4AA6-A9F7-E188FFA28EA1}" type="presParOf" srcId="{EFDDD3EE-987A-4D57-A01C-F76403EC742D}" destId="{FD377E5A-0EC1-45EF-805D-A503A0945A90}" srcOrd="9" destOrd="0" presId="urn:microsoft.com/office/officeart/2005/8/layout/list1"/>
    <dgm:cxn modelId="{154657DF-3F5D-4525-9355-D0A3DEEF873D}" type="presParOf" srcId="{EFDDD3EE-987A-4D57-A01C-F76403EC742D}" destId="{07975DE8-C6A0-4ADC-B196-6A7DEAD6E9C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81E919-37EA-4736-9A3D-B8B254D7C78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B97F06BA-C396-4075-BE7B-8ECF82020B56}">
      <dgm:prSet phldrT="[Testo]"/>
      <dgm:spPr/>
      <dgm:t>
        <a:bodyPr/>
        <a:lstStyle/>
        <a:p>
          <a:r>
            <a:rPr lang="it-IT" dirty="0"/>
            <a:t>Art. 95 Codice contratti pubblici</a:t>
          </a:r>
        </a:p>
        <a:p>
          <a:r>
            <a:rPr lang="it-IT" dirty="0"/>
            <a:t>(modificato nel 2022 per PNRR): criteri premiali per adozione politiche parità genere  </a:t>
          </a:r>
        </a:p>
      </dgm:t>
    </dgm:pt>
    <dgm:pt modelId="{AF2A9922-2B0F-4042-B803-27B8AC81916D}" type="parTrans" cxnId="{AC0DEB6D-E9F9-44B7-A077-787C664E455D}">
      <dgm:prSet/>
      <dgm:spPr/>
      <dgm:t>
        <a:bodyPr/>
        <a:lstStyle/>
        <a:p>
          <a:endParaRPr lang="it-IT"/>
        </a:p>
      </dgm:t>
    </dgm:pt>
    <dgm:pt modelId="{D085079C-85D9-4411-BA5E-9743CD0629FF}" type="sibTrans" cxnId="{AC0DEB6D-E9F9-44B7-A077-787C664E455D}">
      <dgm:prSet/>
      <dgm:spPr/>
      <dgm:t>
        <a:bodyPr/>
        <a:lstStyle/>
        <a:p>
          <a:endParaRPr lang="it-IT"/>
        </a:p>
      </dgm:t>
    </dgm:pt>
    <dgm:pt modelId="{BAFA189B-53C0-4C98-9160-ED26E60932C0}">
      <dgm:prSet phldrT="[Testo]"/>
      <dgm:spPr/>
      <dgm:t>
        <a:bodyPr/>
        <a:lstStyle/>
        <a:p>
          <a:r>
            <a:rPr lang="it-IT" dirty="0"/>
            <a:t>Dichiarazione non finanziaria delle società (d.lgs. n.254/2016) – Report di sostenibilità</a:t>
          </a:r>
        </a:p>
      </dgm:t>
    </dgm:pt>
    <dgm:pt modelId="{C3346AFD-E455-4A19-8C91-3B982D672013}" type="parTrans" cxnId="{DEC36174-88F3-42CB-9B6A-1298E951FEE6}">
      <dgm:prSet/>
      <dgm:spPr/>
      <dgm:t>
        <a:bodyPr/>
        <a:lstStyle/>
        <a:p>
          <a:endParaRPr lang="it-IT"/>
        </a:p>
      </dgm:t>
    </dgm:pt>
    <dgm:pt modelId="{20429BB9-990C-40FF-BE37-F31A8DC9E0DA}" type="sibTrans" cxnId="{DEC36174-88F3-42CB-9B6A-1298E951FEE6}">
      <dgm:prSet/>
      <dgm:spPr/>
      <dgm:t>
        <a:bodyPr/>
        <a:lstStyle/>
        <a:p>
          <a:endParaRPr lang="it-IT"/>
        </a:p>
      </dgm:t>
    </dgm:pt>
    <dgm:pt modelId="{FA0ABF42-2ECB-46FF-9455-CD3EBFD10B9C}">
      <dgm:prSet phldrT="[Testo]"/>
      <dgm:spPr/>
      <dgm:t>
        <a:bodyPr/>
        <a:lstStyle/>
        <a:p>
          <a:r>
            <a:rPr lang="it-IT" dirty="0"/>
            <a:t>Bilancio e informative di genere (Decreto Semplificazioni 31 maggio 2021 – Direttiva 21 aprile 2021 189 </a:t>
          </a:r>
          <a:r>
            <a:rPr lang="it-IT" dirty="0" err="1"/>
            <a:t>final</a:t>
          </a:r>
          <a:r>
            <a:rPr lang="it-IT" dirty="0"/>
            <a:t>)</a:t>
          </a:r>
        </a:p>
      </dgm:t>
    </dgm:pt>
    <dgm:pt modelId="{899F9BF1-C3EC-429D-9336-089CD93202EA}" type="parTrans" cxnId="{96FB642E-F583-4A25-B603-DDB5CDB67094}">
      <dgm:prSet/>
      <dgm:spPr/>
      <dgm:t>
        <a:bodyPr/>
        <a:lstStyle/>
        <a:p>
          <a:endParaRPr lang="it-IT"/>
        </a:p>
      </dgm:t>
    </dgm:pt>
    <dgm:pt modelId="{10B632A9-DB5B-46B0-BAAD-249D549EDB7C}" type="sibTrans" cxnId="{96FB642E-F583-4A25-B603-DDB5CDB67094}">
      <dgm:prSet/>
      <dgm:spPr/>
      <dgm:t>
        <a:bodyPr/>
        <a:lstStyle/>
        <a:p>
          <a:endParaRPr lang="it-IT"/>
        </a:p>
      </dgm:t>
    </dgm:pt>
    <dgm:pt modelId="{8EF8F801-6793-4262-BA23-53C3CFAD4498}">
      <dgm:prSet phldrT="[Testo]"/>
      <dgm:spPr/>
      <dgm:t>
        <a:bodyPr/>
        <a:lstStyle/>
        <a:p>
          <a:r>
            <a:rPr lang="it-IT" dirty="0"/>
            <a:t>CERTIFICAZIONE DI GENERE e premialità</a:t>
          </a:r>
        </a:p>
        <a:p>
          <a:r>
            <a:rPr lang="it-IT" dirty="0"/>
            <a:t>(Prassi di Riferimento UNI125:2022)</a:t>
          </a:r>
        </a:p>
      </dgm:t>
    </dgm:pt>
    <dgm:pt modelId="{32703095-B7FD-4B05-BB91-A4EDA42B2C82}" type="parTrans" cxnId="{C973D46C-BE93-4C7C-9893-0C63A4FD609A}">
      <dgm:prSet/>
      <dgm:spPr/>
      <dgm:t>
        <a:bodyPr/>
        <a:lstStyle/>
        <a:p>
          <a:endParaRPr lang="it-IT"/>
        </a:p>
      </dgm:t>
    </dgm:pt>
    <dgm:pt modelId="{494F32F9-666E-4423-9C42-B2EA778BC3A7}" type="sibTrans" cxnId="{C973D46C-BE93-4C7C-9893-0C63A4FD609A}">
      <dgm:prSet/>
      <dgm:spPr/>
      <dgm:t>
        <a:bodyPr/>
        <a:lstStyle/>
        <a:p>
          <a:endParaRPr lang="it-IT"/>
        </a:p>
      </dgm:t>
    </dgm:pt>
    <dgm:pt modelId="{32A5A0CB-9690-4C30-AE92-23BC866E6904}" type="pres">
      <dgm:prSet presAssocID="{9B81E919-37EA-4736-9A3D-B8B254D7C781}" presName="Name0" presStyleCnt="0">
        <dgm:presLayoutVars>
          <dgm:chMax val="7"/>
          <dgm:chPref val="7"/>
          <dgm:dir/>
        </dgm:presLayoutVars>
      </dgm:prSet>
      <dgm:spPr/>
      <dgm:t>
        <a:bodyPr/>
        <a:lstStyle/>
        <a:p>
          <a:endParaRPr lang="it-IT"/>
        </a:p>
      </dgm:t>
    </dgm:pt>
    <dgm:pt modelId="{8F664FEC-30B3-49F8-B841-2C528F27C732}" type="pres">
      <dgm:prSet presAssocID="{9B81E919-37EA-4736-9A3D-B8B254D7C781}" presName="Name1" presStyleCnt="0"/>
      <dgm:spPr/>
    </dgm:pt>
    <dgm:pt modelId="{E20D910C-0EB8-4DA7-A405-5AD101E14301}" type="pres">
      <dgm:prSet presAssocID="{9B81E919-37EA-4736-9A3D-B8B254D7C781}" presName="cycle" presStyleCnt="0"/>
      <dgm:spPr/>
    </dgm:pt>
    <dgm:pt modelId="{53C86EF1-5564-4786-9F8F-30A29DC920C9}" type="pres">
      <dgm:prSet presAssocID="{9B81E919-37EA-4736-9A3D-B8B254D7C781}" presName="srcNode" presStyleLbl="node1" presStyleIdx="0" presStyleCnt="4"/>
      <dgm:spPr/>
    </dgm:pt>
    <dgm:pt modelId="{91A95E39-875E-488B-8F1F-5CE95395322E}" type="pres">
      <dgm:prSet presAssocID="{9B81E919-37EA-4736-9A3D-B8B254D7C781}" presName="conn" presStyleLbl="parChTrans1D2" presStyleIdx="0" presStyleCnt="1"/>
      <dgm:spPr/>
      <dgm:t>
        <a:bodyPr/>
        <a:lstStyle/>
        <a:p>
          <a:endParaRPr lang="it-IT"/>
        </a:p>
      </dgm:t>
    </dgm:pt>
    <dgm:pt modelId="{C29069D7-897C-46A9-AD3E-100D005FD8A7}" type="pres">
      <dgm:prSet presAssocID="{9B81E919-37EA-4736-9A3D-B8B254D7C781}" presName="extraNode" presStyleLbl="node1" presStyleIdx="0" presStyleCnt="4"/>
      <dgm:spPr/>
    </dgm:pt>
    <dgm:pt modelId="{5BDAA5BB-0978-42AC-AFCF-B79157CDD17B}" type="pres">
      <dgm:prSet presAssocID="{9B81E919-37EA-4736-9A3D-B8B254D7C781}" presName="dstNode" presStyleLbl="node1" presStyleIdx="0" presStyleCnt="4"/>
      <dgm:spPr/>
    </dgm:pt>
    <dgm:pt modelId="{38E729CF-11B0-4C43-B7DA-739C1E0ACAE0}" type="pres">
      <dgm:prSet presAssocID="{B97F06BA-C396-4075-BE7B-8ECF82020B56}" presName="text_1" presStyleLbl="node1" presStyleIdx="0" presStyleCnt="4">
        <dgm:presLayoutVars>
          <dgm:bulletEnabled val="1"/>
        </dgm:presLayoutVars>
      </dgm:prSet>
      <dgm:spPr/>
      <dgm:t>
        <a:bodyPr/>
        <a:lstStyle/>
        <a:p>
          <a:endParaRPr lang="it-IT"/>
        </a:p>
      </dgm:t>
    </dgm:pt>
    <dgm:pt modelId="{0C5A90C9-45BF-4D31-991B-37C8C8D38D11}" type="pres">
      <dgm:prSet presAssocID="{B97F06BA-C396-4075-BE7B-8ECF82020B56}" presName="accent_1" presStyleCnt="0"/>
      <dgm:spPr/>
    </dgm:pt>
    <dgm:pt modelId="{EC9F574A-5E0E-40D1-98C6-835C36323C9C}" type="pres">
      <dgm:prSet presAssocID="{B97F06BA-C396-4075-BE7B-8ECF82020B56}" presName="accentRepeatNode" presStyleLbl="solidFgAcc1" presStyleIdx="0" presStyleCnt="4"/>
      <dgm:spPr/>
    </dgm:pt>
    <dgm:pt modelId="{4FBBD3D1-FB77-40AA-8519-CEF72C4CE17C}" type="pres">
      <dgm:prSet presAssocID="{BAFA189B-53C0-4C98-9160-ED26E60932C0}" presName="text_2" presStyleLbl="node1" presStyleIdx="1" presStyleCnt="4" custLinFactNeighborX="-847" custLinFactNeighborY="-17408">
        <dgm:presLayoutVars>
          <dgm:bulletEnabled val="1"/>
        </dgm:presLayoutVars>
      </dgm:prSet>
      <dgm:spPr/>
      <dgm:t>
        <a:bodyPr/>
        <a:lstStyle/>
        <a:p>
          <a:endParaRPr lang="it-IT"/>
        </a:p>
      </dgm:t>
    </dgm:pt>
    <dgm:pt modelId="{EA73DFC5-2909-420B-9440-D909757E6D96}" type="pres">
      <dgm:prSet presAssocID="{BAFA189B-53C0-4C98-9160-ED26E60932C0}" presName="accent_2" presStyleCnt="0"/>
      <dgm:spPr/>
    </dgm:pt>
    <dgm:pt modelId="{3C775561-DE9D-4122-A82D-A81966DBE0D6}" type="pres">
      <dgm:prSet presAssocID="{BAFA189B-53C0-4C98-9160-ED26E60932C0}" presName="accentRepeatNode" presStyleLbl="solidFgAcc1" presStyleIdx="1" presStyleCnt="4" custLinFactNeighborX="-13421" custLinFactNeighborY="-15613"/>
      <dgm:spPr/>
    </dgm:pt>
    <dgm:pt modelId="{A718A526-97BA-4A7F-8151-0FE8B4E9BD9C}" type="pres">
      <dgm:prSet presAssocID="{FA0ABF42-2ECB-46FF-9455-CD3EBFD10B9C}" presName="text_3" presStyleLbl="node1" presStyleIdx="2" presStyleCnt="4" custLinFactNeighborX="-1838" custLinFactNeighborY="-21361">
        <dgm:presLayoutVars>
          <dgm:bulletEnabled val="1"/>
        </dgm:presLayoutVars>
      </dgm:prSet>
      <dgm:spPr/>
      <dgm:t>
        <a:bodyPr/>
        <a:lstStyle/>
        <a:p>
          <a:endParaRPr lang="it-IT"/>
        </a:p>
      </dgm:t>
    </dgm:pt>
    <dgm:pt modelId="{42C062BA-959C-4C55-B7CE-DF22A68F5AB2}" type="pres">
      <dgm:prSet presAssocID="{FA0ABF42-2ECB-46FF-9455-CD3EBFD10B9C}" presName="accent_3" presStyleCnt="0"/>
      <dgm:spPr/>
    </dgm:pt>
    <dgm:pt modelId="{C1192411-A8A0-4F0A-9DD8-BDD43478F4F6}" type="pres">
      <dgm:prSet presAssocID="{FA0ABF42-2ECB-46FF-9455-CD3EBFD10B9C}" presName="accentRepeatNode" presStyleLbl="solidFgAcc1" presStyleIdx="2" presStyleCnt="4" custLinFactNeighborX="-13421" custLinFactNeighborY="-20564"/>
      <dgm:spPr/>
    </dgm:pt>
    <dgm:pt modelId="{8FDAA9C9-8E8C-4AB8-A5EE-B01E5C74F0ED}" type="pres">
      <dgm:prSet presAssocID="{8EF8F801-6793-4262-BA23-53C3CFAD4498}" presName="text_4" presStyleLbl="node1" presStyleIdx="3" presStyleCnt="4" custLinFactNeighborX="2211" custLinFactNeighborY="-25314">
        <dgm:presLayoutVars>
          <dgm:bulletEnabled val="1"/>
        </dgm:presLayoutVars>
      </dgm:prSet>
      <dgm:spPr/>
      <dgm:t>
        <a:bodyPr/>
        <a:lstStyle/>
        <a:p>
          <a:endParaRPr lang="it-IT"/>
        </a:p>
      </dgm:t>
    </dgm:pt>
    <dgm:pt modelId="{9D79EA84-B32C-4DCD-8BC7-796C5681A4F6}" type="pres">
      <dgm:prSet presAssocID="{8EF8F801-6793-4262-BA23-53C3CFAD4498}" presName="accent_4" presStyleCnt="0"/>
      <dgm:spPr/>
    </dgm:pt>
    <dgm:pt modelId="{D821D710-31EE-4B86-A57A-9DCE76A8595C}" type="pres">
      <dgm:prSet presAssocID="{8EF8F801-6793-4262-BA23-53C3CFAD4498}" presName="accentRepeatNode" presStyleLbl="solidFgAcc1" presStyleIdx="3" presStyleCnt="4" custLinFactNeighborX="14916" custLinFactNeighborY="-21937"/>
      <dgm:spPr/>
    </dgm:pt>
  </dgm:ptLst>
  <dgm:cxnLst>
    <dgm:cxn modelId="{DEC36174-88F3-42CB-9B6A-1298E951FEE6}" srcId="{9B81E919-37EA-4736-9A3D-B8B254D7C781}" destId="{BAFA189B-53C0-4C98-9160-ED26E60932C0}" srcOrd="1" destOrd="0" parTransId="{C3346AFD-E455-4A19-8C91-3B982D672013}" sibTransId="{20429BB9-990C-40FF-BE37-F31A8DC9E0DA}"/>
    <dgm:cxn modelId="{21A2FFAC-04A9-483B-A831-66980A1F820D}" type="presOf" srcId="{9B81E919-37EA-4736-9A3D-B8B254D7C781}" destId="{32A5A0CB-9690-4C30-AE92-23BC866E6904}" srcOrd="0" destOrd="0" presId="urn:microsoft.com/office/officeart/2008/layout/VerticalCurvedList"/>
    <dgm:cxn modelId="{79C0679A-DAFA-4CC6-B2CB-DD4699D4BB0D}" type="presOf" srcId="{8EF8F801-6793-4262-BA23-53C3CFAD4498}" destId="{8FDAA9C9-8E8C-4AB8-A5EE-B01E5C74F0ED}" srcOrd="0" destOrd="0" presId="urn:microsoft.com/office/officeart/2008/layout/VerticalCurvedList"/>
    <dgm:cxn modelId="{E2969113-7FBC-4A73-8BFC-13306AC2F2F9}" type="presOf" srcId="{BAFA189B-53C0-4C98-9160-ED26E60932C0}" destId="{4FBBD3D1-FB77-40AA-8519-CEF72C4CE17C}" srcOrd="0" destOrd="0" presId="urn:microsoft.com/office/officeart/2008/layout/VerticalCurvedList"/>
    <dgm:cxn modelId="{27E82F6F-DE7A-4B2F-99FF-6982C20329B4}" type="presOf" srcId="{B97F06BA-C396-4075-BE7B-8ECF82020B56}" destId="{38E729CF-11B0-4C43-B7DA-739C1E0ACAE0}" srcOrd="0" destOrd="0" presId="urn:microsoft.com/office/officeart/2008/layout/VerticalCurvedList"/>
    <dgm:cxn modelId="{18EB2484-19A6-4DFB-8F82-2B892426ECB7}" type="presOf" srcId="{D085079C-85D9-4411-BA5E-9743CD0629FF}" destId="{91A95E39-875E-488B-8F1F-5CE95395322E}" srcOrd="0" destOrd="0" presId="urn:microsoft.com/office/officeart/2008/layout/VerticalCurvedList"/>
    <dgm:cxn modelId="{AC0DEB6D-E9F9-44B7-A077-787C664E455D}" srcId="{9B81E919-37EA-4736-9A3D-B8B254D7C781}" destId="{B97F06BA-C396-4075-BE7B-8ECF82020B56}" srcOrd="0" destOrd="0" parTransId="{AF2A9922-2B0F-4042-B803-27B8AC81916D}" sibTransId="{D085079C-85D9-4411-BA5E-9743CD0629FF}"/>
    <dgm:cxn modelId="{96FB642E-F583-4A25-B603-DDB5CDB67094}" srcId="{9B81E919-37EA-4736-9A3D-B8B254D7C781}" destId="{FA0ABF42-2ECB-46FF-9455-CD3EBFD10B9C}" srcOrd="2" destOrd="0" parTransId="{899F9BF1-C3EC-429D-9336-089CD93202EA}" sibTransId="{10B632A9-DB5B-46B0-BAAD-249D549EDB7C}"/>
    <dgm:cxn modelId="{9B669A66-7A1E-4571-9A82-AF27EB19B9FC}" type="presOf" srcId="{FA0ABF42-2ECB-46FF-9455-CD3EBFD10B9C}" destId="{A718A526-97BA-4A7F-8151-0FE8B4E9BD9C}" srcOrd="0" destOrd="0" presId="urn:microsoft.com/office/officeart/2008/layout/VerticalCurvedList"/>
    <dgm:cxn modelId="{C973D46C-BE93-4C7C-9893-0C63A4FD609A}" srcId="{9B81E919-37EA-4736-9A3D-B8B254D7C781}" destId="{8EF8F801-6793-4262-BA23-53C3CFAD4498}" srcOrd="3" destOrd="0" parTransId="{32703095-B7FD-4B05-BB91-A4EDA42B2C82}" sibTransId="{494F32F9-666E-4423-9C42-B2EA778BC3A7}"/>
    <dgm:cxn modelId="{E430E930-0AC2-43C4-838F-ADD0B6602DC2}" type="presParOf" srcId="{32A5A0CB-9690-4C30-AE92-23BC866E6904}" destId="{8F664FEC-30B3-49F8-B841-2C528F27C732}" srcOrd="0" destOrd="0" presId="urn:microsoft.com/office/officeart/2008/layout/VerticalCurvedList"/>
    <dgm:cxn modelId="{C07C28E1-C526-41B6-8CA5-E2387FEC0073}" type="presParOf" srcId="{8F664FEC-30B3-49F8-B841-2C528F27C732}" destId="{E20D910C-0EB8-4DA7-A405-5AD101E14301}" srcOrd="0" destOrd="0" presId="urn:microsoft.com/office/officeart/2008/layout/VerticalCurvedList"/>
    <dgm:cxn modelId="{E901DB1E-9677-4912-96B9-398E0C31EC28}" type="presParOf" srcId="{E20D910C-0EB8-4DA7-A405-5AD101E14301}" destId="{53C86EF1-5564-4786-9F8F-30A29DC920C9}" srcOrd="0" destOrd="0" presId="urn:microsoft.com/office/officeart/2008/layout/VerticalCurvedList"/>
    <dgm:cxn modelId="{6D86E052-05F9-4B36-854F-39585AC4FD27}" type="presParOf" srcId="{E20D910C-0EB8-4DA7-A405-5AD101E14301}" destId="{91A95E39-875E-488B-8F1F-5CE95395322E}" srcOrd="1" destOrd="0" presId="urn:microsoft.com/office/officeart/2008/layout/VerticalCurvedList"/>
    <dgm:cxn modelId="{2679AF92-B858-4352-BBE9-A1E7DCE73F02}" type="presParOf" srcId="{E20D910C-0EB8-4DA7-A405-5AD101E14301}" destId="{C29069D7-897C-46A9-AD3E-100D005FD8A7}" srcOrd="2" destOrd="0" presId="urn:microsoft.com/office/officeart/2008/layout/VerticalCurvedList"/>
    <dgm:cxn modelId="{D6969355-F104-4EC0-A645-6855F29439A8}" type="presParOf" srcId="{E20D910C-0EB8-4DA7-A405-5AD101E14301}" destId="{5BDAA5BB-0978-42AC-AFCF-B79157CDD17B}" srcOrd="3" destOrd="0" presId="urn:microsoft.com/office/officeart/2008/layout/VerticalCurvedList"/>
    <dgm:cxn modelId="{5D6CA5DB-3378-4363-B938-A2EB4E5378CD}" type="presParOf" srcId="{8F664FEC-30B3-49F8-B841-2C528F27C732}" destId="{38E729CF-11B0-4C43-B7DA-739C1E0ACAE0}" srcOrd="1" destOrd="0" presId="urn:microsoft.com/office/officeart/2008/layout/VerticalCurvedList"/>
    <dgm:cxn modelId="{6EEA5452-DE21-4E4C-8EBE-20E76C42854F}" type="presParOf" srcId="{8F664FEC-30B3-49F8-B841-2C528F27C732}" destId="{0C5A90C9-45BF-4D31-991B-37C8C8D38D11}" srcOrd="2" destOrd="0" presId="urn:microsoft.com/office/officeart/2008/layout/VerticalCurvedList"/>
    <dgm:cxn modelId="{08EF7127-0EB1-4D02-93DF-722552A1A71F}" type="presParOf" srcId="{0C5A90C9-45BF-4D31-991B-37C8C8D38D11}" destId="{EC9F574A-5E0E-40D1-98C6-835C36323C9C}" srcOrd="0" destOrd="0" presId="urn:microsoft.com/office/officeart/2008/layout/VerticalCurvedList"/>
    <dgm:cxn modelId="{4F466B6B-74F9-4495-81FD-5AD69E5AF2BA}" type="presParOf" srcId="{8F664FEC-30B3-49F8-B841-2C528F27C732}" destId="{4FBBD3D1-FB77-40AA-8519-CEF72C4CE17C}" srcOrd="3" destOrd="0" presId="urn:microsoft.com/office/officeart/2008/layout/VerticalCurvedList"/>
    <dgm:cxn modelId="{12A6A1C7-8979-4BF8-9BA5-B1FE4E249665}" type="presParOf" srcId="{8F664FEC-30B3-49F8-B841-2C528F27C732}" destId="{EA73DFC5-2909-420B-9440-D909757E6D96}" srcOrd="4" destOrd="0" presId="urn:microsoft.com/office/officeart/2008/layout/VerticalCurvedList"/>
    <dgm:cxn modelId="{BAA3C2E4-EF96-4592-83C9-FD389ED24DD0}" type="presParOf" srcId="{EA73DFC5-2909-420B-9440-D909757E6D96}" destId="{3C775561-DE9D-4122-A82D-A81966DBE0D6}" srcOrd="0" destOrd="0" presId="urn:microsoft.com/office/officeart/2008/layout/VerticalCurvedList"/>
    <dgm:cxn modelId="{EA2AF1CA-F08B-4F8E-90F9-E1E242DEA500}" type="presParOf" srcId="{8F664FEC-30B3-49F8-B841-2C528F27C732}" destId="{A718A526-97BA-4A7F-8151-0FE8B4E9BD9C}" srcOrd="5" destOrd="0" presId="urn:microsoft.com/office/officeart/2008/layout/VerticalCurvedList"/>
    <dgm:cxn modelId="{64E0094D-AF0B-4461-A6FD-34DBA3ABA933}" type="presParOf" srcId="{8F664FEC-30B3-49F8-B841-2C528F27C732}" destId="{42C062BA-959C-4C55-B7CE-DF22A68F5AB2}" srcOrd="6" destOrd="0" presId="urn:microsoft.com/office/officeart/2008/layout/VerticalCurvedList"/>
    <dgm:cxn modelId="{61E6D6B5-5258-4E8A-8DE8-5C3B8FE5B663}" type="presParOf" srcId="{42C062BA-959C-4C55-B7CE-DF22A68F5AB2}" destId="{C1192411-A8A0-4F0A-9DD8-BDD43478F4F6}" srcOrd="0" destOrd="0" presId="urn:microsoft.com/office/officeart/2008/layout/VerticalCurvedList"/>
    <dgm:cxn modelId="{202E17F9-C87A-4A55-AF7D-0DA2D3B49513}" type="presParOf" srcId="{8F664FEC-30B3-49F8-B841-2C528F27C732}" destId="{8FDAA9C9-8E8C-4AB8-A5EE-B01E5C74F0ED}" srcOrd="7" destOrd="0" presId="urn:microsoft.com/office/officeart/2008/layout/VerticalCurvedList"/>
    <dgm:cxn modelId="{9415625B-18B9-45DE-94B6-5C2AE3501431}" type="presParOf" srcId="{8F664FEC-30B3-49F8-B841-2C528F27C732}" destId="{9D79EA84-B32C-4DCD-8BC7-796C5681A4F6}" srcOrd="8" destOrd="0" presId="urn:microsoft.com/office/officeart/2008/layout/VerticalCurvedList"/>
    <dgm:cxn modelId="{0474E24F-FAFD-4D5B-BC42-E2B14AF7C242}" type="presParOf" srcId="{9D79EA84-B32C-4DCD-8BC7-796C5681A4F6}" destId="{D821D710-31EE-4B86-A57A-9DCE76A8595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219FCD-07C4-436C-933F-F7ABA812CFE6}" type="doc">
      <dgm:prSet loTypeId="urn:microsoft.com/office/officeart/2005/8/layout/orgChart1" loCatId="hierarchy" qsTypeId="urn:microsoft.com/office/officeart/2005/8/quickstyle/simple4" qsCatId="simple" csTypeId="urn:microsoft.com/office/officeart/2005/8/colors/colorful2" csCatId="colorful" phldr="1"/>
      <dgm:spPr/>
      <dgm:t>
        <a:bodyPr/>
        <a:lstStyle/>
        <a:p>
          <a:endParaRPr lang="it-IT"/>
        </a:p>
      </dgm:t>
    </dgm:pt>
    <dgm:pt modelId="{51AC85B0-CB65-465E-9EB8-5EC4D82577CD}">
      <dgm:prSet/>
      <dgm:spPr/>
      <dgm:t>
        <a:bodyPr/>
        <a:lstStyle/>
        <a:p>
          <a:r>
            <a:rPr lang="it-IT" dirty="0">
              <a:latin typeface="Montserrat" panose="00000500000000000000" pitchFamily="2" charset="0"/>
            </a:rPr>
            <a:t>Gli azionisti</a:t>
          </a:r>
        </a:p>
      </dgm:t>
    </dgm:pt>
    <dgm:pt modelId="{F6739AA2-C906-4DFC-9D13-4C794CEA2E4C}" type="parTrans" cxnId="{53107BAA-EB3F-4247-B016-E4732D07EE87}">
      <dgm:prSet/>
      <dgm:spPr/>
      <dgm:t>
        <a:bodyPr/>
        <a:lstStyle/>
        <a:p>
          <a:endParaRPr lang="it-IT"/>
        </a:p>
      </dgm:t>
    </dgm:pt>
    <dgm:pt modelId="{8F4BE748-9852-44ED-83FD-DA22560FE6AA}" type="sibTrans" cxnId="{53107BAA-EB3F-4247-B016-E4732D07EE87}">
      <dgm:prSet/>
      <dgm:spPr/>
      <dgm:t>
        <a:bodyPr/>
        <a:lstStyle/>
        <a:p>
          <a:endParaRPr lang="it-IT"/>
        </a:p>
      </dgm:t>
    </dgm:pt>
    <dgm:pt modelId="{DFBB9668-47FE-4D09-9A49-6FD77EA51311}">
      <dgm:prSet/>
      <dgm:spPr>
        <a:solidFill>
          <a:srgbClr val="F04528"/>
        </a:solidFill>
      </dgm:spPr>
      <dgm:t>
        <a:bodyPr/>
        <a:lstStyle/>
        <a:p>
          <a:r>
            <a:rPr lang="it-IT" dirty="0">
              <a:latin typeface="Montserrat" panose="00000500000000000000" pitchFamily="2" charset="0"/>
            </a:rPr>
            <a:t>I lavoratori</a:t>
          </a:r>
        </a:p>
      </dgm:t>
    </dgm:pt>
    <dgm:pt modelId="{D9148303-8115-4EB4-9683-7F276DCCF039}" type="parTrans" cxnId="{BE420427-DC60-4964-BB28-70C90386A573}">
      <dgm:prSet/>
      <dgm:spPr/>
      <dgm:t>
        <a:bodyPr/>
        <a:lstStyle/>
        <a:p>
          <a:endParaRPr lang="it-IT"/>
        </a:p>
      </dgm:t>
    </dgm:pt>
    <dgm:pt modelId="{454A3638-CF13-4BCE-8071-A7FDEFBBACD5}" type="sibTrans" cxnId="{BE420427-DC60-4964-BB28-70C90386A573}">
      <dgm:prSet/>
      <dgm:spPr/>
      <dgm:t>
        <a:bodyPr/>
        <a:lstStyle/>
        <a:p>
          <a:endParaRPr lang="it-IT"/>
        </a:p>
      </dgm:t>
    </dgm:pt>
    <dgm:pt modelId="{08DCACC2-140B-4D6C-8095-A952A6870FCB}">
      <dgm:prSet/>
      <dgm:spPr>
        <a:solidFill>
          <a:srgbClr val="FFC000"/>
        </a:solidFill>
      </dgm:spPr>
      <dgm:t>
        <a:bodyPr/>
        <a:lstStyle/>
        <a:p>
          <a:r>
            <a:rPr lang="it-IT" dirty="0">
              <a:latin typeface="Montserrat" panose="00000500000000000000" pitchFamily="2" charset="0"/>
            </a:rPr>
            <a:t>I creditori</a:t>
          </a:r>
        </a:p>
      </dgm:t>
    </dgm:pt>
    <dgm:pt modelId="{E70E944B-CF4B-4C1E-8B80-7B1F17CDD950}" type="parTrans" cxnId="{228CEA63-5074-4D16-8E19-13B9AFF7B3BC}">
      <dgm:prSet/>
      <dgm:spPr/>
      <dgm:t>
        <a:bodyPr/>
        <a:lstStyle/>
        <a:p>
          <a:endParaRPr lang="it-IT"/>
        </a:p>
      </dgm:t>
    </dgm:pt>
    <dgm:pt modelId="{E94E3873-D3F4-455D-BBF4-A59C4EC7FE57}" type="sibTrans" cxnId="{228CEA63-5074-4D16-8E19-13B9AFF7B3BC}">
      <dgm:prSet/>
      <dgm:spPr/>
      <dgm:t>
        <a:bodyPr/>
        <a:lstStyle/>
        <a:p>
          <a:endParaRPr lang="it-IT"/>
        </a:p>
      </dgm:t>
    </dgm:pt>
    <dgm:pt modelId="{9F68CDE3-602E-4F28-9845-B2B1A363D574}">
      <dgm:prSet/>
      <dgm:spPr>
        <a:solidFill>
          <a:srgbClr val="00B050"/>
        </a:solidFill>
      </dgm:spPr>
      <dgm:t>
        <a:bodyPr/>
        <a:lstStyle/>
        <a:p>
          <a:r>
            <a:rPr lang="it-IT" dirty="0">
              <a:latin typeface="Montserrat" panose="00000500000000000000" pitchFamily="2" charset="0"/>
            </a:rPr>
            <a:t>La comunità che vive nel territorio in cui opera l’impresa</a:t>
          </a:r>
        </a:p>
      </dgm:t>
    </dgm:pt>
    <dgm:pt modelId="{B05ED903-8C5A-41ED-A233-475CF222CEC3}" type="parTrans" cxnId="{6A5FB0DE-E7FD-46C9-ADBA-2F683968F3FE}">
      <dgm:prSet/>
      <dgm:spPr/>
      <dgm:t>
        <a:bodyPr/>
        <a:lstStyle/>
        <a:p>
          <a:endParaRPr lang="it-IT"/>
        </a:p>
      </dgm:t>
    </dgm:pt>
    <dgm:pt modelId="{1C81BA6C-5932-47C3-A4C4-C2F53A39939D}" type="sibTrans" cxnId="{6A5FB0DE-E7FD-46C9-ADBA-2F683968F3FE}">
      <dgm:prSet/>
      <dgm:spPr/>
      <dgm:t>
        <a:bodyPr/>
        <a:lstStyle/>
        <a:p>
          <a:endParaRPr lang="it-IT"/>
        </a:p>
      </dgm:t>
    </dgm:pt>
    <dgm:pt modelId="{D1E3CC4D-A5FE-4885-B78E-89815BDF8EB3}" type="pres">
      <dgm:prSet presAssocID="{E4219FCD-07C4-436C-933F-F7ABA812CFE6}" presName="hierChild1" presStyleCnt="0">
        <dgm:presLayoutVars>
          <dgm:orgChart val="1"/>
          <dgm:chPref val="1"/>
          <dgm:dir/>
          <dgm:animOne val="branch"/>
          <dgm:animLvl val="lvl"/>
          <dgm:resizeHandles/>
        </dgm:presLayoutVars>
      </dgm:prSet>
      <dgm:spPr/>
      <dgm:t>
        <a:bodyPr/>
        <a:lstStyle/>
        <a:p>
          <a:endParaRPr lang="it-IT"/>
        </a:p>
      </dgm:t>
    </dgm:pt>
    <dgm:pt modelId="{F2DF2E33-0CA2-44EC-B688-6B0FD5AA7AE7}" type="pres">
      <dgm:prSet presAssocID="{51AC85B0-CB65-465E-9EB8-5EC4D82577CD}" presName="hierRoot1" presStyleCnt="0">
        <dgm:presLayoutVars>
          <dgm:hierBranch val="init"/>
        </dgm:presLayoutVars>
      </dgm:prSet>
      <dgm:spPr/>
    </dgm:pt>
    <dgm:pt modelId="{DE45FD49-9D83-439C-8A04-D374FBB8D934}" type="pres">
      <dgm:prSet presAssocID="{51AC85B0-CB65-465E-9EB8-5EC4D82577CD}" presName="rootComposite1" presStyleCnt="0"/>
      <dgm:spPr/>
    </dgm:pt>
    <dgm:pt modelId="{0841A99B-6153-4981-809A-580FEAD3560A}" type="pres">
      <dgm:prSet presAssocID="{51AC85B0-CB65-465E-9EB8-5EC4D82577CD}" presName="rootText1" presStyleLbl="node0" presStyleIdx="0" presStyleCnt="4">
        <dgm:presLayoutVars>
          <dgm:chPref val="3"/>
        </dgm:presLayoutVars>
      </dgm:prSet>
      <dgm:spPr/>
      <dgm:t>
        <a:bodyPr/>
        <a:lstStyle/>
        <a:p>
          <a:endParaRPr lang="it-IT"/>
        </a:p>
      </dgm:t>
    </dgm:pt>
    <dgm:pt modelId="{91792DB7-0525-4354-AD63-9F3BBA0F7D4A}" type="pres">
      <dgm:prSet presAssocID="{51AC85B0-CB65-465E-9EB8-5EC4D82577CD}" presName="rootConnector1" presStyleLbl="node1" presStyleIdx="0" presStyleCnt="0"/>
      <dgm:spPr/>
      <dgm:t>
        <a:bodyPr/>
        <a:lstStyle/>
        <a:p>
          <a:endParaRPr lang="it-IT"/>
        </a:p>
      </dgm:t>
    </dgm:pt>
    <dgm:pt modelId="{431E027C-0B84-4AF2-A22A-7ACCE1B886D9}" type="pres">
      <dgm:prSet presAssocID="{51AC85B0-CB65-465E-9EB8-5EC4D82577CD}" presName="hierChild2" presStyleCnt="0"/>
      <dgm:spPr/>
    </dgm:pt>
    <dgm:pt modelId="{4D2D9037-7608-4AB6-AA72-D6739A626803}" type="pres">
      <dgm:prSet presAssocID="{51AC85B0-CB65-465E-9EB8-5EC4D82577CD}" presName="hierChild3" presStyleCnt="0"/>
      <dgm:spPr/>
    </dgm:pt>
    <dgm:pt modelId="{A6A3C2FF-B3C9-4584-893C-DAD18C6A0D1A}" type="pres">
      <dgm:prSet presAssocID="{DFBB9668-47FE-4D09-9A49-6FD77EA51311}" presName="hierRoot1" presStyleCnt="0">
        <dgm:presLayoutVars>
          <dgm:hierBranch val="init"/>
        </dgm:presLayoutVars>
      </dgm:prSet>
      <dgm:spPr/>
    </dgm:pt>
    <dgm:pt modelId="{408BFE55-4796-4AAD-ABE9-B347A72BEFD9}" type="pres">
      <dgm:prSet presAssocID="{DFBB9668-47FE-4D09-9A49-6FD77EA51311}" presName="rootComposite1" presStyleCnt="0"/>
      <dgm:spPr/>
    </dgm:pt>
    <dgm:pt modelId="{3B5A2789-CA6F-4A9F-8D01-3BFB98CADB79}" type="pres">
      <dgm:prSet presAssocID="{DFBB9668-47FE-4D09-9A49-6FD77EA51311}" presName="rootText1" presStyleLbl="node0" presStyleIdx="1" presStyleCnt="4">
        <dgm:presLayoutVars>
          <dgm:chPref val="3"/>
        </dgm:presLayoutVars>
      </dgm:prSet>
      <dgm:spPr/>
      <dgm:t>
        <a:bodyPr/>
        <a:lstStyle/>
        <a:p>
          <a:endParaRPr lang="it-IT"/>
        </a:p>
      </dgm:t>
    </dgm:pt>
    <dgm:pt modelId="{B988B635-F6D2-4FF4-A86F-57EBA3C99C22}" type="pres">
      <dgm:prSet presAssocID="{DFBB9668-47FE-4D09-9A49-6FD77EA51311}" presName="rootConnector1" presStyleLbl="node1" presStyleIdx="0" presStyleCnt="0"/>
      <dgm:spPr/>
      <dgm:t>
        <a:bodyPr/>
        <a:lstStyle/>
        <a:p>
          <a:endParaRPr lang="it-IT"/>
        </a:p>
      </dgm:t>
    </dgm:pt>
    <dgm:pt modelId="{738E80D4-53C6-4383-8FA2-418F10DC0E84}" type="pres">
      <dgm:prSet presAssocID="{DFBB9668-47FE-4D09-9A49-6FD77EA51311}" presName="hierChild2" presStyleCnt="0"/>
      <dgm:spPr/>
    </dgm:pt>
    <dgm:pt modelId="{B8A07570-DB2F-4E51-9492-960207087091}" type="pres">
      <dgm:prSet presAssocID="{DFBB9668-47FE-4D09-9A49-6FD77EA51311}" presName="hierChild3" presStyleCnt="0"/>
      <dgm:spPr/>
    </dgm:pt>
    <dgm:pt modelId="{4C121BC5-B4FB-4220-80E3-146E7B229E08}" type="pres">
      <dgm:prSet presAssocID="{08DCACC2-140B-4D6C-8095-A952A6870FCB}" presName="hierRoot1" presStyleCnt="0">
        <dgm:presLayoutVars>
          <dgm:hierBranch val="init"/>
        </dgm:presLayoutVars>
      </dgm:prSet>
      <dgm:spPr/>
    </dgm:pt>
    <dgm:pt modelId="{D21A21A6-C0AD-4C01-B071-3667DC51A4D0}" type="pres">
      <dgm:prSet presAssocID="{08DCACC2-140B-4D6C-8095-A952A6870FCB}" presName="rootComposite1" presStyleCnt="0"/>
      <dgm:spPr/>
    </dgm:pt>
    <dgm:pt modelId="{3E586CD2-8F36-4F2B-88CE-C22A9AF31EA0}" type="pres">
      <dgm:prSet presAssocID="{08DCACC2-140B-4D6C-8095-A952A6870FCB}" presName="rootText1" presStyleLbl="node0" presStyleIdx="2" presStyleCnt="4" custLinFactNeighborX="-3342" custLinFactNeighborY="-2674">
        <dgm:presLayoutVars>
          <dgm:chPref val="3"/>
        </dgm:presLayoutVars>
      </dgm:prSet>
      <dgm:spPr/>
      <dgm:t>
        <a:bodyPr/>
        <a:lstStyle/>
        <a:p>
          <a:endParaRPr lang="it-IT"/>
        </a:p>
      </dgm:t>
    </dgm:pt>
    <dgm:pt modelId="{AD69312B-460C-40E3-B5D9-461EECF5C442}" type="pres">
      <dgm:prSet presAssocID="{08DCACC2-140B-4D6C-8095-A952A6870FCB}" presName="rootConnector1" presStyleLbl="node1" presStyleIdx="0" presStyleCnt="0"/>
      <dgm:spPr/>
      <dgm:t>
        <a:bodyPr/>
        <a:lstStyle/>
        <a:p>
          <a:endParaRPr lang="it-IT"/>
        </a:p>
      </dgm:t>
    </dgm:pt>
    <dgm:pt modelId="{2CA75837-D69A-477E-AC03-05B62BDC0CEA}" type="pres">
      <dgm:prSet presAssocID="{08DCACC2-140B-4D6C-8095-A952A6870FCB}" presName="hierChild2" presStyleCnt="0"/>
      <dgm:spPr/>
    </dgm:pt>
    <dgm:pt modelId="{9E1481FC-DEF5-43D9-844B-10073B6341B2}" type="pres">
      <dgm:prSet presAssocID="{08DCACC2-140B-4D6C-8095-A952A6870FCB}" presName="hierChild3" presStyleCnt="0"/>
      <dgm:spPr/>
    </dgm:pt>
    <dgm:pt modelId="{B79187B4-B28F-474F-BA62-5B939DEA50F8}" type="pres">
      <dgm:prSet presAssocID="{9F68CDE3-602E-4F28-9845-B2B1A363D574}" presName="hierRoot1" presStyleCnt="0">
        <dgm:presLayoutVars>
          <dgm:hierBranch val="init"/>
        </dgm:presLayoutVars>
      </dgm:prSet>
      <dgm:spPr/>
    </dgm:pt>
    <dgm:pt modelId="{8634789E-1F6F-4690-B2CF-A8BC5E34B40E}" type="pres">
      <dgm:prSet presAssocID="{9F68CDE3-602E-4F28-9845-B2B1A363D574}" presName="rootComposite1" presStyleCnt="0"/>
      <dgm:spPr/>
    </dgm:pt>
    <dgm:pt modelId="{3CED6750-99E7-4904-BEAC-9B81568F2EB3}" type="pres">
      <dgm:prSet presAssocID="{9F68CDE3-602E-4F28-9845-B2B1A363D574}" presName="rootText1" presStyleLbl="node0" presStyleIdx="3" presStyleCnt="4" custLinFactNeighborX="240" custLinFactNeighborY="-4010">
        <dgm:presLayoutVars>
          <dgm:chPref val="3"/>
        </dgm:presLayoutVars>
      </dgm:prSet>
      <dgm:spPr/>
      <dgm:t>
        <a:bodyPr/>
        <a:lstStyle/>
        <a:p>
          <a:endParaRPr lang="it-IT"/>
        </a:p>
      </dgm:t>
    </dgm:pt>
    <dgm:pt modelId="{B26A4F82-5171-40C9-869A-32B1AF1A959C}" type="pres">
      <dgm:prSet presAssocID="{9F68CDE3-602E-4F28-9845-B2B1A363D574}" presName="rootConnector1" presStyleLbl="node1" presStyleIdx="0" presStyleCnt="0"/>
      <dgm:spPr/>
      <dgm:t>
        <a:bodyPr/>
        <a:lstStyle/>
        <a:p>
          <a:endParaRPr lang="it-IT"/>
        </a:p>
      </dgm:t>
    </dgm:pt>
    <dgm:pt modelId="{7BC2234A-6267-4DFA-A130-77E3DFF24799}" type="pres">
      <dgm:prSet presAssocID="{9F68CDE3-602E-4F28-9845-B2B1A363D574}" presName="hierChild2" presStyleCnt="0"/>
      <dgm:spPr/>
    </dgm:pt>
    <dgm:pt modelId="{FEA364E7-8C40-49A7-BB7F-E69D76DB8EF1}" type="pres">
      <dgm:prSet presAssocID="{9F68CDE3-602E-4F28-9845-B2B1A363D574}" presName="hierChild3" presStyleCnt="0"/>
      <dgm:spPr/>
    </dgm:pt>
  </dgm:ptLst>
  <dgm:cxnLst>
    <dgm:cxn modelId="{6EE61A90-539F-4CD3-85C0-3EDB5775AD03}" type="presOf" srcId="{08DCACC2-140B-4D6C-8095-A952A6870FCB}" destId="{AD69312B-460C-40E3-B5D9-461EECF5C442}" srcOrd="1" destOrd="0" presId="urn:microsoft.com/office/officeart/2005/8/layout/orgChart1"/>
    <dgm:cxn modelId="{6A5FB0DE-E7FD-46C9-ADBA-2F683968F3FE}" srcId="{E4219FCD-07C4-436C-933F-F7ABA812CFE6}" destId="{9F68CDE3-602E-4F28-9845-B2B1A363D574}" srcOrd="3" destOrd="0" parTransId="{B05ED903-8C5A-41ED-A233-475CF222CEC3}" sibTransId="{1C81BA6C-5932-47C3-A4C4-C2F53A39939D}"/>
    <dgm:cxn modelId="{9915FDE8-41CA-4B41-B5E3-B9D2887974EB}" type="presOf" srcId="{51AC85B0-CB65-465E-9EB8-5EC4D82577CD}" destId="{0841A99B-6153-4981-809A-580FEAD3560A}" srcOrd="0" destOrd="0" presId="urn:microsoft.com/office/officeart/2005/8/layout/orgChart1"/>
    <dgm:cxn modelId="{228CEA63-5074-4D16-8E19-13B9AFF7B3BC}" srcId="{E4219FCD-07C4-436C-933F-F7ABA812CFE6}" destId="{08DCACC2-140B-4D6C-8095-A952A6870FCB}" srcOrd="2" destOrd="0" parTransId="{E70E944B-CF4B-4C1E-8B80-7B1F17CDD950}" sibTransId="{E94E3873-D3F4-455D-BBF4-A59C4EC7FE57}"/>
    <dgm:cxn modelId="{53107BAA-EB3F-4247-B016-E4732D07EE87}" srcId="{E4219FCD-07C4-436C-933F-F7ABA812CFE6}" destId="{51AC85B0-CB65-465E-9EB8-5EC4D82577CD}" srcOrd="0" destOrd="0" parTransId="{F6739AA2-C906-4DFC-9D13-4C794CEA2E4C}" sibTransId="{8F4BE748-9852-44ED-83FD-DA22560FE6AA}"/>
    <dgm:cxn modelId="{67E5CE4B-8F66-4BF7-9246-BA62845757E6}" type="presOf" srcId="{08DCACC2-140B-4D6C-8095-A952A6870FCB}" destId="{3E586CD2-8F36-4F2B-88CE-C22A9AF31EA0}" srcOrd="0" destOrd="0" presId="urn:microsoft.com/office/officeart/2005/8/layout/orgChart1"/>
    <dgm:cxn modelId="{45C90447-F302-4659-A01D-647736E8CE7C}" type="presOf" srcId="{E4219FCD-07C4-436C-933F-F7ABA812CFE6}" destId="{D1E3CC4D-A5FE-4885-B78E-89815BDF8EB3}" srcOrd="0" destOrd="0" presId="urn:microsoft.com/office/officeart/2005/8/layout/orgChart1"/>
    <dgm:cxn modelId="{1FAF13CC-7ABA-4681-9D4D-845386A3E43D}" type="presOf" srcId="{DFBB9668-47FE-4D09-9A49-6FD77EA51311}" destId="{3B5A2789-CA6F-4A9F-8D01-3BFB98CADB79}" srcOrd="0" destOrd="0" presId="urn:microsoft.com/office/officeart/2005/8/layout/orgChart1"/>
    <dgm:cxn modelId="{C0D1DCD3-74DA-4B28-BDCD-CCFFAE6EC5E4}" type="presOf" srcId="{9F68CDE3-602E-4F28-9845-B2B1A363D574}" destId="{B26A4F82-5171-40C9-869A-32B1AF1A959C}" srcOrd="1" destOrd="0" presId="urn:microsoft.com/office/officeart/2005/8/layout/orgChart1"/>
    <dgm:cxn modelId="{BE420427-DC60-4964-BB28-70C90386A573}" srcId="{E4219FCD-07C4-436C-933F-F7ABA812CFE6}" destId="{DFBB9668-47FE-4D09-9A49-6FD77EA51311}" srcOrd="1" destOrd="0" parTransId="{D9148303-8115-4EB4-9683-7F276DCCF039}" sibTransId="{454A3638-CF13-4BCE-8071-A7FDEFBBACD5}"/>
    <dgm:cxn modelId="{7CC03640-98EB-4799-BB25-B5A09031A8DA}" type="presOf" srcId="{51AC85B0-CB65-465E-9EB8-5EC4D82577CD}" destId="{91792DB7-0525-4354-AD63-9F3BBA0F7D4A}" srcOrd="1" destOrd="0" presId="urn:microsoft.com/office/officeart/2005/8/layout/orgChart1"/>
    <dgm:cxn modelId="{A0FFC4D6-3536-4EB8-AB0B-16F81244AA9F}" type="presOf" srcId="{DFBB9668-47FE-4D09-9A49-6FD77EA51311}" destId="{B988B635-F6D2-4FF4-A86F-57EBA3C99C22}" srcOrd="1" destOrd="0" presId="urn:microsoft.com/office/officeart/2005/8/layout/orgChart1"/>
    <dgm:cxn modelId="{DF8FB10C-7C7B-4A1E-9A16-47ED505094B3}" type="presOf" srcId="{9F68CDE3-602E-4F28-9845-B2B1A363D574}" destId="{3CED6750-99E7-4904-BEAC-9B81568F2EB3}" srcOrd="0" destOrd="0" presId="urn:microsoft.com/office/officeart/2005/8/layout/orgChart1"/>
    <dgm:cxn modelId="{97D24A4F-158E-4471-9DAE-499E70A04CFA}" type="presParOf" srcId="{D1E3CC4D-A5FE-4885-B78E-89815BDF8EB3}" destId="{F2DF2E33-0CA2-44EC-B688-6B0FD5AA7AE7}" srcOrd="0" destOrd="0" presId="urn:microsoft.com/office/officeart/2005/8/layout/orgChart1"/>
    <dgm:cxn modelId="{AC16932F-B146-4B97-BE93-F13D9DE7F862}" type="presParOf" srcId="{F2DF2E33-0CA2-44EC-B688-6B0FD5AA7AE7}" destId="{DE45FD49-9D83-439C-8A04-D374FBB8D934}" srcOrd="0" destOrd="0" presId="urn:microsoft.com/office/officeart/2005/8/layout/orgChart1"/>
    <dgm:cxn modelId="{BA229979-A139-4D3B-97BE-41F15812964F}" type="presParOf" srcId="{DE45FD49-9D83-439C-8A04-D374FBB8D934}" destId="{0841A99B-6153-4981-809A-580FEAD3560A}" srcOrd="0" destOrd="0" presId="urn:microsoft.com/office/officeart/2005/8/layout/orgChart1"/>
    <dgm:cxn modelId="{C59F44E6-68D0-40D5-B93D-95FC8ACC4D9C}" type="presParOf" srcId="{DE45FD49-9D83-439C-8A04-D374FBB8D934}" destId="{91792DB7-0525-4354-AD63-9F3BBA0F7D4A}" srcOrd="1" destOrd="0" presId="urn:microsoft.com/office/officeart/2005/8/layout/orgChart1"/>
    <dgm:cxn modelId="{DEFC3014-91EC-43BF-9FB3-551A83E61B8B}" type="presParOf" srcId="{F2DF2E33-0CA2-44EC-B688-6B0FD5AA7AE7}" destId="{431E027C-0B84-4AF2-A22A-7ACCE1B886D9}" srcOrd="1" destOrd="0" presId="urn:microsoft.com/office/officeart/2005/8/layout/orgChart1"/>
    <dgm:cxn modelId="{EC452CEE-57D6-4BB0-AC9D-C89341A873D2}" type="presParOf" srcId="{F2DF2E33-0CA2-44EC-B688-6B0FD5AA7AE7}" destId="{4D2D9037-7608-4AB6-AA72-D6739A626803}" srcOrd="2" destOrd="0" presId="urn:microsoft.com/office/officeart/2005/8/layout/orgChart1"/>
    <dgm:cxn modelId="{279DE045-D2F1-4249-A8D5-1F2EA910687F}" type="presParOf" srcId="{D1E3CC4D-A5FE-4885-B78E-89815BDF8EB3}" destId="{A6A3C2FF-B3C9-4584-893C-DAD18C6A0D1A}" srcOrd="1" destOrd="0" presId="urn:microsoft.com/office/officeart/2005/8/layout/orgChart1"/>
    <dgm:cxn modelId="{6F8DFCAB-BA30-49B0-AAC0-642C18EB0765}" type="presParOf" srcId="{A6A3C2FF-B3C9-4584-893C-DAD18C6A0D1A}" destId="{408BFE55-4796-4AAD-ABE9-B347A72BEFD9}" srcOrd="0" destOrd="0" presId="urn:microsoft.com/office/officeart/2005/8/layout/orgChart1"/>
    <dgm:cxn modelId="{EB92DDE5-23F8-4A18-B437-3419491E49D7}" type="presParOf" srcId="{408BFE55-4796-4AAD-ABE9-B347A72BEFD9}" destId="{3B5A2789-CA6F-4A9F-8D01-3BFB98CADB79}" srcOrd="0" destOrd="0" presId="urn:microsoft.com/office/officeart/2005/8/layout/orgChart1"/>
    <dgm:cxn modelId="{1346FCD0-01D3-4F4D-90B1-2A1ECB575C99}" type="presParOf" srcId="{408BFE55-4796-4AAD-ABE9-B347A72BEFD9}" destId="{B988B635-F6D2-4FF4-A86F-57EBA3C99C22}" srcOrd="1" destOrd="0" presId="urn:microsoft.com/office/officeart/2005/8/layout/orgChart1"/>
    <dgm:cxn modelId="{3A793E28-C012-4158-B7F5-CC1D789CFAAD}" type="presParOf" srcId="{A6A3C2FF-B3C9-4584-893C-DAD18C6A0D1A}" destId="{738E80D4-53C6-4383-8FA2-418F10DC0E84}" srcOrd="1" destOrd="0" presId="urn:microsoft.com/office/officeart/2005/8/layout/orgChart1"/>
    <dgm:cxn modelId="{E1177C98-D0BD-4D87-A29B-7AC7E633DBC9}" type="presParOf" srcId="{A6A3C2FF-B3C9-4584-893C-DAD18C6A0D1A}" destId="{B8A07570-DB2F-4E51-9492-960207087091}" srcOrd="2" destOrd="0" presId="urn:microsoft.com/office/officeart/2005/8/layout/orgChart1"/>
    <dgm:cxn modelId="{7AAB1FDD-78A9-433B-AA97-0A638947972F}" type="presParOf" srcId="{D1E3CC4D-A5FE-4885-B78E-89815BDF8EB3}" destId="{4C121BC5-B4FB-4220-80E3-146E7B229E08}" srcOrd="2" destOrd="0" presId="urn:microsoft.com/office/officeart/2005/8/layout/orgChart1"/>
    <dgm:cxn modelId="{5164109F-1978-470B-98B2-1C6312C093FB}" type="presParOf" srcId="{4C121BC5-B4FB-4220-80E3-146E7B229E08}" destId="{D21A21A6-C0AD-4C01-B071-3667DC51A4D0}" srcOrd="0" destOrd="0" presId="urn:microsoft.com/office/officeart/2005/8/layout/orgChart1"/>
    <dgm:cxn modelId="{C299E4E7-A2BB-4807-B2B1-4BE30AA900AE}" type="presParOf" srcId="{D21A21A6-C0AD-4C01-B071-3667DC51A4D0}" destId="{3E586CD2-8F36-4F2B-88CE-C22A9AF31EA0}" srcOrd="0" destOrd="0" presId="urn:microsoft.com/office/officeart/2005/8/layout/orgChart1"/>
    <dgm:cxn modelId="{3691AFA4-22B7-4403-A20B-7276F7E70C6B}" type="presParOf" srcId="{D21A21A6-C0AD-4C01-B071-3667DC51A4D0}" destId="{AD69312B-460C-40E3-B5D9-461EECF5C442}" srcOrd="1" destOrd="0" presId="urn:microsoft.com/office/officeart/2005/8/layout/orgChart1"/>
    <dgm:cxn modelId="{FB8F5981-FFC2-467C-A31A-2C74003F7A47}" type="presParOf" srcId="{4C121BC5-B4FB-4220-80E3-146E7B229E08}" destId="{2CA75837-D69A-477E-AC03-05B62BDC0CEA}" srcOrd="1" destOrd="0" presId="urn:microsoft.com/office/officeart/2005/8/layout/orgChart1"/>
    <dgm:cxn modelId="{CA1F7F45-BEAB-4199-9915-C0E4DC516C16}" type="presParOf" srcId="{4C121BC5-B4FB-4220-80E3-146E7B229E08}" destId="{9E1481FC-DEF5-43D9-844B-10073B6341B2}" srcOrd="2" destOrd="0" presId="urn:microsoft.com/office/officeart/2005/8/layout/orgChart1"/>
    <dgm:cxn modelId="{09717E32-FB93-4CD8-B25B-6DC9CA6379F0}" type="presParOf" srcId="{D1E3CC4D-A5FE-4885-B78E-89815BDF8EB3}" destId="{B79187B4-B28F-474F-BA62-5B939DEA50F8}" srcOrd="3" destOrd="0" presId="urn:microsoft.com/office/officeart/2005/8/layout/orgChart1"/>
    <dgm:cxn modelId="{5DE8CCB7-48F9-4CFE-8073-B51169CED6BF}" type="presParOf" srcId="{B79187B4-B28F-474F-BA62-5B939DEA50F8}" destId="{8634789E-1F6F-4690-B2CF-A8BC5E34B40E}" srcOrd="0" destOrd="0" presId="urn:microsoft.com/office/officeart/2005/8/layout/orgChart1"/>
    <dgm:cxn modelId="{662CC1DD-6DE2-4AA4-9C18-B6147612AC36}" type="presParOf" srcId="{8634789E-1F6F-4690-B2CF-A8BC5E34B40E}" destId="{3CED6750-99E7-4904-BEAC-9B81568F2EB3}" srcOrd="0" destOrd="0" presId="urn:microsoft.com/office/officeart/2005/8/layout/orgChart1"/>
    <dgm:cxn modelId="{4F28C753-6DE1-427D-81BE-ACC63DF33719}" type="presParOf" srcId="{8634789E-1F6F-4690-B2CF-A8BC5E34B40E}" destId="{B26A4F82-5171-40C9-869A-32B1AF1A959C}" srcOrd="1" destOrd="0" presId="urn:microsoft.com/office/officeart/2005/8/layout/orgChart1"/>
    <dgm:cxn modelId="{C51C1D56-0110-474F-BE74-B622C998C5BD}" type="presParOf" srcId="{B79187B4-B28F-474F-BA62-5B939DEA50F8}" destId="{7BC2234A-6267-4DFA-A130-77E3DFF24799}" srcOrd="1" destOrd="0" presId="urn:microsoft.com/office/officeart/2005/8/layout/orgChart1"/>
    <dgm:cxn modelId="{6E4E9FA7-CBA2-412F-BE67-5DA32223C2AB}" type="presParOf" srcId="{B79187B4-B28F-474F-BA62-5B939DEA50F8}" destId="{FEA364E7-8C40-49A7-BB7F-E69D76DB8EF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6AD3EB2-C694-49BC-AD2D-FF9F5C0B8580}"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it-IT"/>
        </a:p>
      </dgm:t>
    </dgm:pt>
    <dgm:pt modelId="{B380F602-FF8A-4F34-9494-6FCD3E5FECDF}">
      <dgm:prSet phldrT="[Testo]"/>
      <dgm:spPr/>
      <dgm:t>
        <a:bodyPr/>
        <a:lstStyle/>
        <a:p>
          <a:pPr algn="just">
            <a:buNone/>
          </a:pPr>
          <a:r>
            <a:rPr lang="it-IT" dirty="0">
              <a:latin typeface="Montserrat" panose="00000500000000000000" pitchFamily="2" charset="0"/>
            </a:rPr>
            <a:t>Strategia dell’UE per raggiungere gli obiettivi climatici fissati nel 2030 e nel 2050: </a:t>
          </a:r>
        </a:p>
      </dgm:t>
    </dgm:pt>
    <dgm:pt modelId="{9E49F026-B86A-4709-9A53-8827DF2297B6}" type="parTrans" cxnId="{21FAC6E9-B252-4D04-90E5-8587EC677733}">
      <dgm:prSet/>
      <dgm:spPr/>
      <dgm:t>
        <a:bodyPr/>
        <a:lstStyle/>
        <a:p>
          <a:endParaRPr lang="it-IT"/>
        </a:p>
      </dgm:t>
    </dgm:pt>
    <dgm:pt modelId="{1B5D4694-143F-4657-9606-F46E3EB468CA}" type="sibTrans" cxnId="{21FAC6E9-B252-4D04-90E5-8587EC677733}">
      <dgm:prSet/>
      <dgm:spPr/>
      <dgm:t>
        <a:bodyPr/>
        <a:lstStyle/>
        <a:p>
          <a:endParaRPr lang="it-IT"/>
        </a:p>
      </dgm:t>
    </dgm:pt>
    <dgm:pt modelId="{F6BCBD20-3D41-44F6-9053-D339C7CA17AA}">
      <dgm:prSet phldrT="[Testo]"/>
      <dgm:spPr/>
      <dgm:t>
        <a:bodyPr/>
        <a:lstStyle/>
        <a:p>
          <a:pPr>
            <a:buNone/>
          </a:pPr>
          <a:r>
            <a:rPr lang="it-IT" dirty="0">
              <a:latin typeface="Montserrat" panose="00000500000000000000" pitchFamily="2" charset="0"/>
            </a:rPr>
            <a:t>2030:</a:t>
          </a:r>
          <a:r>
            <a:rPr lang="it-IT" dirty="0">
              <a:latin typeface="Montserrat" panose="00000500000000000000" pitchFamily="2" charset="0"/>
              <a:sym typeface="Wingdings" panose="05000000000000000000" pitchFamily="2" charset="2"/>
            </a:rPr>
            <a:t> riduzione nell’UE delle emissioni nette di gas serra al 55%</a:t>
          </a:r>
          <a:endParaRPr lang="it-IT" dirty="0">
            <a:latin typeface="Montserrat" panose="00000500000000000000" pitchFamily="2" charset="0"/>
          </a:endParaRPr>
        </a:p>
      </dgm:t>
    </dgm:pt>
    <dgm:pt modelId="{D3A19A44-A603-4E2A-95CE-2B7B719A7C0C}" type="parTrans" cxnId="{E740FE2E-7254-44B6-8334-283CB308596F}">
      <dgm:prSet/>
      <dgm:spPr/>
      <dgm:t>
        <a:bodyPr/>
        <a:lstStyle/>
        <a:p>
          <a:endParaRPr lang="it-IT"/>
        </a:p>
      </dgm:t>
    </dgm:pt>
    <dgm:pt modelId="{50371B19-351C-4168-9595-CDE0D46CE24D}" type="sibTrans" cxnId="{E740FE2E-7254-44B6-8334-283CB308596F}">
      <dgm:prSet/>
      <dgm:spPr/>
      <dgm:t>
        <a:bodyPr/>
        <a:lstStyle/>
        <a:p>
          <a:endParaRPr lang="it-IT"/>
        </a:p>
      </dgm:t>
    </dgm:pt>
    <dgm:pt modelId="{15AB86EC-3853-4EA3-B031-950C008F3B15}">
      <dgm:prSet phldrT="[Testo]"/>
      <dgm:spPr/>
      <dgm:t>
        <a:bodyPr/>
        <a:lstStyle/>
        <a:p>
          <a:pPr>
            <a:buNone/>
          </a:pPr>
          <a:r>
            <a:rPr lang="it-IT" dirty="0">
              <a:latin typeface="Montserrat" panose="00000500000000000000" pitchFamily="2" charset="0"/>
              <a:sym typeface="Wingdings" panose="05000000000000000000" pitchFamily="2" charset="2"/>
            </a:rPr>
            <a:t>2050: raggiungimento della neutralità climatica</a:t>
          </a:r>
          <a:endParaRPr lang="it-IT" dirty="0">
            <a:latin typeface="Montserrat" panose="00000500000000000000" pitchFamily="2" charset="0"/>
          </a:endParaRPr>
        </a:p>
      </dgm:t>
    </dgm:pt>
    <dgm:pt modelId="{3AB7D2D3-0AA1-4191-9886-A3DA9D9DDEE3}" type="parTrans" cxnId="{05B54CEF-4875-4F28-B96C-BFCED5EDFD66}">
      <dgm:prSet/>
      <dgm:spPr/>
      <dgm:t>
        <a:bodyPr/>
        <a:lstStyle/>
        <a:p>
          <a:endParaRPr lang="it-IT"/>
        </a:p>
      </dgm:t>
    </dgm:pt>
    <dgm:pt modelId="{A9DE6DDC-F4DD-45AC-9436-C69783118569}" type="sibTrans" cxnId="{05B54CEF-4875-4F28-B96C-BFCED5EDFD66}">
      <dgm:prSet/>
      <dgm:spPr/>
      <dgm:t>
        <a:bodyPr/>
        <a:lstStyle/>
        <a:p>
          <a:endParaRPr lang="it-IT"/>
        </a:p>
      </dgm:t>
    </dgm:pt>
    <dgm:pt modelId="{49200E92-463C-4125-AA98-D7F8B1AFC895}" type="pres">
      <dgm:prSet presAssocID="{B6AD3EB2-C694-49BC-AD2D-FF9F5C0B8580}" presName="outerComposite" presStyleCnt="0">
        <dgm:presLayoutVars>
          <dgm:chMax val="5"/>
          <dgm:dir/>
          <dgm:resizeHandles val="exact"/>
        </dgm:presLayoutVars>
      </dgm:prSet>
      <dgm:spPr/>
      <dgm:t>
        <a:bodyPr/>
        <a:lstStyle/>
        <a:p>
          <a:endParaRPr lang="it-IT"/>
        </a:p>
      </dgm:t>
    </dgm:pt>
    <dgm:pt modelId="{3A33ECA2-F599-45DC-B456-7547BA6C3D42}" type="pres">
      <dgm:prSet presAssocID="{B6AD3EB2-C694-49BC-AD2D-FF9F5C0B8580}" presName="dummyMaxCanvas" presStyleCnt="0">
        <dgm:presLayoutVars/>
      </dgm:prSet>
      <dgm:spPr/>
    </dgm:pt>
    <dgm:pt modelId="{8896327A-10D0-4ED7-A888-6E7FBDF9915E}" type="pres">
      <dgm:prSet presAssocID="{B6AD3EB2-C694-49BC-AD2D-FF9F5C0B8580}" presName="ThreeNodes_1" presStyleLbl="node1" presStyleIdx="0" presStyleCnt="3">
        <dgm:presLayoutVars>
          <dgm:bulletEnabled val="1"/>
        </dgm:presLayoutVars>
      </dgm:prSet>
      <dgm:spPr/>
      <dgm:t>
        <a:bodyPr/>
        <a:lstStyle/>
        <a:p>
          <a:endParaRPr lang="it-IT"/>
        </a:p>
      </dgm:t>
    </dgm:pt>
    <dgm:pt modelId="{9FE76029-C696-4655-873B-307F8DF1643C}" type="pres">
      <dgm:prSet presAssocID="{B6AD3EB2-C694-49BC-AD2D-FF9F5C0B8580}" presName="ThreeNodes_2" presStyleLbl="node1" presStyleIdx="1" presStyleCnt="3">
        <dgm:presLayoutVars>
          <dgm:bulletEnabled val="1"/>
        </dgm:presLayoutVars>
      </dgm:prSet>
      <dgm:spPr/>
      <dgm:t>
        <a:bodyPr/>
        <a:lstStyle/>
        <a:p>
          <a:endParaRPr lang="it-IT"/>
        </a:p>
      </dgm:t>
    </dgm:pt>
    <dgm:pt modelId="{3E2F1294-95B3-4320-9A12-3181C0A94E8B}" type="pres">
      <dgm:prSet presAssocID="{B6AD3EB2-C694-49BC-AD2D-FF9F5C0B8580}" presName="ThreeNodes_3" presStyleLbl="node1" presStyleIdx="2" presStyleCnt="3">
        <dgm:presLayoutVars>
          <dgm:bulletEnabled val="1"/>
        </dgm:presLayoutVars>
      </dgm:prSet>
      <dgm:spPr/>
      <dgm:t>
        <a:bodyPr/>
        <a:lstStyle/>
        <a:p>
          <a:endParaRPr lang="it-IT"/>
        </a:p>
      </dgm:t>
    </dgm:pt>
    <dgm:pt modelId="{778C8436-42C0-4DB1-9443-0DF85F803CA0}" type="pres">
      <dgm:prSet presAssocID="{B6AD3EB2-C694-49BC-AD2D-FF9F5C0B8580}" presName="ThreeConn_1-2" presStyleLbl="fgAccFollowNode1" presStyleIdx="0" presStyleCnt="2">
        <dgm:presLayoutVars>
          <dgm:bulletEnabled val="1"/>
        </dgm:presLayoutVars>
      </dgm:prSet>
      <dgm:spPr/>
      <dgm:t>
        <a:bodyPr/>
        <a:lstStyle/>
        <a:p>
          <a:endParaRPr lang="it-IT"/>
        </a:p>
      </dgm:t>
    </dgm:pt>
    <dgm:pt modelId="{7907F991-59F2-44D8-A1E9-B661216E67EC}" type="pres">
      <dgm:prSet presAssocID="{B6AD3EB2-C694-49BC-AD2D-FF9F5C0B8580}" presName="ThreeConn_2-3" presStyleLbl="fgAccFollowNode1" presStyleIdx="1" presStyleCnt="2">
        <dgm:presLayoutVars>
          <dgm:bulletEnabled val="1"/>
        </dgm:presLayoutVars>
      </dgm:prSet>
      <dgm:spPr/>
      <dgm:t>
        <a:bodyPr/>
        <a:lstStyle/>
        <a:p>
          <a:endParaRPr lang="it-IT"/>
        </a:p>
      </dgm:t>
    </dgm:pt>
    <dgm:pt modelId="{54B235B6-C8E9-43A9-8E67-24BEB86C02B6}" type="pres">
      <dgm:prSet presAssocID="{B6AD3EB2-C694-49BC-AD2D-FF9F5C0B8580}" presName="ThreeNodes_1_text" presStyleLbl="node1" presStyleIdx="2" presStyleCnt="3">
        <dgm:presLayoutVars>
          <dgm:bulletEnabled val="1"/>
        </dgm:presLayoutVars>
      </dgm:prSet>
      <dgm:spPr/>
      <dgm:t>
        <a:bodyPr/>
        <a:lstStyle/>
        <a:p>
          <a:endParaRPr lang="it-IT"/>
        </a:p>
      </dgm:t>
    </dgm:pt>
    <dgm:pt modelId="{2E3358AB-FA11-401C-9B23-394EFB668FC6}" type="pres">
      <dgm:prSet presAssocID="{B6AD3EB2-C694-49BC-AD2D-FF9F5C0B8580}" presName="ThreeNodes_2_text" presStyleLbl="node1" presStyleIdx="2" presStyleCnt="3">
        <dgm:presLayoutVars>
          <dgm:bulletEnabled val="1"/>
        </dgm:presLayoutVars>
      </dgm:prSet>
      <dgm:spPr/>
      <dgm:t>
        <a:bodyPr/>
        <a:lstStyle/>
        <a:p>
          <a:endParaRPr lang="it-IT"/>
        </a:p>
      </dgm:t>
    </dgm:pt>
    <dgm:pt modelId="{149E488E-0005-4CDB-8E84-D7761A1E1626}" type="pres">
      <dgm:prSet presAssocID="{B6AD3EB2-C694-49BC-AD2D-FF9F5C0B8580}" presName="ThreeNodes_3_text" presStyleLbl="node1" presStyleIdx="2" presStyleCnt="3">
        <dgm:presLayoutVars>
          <dgm:bulletEnabled val="1"/>
        </dgm:presLayoutVars>
      </dgm:prSet>
      <dgm:spPr/>
      <dgm:t>
        <a:bodyPr/>
        <a:lstStyle/>
        <a:p>
          <a:endParaRPr lang="it-IT"/>
        </a:p>
      </dgm:t>
    </dgm:pt>
  </dgm:ptLst>
  <dgm:cxnLst>
    <dgm:cxn modelId="{85D1B9AC-F6B3-4993-8429-95FB7FE03944}" type="presOf" srcId="{F6BCBD20-3D41-44F6-9053-D339C7CA17AA}" destId="{9FE76029-C696-4655-873B-307F8DF1643C}" srcOrd="0" destOrd="0" presId="urn:microsoft.com/office/officeart/2005/8/layout/vProcess5"/>
    <dgm:cxn modelId="{7038C654-8955-4EF1-8ABB-699447E12A66}" type="presOf" srcId="{F6BCBD20-3D41-44F6-9053-D339C7CA17AA}" destId="{2E3358AB-FA11-401C-9B23-394EFB668FC6}" srcOrd="1" destOrd="0" presId="urn:microsoft.com/office/officeart/2005/8/layout/vProcess5"/>
    <dgm:cxn modelId="{386743DB-C366-4165-9A67-ABD6078D41AC}" type="presOf" srcId="{B6AD3EB2-C694-49BC-AD2D-FF9F5C0B8580}" destId="{49200E92-463C-4125-AA98-D7F8B1AFC895}" srcOrd="0" destOrd="0" presId="urn:microsoft.com/office/officeart/2005/8/layout/vProcess5"/>
    <dgm:cxn modelId="{E740FE2E-7254-44B6-8334-283CB308596F}" srcId="{B6AD3EB2-C694-49BC-AD2D-FF9F5C0B8580}" destId="{F6BCBD20-3D41-44F6-9053-D339C7CA17AA}" srcOrd="1" destOrd="0" parTransId="{D3A19A44-A603-4E2A-95CE-2B7B719A7C0C}" sibTransId="{50371B19-351C-4168-9595-CDE0D46CE24D}"/>
    <dgm:cxn modelId="{21FAC6E9-B252-4D04-90E5-8587EC677733}" srcId="{B6AD3EB2-C694-49BC-AD2D-FF9F5C0B8580}" destId="{B380F602-FF8A-4F34-9494-6FCD3E5FECDF}" srcOrd="0" destOrd="0" parTransId="{9E49F026-B86A-4709-9A53-8827DF2297B6}" sibTransId="{1B5D4694-143F-4657-9606-F46E3EB468CA}"/>
    <dgm:cxn modelId="{FB99EEFC-D281-4194-A864-1CA659FECEBD}" type="presOf" srcId="{15AB86EC-3853-4EA3-B031-950C008F3B15}" destId="{3E2F1294-95B3-4320-9A12-3181C0A94E8B}" srcOrd="0" destOrd="0" presId="urn:microsoft.com/office/officeart/2005/8/layout/vProcess5"/>
    <dgm:cxn modelId="{9838A58E-3669-41BA-962D-24E15DFD5D59}" type="presOf" srcId="{B380F602-FF8A-4F34-9494-6FCD3E5FECDF}" destId="{54B235B6-C8E9-43A9-8E67-24BEB86C02B6}" srcOrd="1" destOrd="0" presId="urn:microsoft.com/office/officeart/2005/8/layout/vProcess5"/>
    <dgm:cxn modelId="{B4BE4AD0-C222-40C9-AC9F-39EDD4EC1AF0}" type="presOf" srcId="{1B5D4694-143F-4657-9606-F46E3EB468CA}" destId="{778C8436-42C0-4DB1-9443-0DF85F803CA0}" srcOrd="0" destOrd="0" presId="urn:microsoft.com/office/officeart/2005/8/layout/vProcess5"/>
    <dgm:cxn modelId="{D15C9224-D412-4B40-A393-393833440F80}" type="presOf" srcId="{15AB86EC-3853-4EA3-B031-950C008F3B15}" destId="{149E488E-0005-4CDB-8E84-D7761A1E1626}" srcOrd="1" destOrd="0" presId="urn:microsoft.com/office/officeart/2005/8/layout/vProcess5"/>
    <dgm:cxn modelId="{9EF982D9-06F3-4489-BCBB-13A95120E0A5}" type="presOf" srcId="{50371B19-351C-4168-9595-CDE0D46CE24D}" destId="{7907F991-59F2-44D8-A1E9-B661216E67EC}" srcOrd="0" destOrd="0" presId="urn:microsoft.com/office/officeart/2005/8/layout/vProcess5"/>
    <dgm:cxn modelId="{05B54CEF-4875-4F28-B96C-BFCED5EDFD66}" srcId="{B6AD3EB2-C694-49BC-AD2D-FF9F5C0B8580}" destId="{15AB86EC-3853-4EA3-B031-950C008F3B15}" srcOrd="2" destOrd="0" parTransId="{3AB7D2D3-0AA1-4191-9886-A3DA9D9DDEE3}" sibTransId="{A9DE6DDC-F4DD-45AC-9436-C69783118569}"/>
    <dgm:cxn modelId="{427CDC28-DB77-4D03-A902-C61B2CC7AC30}" type="presOf" srcId="{B380F602-FF8A-4F34-9494-6FCD3E5FECDF}" destId="{8896327A-10D0-4ED7-A888-6E7FBDF9915E}" srcOrd="0" destOrd="0" presId="urn:microsoft.com/office/officeart/2005/8/layout/vProcess5"/>
    <dgm:cxn modelId="{1BD7F9D8-E58D-468D-B02E-E591478B9E76}" type="presParOf" srcId="{49200E92-463C-4125-AA98-D7F8B1AFC895}" destId="{3A33ECA2-F599-45DC-B456-7547BA6C3D42}" srcOrd="0" destOrd="0" presId="urn:microsoft.com/office/officeart/2005/8/layout/vProcess5"/>
    <dgm:cxn modelId="{BAB04D3D-2BD9-4331-AE79-81CB9C3D2CAD}" type="presParOf" srcId="{49200E92-463C-4125-AA98-D7F8B1AFC895}" destId="{8896327A-10D0-4ED7-A888-6E7FBDF9915E}" srcOrd="1" destOrd="0" presId="urn:microsoft.com/office/officeart/2005/8/layout/vProcess5"/>
    <dgm:cxn modelId="{A68B2699-86B9-401D-887F-46F24EBAB721}" type="presParOf" srcId="{49200E92-463C-4125-AA98-D7F8B1AFC895}" destId="{9FE76029-C696-4655-873B-307F8DF1643C}" srcOrd="2" destOrd="0" presId="urn:microsoft.com/office/officeart/2005/8/layout/vProcess5"/>
    <dgm:cxn modelId="{198B9FFD-B096-4B80-B707-D0CAA59092F4}" type="presParOf" srcId="{49200E92-463C-4125-AA98-D7F8B1AFC895}" destId="{3E2F1294-95B3-4320-9A12-3181C0A94E8B}" srcOrd="3" destOrd="0" presId="urn:microsoft.com/office/officeart/2005/8/layout/vProcess5"/>
    <dgm:cxn modelId="{A47F1F89-65E4-40C9-B2B9-BF76E0D4AF51}" type="presParOf" srcId="{49200E92-463C-4125-AA98-D7F8B1AFC895}" destId="{778C8436-42C0-4DB1-9443-0DF85F803CA0}" srcOrd="4" destOrd="0" presId="urn:microsoft.com/office/officeart/2005/8/layout/vProcess5"/>
    <dgm:cxn modelId="{FBA07BED-4236-48DE-A8F3-24BE738943E2}" type="presParOf" srcId="{49200E92-463C-4125-AA98-D7F8B1AFC895}" destId="{7907F991-59F2-44D8-A1E9-B661216E67EC}" srcOrd="5" destOrd="0" presId="urn:microsoft.com/office/officeart/2005/8/layout/vProcess5"/>
    <dgm:cxn modelId="{B5753423-DEEF-422C-8F85-D0C0C2BD7242}" type="presParOf" srcId="{49200E92-463C-4125-AA98-D7F8B1AFC895}" destId="{54B235B6-C8E9-43A9-8E67-24BEB86C02B6}" srcOrd="6" destOrd="0" presId="urn:microsoft.com/office/officeart/2005/8/layout/vProcess5"/>
    <dgm:cxn modelId="{30688AA5-AE05-4EF2-B5DA-F39E3CB0CD1C}" type="presParOf" srcId="{49200E92-463C-4125-AA98-D7F8B1AFC895}" destId="{2E3358AB-FA11-401C-9B23-394EFB668FC6}" srcOrd="7" destOrd="0" presId="urn:microsoft.com/office/officeart/2005/8/layout/vProcess5"/>
    <dgm:cxn modelId="{735BA42A-C965-4AAA-A6FF-38C36D896216}" type="presParOf" srcId="{49200E92-463C-4125-AA98-D7F8B1AFC895}" destId="{149E488E-0005-4CDB-8E84-D7761A1E162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8A94E3-022A-4761-BCAC-BCA473FDBA48}"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5491C88F-AEDC-4C38-9F45-C6048A361B8F}">
      <dgm:prSet/>
      <dgm:spPr/>
      <dgm:t>
        <a:bodyPr/>
        <a:lstStyle/>
        <a:p>
          <a:r>
            <a:rPr lang="it-IT" dirty="0"/>
            <a:t>Gruppo 1: società a responsabilità limitata UE con una soglia di fatturato netto mondiale superiore 150 milioni di Euro e oltre 500 dipendenti </a:t>
          </a:r>
          <a:endParaRPr lang="en-US" dirty="0"/>
        </a:p>
      </dgm:t>
    </dgm:pt>
    <dgm:pt modelId="{190EE74A-4FCD-4576-8B29-E29A520E36C1}" type="parTrans" cxnId="{9287E4DB-512E-405B-8146-89369F67D6C7}">
      <dgm:prSet/>
      <dgm:spPr/>
      <dgm:t>
        <a:bodyPr/>
        <a:lstStyle/>
        <a:p>
          <a:endParaRPr lang="en-US"/>
        </a:p>
      </dgm:t>
    </dgm:pt>
    <dgm:pt modelId="{90E0E242-F1C2-4392-88C1-A33F065C7643}" type="sibTrans" cxnId="{9287E4DB-512E-405B-8146-89369F67D6C7}">
      <dgm:prSet/>
      <dgm:spPr/>
      <dgm:t>
        <a:bodyPr/>
        <a:lstStyle/>
        <a:p>
          <a:endParaRPr lang="en-US"/>
        </a:p>
      </dgm:t>
    </dgm:pt>
    <dgm:pt modelId="{5DA06729-F3C6-4552-A4A6-D5F4F44B4DF1}">
      <dgm:prSet/>
      <dgm:spPr/>
      <dgm:t>
        <a:bodyPr/>
        <a:lstStyle/>
        <a:p>
          <a:r>
            <a:rPr lang="it-IT"/>
            <a:t>Gruppo 2: società a responsabilità limitata UE con fatturato netto mondiale pari o superiore a 40 milioni di Euro e oltre 250 dipendenti che operano in settori ad impatto elevato (es. agricolo, tessile, minerario)</a:t>
          </a:r>
          <a:endParaRPr lang="en-US"/>
        </a:p>
      </dgm:t>
    </dgm:pt>
    <dgm:pt modelId="{B1AD812B-80F3-441C-AD7A-0A1F5F38C4EA}" type="parTrans" cxnId="{1D328DCD-A569-4870-A88D-02282887F166}">
      <dgm:prSet/>
      <dgm:spPr/>
      <dgm:t>
        <a:bodyPr/>
        <a:lstStyle/>
        <a:p>
          <a:endParaRPr lang="en-US"/>
        </a:p>
      </dgm:t>
    </dgm:pt>
    <dgm:pt modelId="{4708D8B1-0C6D-42D7-B815-2D4FFF631C8D}" type="sibTrans" cxnId="{1D328DCD-A569-4870-A88D-02282887F166}">
      <dgm:prSet/>
      <dgm:spPr/>
      <dgm:t>
        <a:bodyPr/>
        <a:lstStyle/>
        <a:p>
          <a:endParaRPr lang="en-US"/>
        </a:p>
      </dgm:t>
    </dgm:pt>
    <dgm:pt modelId="{93CD47A2-102E-4E5C-BE82-DCA2550DFE2A}">
      <dgm:prSet/>
      <dgm:spPr/>
      <dgm:t>
        <a:bodyPr/>
        <a:lstStyle/>
        <a:p>
          <a:r>
            <a:rPr lang="it-IT" dirty="0"/>
            <a:t>Imprese di Paesi terzi che operano in UE con una soglia di fatturato generato in UE in linea con i gruppi 1 e 2</a:t>
          </a:r>
          <a:endParaRPr lang="en-US" dirty="0"/>
        </a:p>
      </dgm:t>
    </dgm:pt>
    <dgm:pt modelId="{544924BB-38DB-4BC3-97EA-F8A90E6A4CC6}" type="parTrans" cxnId="{B0E33081-E978-4973-B900-C57A14824F30}">
      <dgm:prSet/>
      <dgm:spPr/>
      <dgm:t>
        <a:bodyPr/>
        <a:lstStyle/>
        <a:p>
          <a:endParaRPr lang="en-US"/>
        </a:p>
      </dgm:t>
    </dgm:pt>
    <dgm:pt modelId="{B5283110-6326-46AB-8567-B78080D858F8}" type="sibTrans" cxnId="{B0E33081-E978-4973-B900-C57A14824F30}">
      <dgm:prSet/>
      <dgm:spPr/>
      <dgm:t>
        <a:bodyPr/>
        <a:lstStyle/>
        <a:p>
          <a:endParaRPr lang="en-US"/>
        </a:p>
      </dgm:t>
    </dgm:pt>
    <dgm:pt modelId="{FF553C4E-BC8C-4179-8D4D-7CF9459B2F5D}" type="pres">
      <dgm:prSet presAssocID="{D78A94E3-022A-4761-BCAC-BCA473FDBA48}" presName="linear" presStyleCnt="0">
        <dgm:presLayoutVars>
          <dgm:animLvl val="lvl"/>
          <dgm:resizeHandles val="exact"/>
        </dgm:presLayoutVars>
      </dgm:prSet>
      <dgm:spPr/>
      <dgm:t>
        <a:bodyPr/>
        <a:lstStyle/>
        <a:p>
          <a:endParaRPr lang="it-IT"/>
        </a:p>
      </dgm:t>
    </dgm:pt>
    <dgm:pt modelId="{D954F6C7-4CB3-4DE7-B7E7-6E821C0D1546}" type="pres">
      <dgm:prSet presAssocID="{5491C88F-AEDC-4C38-9F45-C6048A361B8F}" presName="parentText" presStyleLbl="node1" presStyleIdx="0" presStyleCnt="3">
        <dgm:presLayoutVars>
          <dgm:chMax val="0"/>
          <dgm:bulletEnabled val="1"/>
        </dgm:presLayoutVars>
      </dgm:prSet>
      <dgm:spPr/>
      <dgm:t>
        <a:bodyPr/>
        <a:lstStyle/>
        <a:p>
          <a:endParaRPr lang="it-IT"/>
        </a:p>
      </dgm:t>
    </dgm:pt>
    <dgm:pt modelId="{0988FB23-9E05-43EB-8958-2FE9476FDE14}" type="pres">
      <dgm:prSet presAssocID="{90E0E242-F1C2-4392-88C1-A33F065C7643}" presName="spacer" presStyleCnt="0"/>
      <dgm:spPr/>
    </dgm:pt>
    <dgm:pt modelId="{9FE3C7AD-1E96-42D5-8D92-6FACD0F5DD53}" type="pres">
      <dgm:prSet presAssocID="{5DA06729-F3C6-4552-A4A6-D5F4F44B4DF1}" presName="parentText" presStyleLbl="node1" presStyleIdx="1" presStyleCnt="3">
        <dgm:presLayoutVars>
          <dgm:chMax val="0"/>
          <dgm:bulletEnabled val="1"/>
        </dgm:presLayoutVars>
      </dgm:prSet>
      <dgm:spPr/>
      <dgm:t>
        <a:bodyPr/>
        <a:lstStyle/>
        <a:p>
          <a:endParaRPr lang="it-IT"/>
        </a:p>
      </dgm:t>
    </dgm:pt>
    <dgm:pt modelId="{BB167A9D-A61E-4B42-97E5-DF925670E40E}" type="pres">
      <dgm:prSet presAssocID="{4708D8B1-0C6D-42D7-B815-2D4FFF631C8D}" presName="spacer" presStyleCnt="0"/>
      <dgm:spPr/>
    </dgm:pt>
    <dgm:pt modelId="{85178AD2-2EF3-4221-A700-EE440496891F}" type="pres">
      <dgm:prSet presAssocID="{93CD47A2-102E-4E5C-BE82-DCA2550DFE2A}" presName="parentText" presStyleLbl="node1" presStyleIdx="2" presStyleCnt="3">
        <dgm:presLayoutVars>
          <dgm:chMax val="0"/>
          <dgm:bulletEnabled val="1"/>
        </dgm:presLayoutVars>
      </dgm:prSet>
      <dgm:spPr/>
      <dgm:t>
        <a:bodyPr/>
        <a:lstStyle/>
        <a:p>
          <a:endParaRPr lang="it-IT"/>
        </a:p>
      </dgm:t>
    </dgm:pt>
  </dgm:ptLst>
  <dgm:cxnLst>
    <dgm:cxn modelId="{B0E33081-E978-4973-B900-C57A14824F30}" srcId="{D78A94E3-022A-4761-BCAC-BCA473FDBA48}" destId="{93CD47A2-102E-4E5C-BE82-DCA2550DFE2A}" srcOrd="2" destOrd="0" parTransId="{544924BB-38DB-4BC3-97EA-F8A90E6A4CC6}" sibTransId="{B5283110-6326-46AB-8567-B78080D858F8}"/>
    <dgm:cxn modelId="{9287E4DB-512E-405B-8146-89369F67D6C7}" srcId="{D78A94E3-022A-4761-BCAC-BCA473FDBA48}" destId="{5491C88F-AEDC-4C38-9F45-C6048A361B8F}" srcOrd="0" destOrd="0" parTransId="{190EE74A-4FCD-4576-8B29-E29A520E36C1}" sibTransId="{90E0E242-F1C2-4392-88C1-A33F065C7643}"/>
    <dgm:cxn modelId="{F9F82336-B046-4A0D-B3A8-F6825DB43E86}" type="presOf" srcId="{D78A94E3-022A-4761-BCAC-BCA473FDBA48}" destId="{FF553C4E-BC8C-4179-8D4D-7CF9459B2F5D}" srcOrd="0" destOrd="0" presId="urn:microsoft.com/office/officeart/2005/8/layout/vList2"/>
    <dgm:cxn modelId="{E852A49B-2E20-4548-BEDB-C560B9CCDAB7}" type="presOf" srcId="{5DA06729-F3C6-4552-A4A6-D5F4F44B4DF1}" destId="{9FE3C7AD-1E96-42D5-8D92-6FACD0F5DD53}" srcOrd="0" destOrd="0" presId="urn:microsoft.com/office/officeart/2005/8/layout/vList2"/>
    <dgm:cxn modelId="{CE8065E1-AFD9-4943-9325-4A844473F78F}" type="presOf" srcId="{5491C88F-AEDC-4C38-9F45-C6048A361B8F}" destId="{D954F6C7-4CB3-4DE7-B7E7-6E821C0D1546}" srcOrd="0" destOrd="0" presId="urn:microsoft.com/office/officeart/2005/8/layout/vList2"/>
    <dgm:cxn modelId="{7BD9D016-F3C6-4724-8DB8-717C6204EC59}" type="presOf" srcId="{93CD47A2-102E-4E5C-BE82-DCA2550DFE2A}" destId="{85178AD2-2EF3-4221-A700-EE440496891F}" srcOrd="0" destOrd="0" presId="urn:microsoft.com/office/officeart/2005/8/layout/vList2"/>
    <dgm:cxn modelId="{1D328DCD-A569-4870-A88D-02282887F166}" srcId="{D78A94E3-022A-4761-BCAC-BCA473FDBA48}" destId="{5DA06729-F3C6-4552-A4A6-D5F4F44B4DF1}" srcOrd="1" destOrd="0" parTransId="{B1AD812B-80F3-441C-AD7A-0A1F5F38C4EA}" sibTransId="{4708D8B1-0C6D-42D7-B815-2D4FFF631C8D}"/>
    <dgm:cxn modelId="{D6DF2D7B-8976-4290-88DA-C2A90E80040C}" type="presParOf" srcId="{FF553C4E-BC8C-4179-8D4D-7CF9459B2F5D}" destId="{D954F6C7-4CB3-4DE7-B7E7-6E821C0D1546}" srcOrd="0" destOrd="0" presId="urn:microsoft.com/office/officeart/2005/8/layout/vList2"/>
    <dgm:cxn modelId="{441AEAF7-6DE5-4CF9-8EAB-51233E4AC45C}" type="presParOf" srcId="{FF553C4E-BC8C-4179-8D4D-7CF9459B2F5D}" destId="{0988FB23-9E05-43EB-8958-2FE9476FDE14}" srcOrd="1" destOrd="0" presId="urn:microsoft.com/office/officeart/2005/8/layout/vList2"/>
    <dgm:cxn modelId="{13ADC4CA-927F-42F4-8F68-9CCFCBAC5B67}" type="presParOf" srcId="{FF553C4E-BC8C-4179-8D4D-7CF9459B2F5D}" destId="{9FE3C7AD-1E96-42D5-8D92-6FACD0F5DD53}" srcOrd="2" destOrd="0" presId="urn:microsoft.com/office/officeart/2005/8/layout/vList2"/>
    <dgm:cxn modelId="{41CB951D-AFB0-43F8-86E2-E48CEAFD9BB0}" type="presParOf" srcId="{FF553C4E-BC8C-4179-8D4D-7CF9459B2F5D}" destId="{BB167A9D-A61E-4B42-97E5-DF925670E40E}" srcOrd="3" destOrd="0" presId="urn:microsoft.com/office/officeart/2005/8/layout/vList2"/>
    <dgm:cxn modelId="{02E45A78-D5BF-4D58-BBF0-D4BED7530D09}" type="presParOf" srcId="{FF553C4E-BC8C-4179-8D4D-7CF9459B2F5D}" destId="{85178AD2-2EF3-4221-A700-EE440496891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AC02B6-62BD-496A-97B4-C1DB5CBA1B77}"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it-IT"/>
        </a:p>
      </dgm:t>
    </dgm:pt>
    <dgm:pt modelId="{C9121D6A-A1E5-4497-BB8B-852B9EA282A9}">
      <dgm:prSet/>
      <dgm:spPr>
        <a:solidFill>
          <a:srgbClr val="FFC000"/>
        </a:solidFill>
      </dgm:spPr>
      <dgm:t>
        <a:bodyPr/>
        <a:lstStyle/>
        <a:p>
          <a:pPr algn="just"/>
          <a:r>
            <a:rPr lang="it-IT" dirty="0">
              <a:solidFill>
                <a:schemeClr val="tx1"/>
              </a:solidFill>
              <a:latin typeface="Montserrat" panose="00000500000000000000" pitchFamily="2" charset="0"/>
            </a:rPr>
            <a:t>L’ordinamento italiano è stato il primo a consentire la costituzione di </a:t>
          </a:r>
          <a:r>
            <a:rPr lang="it-IT" b="1" dirty="0">
              <a:solidFill>
                <a:schemeClr val="tx1"/>
              </a:solidFill>
              <a:latin typeface="Montserrat" panose="00000500000000000000" pitchFamily="2" charset="0"/>
            </a:rPr>
            <a:t>società benefit </a:t>
          </a:r>
          <a:r>
            <a:rPr lang="it-IT" dirty="0">
              <a:solidFill>
                <a:schemeClr val="tx1"/>
              </a:solidFill>
              <a:latin typeface="Montserrat" panose="00000500000000000000" pitchFamily="2" charset="0"/>
            </a:rPr>
            <a:t>(Legge stabilità 2016 </a:t>
          </a:r>
          <a:r>
            <a:rPr lang="it-IT" dirty="0">
              <a:solidFill>
                <a:schemeClr val="tx1"/>
              </a:solidFill>
              <a:latin typeface="Montserrat" panose="00000500000000000000" pitchFamily="2" charset="0"/>
              <a:sym typeface="Wingdings" panose="05000000000000000000" pitchFamily="2" charset="2"/>
            </a:rPr>
            <a:t></a:t>
          </a:r>
          <a:r>
            <a:rPr lang="it-IT" dirty="0">
              <a:solidFill>
                <a:schemeClr val="tx1"/>
              </a:solidFill>
              <a:latin typeface="Montserrat" panose="00000500000000000000" pitchFamily="2" charset="0"/>
            </a:rPr>
            <a:t> l. 208/2015)</a:t>
          </a:r>
        </a:p>
      </dgm:t>
    </dgm:pt>
    <dgm:pt modelId="{F3D807F6-EB66-4D38-8481-4573DE7F9D77}" type="parTrans" cxnId="{00368D3B-3130-4779-B249-403C4AFEBB24}">
      <dgm:prSet/>
      <dgm:spPr/>
      <dgm:t>
        <a:bodyPr/>
        <a:lstStyle/>
        <a:p>
          <a:endParaRPr lang="it-IT"/>
        </a:p>
      </dgm:t>
    </dgm:pt>
    <dgm:pt modelId="{E64569CC-3189-4723-8330-EC418AC0C421}" type="sibTrans" cxnId="{00368D3B-3130-4779-B249-403C4AFEBB24}">
      <dgm:prSet/>
      <dgm:spPr/>
      <dgm:t>
        <a:bodyPr/>
        <a:lstStyle/>
        <a:p>
          <a:endParaRPr lang="it-IT"/>
        </a:p>
      </dgm:t>
    </dgm:pt>
    <dgm:pt modelId="{E9A60D29-A3BA-47CA-907F-5C46DE3A313A}">
      <dgm:prSet/>
      <dgm:spPr>
        <a:solidFill>
          <a:srgbClr val="92D050"/>
        </a:solidFill>
      </dgm:spPr>
      <dgm:t>
        <a:bodyPr/>
        <a:lstStyle/>
        <a:p>
          <a:pPr algn="just"/>
          <a:r>
            <a:rPr lang="it-IT" b="1" dirty="0">
              <a:solidFill>
                <a:schemeClr val="tx1"/>
              </a:solidFill>
              <a:latin typeface="Montserrat" panose="00000500000000000000" pitchFamily="2" charset="0"/>
            </a:rPr>
            <a:t>Sono società che, oltre a perseguire lo scopo di lucro, una o più finalità di beneficio comune e operare in modo responsabile, sostenibile e trasparente verso persone, comunità, territori, ambiente, beni e attività culturali, sociali e altri portatori di interessi. </a:t>
          </a:r>
        </a:p>
      </dgm:t>
    </dgm:pt>
    <dgm:pt modelId="{11EC0588-96C6-405B-974E-7D80A991BA45}" type="parTrans" cxnId="{E4719D5A-C22E-46C2-A0DD-D9A48B1FE4D9}">
      <dgm:prSet/>
      <dgm:spPr/>
      <dgm:t>
        <a:bodyPr/>
        <a:lstStyle/>
        <a:p>
          <a:endParaRPr lang="it-IT"/>
        </a:p>
      </dgm:t>
    </dgm:pt>
    <dgm:pt modelId="{5BD80A98-8FF3-4412-8075-0ED88937B7A9}" type="sibTrans" cxnId="{E4719D5A-C22E-46C2-A0DD-D9A48B1FE4D9}">
      <dgm:prSet/>
      <dgm:spPr/>
      <dgm:t>
        <a:bodyPr/>
        <a:lstStyle/>
        <a:p>
          <a:endParaRPr lang="it-IT"/>
        </a:p>
      </dgm:t>
    </dgm:pt>
    <dgm:pt modelId="{39549697-F51B-4A58-B327-8A318E6A5C77}" type="pres">
      <dgm:prSet presAssocID="{29AC02B6-62BD-496A-97B4-C1DB5CBA1B77}" presName="Name0" presStyleCnt="0">
        <dgm:presLayoutVars>
          <dgm:dir/>
          <dgm:animLvl val="lvl"/>
          <dgm:resizeHandles val="exact"/>
        </dgm:presLayoutVars>
      </dgm:prSet>
      <dgm:spPr/>
      <dgm:t>
        <a:bodyPr/>
        <a:lstStyle/>
        <a:p>
          <a:endParaRPr lang="it-IT"/>
        </a:p>
      </dgm:t>
    </dgm:pt>
    <dgm:pt modelId="{95687800-BD9B-4AF4-B2BF-71A54A267FD7}" type="pres">
      <dgm:prSet presAssocID="{E9A60D29-A3BA-47CA-907F-5C46DE3A313A}" presName="boxAndChildren" presStyleCnt="0"/>
      <dgm:spPr/>
    </dgm:pt>
    <dgm:pt modelId="{7C7A329F-3B6D-460B-BEEE-9B8924A5F455}" type="pres">
      <dgm:prSet presAssocID="{E9A60D29-A3BA-47CA-907F-5C46DE3A313A}" presName="parentTextBox" presStyleLbl="node1" presStyleIdx="0" presStyleCnt="2"/>
      <dgm:spPr/>
      <dgm:t>
        <a:bodyPr/>
        <a:lstStyle/>
        <a:p>
          <a:endParaRPr lang="it-IT"/>
        </a:p>
      </dgm:t>
    </dgm:pt>
    <dgm:pt modelId="{380C3972-F2E3-492A-A4BC-5BFEDF35E1E5}" type="pres">
      <dgm:prSet presAssocID="{E64569CC-3189-4723-8330-EC418AC0C421}" presName="sp" presStyleCnt="0"/>
      <dgm:spPr/>
    </dgm:pt>
    <dgm:pt modelId="{C5298724-5B17-425F-86A1-72E23353A399}" type="pres">
      <dgm:prSet presAssocID="{C9121D6A-A1E5-4497-BB8B-852B9EA282A9}" presName="arrowAndChildren" presStyleCnt="0"/>
      <dgm:spPr/>
    </dgm:pt>
    <dgm:pt modelId="{30458254-7EC4-4C4E-A49A-D8AE4ACEC44C}" type="pres">
      <dgm:prSet presAssocID="{C9121D6A-A1E5-4497-BB8B-852B9EA282A9}" presName="parentTextArrow" presStyleLbl="node1" presStyleIdx="1" presStyleCnt="2"/>
      <dgm:spPr/>
      <dgm:t>
        <a:bodyPr/>
        <a:lstStyle/>
        <a:p>
          <a:endParaRPr lang="it-IT"/>
        </a:p>
      </dgm:t>
    </dgm:pt>
  </dgm:ptLst>
  <dgm:cxnLst>
    <dgm:cxn modelId="{FBBB7354-A593-4AC9-8AF8-5B3F8EFF01A0}" type="presOf" srcId="{C9121D6A-A1E5-4497-BB8B-852B9EA282A9}" destId="{30458254-7EC4-4C4E-A49A-D8AE4ACEC44C}" srcOrd="0" destOrd="0" presId="urn:microsoft.com/office/officeart/2005/8/layout/process4"/>
    <dgm:cxn modelId="{00368D3B-3130-4779-B249-403C4AFEBB24}" srcId="{29AC02B6-62BD-496A-97B4-C1DB5CBA1B77}" destId="{C9121D6A-A1E5-4497-BB8B-852B9EA282A9}" srcOrd="0" destOrd="0" parTransId="{F3D807F6-EB66-4D38-8481-4573DE7F9D77}" sibTransId="{E64569CC-3189-4723-8330-EC418AC0C421}"/>
    <dgm:cxn modelId="{3F217DDD-5F8F-4DBC-BAE6-945E9EEAA7A6}" type="presOf" srcId="{E9A60D29-A3BA-47CA-907F-5C46DE3A313A}" destId="{7C7A329F-3B6D-460B-BEEE-9B8924A5F455}" srcOrd="0" destOrd="0" presId="urn:microsoft.com/office/officeart/2005/8/layout/process4"/>
    <dgm:cxn modelId="{E4719D5A-C22E-46C2-A0DD-D9A48B1FE4D9}" srcId="{29AC02B6-62BD-496A-97B4-C1DB5CBA1B77}" destId="{E9A60D29-A3BA-47CA-907F-5C46DE3A313A}" srcOrd="1" destOrd="0" parTransId="{11EC0588-96C6-405B-974E-7D80A991BA45}" sibTransId="{5BD80A98-8FF3-4412-8075-0ED88937B7A9}"/>
    <dgm:cxn modelId="{23F6E23B-5CE0-4FA1-8096-7057BB171DEE}" type="presOf" srcId="{29AC02B6-62BD-496A-97B4-C1DB5CBA1B77}" destId="{39549697-F51B-4A58-B327-8A318E6A5C77}" srcOrd="0" destOrd="0" presId="urn:microsoft.com/office/officeart/2005/8/layout/process4"/>
    <dgm:cxn modelId="{D34A7B29-5B49-4DF7-8DF3-D51DC2E5B735}" type="presParOf" srcId="{39549697-F51B-4A58-B327-8A318E6A5C77}" destId="{95687800-BD9B-4AF4-B2BF-71A54A267FD7}" srcOrd="0" destOrd="0" presId="urn:microsoft.com/office/officeart/2005/8/layout/process4"/>
    <dgm:cxn modelId="{21D8D64F-D98D-4877-BD55-32A87983311B}" type="presParOf" srcId="{95687800-BD9B-4AF4-B2BF-71A54A267FD7}" destId="{7C7A329F-3B6D-460B-BEEE-9B8924A5F455}" srcOrd="0" destOrd="0" presId="urn:microsoft.com/office/officeart/2005/8/layout/process4"/>
    <dgm:cxn modelId="{A0DD2379-104A-4D88-9D2A-2C4C0D75EA83}" type="presParOf" srcId="{39549697-F51B-4A58-B327-8A318E6A5C77}" destId="{380C3972-F2E3-492A-A4BC-5BFEDF35E1E5}" srcOrd="1" destOrd="0" presId="urn:microsoft.com/office/officeart/2005/8/layout/process4"/>
    <dgm:cxn modelId="{03AAA158-AF9C-4C48-9635-48B66E3D2ED3}" type="presParOf" srcId="{39549697-F51B-4A58-B327-8A318E6A5C77}" destId="{C5298724-5B17-425F-86A1-72E23353A399}" srcOrd="2" destOrd="0" presId="urn:microsoft.com/office/officeart/2005/8/layout/process4"/>
    <dgm:cxn modelId="{8E8F9F45-A5C5-4BEF-B870-9144343D1FDF}" type="presParOf" srcId="{C5298724-5B17-425F-86A1-72E23353A399}" destId="{30458254-7EC4-4C4E-A49A-D8AE4ACEC44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E13408-4413-448D-8B0D-1A81281A5D7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89738AA7-3F4A-4293-9B4C-9B2646E4C8F5}">
      <dgm:prSet/>
      <dgm:spPr/>
      <dgm:t>
        <a:bodyPr/>
        <a:lstStyle/>
        <a:p>
          <a:r>
            <a:rPr lang="it-IT" b="1" dirty="0"/>
            <a:t>Il Codice etico </a:t>
          </a:r>
          <a:endParaRPr lang="it-IT" dirty="0"/>
        </a:p>
      </dgm:t>
    </dgm:pt>
    <dgm:pt modelId="{BD6A7AFD-3D29-46E8-A518-C86CDD2C0E33}" type="parTrans" cxnId="{00CC990C-CB53-4CD3-8B2F-2024A48ACADA}">
      <dgm:prSet/>
      <dgm:spPr/>
      <dgm:t>
        <a:bodyPr/>
        <a:lstStyle/>
        <a:p>
          <a:endParaRPr lang="it-IT"/>
        </a:p>
      </dgm:t>
    </dgm:pt>
    <dgm:pt modelId="{5C72E4CC-1B56-4B29-9B23-73229848F6C8}" type="sibTrans" cxnId="{00CC990C-CB53-4CD3-8B2F-2024A48ACADA}">
      <dgm:prSet/>
      <dgm:spPr/>
      <dgm:t>
        <a:bodyPr/>
        <a:lstStyle/>
        <a:p>
          <a:endParaRPr lang="it-IT"/>
        </a:p>
      </dgm:t>
    </dgm:pt>
    <dgm:pt modelId="{5E190ED3-D5A2-486F-84EB-D235072FAB1B}">
      <dgm:prSet/>
      <dgm:spPr/>
      <dgm:t>
        <a:bodyPr/>
        <a:lstStyle/>
        <a:p>
          <a:r>
            <a:rPr lang="it-IT" b="1" dirty="0"/>
            <a:t>Bilancio di sostenibilità </a:t>
          </a:r>
          <a:endParaRPr lang="it-IT" dirty="0"/>
        </a:p>
      </dgm:t>
    </dgm:pt>
    <dgm:pt modelId="{5FD6362E-2DAD-4C91-BCC3-ECB637BFBAFE}" type="parTrans" cxnId="{3BC5B62B-E86E-42DE-8B00-B7D56BF9D704}">
      <dgm:prSet/>
      <dgm:spPr/>
      <dgm:t>
        <a:bodyPr/>
        <a:lstStyle/>
        <a:p>
          <a:endParaRPr lang="it-IT"/>
        </a:p>
      </dgm:t>
    </dgm:pt>
    <dgm:pt modelId="{B305B39A-C6B7-495D-BB0E-E8A2DC549905}" type="sibTrans" cxnId="{3BC5B62B-E86E-42DE-8B00-B7D56BF9D704}">
      <dgm:prSet/>
      <dgm:spPr/>
      <dgm:t>
        <a:bodyPr/>
        <a:lstStyle/>
        <a:p>
          <a:endParaRPr lang="it-IT"/>
        </a:p>
      </dgm:t>
    </dgm:pt>
    <dgm:pt modelId="{F752E070-0BD1-409D-BAA4-B52C606F3539}">
      <dgm:prSet/>
      <dgm:spPr/>
      <dgm:t>
        <a:bodyPr/>
        <a:lstStyle/>
        <a:p>
          <a:r>
            <a:rPr lang="it-IT" b="1" dirty="0"/>
            <a:t>Il Rating Etico</a:t>
          </a:r>
          <a:r>
            <a:rPr lang="it-IT" dirty="0"/>
            <a:t> </a:t>
          </a:r>
        </a:p>
      </dgm:t>
    </dgm:pt>
    <dgm:pt modelId="{CCA10A23-C614-432D-9699-B63FEA92DA26}" type="parTrans" cxnId="{473D461D-B3CF-4F5E-B8C3-8A8F0CD4676C}">
      <dgm:prSet/>
      <dgm:spPr/>
      <dgm:t>
        <a:bodyPr/>
        <a:lstStyle/>
        <a:p>
          <a:endParaRPr lang="it-IT"/>
        </a:p>
      </dgm:t>
    </dgm:pt>
    <dgm:pt modelId="{5EA42C00-4731-475F-92D7-1BFA7751DE49}" type="sibTrans" cxnId="{473D461D-B3CF-4F5E-B8C3-8A8F0CD4676C}">
      <dgm:prSet/>
      <dgm:spPr/>
      <dgm:t>
        <a:bodyPr/>
        <a:lstStyle/>
        <a:p>
          <a:endParaRPr lang="it-IT"/>
        </a:p>
      </dgm:t>
    </dgm:pt>
    <dgm:pt modelId="{C4BBC5C9-0044-40AC-A490-9BA81F6ECD05}">
      <dgm:prSet/>
      <dgm:spPr/>
      <dgm:t>
        <a:bodyPr/>
        <a:lstStyle/>
        <a:p>
          <a:pPr algn="just"/>
          <a:endParaRPr lang="it-IT" dirty="0"/>
        </a:p>
      </dgm:t>
    </dgm:pt>
    <dgm:pt modelId="{618C38FF-DB14-43C9-A972-94DF1BFCC674}" type="parTrans" cxnId="{0BA7283B-E5E8-488F-87EE-85555ED29729}">
      <dgm:prSet/>
      <dgm:spPr/>
      <dgm:t>
        <a:bodyPr/>
        <a:lstStyle/>
        <a:p>
          <a:endParaRPr lang="it-IT"/>
        </a:p>
      </dgm:t>
    </dgm:pt>
    <dgm:pt modelId="{4DFCFE4B-6F3B-4003-81C5-752B4DE3A3CC}" type="sibTrans" cxnId="{0BA7283B-E5E8-488F-87EE-85555ED29729}">
      <dgm:prSet/>
      <dgm:spPr/>
      <dgm:t>
        <a:bodyPr/>
        <a:lstStyle/>
        <a:p>
          <a:endParaRPr lang="it-IT"/>
        </a:p>
      </dgm:t>
    </dgm:pt>
    <dgm:pt modelId="{62E30BA4-A561-4890-86A1-F7562E929E0B}">
      <dgm:prSet/>
      <dgm:spPr/>
      <dgm:t>
        <a:bodyPr/>
        <a:lstStyle/>
        <a:p>
          <a:pPr algn="just"/>
          <a:r>
            <a:rPr lang="it-IT" dirty="0"/>
            <a:t>È uno strumento di cui si dotano tutte le aziende per </a:t>
          </a:r>
          <a:r>
            <a:rPr lang="it-IT" b="1" dirty="0"/>
            <a:t>definire i diritti e i doveri morali di ogni partecipante all’organizzazione aziendale</a:t>
          </a:r>
          <a:endParaRPr lang="it-IT" dirty="0"/>
        </a:p>
      </dgm:t>
    </dgm:pt>
    <dgm:pt modelId="{AC0E89F1-970E-4661-BA52-9BB9DA834210}" type="parTrans" cxnId="{D26991D1-4B72-4406-A6A0-EB7678CECB4B}">
      <dgm:prSet/>
      <dgm:spPr/>
      <dgm:t>
        <a:bodyPr/>
        <a:lstStyle/>
        <a:p>
          <a:endParaRPr lang="it-IT"/>
        </a:p>
      </dgm:t>
    </dgm:pt>
    <dgm:pt modelId="{318EDBAC-A210-4EAB-AABF-303B387D0ECD}" type="sibTrans" cxnId="{D26991D1-4B72-4406-A6A0-EB7678CECB4B}">
      <dgm:prSet/>
      <dgm:spPr/>
      <dgm:t>
        <a:bodyPr/>
        <a:lstStyle/>
        <a:p>
          <a:endParaRPr lang="it-IT"/>
        </a:p>
      </dgm:t>
    </dgm:pt>
    <dgm:pt modelId="{77E96233-612A-4E2A-9778-A0988C9DEC99}">
      <dgm:prSet/>
      <dgm:spPr/>
      <dgm:t>
        <a:bodyPr/>
        <a:lstStyle/>
        <a:p>
          <a:pPr algn="l"/>
          <a:r>
            <a:rPr lang="it-IT" dirty="0"/>
            <a:t>La forma più diffusa di reporting non finanziario. Costituisce uno strumento di monitoraggio, rendicontazione e comunicazione sia del processo di gestione di una società orientata alla «responsabilità» sia delle sue performance ambientali, sociali ed economiche. </a:t>
          </a:r>
        </a:p>
      </dgm:t>
    </dgm:pt>
    <dgm:pt modelId="{233F2406-3D61-461F-BEFE-CE443706313E}" type="parTrans" cxnId="{F2064D1B-A733-4C25-8937-DAE2ECF72264}">
      <dgm:prSet/>
      <dgm:spPr/>
    </dgm:pt>
    <dgm:pt modelId="{99ED1C09-01E7-477B-8BC1-ED64B99F9AE8}" type="sibTrans" cxnId="{F2064D1B-A733-4C25-8937-DAE2ECF72264}">
      <dgm:prSet/>
      <dgm:spPr/>
    </dgm:pt>
    <dgm:pt modelId="{35D7B962-AB56-4E89-ABD1-0F92CE95F8C7}">
      <dgm:prSet/>
      <dgm:spPr/>
      <dgm:t>
        <a:bodyPr/>
        <a:lstStyle/>
        <a:p>
          <a:r>
            <a:rPr lang="it-IT" dirty="0"/>
            <a:t>Metodologia di classificazione delle imprese che tiene conto non solo dei parametri finanziari, ma anche del livello di responsabilità sociale e ambientale delle imprese. E’ rilasciato da società specializzate</a:t>
          </a:r>
        </a:p>
      </dgm:t>
    </dgm:pt>
    <dgm:pt modelId="{C1EAAB34-C208-40D0-81DF-F72519AD3794}" type="parTrans" cxnId="{A96AE90F-E37C-42BE-B0C1-A3DC58F528C9}">
      <dgm:prSet/>
      <dgm:spPr/>
    </dgm:pt>
    <dgm:pt modelId="{0E3388C2-3D2B-4FD5-A535-4AB1A775C47E}" type="sibTrans" cxnId="{A96AE90F-E37C-42BE-B0C1-A3DC58F528C9}">
      <dgm:prSet/>
      <dgm:spPr/>
    </dgm:pt>
    <dgm:pt modelId="{87D08CAA-C3FF-4A36-B01C-B9884BCB2F9D}" type="pres">
      <dgm:prSet presAssocID="{20E13408-4413-448D-8B0D-1A81281A5D71}" presName="Name0" presStyleCnt="0">
        <dgm:presLayoutVars>
          <dgm:dir/>
          <dgm:animLvl val="lvl"/>
          <dgm:resizeHandles val="exact"/>
        </dgm:presLayoutVars>
      </dgm:prSet>
      <dgm:spPr/>
      <dgm:t>
        <a:bodyPr/>
        <a:lstStyle/>
        <a:p>
          <a:endParaRPr lang="it-IT"/>
        </a:p>
      </dgm:t>
    </dgm:pt>
    <dgm:pt modelId="{96E745EC-7537-49DF-A8A1-05778849D827}" type="pres">
      <dgm:prSet presAssocID="{89738AA7-3F4A-4293-9B4C-9B2646E4C8F5}" presName="composite" presStyleCnt="0"/>
      <dgm:spPr/>
    </dgm:pt>
    <dgm:pt modelId="{B1A67D90-614A-43D8-BACD-9C1EC74D562B}" type="pres">
      <dgm:prSet presAssocID="{89738AA7-3F4A-4293-9B4C-9B2646E4C8F5}" presName="parTx" presStyleLbl="alignNode1" presStyleIdx="0" presStyleCnt="3">
        <dgm:presLayoutVars>
          <dgm:chMax val="0"/>
          <dgm:chPref val="0"/>
          <dgm:bulletEnabled val="1"/>
        </dgm:presLayoutVars>
      </dgm:prSet>
      <dgm:spPr/>
      <dgm:t>
        <a:bodyPr/>
        <a:lstStyle/>
        <a:p>
          <a:endParaRPr lang="it-IT"/>
        </a:p>
      </dgm:t>
    </dgm:pt>
    <dgm:pt modelId="{15140B1C-3A13-443E-9FF3-A278DBC96E9D}" type="pres">
      <dgm:prSet presAssocID="{89738AA7-3F4A-4293-9B4C-9B2646E4C8F5}" presName="desTx" presStyleLbl="alignAccFollowNode1" presStyleIdx="0" presStyleCnt="3">
        <dgm:presLayoutVars>
          <dgm:bulletEnabled val="1"/>
        </dgm:presLayoutVars>
      </dgm:prSet>
      <dgm:spPr/>
      <dgm:t>
        <a:bodyPr/>
        <a:lstStyle/>
        <a:p>
          <a:endParaRPr lang="it-IT"/>
        </a:p>
      </dgm:t>
    </dgm:pt>
    <dgm:pt modelId="{0B30EB94-BAFE-49FE-B02F-85DD189D6AA7}" type="pres">
      <dgm:prSet presAssocID="{5C72E4CC-1B56-4B29-9B23-73229848F6C8}" presName="space" presStyleCnt="0"/>
      <dgm:spPr/>
    </dgm:pt>
    <dgm:pt modelId="{A0E488F1-1251-499F-86BB-CF682C725458}" type="pres">
      <dgm:prSet presAssocID="{5E190ED3-D5A2-486F-84EB-D235072FAB1B}" presName="composite" presStyleCnt="0"/>
      <dgm:spPr/>
    </dgm:pt>
    <dgm:pt modelId="{1726447B-4B80-462A-AC13-A11F73B8F7CF}" type="pres">
      <dgm:prSet presAssocID="{5E190ED3-D5A2-486F-84EB-D235072FAB1B}" presName="parTx" presStyleLbl="alignNode1" presStyleIdx="1" presStyleCnt="3">
        <dgm:presLayoutVars>
          <dgm:chMax val="0"/>
          <dgm:chPref val="0"/>
          <dgm:bulletEnabled val="1"/>
        </dgm:presLayoutVars>
      </dgm:prSet>
      <dgm:spPr/>
      <dgm:t>
        <a:bodyPr/>
        <a:lstStyle/>
        <a:p>
          <a:endParaRPr lang="it-IT"/>
        </a:p>
      </dgm:t>
    </dgm:pt>
    <dgm:pt modelId="{A5B21667-B5E1-44AF-A716-317FCEBEDF64}" type="pres">
      <dgm:prSet presAssocID="{5E190ED3-D5A2-486F-84EB-D235072FAB1B}" presName="desTx" presStyleLbl="alignAccFollowNode1" presStyleIdx="1" presStyleCnt="3">
        <dgm:presLayoutVars>
          <dgm:bulletEnabled val="1"/>
        </dgm:presLayoutVars>
      </dgm:prSet>
      <dgm:spPr/>
      <dgm:t>
        <a:bodyPr/>
        <a:lstStyle/>
        <a:p>
          <a:endParaRPr lang="it-IT"/>
        </a:p>
      </dgm:t>
    </dgm:pt>
    <dgm:pt modelId="{8F762B4B-9588-4D9F-AD9E-7D349D0556A5}" type="pres">
      <dgm:prSet presAssocID="{B305B39A-C6B7-495D-BB0E-E8A2DC549905}" presName="space" presStyleCnt="0"/>
      <dgm:spPr/>
    </dgm:pt>
    <dgm:pt modelId="{02B8E60B-57F1-4239-BD3D-077E51864D29}" type="pres">
      <dgm:prSet presAssocID="{F752E070-0BD1-409D-BAA4-B52C606F3539}" presName="composite" presStyleCnt="0"/>
      <dgm:spPr/>
    </dgm:pt>
    <dgm:pt modelId="{831762B1-6D34-4825-A844-174CE8064C1F}" type="pres">
      <dgm:prSet presAssocID="{F752E070-0BD1-409D-BAA4-B52C606F3539}" presName="parTx" presStyleLbl="alignNode1" presStyleIdx="2" presStyleCnt="3">
        <dgm:presLayoutVars>
          <dgm:chMax val="0"/>
          <dgm:chPref val="0"/>
          <dgm:bulletEnabled val="1"/>
        </dgm:presLayoutVars>
      </dgm:prSet>
      <dgm:spPr/>
      <dgm:t>
        <a:bodyPr/>
        <a:lstStyle/>
        <a:p>
          <a:endParaRPr lang="it-IT"/>
        </a:p>
      </dgm:t>
    </dgm:pt>
    <dgm:pt modelId="{7EC386D1-CCAE-4CE6-9196-F55ACCFEF8F3}" type="pres">
      <dgm:prSet presAssocID="{F752E070-0BD1-409D-BAA4-B52C606F3539}" presName="desTx" presStyleLbl="alignAccFollowNode1" presStyleIdx="2" presStyleCnt="3">
        <dgm:presLayoutVars>
          <dgm:bulletEnabled val="1"/>
        </dgm:presLayoutVars>
      </dgm:prSet>
      <dgm:spPr/>
      <dgm:t>
        <a:bodyPr/>
        <a:lstStyle/>
        <a:p>
          <a:endParaRPr lang="it-IT"/>
        </a:p>
      </dgm:t>
    </dgm:pt>
  </dgm:ptLst>
  <dgm:cxnLst>
    <dgm:cxn modelId="{0BA7283B-E5E8-488F-87EE-85555ED29729}" srcId="{89738AA7-3F4A-4293-9B4C-9B2646E4C8F5}" destId="{C4BBC5C9-0044-40AC-A490-9BA81F6ECD05}" srcOrd="0" destOrd="0" parTransId="{618C38FF-DB14-43C9-A972-94DF1BFCC674}" sibTransId="{4DFCFE4B-6F3B-4003-81C5-752B4DE3A3CC}"/>
    <dgm:cxn modelId="{49B9CCAA-B37F-4C70-8016-37CDA98D4D59}" type="presOf" srcId="{20E13408-4413-448D-8B0D-1A81281A5D71}" destId="{87D08CAA-C3FF-4A36-B01C-B9884BCB2F9D}" srcOrd="0" destOrd="0" presId="urn:microsoft.com/office/officeart/2005/8/layout/hList1"/>
    <dgm:cxn modelId="{3DC5473D-ECC0-4356-ACCC-FA0A7CA9C613}" type="presOf" srcId="{77E96233-612A-4E2A-9778-A0988C9DEC99}" destId="{A5B21667-B5E1-44AF-A716-317FCEBEDF64}" srcOrd="0" destOrd="0" presId="urn:microsoft.com/office/officeart/2005/8/layout/hList1"/>
    <dgm:cxn modelId="{00CC990C-CB53-4CD3-8B2F-2024A48ACADA}" srcId="{20E13408-4413-448D-8B0D-1A81281A5D71}" destId="{89738AA7-3F4A-4293-9B4C-9B2646E4C8F5}" srcOrd="0" destOrd="0" parTransId="{BD6A7AFD-3D29-46E8-A518-C86CDD2C0E33}" sibTransId="{5C72E4CC-1B56-4B29-9B23-73229848F6C8}"/>
    <dgm:cxn modelId="{A3EDD946-1436-4169-88CD-13472A4F37F4}" type="presOf" srcId="{62E30BA4-A561-4890-86A1-F7562E929E0B}" destId="{15140B1C-3A13-443E-9FF3-A278DBC96E9D}" srcOrd="0" destOrd="1" presId="urn:microsoft.com/office/officeart/2005/8/layout/hList1"/>
    <dgm:cxn modelId="{93648CFD-1F60-446D-9940-C51FCC7DF6B1}" type="presOf" srcId="{35D7B962-AB56-4E89-ABD1-0F92CE95F8C7}" destId="{7EC386D1-CCAE-4CE6-9196-F55ACCFEF8F3}" srcOrd="0" destOrd="0" presId="urn:microsoft.com/office/officeart/2005/8/layout/hList1"/>
    <dgm:cxn modelId="{959A0582-7786-4A66-9B9D-DD1D9BB0BDF1}" type="presOf" srcId="{F752E070-0BD1-409D-BAA4-B52C606F3539}" destId="{831762B1-6D34-4825-A844-174CE8064C1F}" srcOrd="0" destOrd="0" presId="urn:microsoft.com/office/officeart/2005/8/layout/hList1"/>
    <dgm:cxn modelId="{F2064D1B-A733-4C25-8937-DAE2ECF72264}" srcId="{5E190ED3-D5A2-486F-84EB-D235072FAB1B}" destId="{77E96233-612A-4E2A-9778-A0988C9DEC99}" srcOrd="0" destOrd="0" parTransId="{233F2406-3D61-461F-BEFE-CE443706313E}" sibTransId="{99ED1C09-01E7-477B-8BC1-ED64B99F9AE8}"/>
    <dgm:cxn modelId="{7A17A4D1-FF27-42BF-94FC-4549A6A8DE2A}" type="presOf" srcId="{89738AA7-3F4A-4293-9B4C-9B2646E4C8F5}" destId="{B1A67D90-614A-43D8-BACD-9C1EC74D562B}" srcOrd="0" destOrd="0" presId="urn:microsoft.com/office/officeart/2005/8/layout/hList1"/>
    <dgm:cxn modelId="{50106E61-52D8-4F53-B53A-B75D72F00CEE}" type="presOf" srcId="{5E190ED3-D5A2-486F-84EB-D235072FAB1B}" destId="{1726447B-4B80-462A-AC13-A11F73B8F7CF}" srcOrd="0" destOrd="0" presId="urn:microsoft.com/office/officeart/2005/8/layout/hList1"/>
    <dgm:cxn modelId="{D26991D1-4B72-4406-A6A0-EB7678CECB4B}" srcId="{89738AA7-3F4A-4293-9B4C-9B2646E4C8F5}" destId="{62E30BA4-A561-4890-86A1-F7562E929E0B}" srcOrd="1" destOrd="0" parTransId="{AC0E89F1-970E-4661-BA52-9BB9DA834210}" sibTransId="{318EDBAC-A210-4EAB-AABF-303B387D0ECD}"/>
    <dgm:cxn modelId="{473D461D-B3CF-4F5E-B8C3-8A8F0CD4676C}" srcId="{20E13408-4413-448D-8B0D-1A81281A5D71}" destId="{F752E070-0BD1-409D-BAA4-B52C606F3539}" srcOrd="2" destOrd="0" parTransId="{CCA10A23-C614-432D-9699-B63FEA92DA26}" sibTransId="{5EA42C00-4731-475F-92D7-1BFA7751DE49}"/>
    <dgm:cxn modelId="{3BC5B62B-E86E-42DE-8B00-B7D56BF9D704}" srcId="{20E13408-4413-448D-8B0D-1A81281A5D71}" destId="{5E190ED3-D5A2-486F-84EB-D235072FAB1B}" srcOrd="1" destOrd="0" parTransId="{5FD6362E-2DAD-4C91-BCC3-ECB637BFBAFE}" sibTransId="{B305B39A-C6B7-495D-BB0E-E8A2DC549905}"/>
    <dgm:cxn modelId="{A96AE90F-E37C-42BE-B0C1-A3DC58F528C9}" srcId="{F752E070-0BD1-409D-BAA4-B52C606F3539}" destId="{35D7B962-AB56-4E89-ABD1-0F92CE95F8C7}" srcOrd="0" destOrd="0" parTransId="{C1EAAB34-C208-40D0-81DF-F72519AD3794}" sibTransId="{0E3388C2-3D2B-4FD5-A535-4AB1A775C47E}"/>
    <dgm:cxn modelId="{C56154C2-3D7E-4CB1-8A44-009D1BBDFAD4}" type="presOf" srcId="{C4BBC5C9-0044-40AC-A490-9BA81F6ECD05}" destId="{15140B1C-3A13-443E-9FF3-A278DBC96E9D}" srcOrd="0" destOrd="0" presId="urn:microsoft.com/office/officeart/2005/8/layout/hList1"/>
    <dgm:cxn modelId="{314343C8-9D14-44F2-BD0E-5673D35946A0}" type="presParOf" srcId="{87D08CAA-C3FF-4A36-B01C-B9884BCB2F9D}" destId="{96E745EC-7537-49DF-A8A1-05778849D827}" srcOrd="0" destOrd="0" presId="urn:microsoft.com/office/officeart/2005/8/layout/hList1"/>
    <dgm:cxn modelId="{10B0B018-B28A-4C67-BBDD-6EA8FDAC136E}" type="presParOf" srcId="{96E745EC-7537-49DF-A8A1-05778849D827}" destId="{B1A67D90-614A-43D8-BACD-9C1EC74D562B}" srcOrd="0" destOrd="0" presId="urn:microsoft.com/office/officeart/2005/8/layout/hList1"/>
    <dgm:cxn modelId="{5D412ACD-6A81-44AE-A09A-5C332587E206}" type="presParOf" srcId="{96E745EC-7537-49DF-A8A1-05778849D827}" destId="{15140B1C-3A13-443E-9FF3-A278DBC96E9D}" srcOrd="1" destOrd="0" presId="urn:microsoft.com/office/officeart/2005/8/layout/hList1"/>
    <dgm:cxn modelId="{BE998CB7-7F96-4082-95E5-650E31E9C5A2}" type="presParOf" srcId="{87D08CAA-C3FF-4A36-B01C-B9884BCB2F9D}" destId="{0B30EB94-BAFE-49FE-B02F-85DD189D6AA7}" srcOrd="1" destOrd="0" presId="urn:microsoft.com/office/officeart/2005/8/layout/hList1"/>
    <dgm:cxn modelId="{E18D4F60-58E1-43DB-BE83-7D69A2EEB201}" type="presParOf" srcId="{87D08CAA-C3FF-4A36-B01C-B9884BCB2F9D}" destId="{A0E488F1-1251-499F-86BB-CF682C725458}" srcOrd="2" destOrd="0" presId="urn:microsoft.com/office/officeart/2005/8/layout/hList1"/>
    <dgm:cxn modelId="{8C099FAC-E5FF-4364-91F8-1DC2802F2022}" type="presParOf" srcId="{A0E488F1-1251-499F-86BB-CF682C725458}" destId="{1726447B-4B80-462A-AC13-A11F73B8F7CF}" srcOrd="0" destOrd="0" presId="urn:microsoft.com/office/officeart/2005/8/layout/hList1"/>
    <dgm:cxn modelId="{3573F086-A52F-4FED-96EC-88D5BD8D7610}" type="presParOf" srcId="{A0E488F1-1251-499F-86BB-CF682C725458}" destId="{A5B21667-B5E1-44AF-A716-317FCEBEDF64}" srcOrd="1" destOrd="0" presId="urn:microsoft.com/office/officeart/2005/8/layout/hList1"/>
    <dgm:cxn modelId="{5DBE7886-1E63-431E-BFC5-100353DEDA63}" type="presParOf" srcId="{87D08CAA-C3FF-4A36-B01C-B9884BCB2F9D}" destId="{8F762B4B-9588-4D9F-AD9E-7D349D0556A5}" srcOrd="3" destOrd="0" presId="urn:microsoft.com/office/officeart/2005/8/layout/hList1"/>
    <dgm:cxn modelId="{1E8F8E27-80BD-485C-936A-1658421D49D9}" type="presParOf" srcId="{87D08CAA-C3FF-4A36-B01C-B9884BCB2F9D}" destId="{02B8E60B-57F1-4239-BD3D-077E51864D29}" srcOrd="4" destOrd="0" presId="urn:microsoft.com/office/officeart/2005/8/layout/hList1"/>
    <dgm:cxn modelId="{8D7C2358-0DDD-4D7E-9D4D-774992B63D50}" type="presParOf" srcId="{02B8E60B-57F1-4239-BD3D-077E51864D29}" destId="{831762B1-6D34-4825-A844-174CE8064C1F}" srcOrd="0" destOrd="0" presId="urn:microsoft.com/office/officeart/2005/8/layout/hList1"/>
    <dgm:cxn modelId="{F566BC52-9343-4D87-BF05-933B16A50930}" type="presParOf" srcId="{02B8E60B-57F1-4239-BD3D-077E51864D29}" destId="{7EC386D1-CCAE-4CE6-9196-F55ACCFEF8F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B077ED-3E6D-462F-865E-407EE71EA5F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F3A36566-2D28-4F74-B287-2D6252092A6B}">
      <dgm:prSet phldrT="[Testo]"/>
      <dgm:spPr/>
      <dgm:t>
        <a:bodyPr/>
        <a:lstStyle/>
        <a:p>
          <a:r>
            <a:rPr lang="it-IT" dirty="0"/>
            <a:t>Azioni positive</a:t>
          </a:r>
        </a:p>
      </dgm:t>
    </dgm:pt>
    <dgm:pt modelId="{CC04AD79-5BE3-4798-880F-CB2B218B6A74}" type="parTrans" cxnId="{4F392E77-925C-43A5-B904-6766685570C6}">
      <dgm:prSet/>
      <dgm:spPr/>
      <dgm:t>
        <a:bodyPr/>
        <a:lstStyle/>
        <a:p>
          <a:endParaRPr lang="it-IT"/>
        </a:p>
      </dgm:t>
    </dgm:pt>
    <dgm:pt modelId="{EF7565CC-E1C5-4DFF-924B-36E1B8B81E63}" type="sibTrans" cxnId="{4F392E77-925C-43A5-B904-6766685570C6}">
      <dgm:prSet/>
      <dgm:spPr/>
      <dgm:t>
        <a:bodyPr/>
        <a:lstStyle/>
        <a:p>
          <a:endParaRPr lang="it-IT"/>
        </a:p>
      </dgm:t>
    </dgm:pt>
    <dgm:pt modelId="{93DA68FE-CAED-4CB1-AC7C-E7B9C065D776}">
      <dgm:prSet phldrT="[Testo]"/>
      <dgm:spPr/>
      <dgm:t>
        <a:bodyPr/>
        <a:lstStyle/>
        <a:p>
          <a:r>
            <a:rPr lang="it-IT" dirty="0"/>
            <a:t>Modelli culturali</a:t>
          </a:r>
        </a:p>
      </dgm:t>
    </dgm:pt>
    <dgm:pt modelId="{2FB89B20-0523-4EA2-8D1C-CE6CE09E7513}" type="parTrans" cxnId="{6EB4687E-075F-4F8B-8F03-1D2A8428CED4}">
      <dgm:prSet/>
      <dgm:spPr/>
      <dgm:t>
        <a:bodyPr/>
        <a:lstStyle/>
        <a:p>
          <a:endParaRPr lang="it-IT"/>
        </a:p>
      </dgm:t>
    </dgm:pt>
    <dgm:pt modelId="{C8B543F8-78FC-40FD-8D1E-82F1B0AFE762}" type="sibTrans" cxnId="{6EB4687E-075F-4F8B-8F03-1D2A8428CED4}">
      <dgm:prSet/>
      <dgm:spPr/>
      <dgm:t>
        <a:bodyPr/>
        <a:lstStyle/>
        <a:p>
          <a:endParaRPr lang="it-IT"/>
        </a:p>
      </dgm:t>
    </dgm:pt>
    <dgm:pt modelId="{D3D6D07C-DB9F-40DE-B3C8-9B497D1E5E39}">
      <dgm:prSet phldrT="[Testo]"/>
      <dgm:spPr/>
      <dgm:t>
        <a:bodyPr/>
        <a:lstStyle/>
        <a:p>
          <a:r>
            <a:rPr lang="it-IT" dirty="0"/>
            <a:t>Efficienza</a:t>
          </a:r>
        </a:p>
      </dgm:t>
    </dgm:pt>
    <dgm:pt modelId="{A6D910AA-0EC7-4E0F-9DA3-081903DC1C6A}" type="parTrans" cxnId="{2D193CAF-E2D5-4AE3-B63F-606B4CAC2C0D}">
      <dgm:prSet/>
      <dgm:spPr/>
      <dgm:t>
        <a:bodyPr/>
        <a:lstStyle/>
        <a:p>
          <a:endParaRPr lang="it-IT"/>
        </a:p>
      </dgm:t>
    </dgm:pt>
    <dgm:pt modelId="{2E388505-D014-4119-B558-C9BAF96AEFC5}" type="sibTrans" cxnId="{2D193CAF-E2D5-4AE3-B63F-606B4CAC2C0D}">
      <dgm:prSet/>
      <dgm:spPr/>
      <dgm:t>
        <a:bodyPr/>
        <a:lstStyle/>
        <a:p>
          <a:endParaRPr lang="it-IT"/>
        </a:p>
      </dgm:t>
    </dgm:pt>
    <dgm:pt modelId="{EAD305E0-790B-407D-9841-CFAA91D8B586}" type="pres">
      <dgm:prSet presAssocID="{44B077ED-3E6D-462F-865E-407EE71EA5FB}" presName="Name0" presStyleCnt="0">
        <dgm:presLayoutVars>
          <dgm:chMax val="7"/>
          <dgm:chPref val="7"/>
          <dgm:dir/>
        </dgm:presLayoutVars>
      </dgm:prSet>
      <dgm:spPr/>
      <dgm:t>
        <a:bodyPr/>
        <a:lstStyle/>
        <a:p>
          <a:endParaRPr lang="it-IT"/>
        </a:p>
      </dgm:t>
    </dgm:pt>
    <dgm:pt modelId="{7CA8CBAD-3BF2-4033-B45E-20CA8FB7351D}" type="pres">
      <dgm:prSet presAssocID="{44B077ED-3E6D-462F-865E-407EE71EA5FB}" presName="Name1" presStyleCnt="0"/>
      <dgm:spPr/>
    </dgm:pt>
    <dgm:pt modelId="{257666B4-74C4-4333-BACB-4D6F8A83BE82}" type="pres">
      <dgm:prSet presAssocID="{44B077ED-3E6D-462F-865E-407EE71EA5FB}" presName="cycle" presStyleCnt="0"/>
      <dgm:spPr/>
    </dgm:pt>
    <dgm:pt modelId="{AE59C9CE-3567-4F95-AB52-042EEEA8DC60}" type="pres">
      <dgm:prSet presAssocID="{44B077ED-3E6D-462F-865E-407EE71EA5FB}" presName="srcNode" presStyleLbl="node1" presStyleIdx="0" presStyleCnt="3"/>
      <dgm:spPr/>
    </dgm:pt>
    <dgm:pt modelId="{FFBD9430-0C45-4B51-B228-95F910487E0C}" type="pres">
      <dgm:prSet presAssocID="{44B077ED-3E6D-462F-865E-407EE71EA5FB}" presName="conn" presStyleLbl="parChTrans1D2" presStyleIdx="0" presStyleCnt="1"/>
      <dgm:spPr/>
      <dgm:t>
        <a:bodyPr/>
        <a:lstStyle/>
        <a:p>
          <a:endParaRPr lang="it-IT"/>
        </a:p>
      </dgm:t>
    </dgm:pt>
    <dgm:pt modelId="{DB90E089-EBDC-46DC-AC6D-E0A38AA6AA77}" type="pres">
      <dgm:prSet presAssocID="{44B077ED-3E6D-462F-865E-407EE71EA5FB}" presName="extraNode" presStyleLbl="node1" presStyleIdx="0" presStyleCnt="3"/>
      <dgm:spPr/>
    </dgm:pt>
    <dgm:pt modelId="{106DC0F4-152C-4D2C-B1BA-00AE0AAFA273}" type="pres">
      <dgm:prSet presAssocID="{44B077ED-3E6D-462F-865E-407EE71EA5FB}" presName="dstNode" presStyleLbl="node1" presStyleIdx="0" presStyleCnt="3"/>
      <dgm:spPr/>
    </dgm:pt>
    <dgm:pt modelId="{6C04FF3E-3A50-4FA1-B3A2-25A3F418E6C0}" type="pres">
      <dgm:prSet presAssocID="{F3A36566-2D28-4F74-B287-2D6252092A6B}" presName="text_1" presStyleLbl="node1" presStyleIdx="0" presStyleCnt="3">
        <dgm:presLayoutVars>
          <dgm:bulletEnabled val="1"/>
        </dgm:presLayoutVars>
      </dgm:prSet>
      <dgm:spPr/>
      <dgm:t>
        <a:bodyPr/>
        <a:lstStyle/>
        <a:p>
          <a:endParaRPr lang="it-IT"/>
        </a:p>
      </dgm:t>
    </dgm:pt>
    <dgm:pt modelId="{EA1C9489-FB97-42AB-9179-8D63BD669227}" type="pres">
      <dgm:prSet presAssocID="{F3A36566-2D28-4F74-B287-2D6252092A6B}" presName="accent_1" presStyleCnt="0"/>
      <dgm:spPr/>
    </dgm:pt>
    <dgm:pt modelId="{6690B983-F8F2-4BD8-B0D5-518D138D8AC4}" type="pres">
      <dgm:prSet presAssocID="{F3A36566-2D28-4F74-B287-2D6252092A6B}" presName="accentRepeatNode" presStyleLbl="solidFgAcc1" presStyleIdx="0" presStyleCnt="3"/>
      <dgm:spPr/>
    </dgm:pt>
    <dgm:pt modelId="{0B813DCE-047B-4E72-A8E9-13C717CFD9C7}" type="pres">
      <dgm:prSet presAssocID="{93DA68FE-CAED-4CB1-AC7C-E7B9C065D776}" presName="text_2" presStyleLbl="node1" presStyleIdx="1" presStyleCnt="3">
        <dgm:presLayoutVars>
          <dgm:bulletEnabled val="1"/>
        </dgm:presLayoutVars>
      </dgm:prSet>
      <dgm:spPr/>
      <dgm:t>
        <a:bodyPr/>
        <a:lstStyle/>
        <a:p>
          <a:endParaRPr lang="it-IT"/>
        </a:p>
      </dgm:t>
    </dgm:pt>
    <dgm:pt modelId="{E56E642B-D7FB-4EA4-ACBB-D73242577839}" type="pres">
      <dgm:prSet presAssocID="{93DA68FE-CAED-4CB1-AC7C-E7B9C065D776}" presName="accent_2" presStyleCnt="0"/>
      <dgm:spPr/>
    </dgm:pt>
    <dgm:pt modelId="{C61B7DEF-36F7-46E7-AE1A-063B9CC23EEA}" type="pres">
      <dgm:prSet presAssocID="{93DA68FE-CAED-4CB1-AC7C-E7B9C065D776}" presName="accentRepeatNode" presStyleLbl="solidFgAcc1" presStyleIdx="1" presStyleCnt="3"/>
      <dgm:spPr/>
    </dgm:pt>
    <dgm:pt modelId="{9922A8D2-E93A-4D30-8805-961D2852C411}" type="pres">
      <dgm:prSet presAssocID="{D3D6D07C-DB9F-40DE-B3C8-9B497D1E5E39}" presName="text_3" presStyleLbl="node1" presStyleIdx="2" presStyleCnt="3">
        <dgm:presLayoutVars>
          <dgm:bulletEnabled val="1"/>
        </dgm:presLayoutVars>
      </dgm:prSet>
      <dgm:spPr/>
      <dgm:t>
        <a:bodyPr/>
        <a:lstStyle/>
        <a:p>
          <a:endParaRPr lang="it-IT"/>
        </a:p>
      </dgm:t>
    </dgm:pt>
    <dgm:pt modelId="{05100796-9341-4456-8B1B-15697996716D}" type="pres">
      <dgm:prSet presAssocID="{D3D6D07C-DB9F-40DE-B3C8-9B497D1E5E39}" presName="accent_3" presStyleCnt="0"/>
      <dgm:spPr/>
    </dgm:pt>
    <dgm:pt modelId="{BCCE6E8C-6105-447F-B844-DEDD55CA7DD1}" type="pres">
      <dgm:prSet presAssocID="{D3D6D07C-DB9F-40DE-B3C8-9B497D1E5E39}" presName="accentRepeatNode" presStyleLbl="solidFgAcc1" presStyleIdx="2" presStyleCnt="3"/>
      <dgm:spPr/>
    </dgm:pt>
  </dgm:ptLst>
  <dgm:cxnLst>
    <dgm:cxn modelId="{2D193CAF-E2D5-4AE3-B63F-606B4CAC2C0D}" srcId="{44B077ED-3E6D-462F-865E-407EE71EA5FB}" destId="{D3D6D07C-DB9F-40DE-B3C8-9B497D1E5E39}" srcOrd="2" destOrd="0" parTransId="{A6D910AA-0EC7-4E0F-9DA3-081903DC1C6A}" sibTransId="{2E388505-D014-4119-B558-C9BAF96AEFC5}"/>
    <dgm:cxn modelId="{4F392E77-925C-43A5-B904-6766685570C6}" srcId="{44B077ED-3E6D-462F-865E-407EE71EA5FB}" destId="{F3A36566-2D28-4F74-B287-2D6252092A6B}" srcOrd="0" destOrd="0" parTransId="{CC04AD79-5BE3-4798-880F-CB2B218B6A74}" sibTransId="{EF7565CC-E1C5-4DFF-924B-36E1B8B81E63}"/>
    <dgm:cxn modelId="{6F710443-3607-463B-BB95-E6532B330FE0}" type="presOf" srcId="{EF7565CC-E1C5-4DFF-924B-36E1B8B81E63}" destId="{FFBD9430-0C45-4B51-B228-95F910487E0C}" srcOrd="0" destOrd="0" presId="urn:microsoft.com/office/officeart/2008/layout/VerticalCurvedList"/>
    <dgm:cxn modelId="{6EB4687E-075F-4F8B-8F03-1D2A8428CED4}" srcId="{44B077ED-3E6D-462F-865E-407EE71EA5FB}" destId="{93DA68FE-CAED-4CB1-AC7C-E7B9C065D776}" srcOrd="1" destOrd="0" parTransId="{2FB89B20-0523-4EA2-8D1C-CE6CE09E7513}" sibTransId="{C8B543F8-78FC-40FD-8D1E-82F1B0AFE762}"/>
    <dgm:cxn modelId="{AAE7FA8C-1731-45ED-AAAB-332CD65A77AD}" type="presOf" srcId="{D3D6D07C-DB9F-40DE-B3C8-9B497D1E5E39}" destId="{9922A8D2-E93A-4D30-8805-961D2852C411}" srcOrd="0" destOrd="0" presId="urn:microsoft.com/office/officeart/2008/layout/VerticalCurvedList"/>
    <dgm:cxn modelId="{B1507A49-96FB-4D03-85FD-C859DE6C511C}" type="presOf" srcId="{93DA68FE-CAED-4CB1-AC7C-E7B9C065D776}" destId="{0B813DCE-047B-4E72-A8E9-13C717CFD9C7}" srcOrd="0" destOrd="0" presId="urn:microsoft.com/office/officeart/2008/layout/VerticalCurvedList"/>
    <dgm:cxn modelId="{89713B3E-F71C-4CEE-B800-D2A64AE9E279}" type="presOf" srcId="{F3A36566-2D28-4F74-B287-2D6252092A6B}" destId="{6C04FF3E-3A50-4FA1-B3A2-25A3F418E6C0}" srcOrd="0" destOrd="0" presId="urn:microsoft.com/office/officeart/2008/layout/VerticalCurvedList"/>
    <dgm:cxn modelId="{43135C20-C7FB-44E1-878A-69E946A79049}" type="presOf" srcId="{44B077ED-3E6D-462F-865E-407EE71EA5FB}" destId="{EAD305E0-790B-407D-9841-CFAA91D8B586}" srcOrd="0" destOrd="0" presId="urn:microsoft.com/office/officeart/2008/layout/VerticalCurvedList"/>
    <dgm:cxn modelId="{DA97D9A9-0618-4574-B3C1-6B901B0E1294}" type="presParOf" srcId="{EAD305E0-790B-407D-9841-CFAA91D8B586}" destId="{7CA8CBAD-3BF2-4033-B45E-20CA8FB7351D}" srcOrd="0" destOrd="0" presId="urn:microsoft.com/office/officeart/2008/layout/VerticalCurvedList"/>
    <dgm:cxn modelId="{7BDBA88F-76AE-41A5-A6E8-391DA96F420E}" type="presParOf" srcId="{7CA8CBAD-3BF2-4033-B45E-20CA8FB7351D}" destId="{257666B4-74C4-4333-BACB-4D6F8A83BE82}" srcOrd="0" destOrd="0" presId="urn:microsoft.com/office/officeart/2008/layout/VerticalCurvedList"/>
    <dgm:cxn modelId="{BA450350-E750-45E8-847C-B6A35FDA9AC3}" type="presParOf" srcId="{257666B4-74C4-4333-BACB-4D6F8A83BE82}" destId="{AE59C9CE-3567-4F95-AB52-042EEEA8DC60}" srcOrd="0" destOrd="0" presId="urn:microsoft.com/office/officeart/2008/layout/VerticalCurvedList"/>
    <dgm:cxn modelId="{56FDB876-5E6A-4BB4-BFC3-844D4DB95EF9}" type="presParOf" srcId="{257666B4-74C4-4333-BACB-4D6F8A83BE82}" destId="{FFBD9430-0C45-4B51-B228-95F910487E0C}" srcOrd="1" destOrd="0" presId="urn:microsoft.com/office/officeart/2008/layout/VerticalCurvedList"/>
    <dgm:cxn modelId="{2C1E2EF9-D1D5-4888-9F46-E1C29D64F94B}" type="presParOf" srcId="{257666B4-74C4-4333-BACB-4D6F8A83BE82}" destId="{DB90E089-EBDC-46DC-AC6D-E0A38AA6AA77}" srcOrd="2" destOrd="0" presId="urn:microsoft.com/office/officeart/2008/layout/VerticalCurvedList"/>
    <dgm:cxn modelId="{C84E2BB1-CAC8-4333-84D8-BDEDBFEB5174}" type="presParOf" srcId="{257666B4-74C4-4333-BACB-4D6F8A83BE82}" destId="{106DC0F4-152C-4D2C-B1BA-00AE0AAFA273}" srcOrd="3" destOrd="0" presId="urn:microsoft.com/office/officeart/2008/layout/VerticalCurvedList"/>
    <dgm:cxn modelId="{D8B29226-81A9-4E1E-A020-237EA15EBA95}" type="presParOf" srcId="{7CA8CBAD-3BF2-4033-B45E-20CA8FB7351D}" destId="{6C04FF3E-3A50-4FA1-B3A2-25A3F418E6C0}" srcOrd="1" destOrd="0" presId="urn:microsoft.com/office/officeart/2008/layout/VerticalCurvedList"/>
    <dgm:cxn modelId="{3996156F-B3C0-4FBC-8321-A774200490E1}" type="presParOf" srcId="{7CA8CBAD-3BF2-4033-B45E-20CA8FB7351D}" destId="{EA1C9489-FB97-42AB-9179-8D63BD669227}" srcOrd="2" destOrd="0" presId="urn:microsoft.com/office/officeart/2008/layout/VerticalCurvedList"/>
    <dgm:cxn modelId="{E93598AC-D0B8-4FE8-82F8-C793C0991331}" type="presParOf" srcId="{EA1C9489-FB97-42AB-9179-8D63BD669227}" destId="{6690B983-F8F2-4BD8-B0D5-518D138D8AC4}" srcOrd="0" destOrd="0" presId="urn:microsoft.com/office/officeart/2008/layout/VerticalCurvedList"/>
    <dgm:cxn modelId="{52C97087-E682-4590-9C55-957563CE564E}" type="presParOf" srcId="{7CA8CBAD-3BF2-4033-B45E-20CA8FB7351D}" destId="{0B813DCE-047B-4E72-A8E9-13C717CFD9C7}" srcOrd="3" destOrd="0" presId="urn:microsoft.com/office/officeart/2008/layout/VerticalCurvedList"/>
    <dgm:cxn modelId="{856CFB68-0B1B-49BE-A98F-B2C5AD35FAD8}" type="presParOf" srcId="{7CA8CBAD-3BF2-4033-B45E-20CA8FB7351D}" destId="{E56E642B-D7FB-4EA4-ACBB-D73242577839}" srcOrd="4" destOrd="0" presId="urn:microsoft.com/office/officeart/2008/layout/VerticalCurvedList"/>
    <dgm:cxn modelId="{7A66F606-7FC0-483C-B9A5-AF52159948AD}" type="presParOf" srcId="{E56E642B-D7FB-4EA4-ACBB-D73242577839}" destId="{C61B7DEF-36F7-46E7-AE1A-063B9CC23EEA}" srcOrd="0" destOrd="0" presId="urn:microsoft.com/office/officeart/2008/layout/VerticalCurvedList"/>
    <dgm:cxn modelId="{4EE90460-2683-4ABC-BB89-481E438CF637}" type="presParOf" srcId="{7CA8CBAD-3BF2-4033-B45E-20CA8FB7351D}" destId="{9922A8D2-E93A-4D30-8805-961D2852C411}" srcOrd="5" destOrd="0" presId="urn:microsoft.com/office/officeart/2008/layout/VerticalCurvedList"/>
    <dgm:cxn modelId="{44404FB3-8EF8-42C9-96F3-125C632BF928}" type="presParOf" srcId="{7CA8CBAD-3BF2-4033-B45E-20CA8FB7351D}" destId="{05100796-9341-4456-8B1B-15697996716D}" srcOrd="6" destOrd="0" presId="urn:microsoft.com/office/officeart/2008/layout/VerticalCurvedList"/>
    <dgm:cxn modelId="{C6F50F89-239F-4379-88D6-4A47C3DF1630}" type="presParOf" srcId="{05100796-9341-4456-8B1B-15697996716D}" destId="{BCCE6E8C-6105-447F-B844-DEDD55CA7DD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E898C4-7D05-404D-9B31-788441FE514A}"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it-IT"/>
        </a:p>
      </dgm:t>
    </dgm:pt>
    <dgm:pt modelId="{BCF744A8-1948-490F-809E-DF4DA8D7B5A4}">
      <dgm:prSet phldrT="[Testo]"/>
      <dgm:spPr/>
      <dgm:t>
        <a:bodyPr/>
        <a:lstStyle/>
        <a:p>
          <a:pPr>
            <a:spcAft>
              <a:spcPts val="0"/>
            </a:spcAft>
          </a:pPr>
          <a:r>
            <a:rPr lang="it-IT" b="1" dirty="0">
              <a:latin typeface="Rockwell" panose="02060603020205020403" pitchFamily="18" charset="0"/>
            </a:rPr>
            <a:t>Iniziative di carattere volontario</a:t>
          </a:r>
        </a:p>
        <a:p>
          <a:pPr>
            <a:spcAft>
              <a:spcPts val="0"/>
            </a:spcAft>
          </a:pPr>
          <a:r>
            <a:rPr lang="it-IT" b="1" dirty="0">
              <a:latin typeface="Rockwell" panose="02060603020205020403" pitchFamily="18" charset="0"/>
            </a:rPr>
            <a:t>( </a:t>
          </a:r>
          <a:r>
            <a:rPr lang="it-IT" b="1" i="1" dirty="0">
              <a:latin typeface="Rockwell" panose="02060603020205020403" pitchFamily="18" charset="0"/>
            </a:rPr>
            <a:t>Soft </a:t>
          </a:r>
          <a:r>
            <a:rPr lang="it-IT" b="1" i="1" dirty="0" err="1">
              <a:latin typeface="Rockwell" panose="02060603020205020403" pitchFamily="18" charset="0"/>
            </a:rPr>
            <a:t>Law</a:t>
          </a:r>
          <a:r>
            <a:rPr lang="it-IT" b="1" i="1" dirty="0">
              <a:latin typeface="Rockwell" panose="02060603020205020403" pitchFamily="18" charset="0"/>
            </a:rPr>
            <a:t> </a:t>
          </a:r>
          <a:r>
            <a:rPr lang="it-IT" b="1" dirty="0">
              <a:latin typeface="Rockwell" panose="02060603020205020403" pitchFamily="18" charset="0"/>
            </a:rPr>
            <a:t>)</a:t>
          </a:r>
        </a:p>
        <a:p>
          <a:pPr>
            <a:spcAft>
              <a:spcPts val="0"/>
            </a:spcAft>
          </a:pPr>
          <a:endParaRPr lang="it-IT" b="1" dirty="0">
            <a:latin typeface="Rockwell" panose="02060603020205020403" pitchFamily="18" charset="0"/>
          </a:endParaRPr>
        </a:p>
        <a:p>
          <a:pPr>
            <a:spcAft>
              <a:spcPts val="0"/>
            </a:spcAft>
          </a:pPr>
          <a:r>
            <a:rPr lang="it-IT" b="1" dirty="0">
              <a:latin typeface="Rockwell" panose="02060603020205020403" pitchFamily="18" charset="0"/>
            </a:rPr>
            <a:t>Svezia, </a:t>
          </a:r>
          <a:r>
            <a:rPr lang="it-IT" b="1" dirty="0" err="1">
              <a:latin typeface="Rockwell" panose="02060603020205020403" pitchFamily="18" charset="0"/>
            </a:rPr>
            <a:t>Finlandia,UK</a:t>
          </a:r>
          <a:r>
            <a:rPr lang="it-IT" b="1" dirty="0">
              <a:latin typeface="Rockwell" panose="02060603020205020403" pitchFamily="18" charset="0"/>
            </a:rPr>
            <a:t>, Polonia, Lettonia, Lussemburgo</a:t>
          </a:r>
        </a:p>
        <a:p>
          <a:pPr>
            <a:spcAft>
              <a:spcPts val="0"/>
            </a:spcAft>
          </a:pPr>
          <a:endParaRPr lang="it-IT" b="1" dirty="0"/>
        </a:p>
      </dgm:t>
    </dgm:pt>
    <dgm:pt modelId="{0F6E9F8A-5C09-40C7-AC4A-2C013691DB47}" type="parTrans" cxnId="{6333225D-DE4C-4073-855B-EC7367819ABA}">
      <dgm:prSet/>
      <dgm:spPr/>
      <dgm:t>
        <a:bodyPr/>
        <a:lstStyle/>
        <a:p>
          <a:endParaRPr lang="it-IT"/>
        </a:p>
      </dgm:t>
    </dgm:pt>
    <dgm:pt modelId="{D5FFC4C1-E973-4369-BE38-8FD215931826}" type="sibTrans" cxnId="{6333225D-DE4C-4073-855B-EC7367819ABA}">
      <dgm:prSet/>
      <dgm:spPr/>
      <dgm:t>
        <a:bodyPr/>
        <a:lstStyle/>
        <a:p>
          <a:endParaRPr lang="it-IT"/>
        </a:p>
      </dgm:t>
    </dgm:pt>
    <dgm:pt modelId="{B02AEB79-4846-4B6C-A016-CBDB4F8E52C4}">
      <dgm:prSet phldrT="[Testo]"/>
      <dgm:spPr/>
      <dgm:t>
        <a:bodyPr/>
        <a:lstStyle/>
        <a:p>
          <a:pPr>
            <a:spcAft>
              <a:spcPts val="0"/>
            </a:spcAft>
          </a:pPr>
          <a:r>
            <a:rPr lang="it-IT" b="1" dirty="0">
              <a:latin typeface="Rockwell" panose="02060603020205020403" pitchFamily="18" charset="0"/>
            </a:rPr>
            <a:t>Provvedimenti Normativi</a:t>
          </a:r>
        </a:p>
        <a:p>
          <a:pPr>
            <a:spcAft>
              <a:spcPts val="0"/>
            </a:spcAft>
          </a:pPr>
          <a:r>
            <a:rPr lang="it-IT" b="1" dirty="0">
              <a:latin typeface="Rockwell" panose="02060603020205020403" pitchFamily="18" charset="0"/>
            </a:rPr>
            <a:t>( Hard </a:t>
          </a:r>
          <a:r>
            <a:rPr lang="it-IT" b="1" dirty="0" err="1">
              <a:latin typeface="Rockwell" panose="02060603020205020403" pitchFamily="18" charset="0"/>
            </a:rPr>
            <a:t>Law</a:t>
          </a:r>
          <a:r>
            <a:rPr lang="it-IT" b="1" dirty="0">
              <a:latin typeface="Rockwell" panose="02060603020205020403" pitchFamily="18" charset="0"/>
            </a:rPr>
            <a:t> )</a:t>
          </a:r>
        </a:p>
        <a:p>
          <a:pPr>
            <a:spcAft>
              <a:spcPts val="0"/>
            </a:spcAft>
          </a:pPr>
          <a:endParaRPr lang="it-IT" b="1" dirty="0">
            <a:latin typeface="Rockwell" panose="02060603020205020403" pitchFamily="18" charset="0"/>
          </a:endParaRPr>
        </a:p>
        <a:p>
          <a:pPr>
            <a:spcAft>
              <a:spcPts val="0"/>
            </a:spcAft>
          </a:pPr>
          <a:r>
            <a:rPr lang="it-IT" b="1" dirty="0">
              <a:latin typeface="Rockwell" panose="02060603020205020403" pitchFamily="18" charset="0"/>
            </a:rPr>
            <a:t>Norvegia, Francia, Italia, Islanda, Belgio, Danimarca, Grecia, Slovenia, Austria, Spagna, Germania</a:t>
          </a:r>
        </a:p>
        <a:p>
          <a:pPr>
            <a:spcAft>
              <a:spcPts val="0"/>
            </a:spcAft>
          </a:pPr>
          <a:endParaRPr lang="it-IT" b="1" dirty="0"/>
        </a:p>
      </dgm:t>
    </dgm:pt>
    <dgm:pt modelId="{959284A7-28FF-4F10-B29A-96A780105634}" type="parTrans" cxnId="{1D98C4F9-A8BD-4956-ABFC-7B556BE667B8}">
      <dgm:prSet/>
      <dgm:spPr/>
      <dgm:t>
        <a:bodyPr/>
        <a:lstStyle/>
        <a:p>
          <a:endParaRPr lang="it-IT"/>
        </a:p>
      </dgm:t>
    </dgm:pt>
    <dgm:pt modelId="{F25D5C4F-595D-4DC6-99A6-206542DD8991}" type="sibTrans" cxnId="{1D98C4F9-A8BD-4956-ABFC-7B556BE667B8}">
      <dgm:prSet/>
      <dgm:spPr/>
      <dgm:t>
        <a:bodyPr/>
        <a:lstStyle/>
        <a:p>
          <a:endParaRPr lang="it-IT"/>
        </a:p>
      </dgm:t>
    </dgm:pt>
    <dgm:pt modelId="{BA7A144B-077A-45C2-B885-B24EB0F0A971}">
      <dgm:prSet phldrT="[Testo]"/>
      <dgm:spPr/>
      <dgm:t>
        <a:bodyPr/>
        <a:lstStyle/>
        <a:p>
          <a:endParaRPr lang="it-IT" dirty="0"/>
        </a:p>
      </dgm:t>
    </dgm:pt>
    <dgm:pt modelId="{8CF75F03-230E-4EF4-BD6D-46D697BC0E5B}" type="sibTrans" cxnId="{474A6862-132C-40F0-980C-FB6AB27CC2B5}">
      <dgm:prSet/>
      <dgm:spPr/>
      <dgm:t>
        <a:bodyPr/>
        <a:lstStyle/>
        <a:p>
          <a:endParaRPr lang="it-IT"/>
        </a:p>
      </dgm:t>
    </dgm:pt>
    <dgm:pt modelId="{2317DC0B-70BE-42E8-8493-5BAA67ABBF82}" type="parTrans" cxnId="{474A6862-132C-40F0-980C-FB6AB27CC2B5}">
      <dgm:prSet/>
      <dgm:spPr/>
      <dgm:t>
        <a:bodyPr/>
        <a:lstStyle/>
        <a:p>
          <a:endParaRPr lang="it-IT"/>
        </a:p>
      </dgm:t>
    </dgm:pt>
    <dgm:pt modelId="{D5366DD6-ABA6-4C39-98B8-C4D7FFB573FD}" type="pres">
      <dgm:prSet presAssocID="{FEE898C4-7D05-404D-9B31-788441FE514A}" presName="hierChild1" presStyleCnt="0">
        <dgm:presLayoutVars>
          <dgm:orgChart val="1"/>
          <dgm:chPref val="1"/>
          <dgm:dir/>
          <dgm:animOne val="branch"/>
          <dgm:animLvl val="lvl"/>
          <dgm:resizeHandles/>
        </dgm:presLayoutVars>
      </dgm:prSet>
      <dgm:spPr/>
      <dgm:t>
        <a:bodyPr/>
        <a:lstStyle/>
        <a:p>
          <a:endParaRPr lang="it-IT"/>
        </a:p>
      </dgm:t>
    </dgm:pt>
    <dgm:pt modelId="{FDF57B17-703D-4CDA-8028-5DC0935B2107}" type="pres">
      <dgm:prSet presAssocID="{BA7A144B-077A-45C2-B885-B24EB0F0A971}" presName="hierRoot1" presStyleCnt="0">
        <dgm:presLayoutVars>
          <dgm:hierBranch val="init"/>
        </dgm:presLayoutVars>
      </dgm:prSet>
      <dgm:spPr/>
    </dgm:pt>
    <dgm:pt modelId="{2996CEB9-567D-48DE-BD70-368169FC2894}" type="pres">
      <dgm:prSet presAssocID="{BA7A144B-077A-45C2-B885-B24EB0F0A971}" presName="rootComposite1" presStyleCnt="0"/>
      <dgm:spPr/>
    </dgm:pt>
    <dgm:pt modelId="{783DF7B0-04FF-449B-8F69-617E0F88A1F3}" type="pres">
      <dgm:prSet presAssocID="{BA7A144B-077A-45C2-B885-B24EB0F0A971}" presName="rootText1" presStyleLbl="node0" presStyleIdx="0" presStyleCnt="1" custFlipVert="1" custScaleX="220551" custScaleY="2457" custLinFactNeighborY="-12586">
        <dgm:presLayoutVars>
          <dgm:chPref val="3"/>
        </dgm:presLayoutVars>
      </dgm:prSet>
      <dgm:spPr/>
      <dgm:t>
        <a:bodyPr/>
        <a:lstStyle/>
        <a:p>
          <a:endParaRPr lang="it-IT"/>
        </a:p>
      </dgm:t>
    </dgm:pt>
    <dgm:pt modelId="{64B67BFC-419E-47CB-A4AF-5BEFFEE0E136}" type="pres">
      <dgm:prSet presAssocID="{BA7A144B-077A-45C2-B885-B24EB0F0A971}" presName="rootConnector1" presStyleLbl="node1" presStyleIdx="0" presStyleCnt="0"/>
      <dgm:spPr/>
      <dgm:t>
        <a:bodyPr/>
        <a:lstStyle/>
        <a:p>
          <a:endParaRPr lang="it-IT"/>
        </a:p>
      </dgm:t>
    </dgm:pt>
    <dgm:pt modelId="{D2E8598D-0078-4EB1-9391-DD874475DD10}" type="pres">
      <dgm:prSet presAssocID="{BA7A144B-077A-45C2-B885-B24EB0F0A971}" presName="hierChild2" presStyleCnt="0"/>
      <dgm:spPr/>
    </dgm:pt>
    <dgm:pt modelId="{5D39F35D-AE40-4B63-BEEA-6E0C46D2E756}" type="pres">
      <dgm:prSet presAssocID="{0F6E9F8A-5C09-40C7-AC4A-2C013691DB47}" presName="Name37" presStyleLbl="parChTrans1D2" presStyleIdx="0" presStyleCnt="2"/>
      <dgm:spPr/>
      <dgm:t>
        <a:bodyPr/>
        <a:lstStyle/>
        <a:p>
          <a:endParaRPr lang="it-IT"/>
        </a:p>
      </dgm:t>
    </dgm:pt>
    <dgm:pt modelId="{F6E80D6E-2366-4138-8596-5FC5EB717718}" type="pres">
      <dgm:prSet presAssocID="{BCF744A8-1948-490F-809E-DF4DA8D7B5A4}" presName="hierRoot2" presStyleCnt="0">
        <dgm:presLayoutVars>
          <dgm:hierBranch val="init"/>
        </dgm:presLayoutVars>
      </dgm:prSet>
      <dgm:spPr/>
    </dgm:pt>
    <dgm:pt modelId="{6FBD6EBC-8972-4B3F-955D-5ABBBC54152E}" type="pres">
      <dgm:prSet presAssocID="{BCF744A8-1948-490F-809E-DF4DA8D7B5A4}" presName="rootComposite" presStyleCnt="0"/>
      <dgm:spPr/>
    </dgm:pt>
    <dgm:pt modelId="{65F3FA44-2B42-4985-9E62-F9E4E35ECBEF}" type="pres">
      <dgm:prSet presAssocID="{BCF744A8-1948-490F-809E-DF4DA8D7B5A4}" presName="rootText" presStyleLbl="node2" presStyleIdx="0" presStyleCnt="2" custScaleY="147377" custLinFactNeighborX="6024" custLinFactNeighborY="-622">
        <dgm:presLayoutVars>
          <dgm:chPref val="3"/>
        </dgm:presLayoutVars>
      </dgm:prSet>
      <dgm:spPr>
        <a:prstGeom prst="roundRect">
          <a:avLst/>
        </a:prstGeom>
      </dgm:spPr>
      <dgm:t>
        <a:bodyPr/>
        <a:lstStyle/>
        <a:p>
          <a:endParaRPr lang="it-IT"/>
        </a:p>
      </dgm:t>
    </dgm:pt>
    <dgm:pt modelId="{B62A6905-E070-4735-AE26-BFDF810888CB}" type="pres">
      <dgm:prSet presAssocID="{BCF744A8-1948-490F-809E-DF4DA8D7B5A4}" presName="rootConnector" presStyleLbl="node2" presStyleIdx="0" presStyleCnt="2"/>
      <dgm:spPr/>
      <dgm:t>
        <a:bodyPr/>
        <a:lstStyle/>
        <a:p>
          <a:endParaRPr lang="it-IT"/>
        </a:p>
      </dgm:t>
    </dgm:pt>
    <dgm:pt modelId="{0D0FDEF5-493C-46BE-A74B-C4AAF1067977}" type="pres">
      <dgm:prSet presAssocID="{BCF744A8-1948-490F-809E-DF4DA8D7B5A4}" presName="hierChild4" presStyleCnt="0"/>
      <dgm:spPr/>
    </dgm:pt>
    <dgm:pt modelId="{7448EF11-A4BC-4E8E-8AC4-577D5715D238}" type="pres">
      <dgm:prSet presAssocID="{BCF744A8-1948-490F-809E-DF4DA8D7B5A4}" presName="hierChild5" presStyleCnt="0"/>
      <dgm:spPr/>
    </dgm:pt>
    <dgm:pt modelId="{E2CE698C-F4F3-4499-8100-64640FA899C0}" type="pres">
      <dgm:prSet presAssocID="{959284A7-28FF-4F10-B29A-96A780105634}" presName="Name37" presStyleLbl="parChTrans1D2" presStyleIdx="1" presStyleCnt="2"/>
      <dgm:spPr/>
      <dgm:t>
        <a:bodyPr/>
        <a:lstStyle/>
        <a:p>
          <a:endParaRPr lang="it-IT"/>
        </a:p>
      </dgm:t>
    </dgm:pt>
    <dgm:pt modelId="{C78FF40E-7E6D-4BDD-8A07-7843EE03BC4E}" type="pres">
      <dgm:prSet presAssocID="{B02AEB79-4846-4B6C-A016-CBDB4F8E52C4}" presName="hierRoot2" presStyleCnt="0">
        <dgm:presLayoutVars>
          <dgm:hierBranch val="init"/>
        </dgm:presLayoutVars>
      </dgm:prSet>
      <dgm:spPr/>
    </dgm:pt>
    <dgm:pt modelId="{1C0BCE88-C648-4F25-8E0C-5187E65B9EB7}" type="pres">
      <dgm:prSet presAssocID="{B02AEB79-4846-4B6C-A016-CBDB4F8E52C4}" presName="rootComposite" presStyleCnt="0"/>
      <dgm:spPr/>
    </dgm:pt>
    <dgm:pt modelId="{80A6AF14-760C-4E70-BF6C-3DCB5C548CA4}" type="pres">
      <dgm:prSet presAssocID="{B02AEB79-4846-4B6C-A016-CBDB4F8E52C4}" presName="rootText" presStyleLbl="node2" presStyleIdx="1" presStyleCnt="2" custScaleX="95181" custScaleY="147377">
        <dgm:presLayoutVars>
          <dgm:chPref val="3"/>
        </dgm:presLayoutVars>
      </dgm:prSet>
      <dgm:spPr>
        <a:prstGeom prst="roundRect">
          <a:avLst/>
        </a:prstGeom>
      </dgm:spPr>
      <dgm:t>
        <a:bodyPr/>
        <a:lstStyle/>
        <a:p>
          <a:endParaRPr lang="it-IT"/>
        </a:p>
      </dgm:t>
    </dgm:pt>
    <dgm:pt modelId="{D9FA5A9F-6714-43E3-B02D-140907ABC38E}" type="pres">
      <dgm:prSet presAssocID="{B02AEB79-4846-4B6C-A016-CBDB4F8E52C4}" presName="rootConnector" presStyleLbl="node2" presStyleIdx="1" presStyleCnt="2"/>
      <dgm:spPr/>
      <dgm:t>
        <a:bodyPr/>
        <a:lstStyle/>
        <a:p>
          <a:endParaRPr lang="it-IT"/>
        </a:p>
      </dgm:t>
    </dgm:pt>
    <dgm:pt modelId="{9A938614-06EA-469A-90CE-29332C36D230}" type="pres">
      <dgm:prSet presAssocID="{B02AEB79-4846-4B6C-A016-CBDB4F8E52C4}" presName="hierChild4" presStyleCnt="0"/>
      <dgm:spPr/>
    </dgm:pt>
    <dgm:pt modelId="{B5EEB6AE-746A-434B-83AD-44723D4DDD1C}" type="pres">
      <dgm:prSet presAssocID="{B02AEB79-4846-4B6C-A016-CBDB4F8E52C4}" presName="hierChild5" presStyleCnt="0"/>
      <dgm:spPr/>
    </dgm:pt>
    <dgm:pt modelId="{5A363043-EB7B-48F4-9AED-75F5A5783EA3}" type="pres">
      <dgm:prSet presAssocID="{BA7A144B-077A-45C2-B885-B24EB0F0A971}" presName="hierChild3" presStyleCnt="0"/>
      <dgm:spPr/>
    </dgm:pt>
  </dgm:ptLst>
  <dgm:cxnLst>
    <dgm:cxn modelId="{D23D58AD-B380-4672-9DAD-AF8AFD5FA7F1}" type="presOf" srcId="{FEE898C4-7D05-404D-9B31-788441FE514A}" destId="{D5366DD6-ABA6-4C39-98B8-C4D7FFB573FD}" srcOrd="0" destOrd="0" presId="urn:microsoft.com/office/officeart/2005/8/layout/orgChart1"/>
    <dgm:cxn modelId="{6333225D-DE4C-4073-855B-EC7367819ABA}" srcId="{BA7A144B-077A-45C2-B885-B24EB0F0A971}" destId="{BCF744A8-1948-490F-809E-DF4DA8D7B5A4}" srcOrd="0" destOrd="0" parTransId="{0F6E9F8A-5C09-40C7-AC4A-2C013691DB47}" sibTransId="{D5FFC4C1-E973-4369-BE38-8FD215931826}"/>
    <dgm:cxn modelId="{1587E4BC-EBAB-4BCF-9A04-42EB7B698453}" type="presOf" srcId="{959284A7-28FF-4F10-B29A-96A780105634}" destId="{E2CE698C-F4F3-4499-8100-64640FA899C0}" srcOrd="0" destOrd="0" presId="urn:microsoft.com/office/officeart/2005/8/layout/orgChart1"/>
    <dgm:cxn modelId="{474A6862-132C-40F0-980C-FB6AB27CC2B5}" srcId="{FEE898C4-7D05-404D-9B31-788441FE514A}" destId="{BA7A144B-077A-45C2-B885-B24EB0F0A971}" srcOrd="0" destOrd="0" parTransId="{2317DC0B-70BE-42E8-8493-5BAA67ABBF82}" sibTransId="{8CF75F03-230E-4EF4-BD6D-46D697BC0E5B}"/>
    <dgm:cxn modelId="{932F1E9C-A1D9-4F01-8044-11988D3D38FB}" type="presOf" srcId="{BA7A144B-077A-45C2-B885-B24EB0F0A971}" destId="{64B67BFC-419E-47CB-A4AF-5BEFFEE0E136}" srcOrd="1" destOrd="0" presId="urn:microsoft.com/office/officeart/2005/8/layout/orgChart1"/>
    <dgm:cxn modelId="{9A7A0A78-BAB2-465A-B948-1A87292A8CA4}" type="presOf" srcId="{BCF744A8-1948-490F-809E-DF4DA8D7B5A4}" destId="{65F3FA44-2B42-4985-9E62-F9E4E35ECBEF}" srcOrd="0" destOrd="0" presId="urn:microsoft.com/office/officeart/2005/8/layout/orgChart1"/>
    <dgm:cxn modelId="{A06D420A-912B-4920-A7FF-836935514DFC}" type="presOf" srcId="{B02AEB79-4846-4B6C-A016-CBDB4F8E52C4}" destId="{D9FA5A9F-6714-43E3-B02D-140907ABC38E}" srcOrd="1" destOrd="0" presId="urn:microsoft.com/office/officeart/2005/8/layout/orgChart1"/>
    <dgm:cxn modelId="{80067117-79FA-4500-B54E-67B0CC8E20AA}" type="presOf" srcId="{0F6E9F8A-5C09-40C7-AC4A-2C013691DB47}" destId="{5D39F35D-AE40-4B63-BEEA-6E0C46D2E756}" srcOrd="0" destOrd="0" presId="urn:microsoft.com/office/officeart/2005/8/layout/orgChart1"/>
    <dgm:cxn modelId="{1D98C4F9-A8BD-4956-ABFC-7B556BE667B8}" srcId="{BA7A144B-077A-45C2-B885-B24EB0F0A971}" destId="{B02AEB79-4846-4B6C-A016-CBDB4F8E52C4}" srcOrd="1" destOrd="0" parTransId="{959284A7-28FF-4F10-B29A-96A780105634}" sibTransId="{F25D5C4F-595D-4DC6-99A6-206542DD8991}"/>
    <dgm:cxn modelId="{8F46FC89-C768-48C5-A03D-61E484428D9E}" type="presOf" srcId="{B02AEB79-4846-4B6C-A016-CBDB4F8E52C4}" destId="{80A6AF14-760C-4E70-BF6C-3DCB5C548CA4}" srcOrd="0" destOrd="0" presId="urn:microsoft.com/office/officeart/2005/8/layout/orgChart1"/>
    <dgm:cxn modelId="{B320A995-A59C-4225-AA8F-C7F01022190C}" type="presOf" srcId="{BA7A144B-077A-45C2-B885-B24EB0F0A971}" destId="{783DF7B0-04FF-449B-8F69-617E0F88A1F3}" srcOrd="0" destOrd="0" presId="urn:microsoft.com/office/officeart/2005/8/layout/orgChart1"/>
    <dgm:cxn modelId="{DF8BB766-1708-4DC7-95EA-D2DD1A72E11D}" type="presOf" srcId="{BCF744A8-1948-490F-809E-DF4DA8D7B5A4}" destId="{B62A6905-E070-4735-AE26-BFDF810888CB}" srcOrd="1" destOrd="0" presId="urn:microsoft.com/office/officeart/2005/8/layout/orgChart1"/>
    <dgm:cxn modelId="{A7BB9EFD-428D-4C05-8800-31BD4912929F}" type="presParOf" srcId="{D5366DD6-ABA6-4C39-98B8-C4D7FFB573FD}" destId="{FDF57B17-703D-4CDA-8028-5DC0935B2107}" srcOrd="0" destOrd="0" presId="urn:microsoft.com/office/officeart/2005/8/layout/orgChart1"/>
    <dgm:cxn modelId="{9AF27031-A7FD-488E-8EE4-33B167C76940}" type="presParOf" srcId="{FDF57B17-703D-4CDA-8028-5DC0935B2107}" destId="{2996CEB9-567D-48DE-BD70-368169FC2894}" srcOrd="0" destOrd="0" presId="urn:microsoft.com/office/officeart/2005/8/layout/orgChart1"/>
    <dgm:cxn modelId="{1FDA6A48-D992-4808-AC84-0E30B3B9D217}" type="presParOf" srcId="{2996CEB9-567D-48DE-BD70-368169FC2894}" destId="{783DF7B0-04FF-449B-8F69-617E0F88A1F3}" srcOrd="0" destOrd="0" presId="urn:microsoft.com/office/officeart/2005/8/layout/orgChart1"/>
    <dgm:cxn modelId="{CC34ECD5-0A06-4C7A-BEB0-30AC256E3FCA}" type="presParOf" srcId="{2996CEB9-567D-48DE-BD70-368169FC2894}" destId="{64B67BFC-419E-47CB-A4AF-5BEFFEE0E136}" srcOrd="1" destOrd="0" presId="urn:microsoft.com/office/officeart/2005/8/layout/orgChart1"/>
    <dgm:cxn modelId="{2F50B03B-2B13-42A1-B29F-1B4348D19F9A}" type="presParOf" srcId="{FDF57B17-703D-4CDA-8028-5DC0935B2107}" destId="{D2E8598D-0078-4EB1-9391-DD874475DD10}" srcOrd="1" destOrd="0" presId="urn:microsoft.com/office/officeart/2005/8/layout/orgChart1"/>
    <dgm:cxn modelId="{AFED1A89-5285-4B1C-94A7-95AB69649DF6}" type="presParOf" srcId="{D2E8598D-0078-4EB1-9391-DD874475DD10}" destId="{5D39F35D-AE40-4B63-BEEA-6E0C46D2E756}" srcOrd="0" destOrd="0" presId="urn:microsoft.com/office/officeart/2005/8/layout/orgChart1"/>
    <dgm:cxn modelId="{9D7C14A0-8D9C-4120-A313-99DA9C8BB696}" type="presParOf" srcId="{D2E8598D-0078-4EB1-9391-DD874475DD10}" destId="{F6E80D6E-2366-4138-8596-5FC5EB717718}" srcOrd="1" destOrd="0" presId="urn:microsoft.com/office/officeart/2005/8/layout/orgChart1"/>
    <dgm:cxn modelId="{62F51606-CFE7-42DE-9C5D-C0F58E278459}" type="presParOf" srcId="{F6E80D6E-2366-4138-8596-5FC5EB717718}" destId="{6FBD6EBC-8972-4B3F-955D-5ABBBC54152E}" srcOrd="0" destOrd="0" presId="urn:microsoft.com/office/officeart/2005/8/layout/orgChart1"/>
    <dgm:cxn modelId="{060A41E5-89AE-4312-B346-39345E313787}" type="presParOf" srcId="{6FBD6EBC-8972-4B3F-955D-5ABBBC54152E}" destId="{65F3FA44-2B42-4985-9E62-F9E4E35ECBEF}" srcOrd="0" destOrd="0" presId="urn:microsoft.com/office/officeart/2005/8/layout/orgChart1"/>
    <dgm:cxn modelId="{C06FF4DE-F0D1-4340-B97D-CD27534EAFE6}" type="presParOf" srcId="{6FBD6EBC-8972-4B3F-955D-5ABBBC54152E}" destId="{B62A6905-E070-4735-AE26-BFDF810888CB}" srcOrd="1" destOrd="0" presId="urn:microsoft.com/office/officeart/2005/8/layout/orgChart1"/>
    <dgm:cxn modelId="{21A72707-C0B0-422B-8DA1-48405DB945AE}" type="presParOf" srcId="{F6E80D6E-2366-4138-8596-5FC5EB717718}" destId="{0D0FDEF5-493C-46BE-A74B-C4AAF1067977}" srcOrd="1" destOrd="0" presId="urn:microsoft.com/office/officeart/2005/8/layout/orgChart1"/>
    <dgm:cxn modelId="{28EB30DF-E563-42D4-85D4-03B4899C65D1}" type="presParOf" srcId="{F6E80D6E-2366-4138-8596-5FC5EB717718}" destId="{7448EF11-A4BC-4E8E-8AC4-577D5715D238}" srcOrd="2" destOrd="0" presId="urn:microsoft.com/office/officeart/2005/8/layout/orgChart1"/>
    <dgm:cxn modelId="{41795E80-D23B-4F3C-93B3-F76BA7FB2C6E}" type="presParOf" srcId="{D2E8598D-0078-4EB1-9391-DD874475DD10}" destId="{E2CE698C-F4F3-4499-8100-64640FA899C0}" srcOrd="2" destOrd="0" presId="urn:microsoft.com/office/officeart/2005/8/layout/orgChart1"/>
    <dgm:cxn modelId="{3CD53FAC-7306-4250-8791-22DDAC21177E}" type="presParOf" srcId="{D2E8598D-0078-4EB1-9391-DD874475DD10}" destId="{C78FF40E-7E6D-4BDD-8A07-7843EE03BC4E}" srcOrd="3" destOrd="0" presId="urn:microsoft.com/office/officeart/2005/8/layout/orgChart1"/>
    <dgm:cxn modelId="{605D1C95-1468-44C1-BCF8-56C98E32FCEB}" type="presParOf" srcId="{C78FF40E-7E6D-4BDD-8A07-7843EE03BC4E}" destId="{1C0BCE88-C648-4F25-8E0C-5187E65B9EB7}" srcOrd="0" destOrd="0" presId="urn:microsoft.com/office/officeart/2005/8/layout/orgChart1"/>
    <dgm:cxn modelId="{89FA03A8-3365-417E-986C-4C6004349D8D}" type="presParOf" srcId="{1C0BCE88-C648-4F25-8E0C-5187E65B9EB7}" destId="{80A6AF14-760C-4E70-BF6C-3DCB5C548CA4}" srcOrd="0" destOrd="0" presId="urn:microsoft.com/office/officeart/2005/8/layout/orgChart1"/>
    <dgm:cxn modelId="{38830A3F-14EA-47D3-A35A-FECD810A61F1}" type="presParOf" srcId="{1C0BCE88-C648-4F25-8E0C-5187E65B9EB7}" destId="{D9FA5A9F-6714-43E3-B02D-140907ABC38E}" srcOrd="1" destOrd="0" presId="urn:microsoft.com/office/officeart/2005/8/layout/orgChart1"/>
    <dgm:cxn modelId="{1344DB27-1D70-473F-A879-106AD4883714}" type="presParOf" srcId="{C78FF40E-7E6D-4BDD-8A07-7843EE03BC4E}" destId="{9A938614-06EA-469A-90CE-29332C36D230}" srcOrd="1" destOrd="0" presId="urn:microsoft.com/office/officeart/2005/8/layout/orgChart1"/>
    <dgm:cxn modelId="{99221A2E-C3CA-452E-A21E-C131D7134435}" type="presParOf" srcId="{C78FF40E-7E6D-4BDD-8A07-7843EE03BC4E}" destId="{B5EEB6AE-746A-434B-83AD-44723D4DDD1C}" srcOrd="2" destOrd="0" presId="urn:microsoft.com/office/officeart/2005/8/layout/orgChart1"/>
    <dgm:cxn modelId="{6EB82A39-3C3E-4A90-ADD2-2F3A32699E73}" type="presParOf" srcId="{FDF57B17-703D-4CDA-8028-5DC0935B2107}" destId="{5A363043-EB7B-48F4-9AED-75F5A5783EA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43660A-4BE8-4132-80AA-A85E6C097AA3}" type="doc">
      <dgm:prSet loTypeId="urn:microsoft.com/office/officeart/2005/8/layout/radial5" loCatId="cycle" qsTypeId="urn:microsoft.com/office/officeart/2005/8/quickstyle/3d1" qsCatId="3D" csTypeId="urn:microsoft.com/office/officeart/2005/8/colors/accent1_2" csCatId="accent1" phldr="1"/>
      <dgm:spPr/>
      <dgm:t>
        <a:bodyPr/>
        <a:lstStyle/>
        <a:p>
          <a:endParaRPr lang="it-IT"/>
        </a:p>
      </dgm:t>
    </dgm:pt>
    <dgm:pt modelId="{3D001895-CC45-4024-B5F9-1E2507D13832}" type="pres">
      <dgm:prSet presAssocID="{7443660A-4BE8-4132-80AA-A85E6C097AA3}" presName="Name0" presStyleCnt="0">
        <dgm:presLayoutVars>
          <dgm:chMax val="1"/>
          <dgm:dir/>
          <dgm:animLvl val="ctr"/>
          <dgm:resizeHandles val="exact"/>
        </dgm:presLayoutVars>
      </dgm:prSet>
      <dgm:spPr/>
      <dgm:t>
        <a:bodyPr/>
        <a:lstStyle/>
        <a:p>
          <a:endParaRPr lang="it-IT"/>
        </a:p>
      </dgm:t>
    </dgm:pt>
  </dgm:ptLst>
  <dgm:cxnLst>
    <dgm:cxn modelId="{8E7AF120-9BB3-430E-96BB-5962D269B70A}" type="presOf" srcId="{7443660A-4BE8-4132-80AA-A85E6C097AA3}" destId="{3D001895-CC45-4024-B5F9-1E2507D13832}" srcOrd="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F18D3-4036-4BCF-B07E-FC84CFA25FE2}">
      <dsp:nvSpPr>
        <dsp:cNvPr id="0" name=""/>
        <dsp:cNvSpPr/>
      </dsp:nvSpPr>
      <dsp:spPr>
        <a:xfrm>
          <a:off x="0" y="502162"/>
          <a:ext cx="6156848" cy="831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53A0DB-57C5-4845-AD9E-8A479EEF0649}">
      <dsp:nvSpPr>
        <dsp:cNvPr id="0" name=""/>
        <dsp:cNvSpPr/>
      </dsp:nvSpPr>
      <dsp:spPr>
        <a:xfrm>
          <a:off x="307842" y="15082"/>
          <a:ext cx="4309793" cy="9741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900" tIns="0" rIns="162900" bIns="0" numCol="1" spcCol="1270" anchor="ctr" anchorCtr="0">
          <a:noAutofit/>
        </a:bodyPr>
        <a:lstStyle/>
        <a:p>
          <a:pPr lvl="0" algn="l" defTabSz="1466850">
            <a:lnSpc>
              <a:spcPct val="90000"/>
            </a:lnSpc>
            <a:spcBef>
              <a:spcPct val="0"/>
            </a:spcBef>
            <a:spcAft>
              <a:spcPct val="35000"/>
            </a:spcAft>
          </a:pPr>
          <a:r>
            <a:rPr lang="it-IT" sz="3300" kern="1200" dirty="0" err="1"/>
            <a:t>Environmental</a:t>
          </a:r>
          <a:endParaRPr lang="it-IT" sz="3300" kern="1200" dirty="0"/>
        </a:p>
      </dsp:txBody>
      <dsp:txXfrm>
        <a:off x="355397" y="62637"/>
        <a:ext cx="4214683" cy="879050"/>
      </dsp:txXfrm>
    </dsp:sp>
    <dsp:sp modelId="{E68BFC64-EE72-403C-B473-4581E3EEAF33}">
      <dsp:nvSpPr>
        <dsp:cNvPr id="0" name=""/>
        <dsp:cNvSpPr/>
      </dsp:nvSpPr>
      <dsp:spPr>
        <a:xfrm>
          <a:off x="0" y="1999043"/>
          <a:ext cx="6156848" cy="8316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89357D-2B3C-41FA-B511-129424B3D641}">
      <dsp:nvSpPr>
        <dsp:cNvPr id="0" name=""/>
        <dsp:cNvSpPr/>
      </dsp:nvSpPr>
      <dsp:spPr>
        <a:xfrm>
          <a:off x="307842" y="1511962"/>
          <a:ext cx="4309793" cy="97416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900" tIns="0" rIns="162900" bIns="0" numCol="1" spcCol="1270" anchor="ctr" anchorCtr="0">
          <a:noAutofit/>
        </a:bodyPr>
        <a:lstStyle/>
        <a:p>
          <a:pPr lvl="0" algn="l" defTabSz="1466850">
            <a:lnSpc>
              <a:spcPct val="90000"/>
            </a:lnSpc>
            <a:spcBef>
              <a:spcPct val="0"/>
            </a:spcBef>
            <a:spcAft>
              <a:spcPct val="35000"/>
            </a:spcAft>
          </a:pPr>
          <a:r>
            <a:rPr lang="it-IT" sz="3300" kern="1200" dirty="0"/>
            <a:t>Social</a:t>
          </a:r>
        </a:p>
      </dsp:txBody>
      <dsp:txXfrm>
        <a:off x="355397" y="1559517"/>
        <a:ext cx="4214683" cy="879050"/>
      </dsp:txXfrm>
    </dsp:sp>
    <dsp:sp modelId="{07975DE8-C6A0-4ADC-B196-6A7DEAD6E9C1}">
      <dsp:nvSpPr>
        <dsp:cNvPr id="0" name=""/>
        <dsp:cNvSpPr/>
      </dsp:nvSpPr>
      <dsp:spPr>
        <a:xfrm>
          <a:off x="0" y="3495923"/>
          <a:ext cx="6156848" cy="8316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7967D8-2ED3-4D96-B9F4-B0497CA654E7}">
      <dsp:nvSpPr>
        <dsp:cNvPr id="0" name=""/>
        <dsp:cNvSpPr/>
      </dsp:nvSpPr>
      <dsp:spPr>
        <a:xfrm>
          <a:off x="307842" y="3008843"/>
          <a:ext cx="4309793" cy="97416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900" tIns="0" rIns="162900" bIns="0" numCol="1" spcCol="1270" anchor="ctr" anchorCtr="0">
          <a:noAutofit/>
        </a:bodyPr>
        <a:lstStyle/>
        <a:p>
          <a:pPr lvl="0" algn="l" defTabSz="1466850">
            <a:lnSpc>
              <a:spcPct val="90000"/>
            </a:lnSpc>
            <a:spcBef>
              <a:spcPct val="0"/>
            </a:spcBef>
            <a:spcAft>
              <a:spcPct val="35000"/>
            </a:spcAft>
          </a:pPr>
          <a:r>
            <a:rPr lang="it-IT" sz="3300" kern="1200" dirty="0"/>
            <a:t>Governance</a:t>
          </a:r>
        </a:p>
      </dsp:txBody>
      <dsp:txXfrm>
        <a:off x="355397" y="3056398"/>
        <a:ext cx="4214683" cy="8790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95E39-875E-488B-8F1F-5CE95395322E}">
      <dsp:nvSpPr>
        <dsp:cNvPr id="0" name=""/>
        <dsp:cNvSpPr/>
      </dsp:nvSpPr>
      <dsp:spPr>
        <a:xfrm>
          <a:off x="-7247100" y="-1107698"/>
          <a:ext cx="8624108" cy="8624108"/>
        </a:xfrm>
        <a:prstGeom prst="blockArc">
          <a:avLst>
            <a:gd name="adj1" fmla="val 18900000"/>
            <a:gd name="adj2" fmla="val 2700000"/>
            <a:gd name="adj3" fmla="val 250"/>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E729CF-11B0-4C43-B7DA-739C1E0ACAE0}">
      <dsp:nvSpPr>
        <dsp:cNvPr id="0" name=""/>
        <dsp:cNvSpPr/>
      </dsp:nvSpPr>
      <dsp:spPr>
        <a:xfrm>
          <a:off x="720405" y="492701"/>
          <a:ext cx="7828335" cy="9859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571" tIns="45720" rIns="45720" bIns="45720" numCol="1" spcCol="1270" anchor="ctr" anchorCtr="0">
          <a:noAutofit/>
        </a:bodyPr>
        <a:lstStyle/>
        <a:p>
          <a:pPr lvl="0" algn="l" defTabSz="800100">
            <a:lnSpc>
              <a:spcPct val="90000"/>
            </a:lnSpc>
            <a:spcBef>
              <a:spcPct val="0"/>
            </a:spcBef>
            <a:spcAft>
              <a:spcPct val="35000"/>
            </a:spcAft>
          </a:pPr>
          <a:r>
            <a:rPr lang="it-IT" sz="1800" kern="1200" dirty="0"/>
            <a:t>Art. 95 Codice contratti pubblici</a:t>
          </a:r>
        </a:p>
        <a:p>
          <a:pPr lvl="0" algn="l" defTabSz="800100">
            <a:lnSpc>
              <a:spcPct val="90000"/>
            </a:lnSpc>
            <a:spcBef>
              <a:spcPct val="0"/>
            </a:spcBef>
            <a:spcAft>
              <a:spcPct val="35000"/>
            </a:spcAft>
          </a:pPr>
          <a:r>
            <a:rPr lang="it-IT" sz="1800" kern="1200" dirty="0"/>
            <a:t>(modificato nel 2022 per PNRR): criteri premiali per adozione politiche parità genere  </a:t>
          </a:r>
        </a:p>
      </dsp:txBody>
      <dsp:txXfrm>
        <a:off x="720405" y="492701"/>
        <a:ext cx="7828335" cy="985916"/>
      </dsp:txXfrm>
    </dsp:sp>
    <dsp:sp modelId="{EC9F574A-5E0E-40D1-98C6-835C36323C9C}">
      <dsp:nvSpPr>
        <dsp:cNvPr id="0" name=""/>
        <dsp:cNvSpPr/>
      </dsp:nvSpPr>
      <dsp:spPr>
        <a:xfrm>
          <a:off x="104208" y="369462"/>
          <a:ext cx="1232395" cy="123239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BBD3D1-FB77-40AA-8519-CEF72C4CE17C}">
      <dsp:nvSpPr>
        <dsp:cNvPr id="0" name=""/>
        <dsp:cNvSpPr/>
      </dsp:nvSpPr>
      <dsp:spPr>
        <a:xfrm>
          <a:off x="1224135" y="1800204"/>
          <a:ext cx="7263086" cy="9859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571" tIns="45720" rIns="45720" bIns="45720" numCol="1" spcCol="1270" anchor="ctr" anchorCtr="0">
          <a:noAutofit/>
        </a:bodyPr>
        <a:lstStyle/>
        <a:p>
          <a:pPr lvl="0" algn="l" defTabSz="800100">
            <a:lnSpc>
              <a:spcPct val="90000"/>
            </a:lnSpc>
            <a:spcBef>
              <a:spcPct val="0"/>
            </a:spcBef>
            <a:spcAft>
              <a:spcPct val="35000"/>
            </a:spcAft>
          </a:pPr>
          <a:r>
            <a:rPr lang="it-IT" sz="1800" kern="1200" dirty="0"/>
            <a:t>Dichiarazione non finanziaria delle società (d.lgs. n.254/2016) – Report di sostenibilità</a:t>
          </a:r>
        </a:p>
      </dsp:txBody>
      <dsp:txXfrm>
        <a:off x="1224135" y="1800204"/>
        <a:ext cx="7263086" cy="985916"/>
      </dsp:txXfrm>
    </dsp:sp>
    <dsp:sp modelId="{3C775561-DE9D-4122-A82D-A81966DBE0D6}">
      <dsp:nvSpPr>
        <dsp:cNvPr id="0" name=""/>
        <dsp:cNvSpPr/>
      </dsp:nvSpPr>
      <dsp:spPr>
        <a:xfrm>
          <a:off x="504056" y="1656179"/>
          <a:ext cx="1232395" cy="123239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18A526-97BA-4A7F-8151-0FE8B4E9BD9C}">
      <dsp:nvSpPr>
        <dsp:cNvPr id="0" name=""/>
        <dsp:cNvSpPr/>
      </dsp:nvSpPr>
      <dsp:spPr>
        <a:xfrm>
          <a:off x="1152158" y="3240361"/>
          <a:ext cx="7263086" cy="9859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571" tIns="45720" rIns="45720" bIns="45720" numCol="1" spcCol="1270" anchor="ctr" anchorCtr="0">
          <a:noAutofit/>
        </a:bodyPr>
        <a:lstStyle/>
        <a:p>
          <a:pPr lvl="0" algn="l" defTabSz="800100">
            <a:lnSpc>
              <a:spcPct val="90000"/>
            </a:lnSpc>
            <a:spcBef>
              <a:spcPct val="0"/>
            </a:spcBef>
            <a:spcAft>
              <a:spcPct val="35000"/>
            </a:spcAft>
          </a:pPr>
          <a:r>
            <a:rPr lang="it-IT" sz="1800" kern="1200" dirty="0"/>
            <a:t>Bilancio e informative di genere (Decreto Semplificazioni 31 maggio 2021 – Direttiva 21 aprile 2021 189 </a:t>
          </a:r>
          <a:r>
            <a:rPr lang="it-IT" sz="1800" kern="1200" dirty="0" err="1"/>
            <a:t>final</a:t>
          </a:r>
          <a:r>
            <a:rPr lang="it-IT" sz="1800" kern="1200" dirty="0"/>
            <a:t>)</a:t>
          </a:r>
        </a:p>
      </dsp:txBody>
      <dsp:txXfrm>
        <a:off x="1152158" y="3240361"/>
        <a:ext cx="7263086" cy="985916"/>
      </dsp:txXfrm>
    </dsp:sp>
    <dsp:sp modelId="{C1192411-A8A0-4F0A-9DD8-BDD43478F4F6}">
      <dsp:nvSpPr>
        <dsp:cNvPr id="0" name=""/>
        <dsp:cNvSpPr/>
      </dsp:nvSpPr>
      <dsp:spPr>
        <a:xfrm>
          <a:off x="504056" y="3074293"/>
          <a:ext cx="1232395" cy="123239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DAA9C9-8E8C-4AB8-A5EE-B01E5C74F0ED}">
      <dsp:nvSpPr>
        <dsp:cNvPr id="0" name=""/>
        <dsp:cNvSpPr/>
      </dsp:nvSpPr>
      <dsp:spPr>
        <a:xfrm>
          <a:off x="812624" y="4680519"/>
          <a:ext cx="7828335" cy="9859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571" tIns="45720" rIns="45720" bIns="45720" numCol="1" spcCol="1270" anchor="ctr" anchorCtr="0">
          <a:noAutofit/>
        </a:bodyPr>
        <a:lstStyle/>
        <a:p>
          <a:pPr lvl="0" algn="l" defTabSz="800100">
            <a:lnSpc>
              <a:spcPct val="90000"/>
            </a:lnSpc>
            <a:spcBef>
              <a:spcPct val="0"/>
            </a:spcBef>
            <a:spcAft>
              <a:spcPct val="35000"/>
            </a:spcAft>
          </a:pPr>
          <a:r>
            <a:rPr lang="it-IT" sz="1800" kern="1200" dirty="0"/>
            <a:t>CERTIFICAZIONE DI GENERE e premialità</a:t>
          </a:r>
        </a:p>
        <a:p>
          <a:pPr lvl="0" algn="l" defTabSz="800100">
            <a:lnSpc>
              <a:spcPct val="90000"/>
            </a:lnSpc>
            <a:spcBef>
              <a:spcPct val="0"/>
            </a:spcBef>
            <a:spcAft>
              <a:spcPct val="35000"/>
            </a:spcAft>
          </a:pPr>
          <a:r>
            <a:rPr lang="it-IT" sz="1800" kern="1200" dirty="0"/>
            <a:t>(Prassi di Riferimento UNI125:2022)</a:t>
          </a:r>
        </a:p>
      </dsp:txBody>
      <dsp:txXfrm>
        <a:off x="812624" y="4680519"/>
        <a:ext cx="7828335" cy="985916"/>
      </dsp:txXfrm>
    </dsp:sp>
    <dsp:sp modelId="{D821D710-31EE-4B86-A57A-9DCE76A8595C}">
      <dsp:nvSpPr>
        <dsp:cNvPr id="0" name=""/>
        <dsp:cNvSpPr/>
      </dsp:nvSpPr>
      <dsp:spPr>
        <a:xfrm>
          <a:off x="288032" y="4536503"/>
          <a:ext cx="1232395" cy="123239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1A99B-6153-4981-809A-580FEAD3560A}">
      <dsp:nvSpPr>
        <dsp:cNvPr id="0" name=""/>
        <dsp:cNvSpPr/>
      </dsp:nvSpPr>
      <dsp:spPr>
        <a:xfrm>
          <a:off x="5439" y="699966"/>
          <a:ext cx="2268838" cy="1134419"/>
        </a:xfrm>
        <a:prstGeom prst="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a:latin typeface="Montserrat" panose="00000500000000000000" pitchFamily="2" charset="0"/>
            </a:rPr>
            <a:t>Gli azionisti</a:t>
          </a:r>
        </a:p>
      </dsp:txBody>
      <dsp:txXfrm>
        <a:off x="5439" y="699966"/>
        <a:ext cx="2268838" cy="1134419"/>
      </dsp:txXfrm>
    </dsp:sp>
    <dsp:sp modelId="{3B5A2789-CA6F-4A9F-8D01-3BFB98CADB79}">
      <dsp:nvSpPr>
        <dsp:cNvPr id="0" name=""/>
        <dsp:cNvSpPr/>
      </dsp:nvSpPr>
      <dsp:spPr>
        <a:xfrm>
          <a:off x="2750733" y="699966"/>
          <a:ext cx="2268838" cy="1134419"/>
        </a:xfrm>
        <a:prstGeom prst="rect">
          <a:avLst/>
        </a:prstGeom>
        <a:solidFill>
          <a:srgbClr val="F04528"/>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a:latin typeface="Montserrat" panose="00000500000000000000" pitchFamily="2" charset="0"/>
            </a:rPr>
            <a:t>I lavoratori</a:t>
          </a:r>
        </a:p>
      </dsp:txBody>
      <dsp:txXfrm>
        <a:off x="2750733" y="699966"/>
        <a:ext cx="2268838" cy="1134419"/>
      </dsp:txXfrm>
    </dsp:sp>
    <dsp:sp modelId="{3E586CD2-8F36-4F2B-88CE-C22A9AF31EA0}">
      <dsp:nvSpPr>
        <dsp:cNvPr id="0" name=""/>
        <dsp:cNvSpPr/>
      </dsp:nvSpPr>
      <dsp:spPr>
        <a:xfrm>
          <a:off x="5420203" y="669632"/>
          <a:ext cx="2268838" cy="1134419"/>
        </a:xfrm>
        <a:prstGeom prst="rect">
          <a:avLst/>
        </a:prstGeom>
        <a:solidFill>
          <a:srgbClr val="FFC000"/>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a:latin typeface="Montserrat" panose="00000500000000000000" pitchFamily="2" charset="0"/>
            </a:rPr>
            <a:t>I creditori</a:t>
          </a:r>
        </a:p>
      </dsp:txBody>
      <dsp:txXfrm>
        <a:off x="5420203" y="669632"/>
        <a:ext cx="2268838" cy="1134419"/>
      </dsp:txXfrm>
    </dsp:sp>
    <dsp:sp modelId="{3CED6750-99E7-4904-BEAC-9B81568F2EB3}">
      <dsp:nvSpPr>
        <dsp:cNvPr id="0" name=""/>
        <dsp:cNvSpPr/>
      </dsp:nvSpPr>
      <dsp:spPr>
        <a:xfrm>
          <a:off x="8246761" y="654476"/>
          <a:ext cx="2268838" cy="1134419"/>
        </a:xfrm>
        <a:prstGeom prst="rect">
          <a:avLst/>
        </a:prstGeom>
        <a:solidFill>
          <a:srgbClr val="00B050"/>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a:latin typeface="Montserrat" panose="00000500000000000000" pitchFamily="2" charset="0"/>
            </a:rPr>
            <a:t>La comunità che vive nel territorio in cui opera l’impresa</a:t>
          </a:r>
        </a:p>
      </dsp:txBody>
      <dsp:txXfrm>
        <a:off x="8246761" y="654476"/>
        <a:ext cx="2268838" cy="11344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6327A-10D0-4ED7-A888-6E7FBDF9915E}">
      <dsp:nvSpPr>
        <dsp:cNvPr id="0" name=""/>
        <dsp:cNvSpPr/>
      </dsp:nvSpPr>
      <dsp:spPr>
        <a:xfrm>
          <a:off x="0" y="0"/>
          <a:ext cx="8938260" cy="1305401"/>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just" defTabSz="1377950">
            <a:lnSpc>
              <a:spcPct val="90000"/>
            </a:lnSpc>
            <a:spcBef>
              <a:spcPct val="0"/>
            </a:spcBef>
            <a:spcAft>
              <a:spcPct val="35000"/>
            </a:spcAft>
            <a:buNone/>
          </a:pPr>
          <a:r>
            <a:rPr lang="it-IT" sz="3100" kern="1200" dirty="0">
              <a:latin typeface="Montserrat" panose="00000500000000000000" pitchFamily="2" charset="0"/>
            </a:rPr>
            <a:t>Strategia dell’UE per raggiungere gli obiettivi climatici fissati nel 2030 e nel 2050: </a:t>
          </a:r>
        </a:p>
      </dsp:txBody>
      <dsp:txXfrm>
        <a:off x="38234" y="38234"/>
        <a:ext cx="7529629" cy="1228933"/>
      </dsp:txXfrm>
    </dsp:sp>
    <dsp:sp modelId="{9FE76029-C696-4655-873B-307F8DF1643C}">
      <dsp:nvSpPr>
        <dsp:cNvPr id="0" name=""/>
        <dsp:cNvSpPr/>
      </dsp:nvSpPr>
      <dsp:spPr>
        <a:xfrm>
          <a:off x="788669" y="1522968"/>
          <a:ext cx="8938260" cy="1305401"/>
        </a:xfrm>
        <a:prstGeom prst="roundRect">
          <a:avLst>
            <a:gd name="adj" fmla="val 10000"/>
          </a:avLst>
        </a:prstGeom>
        <a:solidFill>
          <a:schemeClr val="accent4">
            <a:hueOff val="-1759972"/>
            <a:satOff val="-18065"/>
            <a:lumOff val="75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buNone/>
          </a:pPr>
          <a:r>
            <a:rPr lang="it-IT" sz="3100" kern="1200" dirty="0">
              <a:latin typeface="Montserrat" panose="00000500000000000000" pitchFamily="2" charset="0"/>
            </a:rPr>
            <a:t>2030:</a:t>
          </a:r>
          <a:r>
            <a:rPr lang="it-IT" sz="3100" kern="1200" dirty="0">
              <a:latin typeface="Montserrat" panose="00000500000000000000" pitchFamily="2" charset="0"/>
              <a:sym typeface="Wingdings" panose="05000000000000000000" pitchFamily="2" charset="2"/>
            </a:rPr>
            <a:t> riduzione nell’UE delle emissioni nette di gas serra al 55%</a:t>
          </a:r>
          <a:endParaRPr lang="it-IT" sz="3100" kern="1200" dirty="0">
            <a:latin typeface="Montserrat" panose="00000500000000000000" pitchFamily="2" charset="0"/>
          </a:endParaRPr>
        </a:p>
      </dsp:txBody>
      <dsp:txXfrm>
        <a:off x="826903" y="1561202"/>
        <a:ext cx="7224611" cy="1228933"/>
      </dsp:txXfrm>
    </dsp:sp>
    <dsp:sp modelId="{3E2F1294-95B3-4320-9A12-3181C0A94E8B}">
      <dsp:nvSpPr>
        <dsp:cNvPr id="0" name=""/>
        <dsp:cNvSpPr/>
      </dsp:nvSpPr>
      <dsp:spPr>
        <a:xfrm>
          <a:off x="1577339" y="3045936"/>
          <a:ext cx="8938260" cy="1305401"/>
        </a:xfrm>
        <a:prstGeom prst="roundRect">
          <a:avLst>
            <a:gd name="adj" fmla="val 10000"/>
          </a:avLst>
        </a:prstGeom>
        <a:solidFill>
          <a:schemeClr val="accent4">
            <a:hueOff val="-3519944"/>
            <a:satOff val="-36129"/>
            <a:lumOff val="150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buNone/>
          </a:pPr>
          <a:r>
            <a:rPr lang="it-IT" sz="3100" kern="1200" dirty="0">
              <a:latin typeface="Montserrat" panose="00000500000000000000" pitchFamily="2" charset="0"/>
              <a:sym typeface="Wingdings" panose="05000000000000000000" pitchFamily="2" charset="2"/>
            </a:rPr>
            <a:t>2050: raggiungimento della neutralità climatica</a:t>
          </a:r>
          <a:endParaRPr lang="it-IT" sz="3100" kern="1200" dirty="0">
            <a:latin typeface="Montserrat" panose="00000500000000000000" pitchFamily="2" charset="0"/>
          </a:endParaRPr>
        </a:p>
      </dsp:txBody>
      <dsp:txXfrm>
        <a:off x="1615573" y="3084170"/>
        <a:ext cx="7224611" cy="1228933"/>
      </dsp:txXfrm>
    </dsp:sp>
    <dsp:sp modelId="{778C8436-42C0-4DB1-9443-0DF85F803CA0}">
      <dsp:nvSpPr>
        <dsp:cNvPr id="0" name=""/>
        <dsp:cNvSpPr/>
      </dsp:nvSpPr>
      <dsp:spPr>
        <a:xfrm>
          <a:off x="8089749" y="989929"/>
          <a:ext cx="848510" cy="848510"/>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t-IT" sz="3600" kern="1200"/>
        </a:p>
      </dsp:txBody>
      <dsp:txXfrm>
        <a:off x="8280664" y="989929"/>
        <a:ext cx="466680" cy="638504"/>
      </dsp:txXfrm>
    </dsp:sp>
    <dsp:sp modelId="{7907F991-59F2-44D8-A1E9-B661216E67EC}">
      <dsp:nvSpPr>
        <dsp:cNvPr id="0" name=""/>
        <dsp:cNvSpPr/>
      </dsp:nvSpPr>
      <dsp:spPr>
        <a:xfrm>
          <a:off x="8878419" y="2504195"/>
          <a:ext cx="848510" cy="848510"/>
        </a:xfrm>
        <a:prstGeom prst="downArrow">
          <a:avLst>
            <a:gd name="adj1" fmla="val 55000"/>
            <a:gd name="adj2" fmla="val 45000"/>
          </a:avLst>
        </a:prstGeom>
        <a:solidFill>
          <a:schemeClr val="accent4">
            <a:tint val="40000"/>
            <a:alpha val="90000"/>
            <a:hueOff val="-2615674"/>
            <a:satOff val="-9408"/>
            <a:lumOff val="1029"/>
            <a:alphaOff val="0"/>
          </a:schemeClr>
        </a:solidFill>
        <a:ln w="15875" cap="flat" cmpd="sng" algn="ctr">
          <a:solidFill>
            <a:schemeClr val="accent4">
              <a:tint val="40000"/>
              <a:alpha val="90000"/>
              <a:hueOff val="-2615674"/>
              <a:satOff val="-9408"/>
              <a:lumOff val="10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t-IT" sz="3600" kern="1200"/>
        </a:p>
      </dsp:txBody>
      <dsp:txXfrm>
        <a:off x="9069334" y="2504195"/>
        <a:ext cx="466680" cy="638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4F6C7-4CB3-4DE7-B7E7-6E821C0D1546}">
      <dsp:nvSpPr>
        <dsp:cNvPr id="0" name=""/>
        <dsp:cNvSpPr/>
      </dsp:nvSpPr>
      <dsp:spPr>
        <a:xfrm>
          <a:off x="0" y="472501"/>
          <a:ext cx="6263640" cy="147957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it-IT" sz="2100" kern="1200" dirty="0"/>
            <a:t>Gruppo 1: società a responsabilità limitata UE con una soglia di fatturato netto mondiale superiore 150 milioni di Euro e oltre 500 dipendenti </a:t>
          </a:r>
          <a:endParaRPr lang="en-US" sz="2100" kern="1200" dirty="0"/>
        </a:p>
      </dsp:txBody>
      <dsp:txXfrm>
        <a:off x="72227" y="544728"/>
        <a:ext cx="6119186" cy="1335120"/>
      </dsp:txXfrm>
    </dsp:sp>
    <dsp:sp modelId="{9FE3C7AD-1E96-42D5-8D92-6FACD0F5DD53}">
      <dsp:nvSpPr>
        <dsp:cNvPr id="0" name=""/>
        <dsp:cNvSpPr/>
      </dsp:nvSpPr>
      <dsp:spPr>
        <a:xfrm>
          <a:off x="0" y="2012556"/>
          <a:ext cx="6263640" cy="147957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it-IT" sz="2100" kern="1200"/>
            <a:t>Gruppo 2: società a responsabilità limitata UE con fatturato netto mondiale pari o superiore a 40 milioni di Euro e oltre 250 dipendenti che operano in settori ad impatto elevato (es. agricolo, tessile, minerario)</a:t>
          </a:r>
          <a:endParaRPr lang="en-US" sz="2100" kern="1200"/>
        </a:p>
      </dsp:txBody>
      <dsp:txXfrm>
        <a:off x="72227" y="2084783"/>
        <a:ext cx="6119186" cy="1335120"/>
      </dsp:txXfrm>
    </dsp:sp>
    <dsp:sp modelId="{85178AD2-2EF3-4221-A700-EE440496891F}">
      <dsp:nvSpPr>
        <dsp:cNvPr id="0" name=""/>
        <dsp:cNvSpPr/>
      </dsp:nvSpPr>
      <dsp:spPr>
        <a:xfrm>
          <a:off x="0" y="3552611"/>
          <a:ext cx="6263640" cy="147957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it-IT" sz="2100" kern="1200" dirty="0"/>
            <a:t>Imprese di Paesi terzi che operano in UE con una soglia di fatturato generato in UE in linea con i gruppi 1 e 2</a:t>
          </a:r>
          <a:endParaRPr lang="en-US" sz="2100" kern="1200" dirty="0"/>
        </a:p>
      </dsp:txBody>
      <dsp:txXfrm>
        <a:off x="72227" y="3624838"/>
        <a:ext cx="6119186" cy="1335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A329F-3B6D-460B-BEEE-9B8924A5F455}">
      <dsp:nvSpPr>
        <dsp:cNvPr id="0" name=""/>
        <dsp:cNvSpPr/>
      </dsp:nvSpPr>
      <dsp:spPr>
        <a:xfrm>
          <a:off x="0" y="3322370"/>
          <a:ext cx="6263640" cy="2179834"/>
        </a:xfrm>
        <a:prstGeom prst="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just" defTabSz="1022350">
            <a:lnSpc>
              <a:spcPct val="90000"/>
            </a:lnSpc>
            <a:spcBef>
              <a:spcPct val="0"/>
            </a:spcBef>
            <a:spcAft>
              <a:spcPct val="35000"/>
            </a:spcAft>
          </a:pPr>
          <a:r>
            <a:rPr lang="it-IT" sz="2300" b="1" kern="1200" dirty="0">
              <a:solidFill>
                <a:schemeClr val="tx1"/>
              </a:solidFill>
              <a:latin typeface="Montserrat" panose="00000500000000000000" pitchFamily="2" charset="0"/>
            </a:rPr>
            <a:t>Sono società che, oltre a perseguire lo scopo di lucro, una o più finalità di beneficio comune e operare in modo responsabile, sostenibile e trasparente verso persone, comunità, territori, ambiente, beni e attività culturali, sociali e altri portatori di interessi. </a:t>
          </a:r>
        </a:p>
      </dsp:txBody>
      <dsp:txXfrm>
        <a:off x="0" y="3322370"/>
        <a:ext cx="6263640" cy="2179834"/>
      </dsp:txXfrm>
    </dsp:sp>
    <dsp:sp modelId="{30458254-7EC4-4C4E-A49A-D8AE4ACEC44C}">
      <dsp:nvSpPr>
        <dsp:cNvPr id="0" name=""/>
        <dsp:cNvSpPr/>
      </dsp:nvSpPr>
      <dsp:spPr>
        <a:xfrm rot="10800000">
          <a:off x="0" y="2482"/>
          <a:ext cx="6263640" cy="3352586"/>
        </a:xfrm>
        <a:prstGeom prst="upArrowCallou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just" defTabSz="1022350">
            <a:lnSpc>
              <a:spcPct val="90000"/>
            </a:lnSpc>
            <a:spcBef>
              <a:spcPct val="0"/>
            </a:spcBef>
            <a:spcAft>
              <a:spcPct val="35000"/>
            </a:spcAft>
          </a:pPr>
          <a:r>
            <a:rPr lang="it-IT" sz="2300" kern="1200" dirty="0">
              <a:solidFill>
                <a:schemeClr val="tx1"/>
              </a:solidFill>
              <a:latin typeface="Montserrat" panose="00000500000000000000" pitchFamily="2" charset="0"/>
            </a:rPr>
            <a:t>L’ordinamento italiano è stato il primo a consentire la costituzione di </a:t>
          </a:r>
          <a:r>
            <a:rPr lang="it-IT" sz="2300" b="1" kern="1200" dirty="0">
              <a:solidFill>
                <a:schemeClr val="tx1"/>
              </a:solidFill>
              <a:latin typeface="Montserrat" panose="00000500000000000000" pitchFamily="2" charset="0"/>
            </a:rPr>
            <a:t>società benefit </a:t>
          </a:r>
          <a:r>
            <a:rPr lang="it-IT" sz="2300" kern="1200" dirty="0">
              <a:solidFill>
                <a:schemeClr val="tx1"/>
              </a:solidFill>
              <a:latin typeface="Montserrat" panose="00000500000000000000" pitchFamily="2" charset="0"/>
            </a:rPr>
            <a:t>(Legge stabilità 2016 </a:t>
          </a:r>
          <a:r>
            <a:rPr lang="it-IT" sz="2300" kern="1200" dirty="0">
              <a:solidFill>
                <a:schemeClr val="tx1"/>
              </a:solidFill>
              <a:latin typeface="Montserrat" panose="00000500000000000000" pitchFamily="2" charset="0"/>
              <a:sym typeface="Wingdings" panose="05000000000000000000" pitchFamily="2" charset="2"/>
            </a:rPr>
            <a:t></a:t>
          </a:r>
          <a:r>
            <a:rPr lang="it-IT" sz="2300" kern="1200" dirty="0">
              <a:solidFill>
                <a:schemeClr val="tx1"/>
              </a:solidFill>
              <a:latin typeface="Montserrat" panose="00000500000000000000" pitchFamily="2" charset="0"/>
            </a:rPr>
            <a:t> l. 208/2015)</a:t>
          </a:r>
        </a:p>
      </dsp:txBody>
      <dsp:txXfrm rot="10800000">
        <a:off x="0" y="2482"/>
        <a:ext cx="6263640" cy="21784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67D90-614A-43D8-BACD-9C1EC74D562B}">
      <dsp:nvSpPr>
        <dsp:cNvPr id="0" name=""/>
        <dsp:cNvSpPr/>
      </dsp:nvSpPr>
      <dsp:spPr>
        <a:xfrm>
          <a:off x="3286" y="73395"/>
          <a:ext cx="3203971" cy="576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it-IT" sz="2000" b="1" kern="1200" dirty="0"/>
            <a:t>Il Codice etico </a:t>
          </a:r>
          <a:endParaRPr lang="it-IT" sz="2000" kern="1200" dirty="0"/>
        </a:p>
      </dsp:txBody>
      <dsp:txXfrm>
        <a:off x="3286" y="73395"/>
        <a:ext cx="3203971" cy="576000"/>
      </dsp:txXfrm>
    </dsp:sp>
    <dsp:sp modelId="{15140B1C-3A13-443E-9FF3-A278DBC96E9D}">
      <dsp:nvSpPr>
        <dsp:cNvPr id="0" name=""/>
        <dsp:cNvSpPr/>
      </dsp:nvSpPr>
      <dsp:spPr>
        <a:xfrm>
          <a:off x="3286" y="649395"/>
          <a:ext cx="3203971" cy="362854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endParaRPr lang="it-IT" sz="2000" kern="1200" dirty="0"/>
        </a:p>
        <a:p>
          <a:pPr marL="228600" lvl="1" indent="-228600" algn="just" defTabSz="889000">
            <a:lnSpc>
              <a:spcPct val="90000"/>
            </a:lnSpc>
            <a:spcBef>
              <a:spcPct val="0"/>
            </a:spcBef>
            <a:spcAft>
              <a:spcPct val="15000"/>
            </a:spcAft>
            <a:buChar char="•"/>
          </a:pPr>
          <a:r>
            <a:rPr lang="it-IT" sz="2000" kern="1200" dirty="0"/>
            <a:t>È uno strumento di cui si dotano tutte le aziende per </a:t>
          </a:r>
          <a:r>
            <a:rPr lang="it-IT" sz="2000" b="1" kern="1200" dirty="0"/>
            <a:t>definire i diritti e i doveri morali di ogni partecipante all’organizzazione aziendale</a:t>
          </a:r>
          <a:endParaRPr lang="it-IT" sz="2000" kern="1200" dirty="0"/>
        </a:p>
      </dsp:txBody>
      <dsp:txXfrm>
        <a:off x="3286" y="649395"/>
        <a:ext cx="3203971" cy="3628546"/>
      </dsp:txXfrm>
    </dsp:sp>
    <dsp:sp modelId="{1726447B-4B80-462A-AC13-A11F73B8F7CF}">
      <dsp:nvSpPr>
        <dsp:cNvPr id="0" name=""/>
        <dsp:cNvSpPr/>
      </dsp:nvSpPr>
      <dsp:spPr>
        <a:xfrm>
          <a:off x="3655814" y="73395"/>
          <a:ext cx="3203971" cy="576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it-IT" sz="2000" b="1" kern="1200" dirty="0"/>
            <a:t>Bilancio di sostenibilità </a:t>
          </a:r>
          <a:endParaRPr lang="it-IT" sz="2000" kern="1200" dirty="0"/>
        </a:p>
      </dsp:txBody>
      <dsp:txXfrm>
        <a:off x="3655814" y="73395"/>
        <a:ext cx="3203971" cy="576000"/>
      </dsp:txXfrm>
    </dsp:sp>
    <dsp:sp modelId="{A5B21667-B5E1-44AF-A716-317FCEBEDF64}">
      <dsp:nvSpPr>
        <dsp:cNvPr id="0" name=""/>
        <dsp:cNvSpPr/>
      </dsp:nvSpPr>
      <dsp:spPr>
        <a:xfrm>
          <a:off x="3655814" y="649395"/>
          <a:ext cx="3203971" cy="362854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it-IT" sz="2000" kern="1200" dirty="0"/>
            <a:t>La forma più diffusa di reporting non finanziario. Costituisce uno strumento di monitoraggio, rendicontazione e comunicazione sia del processo di gestione di una società orientata alla «responsabilità» sia delle sue performance ambientali, sociali ed economiche. </a:t>
          </a:r>
        </a:p>
      </dsp:txBody>
      <dsp:txXfrm>
        <a:off x="3655814" y="649395"/>
        <a:ext cx="3203971" cy="3628546"/>
      </dsp:txXfrm>
    </dsp:sp>
    <dsp:sp modelId="{831762B1-6D34-4825-A844-174CE8064C1F}">
      <dsp:nvSpPr>
        <dsp:cNvPr id="0" name=""/>
        <dsp:cNvSpPr/>
      </dsp:nvSpPr>
      <dsp:spPr>
        <a:xfrm>
          <a:off x="7308342" y="73395"/>
          <a:ext cx="3203971" cy="576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it-IT" sz="2000" b="1" kern="1200" dirty="0"/>
            <a:t>Il Rating Etico</a:t>
          </a:r>
          <a:r>
            <a:rPr lang="it-IT" sz="2000" kern="1200" dirty="0"/>
            <a:t> </a:t>
          </a:r>
        </a:p>
      </dsp:txBody>
      <dsp:txXfrm>
        <a:off x="7308342" y="73395"/>
        <a:ext cx="3203971" cy="576000"/>
      </dsp:txXfrm>
    </dsp:sp>
    <dsp:sp modelId="{7EC386D1-CCAE-4CE6-9196-F55ACCFEF8F3}">
      <dsp:nvSpPr>
        <dsp:cNvPr id="0" name=""/>
        <dsp:cNvSpPr/>
      </dsp:nvSpPr>
      <dsp:spPr>
        <a:xfrm>
          <a:off x="7308342" y="649395"/>
          <a:ext cx="3203971" cy="362854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it-IT" sz="2000" kern="1200" dirty="0"/>
            <a:t>Metodologia di classificazione delle imprese che tiene conto non solo dei parametri finanziari, ma anche del livello di responsabilità sociale e ambientale delle imprese. E’ rilasciato da società specializzate</a:t>
          </a:r>
        </a:p>
      </dsp:txBody>
      <dsp:txXfrm>
        <a:off x="7308342" y="649395"/>
        <a:ext cx="3203971" cy="36285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D9430-0C45-4B51-B228-95F910487E0C}">
      <dsp:nvSpPr>
        <dsp:cNvPr id="0" name=""/>
        <dsp:cNvSpPr/>
      </dsp:nvSpPr>
      <dsp:spPr>
        <a:xfrm>
          <a:off x="-4594335" y="-704407"/>
          <a:ext cx="5472816" cy="5472816"/>
        </a:xfrm>
        <a:prstGeom prst="blockArc">
          <a:avLst>
            <a:gd name="adj1" fmla="val 18900000"/>
            <a:gd name="adj2" fmla="val 2700000"/>
            <a:gd name="adj3" fmla="val 39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04FF3E-3A50-4FA1-B3A2-25A3F418E6C0}">
      <dsp:nvSpPr>
        <dsp:cNvPr id="0" name=""/>
        <dsp:cNvSpPr/>
      </dsp:nvSpPr>
      <dsp:spPr>
        <a:xfrm>
          <a:off x="564979" y="406400"/>
          <a:ext cx="5475833" cy="8128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r>
            <a:rPr lang="it-IT" sz="4200" kern="1200" dirty="0"/>
            <a:t>Azioni positive</a:t>
          </a:r>
        </a:p>
      </dsp:txBody>
      <dsp:txXfrm>
        <a:off x="564979" y="406400"/>
        <a:ext cx="5475833" cy="812800"/>
      </dsp:txXfrm>
    </dsp:sp>
    <dsp:sp modelId="{6690B983-F8F2-4BD8-B0D5-518D138D8AC4}">
      <dsp:nvSpPr>
        <dsp:cNvPr id="0" name=""/>
        <dsp:cNvSpPr/>
      </dsp:nvSpPr>
      <dsp:spPr>
        <a:xfrm>
          <a:off x="56979" y="304800"/>
          <a:ext cx="1016000" cy="101600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813DCE-047B-4E72-A8E9-13C717CFD9C7}">
      <dsp:nvSpPr>
        <dsp:cNvPr id="0" name=""/>
        <dsp:cNvSpPr/>
      </dsp:nvSpPr>
      <dsp:spPr>
        <a:xfrm>
          <a:off x="860432" y="1625599"/>
          <a:ext cx="5180380" cy="8128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r>
            <a:rPr lang="it-IT" sz="4200" kern="1200" dirty="0"/>
            <a:t>Modelli culturali</a:t>
          </a:r>
        </a:p>
      </dsp:txBody>
      <dsp:txXfrm>
        <a:off x="860432" y="1625599"/>
        <a:ext cx="5180380" cy="812800"/>
      </dsp:txXfrm>
    </dsp:sp>
    <dsp:sp modelId="{C61B7DEF-36F7-46E7-AE1A-063B9CC23EEA}">
      <dsp:nvSpPr>
        <dsp:cNvPr id="0" name=""/>
        <dsp:cNvSpPr/>
      </dsp:nvSpPr>
      <dsp:spPr>
        <a:xfrm>
          <a:off x="352432" y="1523999"/>
          <a:ext cx="1016000" cy="101600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22A8D2-E93A-4D30-8805-961D2852C411}">
      <dsp:nvSpPr>
        <dsp:cNvPr id="0" name=""/>
        <dsp:cNvSpPr/>
      </dsp:nvSpPr>
      <dsp:spPr>
        <a:xfrm>
          <a:off x="564979" y="2844800"/>
          <a:ext cx="5475833" cy="81280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r>
            <a:rPr lang="it-IT" sz="4200" kern="1200" dirty="0"/>
            <a:t>Efficienza</a:t>
          </a:r>
        </a:p>
      </dsp:txBody>
      <dsp:txXfrm>
        <a:off x="564979" y="2844800"/>
        <a:ext cx="5475833" cy="812800"/>
      </dsp:txXfrm>
    </dsp:sp>
    <dsp:sp modelId="{BCCE6E8C-6105-447F-B844-DEDD55CA7DD1}">
      <dsp:nvSpPr>
        <dsp:cNvPr id="0" name=""/>
        <dsp:cNvSpPr/>
      </dsp:nvSpPr>
      <dsp:spPr>
        <a:xfrm>
          <a:off x="56979" y="2743200"/>
          <a:ext cx="1016000" cy="101600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E698C-F4F3-4499-8100-64640FA899C0}">
      <dsp:nvSpPr>
        <dsp:cNvPr id="0" name=""/>
        <dsp:cNvSpPr/>
      </dsp:nvSpPr>
      <dsp:spPr>
        <a:xfrm>
          <a:off x="4037620" y="100623"/>
          <a:ext cx="2212558" cy="998138"/>
        </a:xfrm>
        <a:custGeom>
          <a:avLst/>
          <a:gdLst/>
          <a:ahLst/>
          <a:cxnLst/>
          <a:rect l="0" t="0" r="0" b="0"/>
          <a:pathLst>
            <a:path>
              <a:moveTo>
                <a:pt x="0" y="0"/>
              </a:moveTo>
              <a:lnTo>
                <a:pt x="0" y="614140"/>
              </a:lnTo>
              <a:lnTo>
                <a:pt x="2212558" y="614140"/>
              </a:lnTo>
              <a:lnTo>
                <a:pt x="2212558" y="998138"/>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39F35D-AE40-4B63-BEEA-6E0C46D2E756}">
      <dsp:nvSpPr>
        <dsp:cNvPr id="0" name=""/>
        <dsp:cNvSpPr/>
      </dsp:nvSpPr>
      <dsp:spPr>
        <a:xfrm>
          <a:off x="2133484" y="100623"/>
          <a:ext cx="1904135" cy="986764"/>
        </a:xfrm>
        <a:custGeom>
          <a:avLst/>
          <a:gdLst/>
          <a:ahLst/>
          <a:cxnLst/>
          <a:rect l="0" t="0" r="0" b="0"/>
          <a:pathLst>
            <a:path>
              <a:moveTo>
                <a:pt x="1904135" y="0"/>
              </a:moveTo>
              <a:lnTo>
                <a:pt x="1904135" y="602766"/>
              </a:lnTo>
              <a:lnTo>
                <a:pt x="0" y="602766"/>
              </a:lnTo>
              <a:lnTo>
                <a:pt x="0" y="986764"/>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83DF7B0-04FF-449B-8F69-617E0F88A1F3}">
      <dsp:nvSpPr>
        <dsp:cNvPr id="0" name=""/>
        <dsp:cNvSpPr/>
      </dsp:nvSpPr>
      <dsp:spPr>
        <a:xfrm flipV="1">
          <a:off x="4710" y="55695"/>
          <a:ext cx="8065818" cy="44927"/>
        </a:xfrm>
        <a:prstGeom prst="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endParaRPr lang="it-IT" sz="500" kern="1200" dirty="0"/>
        </a:p>
      </dsp:txBody>
      <dsp:txXfrm rot="10800000">
        <a:off x="4710" y="55695"/>
        <a:ext cx="8065818" cy="44927"/>
      </dsp:txXfrm>
    </dsp:sp>
    <dsp:sp modelId="{65F3FA44-2B42-4985-9E62-F9E4E35ECBEF}">
      <dsp:nvSpPr>
        <dsp:cNvPr id="0" name=""/>
        <dsp:cNvSpPr/>
      </dsp:nvSpPr>
      <dsp:spPr>
        <a:xfrm>
          <a:off x="304923" y="1087387"/>
          <a:ext cx="3657121" cy="2694878"/>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ts val="0"/>
            </a:spcAft>
          </a:pPr>
          <a:r>
            <a:rPr lang="it-IT" sz="1900" b="1" kern="1200" dirty="0">
              <a:latin typeface="Rockwell" panose="02060603020205020403" pitchFamily="18" charset="0"/>
            </a:rPr>
            <a:t>Iniziative di carattere volontario</a:t>
          </a:r>
        </a:p>
        <a:p>
          <a:pPr lvl="0" algn="ctr" defTabSz="844550">
            <a:lnSpc>
              <a:spcPct val="90000"/>
            </a:lnSpc>
            <a:spcBef>
              <a:spcPct val="0"/>
            </a:spcBef>
            <a:spcAft>
              <a:spcPts val="0"/>
            </a:spcAft>
          </a:pPr>
          <a:r>
            <a:rPr lang="it-IT" sz="1900" b="1" kern="1200" dirty="0">
              <a:latin typeface="Rockwell" panose="02060603020205020403" pitchFamily="18" charset="0"/>
            </a:rPr>
            <a:t>( </a:t>
          </a:r>
          <a:r>
            <a:rPr lang="it-IT" sz="1900" b="1" i="1" kern="1200" dirty="0">
              <a:latin typeface="Rockwell" panose="02060603020205020403" pitchFamily="18" charset="0"/>
            </a:rPr>
            <a:t>Soft </a:t>
          </a:r>
          <a:r>
            <a:rPr lang="it-IT" sz="1900" b="1" i="1" kern="1200" dirty="0" err="1">
              <a:latin typeface="Rockwell" panose="02060603020205020403" pitchFamily="18" charset="0"/>
            </a:rPr>
            <a:t>Law</a:t>
          </a:r>
          <a:r>
            <a:rPr lang="it-IT" sz="1900" b="1" i="1" kern="1200" dirty="0">
              <a:latin typeface="Rockwell" panose="02060603020205020403" pitchFamily="18" charset="0"/>
            </a:rPr>
            <a:t> </a:t>
          </a:r>
          <a:r>
            <a:rPr lang="it-IT" sz="1900" b="1" kern="1200" dirty="0">
              <a:latin typeface="Rockwell" panose="02060603020205020403" pitchFamily="18" charset="0"/>
            </a:rPr>
            <a:t>)</a:t>
          </a:r>
        </a:p>
        <a:p>
          <a:pPr lvl="0" algn="ctr" defTabSz="844550">
            <a:lnSpc>
              <a:spcPct val="90000"/>
            </a:lnSpc>
            <a:spcBef>
              <a:spcPct val="0"/>
            </a:spcBef>
            <a:spcAft>
              <a:spcPts val="0"/>
            </a:spcAft>
          </a:pPr>
          <a:endParaRPr lang="it-IT" sz="1900" b="1" kern="1200" dirty="0">
            <a:latin typeface="Rockwell" panose="02060603020205020403" pitchFamily="18" charset="0"/>
          </a:endParaRPr>
        </a:p>
        <a:p>
          <a:pPr lvl="0" algn="ctr" defTabSz="844550">
            <a:lnSpc>
              <a:spcPct val="90000"/>
            </a:lnSpc>
            <a:spcBef>
              <a:spcPct val="0"/>
            </a:spcBef>
            <a:spcAft>
              <a:spcPts val="0"/>
            </a:spcAft>
          </a:pPr>
          <a:r>
            <a:rPr lang="it-IT" sz="1900" b="1" kern="1200" dirty="0">
              <a:latin typeface="Rockwell" panose="02060603020205020403" pitchFamily="18" charset="0"/>
            </a:rPr>
            <a:t>Svezia, </a:t>
          </a:r>
          <a:r>
            <a:rPr lang="it-IT" sz="1900" b="1" kern="1200" dirty="0" err="1">
              <a:latin typeface="Rockwell" panose="02060603020205020403" pitchFamily="18" charset="0"/>
            </a:rPr>
            <a:t>Finlandia,UK</a:t>
          </a:r>
          <a:r>
            <a:rPr lang="it-IT" sz="1900" b="1" kern="1200" dirty="0">
              <a:latin typeface="Rockwell" panose="02060603020205020403" pitchFamily="18" charset="0"/>
            </a:rPr>
            <a:t>, Polonia, Lettonia, Lussemburgo</a:t>
          </a:r>
        </a:p>
        <a:p>
          <a:pPr lvl="0" algn="ctr" defTabSz="844550">
            <a:lnSpc>
              <a:spcPct val="90000"/>
            </a:lnSpc>
            <a:spcBef>
              <a:spcPct val="0"/>
            </a:spcBef>
            <a:spcAft>
              <a:spcPts val="0"/>
            </a:spcAft>
          </a:pPr>
          <a:endParaRPr lang="it-IT" sz="1900" b="1" kern="1200" dirty="0"/>
        </a:p>
      </dsp:txBody>
      <dsp:txXfrm>
        <a:off x="436476" y="1218940"/>
        <a:ext cx="3394015" cy="2431772"/>
      </dsp:txXfrm>
    </dsp:sp>
    <dsp:sp modelId="{80A6AF14-760C-4E70-BF6C-3DCB5C548CA4}">
      <dsp:nvSpPr>
        <dsp:cNvPr id="0" name=""/>
        <dsp:cNvSpPr/>
      </dsp:nvSpPr>
      <dsp:spPr>
        <a:xfrm>
          <a:off x="4509736" y="1098761"/>
          <a:ext cx="3480884" cy="2694878"/>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ts val="0"/>
            </a:spcAft>
          </a:pPr>
          <a:r>
            <a:rPr lang="it-IT" sz="1900" b="1" kern="1200" dirty="0">
              <a:latin typeface="Rockwell" panose="02060603020205020403" pitchFamily="18" charset="0"/>
            </a:rPr>
            <a:t>Provvedimenti Normativi</a:t>
          </a:r>
        </a:p>
        <a:p>
          <a:pPr lvl="0" algn="ctr" defTabSz="844550">
            <a:lnSpc>
              <a:spcPct val="90000"/>
            </a:lnSpc>
            <a:spcBef>
              <a:spcPct val="0"/>
            </a:spcBef>
            <a:spcAft>
              <a:spcPts val="0"/>
            </a:spcAft>
          </a:pPr>
          <a:r>
            <a:rPr lang="it-IT" sz="1900" b="1" kern="1200" dirty="0">
              <a:latin typeface="Rockwell" panose="02060603020205020403" pitchFamily="18" charset="0"/>
            </a:rPr>
            <a:t>( Hard </a:t>
          </a:r>
          <a:r>
            <a:rPr lang="it-IT" sz="1900" b="1" kern="1200" dirty="0" err="1">
              <a:latin typeface="Rockwell" panose="02060603020205020403" pitchFamily="18" charset="0"/>
            </a:rPr>
            <a:t>Law</a:t>
          </a:r>
          <a:r>
            <a:rPr lang="it-IT" sz="1900" b="1" kern="1200" dirty="0">
              <a:latin typeface="Rockwell" panose="02060603020205020403" pitchFamily="18" charset="0"/>
            </a:rPr>
            <a:t> )</a:t>
          </a:r>
        </a:p>
        <a:p>
          <a:pPr lvl="0" algn="ctr" defTabSz="844550">
            <a:lnSpc>
              <a:spcPct val="90000"/>
            </a:lnSpc>
            <a:spcBef>
              <a:spcPct val="0"/>
            </a:spcBef>
            <a:spcAft>
              <a:spcPts val="0"/>
            </a:spcAft>
          </a:pPr>
          <a:endParaRPr lang="it-IT" sz="1900" b="1" kern="1200" dirty="0">
            <a:latin typeface="Rockwell" panose="02060603020205020403" pitchFamily="18" charset="0"/>
          </a:endParaRPr>
        </a:p>
        <a:p>
          <a:pPr lvl="0" algn="ctr" defTabSz="844550">
            <a:lnSpc>
              <a:spcPct val="90000"/>
            </a:lnSpc>
            <a:spcBef>
              <a:spcPct val="0"/>
            </a:spcBef>
            <a:spcAft>
              <a:spcPts val="0"/>
            </a:spcAft>
          </a:pPr>
          <a:r>
            <a:rPr lang="it-IT" sz="1900" b="1" kern="1200" dirty="0">
              <a:latin typeface="Rockwell" panose="02060603020205020403" pitchFamily="18" charset="0"/>
            </a:rPr>
            <a:t>Norvegia, Francia, Italia, Islanda, Belgio, Danimarca, Grecia, Slovenia, Austria, Spagna, Germania</a:t>
          </a:r>
        </a:p>
        <a:p>
          <a:pPr lvl="0" algn="ctr" defTabSz="844550">
            <a:lnSpc>
              <a:spcPct val="90000"/>
            </a:lnSpc>
            <a:spcBef>
              <a:spcPct val="0"/>
            </a:spcBef>
            <a:spcAft>
              <a:spcPts val="0"/>
            </a:spcAft>
          </a:pPr>
          <a:endParaRPr lang="it-IT" sz="1900" b="1" kern="1200" dirty="0"/>
        </a:p>
      </dsp:txBody>
      <dsp:txXfrm>
        <a:off x="4641289" y="1230314"/>
        <a:ext cx="3217778" cy="24317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5F273-9857-4B92-ABFF-2BDD6624DD84}" type="datetimeFigureOut">
              <a:rPr lang="it-IT" smtClean="0"/>
              <a:t>19/05/23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D6F98-FAD6-4C51-B946-9B9A31F891B2}" type="slidenum">
              <a:rPr lang="it-IT" smtClean="0"/>
              <a:t>‹n.›</a:t>
            </a:fld>
            <a:endParaRPr lang="it-IT"/>
          </a:p>
        </p:txBody>
      </p:sp>
    </p:spTree>
    <p:extLst>
      <p:ext uri="{BB962C8B-B14F-4D97-AF65-F5344CB8AC3E}">
        <p14:creationId xmlns:p14="http://schemas.microsoft.com/office/powerpoint/2010/main" val="200269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B6D6F98-FAD6-4C51-B946-9B9A31F891B2}" type="slidenum">
              <a:rPr lang="it-IT" smtClean="0"/>
              <a:t>2</a:t>
            </a:fld>
            <a:endParaRPr lang="it-IT"/>
          </a:p>
        </p:txBody>
      </p:sp>
    </p:spTree>
    <p:extLst>
      <p:ext uri="{BB962C8B-B14F-4D97-AF65-F5344CB8AC3E}">
        <p14:creationId xmlns:p14="http://schemas.microsoft.com/office/powerpoint/2010/main" val="186342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B6D6F98-FAD6-4C51-B946-9B9A31F891B2}" type="slidenum">
              <a:rPr lang="it-IT" smtClean="0"/>
              <a:t>43</a:t>
            </a:fld>
            <a:endParaRPr lang="it-IT"/>
          </a:p>
        </p:txBody>
      </p:sp>
    </p:spTree>
    <p:extLst>
      <p:ext uri="{BB962C8B-B14F-4D97-AF65-F5344CB8AC3E}">
        <p14:creationId xmlns:p14="http://schemas.microsoft.com/office/powerpoint/2010/main" val="483558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69C5F48-4374-4B5D-86EF-99F41EBF5E29}" type="datetimeFigureOut">
              <a:rPr lang="it-IT" smtClean="0"/>
              <a:t>19/05/23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514545A-3ECC-41EF-B598-A114421BE47B}" type="slidenum">
              <a:rPr lang="it-IT" smtClean="0"/>
              <a:t>‹n.›</a:t>
            </a:fld>
            <a:endParaRPr lang="it-IT"/>
          </a:p>
        </p:txBody>
      </p:sp>
    </p:spTree>
    <p:extLst>
      <p:ext uri="{BB962C8B-B14F-4D97-AF65-F5344CB8AC3E}">
        <p14:creationId xmlns:p14="http://schemas.microsoft.com/office/powerpoint/2010/main" val="3754587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69C5F48-4374-4B5D-86EF-99F41EBF5E29}" type="datetimeFigureOut">
              <a:rPr lang="it-IT" smtClean="0"/>
              <a:t>19/05/23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514545A-3ECC-41EF-B598-A114421BE47B}" type="slidenum">
              <a:rPr lang="it-IT" smtClean="0"/>
              <a:t>‹n.›</a:t>
            </a:fld>
            <a:endParaRPr lang="it-IT"/>
          </a:p>
        </p:txBody>
      </p:sp>
    </p:spTree>
    <p:extLst>
      <p:ext uri="{BB962C8B-B14F-4D97-AF65-F5344CB8AC3E}">
        <p14:creationId xmlns:p14="http://schemas.microsoft.com/office/powerpoint/2010/main" val="387778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69C5F48-4374-4B5D-86EF-99F41EBF5E29}" type="datetimeFigureOut">
              <a:rPr lang="it-IT" smtClean="0"/>
              <a:t>19/05/23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514545A-3ECC-41EF-B598-A114421BE47B}" type="slidenum">
              <a:rPr lang="it-IT" smtClean="0"/>
              <a:t>‹n.›</a:t>
            </a:fld>
            <a:endParaRPr lang="it-IT"/>
          </a:p>
        </p:txBody>
      </p:sp>
    </p:spTree>
    <p:extLst>
      <p:ext uri="{BB962C8B-B14F-4D97-AF65-F5344CB8AC3E}">
        <p14:creationId xmlns:p14="http://schemas.microsoft.com/office/powerpoint/2010/main" val="2637445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0" i="0">
                <a:solidFill>
                  <a:srgbClr val="231F20"/>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5616139-7B60-4667-8C58-CD7EEF46A795}" type="datetime1">
              <a:rPr lang="it-IT" smtClean="0"/>
              <a:t>19/05/23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extLst>
      <p:ext uri="{BB962C8B-B14F-4D97-AF65-F5344CB8AC3E}">
        <p14:creationId xmlns:p14="http://schemas.microsoft.com/office/powerpoint/2010/main" val="370022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69C5F48-4374-4B5D-86EF-99F41EBF5E29}" type="datetimeFigureOut">
              <a:rPr lang="it-IT" smtClean="0"/>
              <a:t>19/05/23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514545A-3ECC-41EF-B598-A114421BE47B}" type="slidenum">
              <a:rPr lang="it-IT" smtClean="0"/>
              <a:t>‹n.›</a:t>
            </a:fld>
            <a:endParaRPr lang="it-IT"/>
          </a:p>
        </p:txBody>
      </p:sp>
    </p:spTree>
    <p:extLst>
      <p:ext uri="{BB962C8B-B14F-4D97-AF65-F5344CB8AC3E}">
        <p14:creationId xmlns:p14="http://schemas.microsoft.com/office/powerpoint/2010/main" val="312166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69C5F48-4374-4B5D-86EF-99F41EBF5E29}" type="datetimeFigureOut">
              <a:rPr lang="it-IT" smtClean="0"/>
              <a:t>19/05/23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514545A-3ECC-41EF-B598-A114421BE47B}" type="slidenum">
              <a:rPr lang="it-IT" smtClean="0"/>
              <a:t>‹n.›</a:t>
            </a:fld>
            <a:endParaRPr lang="it-IT"/>
          </a:p>
        </p:txBody>
      </p:sp>
    </p:spTree>
    <p:extLst>
      <p:ext uri="{BB962C8B-B14F-4D97-AF65-F5344CB8AC3E}">
        <p14:creationId xmlns:p14="http://schemas.microsoft.com/office/powerpoint/2010/main" val="2880077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69C5F48-4374-4B5D-86EF-99F41EBF5E29}" type="datetimeFigureOut">
              <a:rPr lang="it-IT" smtClean="0"/>
              <a:t>19/05/23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514545A-3ECC-41EF-B598-A114421BE47B}" type="slidenum">
              <a:rPr lang="it-IT" smtClean="0"/>
              <a:t>‹n.›</a:t>
            </a:fld>
            <a:endParaRPr lang="it-IT"/>
          </a:p>
        </p:txBody>
      </p:sp>
    </p:spTree>
    <p:extLst>
      <p:ext uri="{BB962C8B-B14F-4D97-AF65-F5344CB8AC3E}">
        <p14:creationId xmlns:p14="http://schemas.microsoft.com/office/powerpoint/2010/main" val="3313299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69C5F48-4374-4B5D-86EF-99F41EBF5E29}" type="datetimeFigureOut">
              <a:rPr lang="it-IT" smtClean="0"/>
              <a:t>19/05/23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514545A-3ECC-41EF-B598-A114421BE47B}" type="slidenum">
              <a:rPr lang="it-IT" smtClean="0"/>
              <a:t>‹n.›</a:t>
            </a:fld>
            <a:endParaRPr lang="it-IT"/>
          </a:p>
        </p:txBody>
      </p:sp>
    </p:spTree>
    <p:extLst>
      <p:ext uri="{BB962C8B-B14F-4D97-AF65-F5344CB8AC3E}">
        <p14:creationId xmlns:p14="http://schemas.microsoft.com/office/powerpoint/2010/main" val="411821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69C5F48-4374-4B5D-86EF-99F41EBF5E29}" type="datetimeFigureOut">
              <a:rPr lang="it-IT" smtClean="0"/>
              <a:t>19/05/23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514545A-3ECC-41EF-B598-A114421BE47B}" type="slidenum">
              <a:rPr lang="it-IT" smtClean="0"/>
              <a:t>‹n.›</a:t>
            </a:fld>
            <a:endParaRPr lang="it-IT"/>
          </a:p>
        </p:txBody>
      </p:sp>
    </p:spTree>
    <p:extLst>
      <p:ext uri="{BB962C8B-B14F-4D97-AF65-F5344CB8AC3E}">
        <p14:creationId xmlns:p14="http://schemas.microsoft.com/office/powerpoint/2010/main" val="886793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C5F48-4374-4B5D-86EF-99F41EBF5E29}" type="datetimeFigureOut">
              <a:rPr lang="it-IT" smtClean="0"/>
              <a:t>19/05/23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514545A-3ECC-41EF-B598-A114421BE47B}" type="slidenum">
              <a:rPr lang="it-IT" smtClean="0"/>
              <a:t>‹n.›</a:t>
            </a:fld>
            <a:endParaRPr lang="it-IT"/>
          </a:p>
        </p:txBody>
      </p:sp>
    </p:spTree>
    <p:extLst>
      <p:ext uri="{BB962C8B-B14F-4D97-AF65-F5344CB8AC3E}">
        <p14:creationId xmlns:p14="http://schemas.microsoft.com/office/powerpoint/2010/main" val="136924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69C5F48-4374-4B5D-86EF-99F41EBF5E29}" type="datetimeFigureOut">
              <a:rPr lang="it-IT" smtClean="0"/>
              <a:t>19/05/23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514545A-3ECC-41EF-B598-A114421BE47B}" type="slidenum">
              <a:rPr lang="it-IT" smtClean="0"/>
              <a:t>‹n.›</a:t>
            </a:fld>
            <a:endParaRPr lang="it-IT"/>
          </a:p>
        </p:txBody>
      </p:sp>
    </p:spTree>
    <p:extLst>
      <p:ext uri="{BB962C8B-B14F-4D97-AF65-F5344CB8AC3E}">
        <p14:creationId xmlns:p14="http://schemas.microsoft.com/office/powerpoint/2010/main" val="317070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69C5F48-4374-4B5D-86EF-99F41EBF5E29}" type="datetimeFigureOut">
              <a:rPr lang="it-IT" smtClean="0"/>
              <a:t>19/05/23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514545A-3ECC-41EF-B598-A114421BE47B}" type="slidenum">
              <a:rPr lang="it-IT" smtClean="0"/>
              <a:t>‹n.›</a:t>
            </a:fld>
            <a:endParaRPr lang="it-IT"/>
          </a:p>
        </p:txBody>
      </p:sp>
    </p:spTree>
    <p:extLst>
      <p:ext uri="{BB962C8B-B14F-4D97-AF65-F5344CB8AC3E}">
        <p14:creationId xmlns:p14="http://schemas.microsoft.com/office/powerpoint/2010/main" val="38169335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C5F48-4374-4B5D-86EF-99F41EBF5E29}" type="datetimeFigureOut">
              <a:rPr lang="it-IT" smtClean="0"/>
              <a:t>19/05/23</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4545A-3ECC-41EF-B598-A114421BE47B}" type="slidenum">
              <a:rPr lang="it-IT" smtClean="0"/>
              <a:t>‹n.›</a:t>
            </a:fld>
            <a:endParaRPr lang="it-IT"/>
          </a:p>
        </p:txBody>
      </p:sp>
    </p:spTree>
    <p:extLst>
      <p:ext uri="{BB962C8B-B14F-4D97-AF65-F5344CB8AC3E}">
        <p14:creationId xmlns:p14="http://schemas.microsoft.com/office/powerpoint/2010/main" val="2228043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f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4.xml"/><Relationship Id="rId2" Type="http://schemas.openxmlformats.org/officeDocument/2006/relationships/diagramData" Target="../diagrams/data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jpeg"/><Relationship Id="rId3" Type="http://schemas.openxmlformats.org/officeDocument/2006/relationships/image" Target="../media/image3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 Id="rId3" Type="http://schemas.openxmlformats.org/officeDocument/2006/relationships/image" Target="../media/image3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 Id="rId3" Type="http://schemas.openxmlformats.org/officeDocument/2006/relationships/image" Target="../media/image40.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6.xml"/><Relationship Id="rId2" Type="http://schemas.openxmlformats.org/officeDocument/2006/relationships/image" Target="../media/image41.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diagramData" Target="../diagrams/data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ng"/></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7.xml"/><Relationship Id="rId2" Type="http://schemas.openxmlformats.org/officeDocument/2006/relationships/diagramData" Target="../diagrams/data10.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jpeg"/><Relationship Id="rId1" Type="http://schemas.openxmlformats.org/officeDocument/2006/relationships/slideLayout" Target="../slideLayouts/slideLayout7.xml"/><Relationship Id="rId2" Type="http://schemas.openxmlformats.org/officeDocument/2006/relationships/image" Target="../media/image4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4975EFE-AEF3-3E7E-2137-7716C528800B}"/>
              </a:ext>
            </a:extLst>
          </p:cNvPr>
          <p:cNvSpPr>
            <a:spLocks noGrp="1"/>
          </p:cNvSpPr>
          <p:nvPr>
            <p:ph type="title"/>
          </p:nvPr>
        </p:nvSpPr>
        <p:spPr/>
        <p:txBody>
          <a:bodyPr/>
          <a:lstStyle/>
          <a:p>
            <a:r>
              <a:rPr lang="it-IT" dirty="0">
                <a:solidFill>
                  <a:schemeClr val="accent4"/>
                </a:solidFill>
              </a:rPr>
              <a:t>Scuola</a:t>
            </a:r>
            <a:r>
              <a:rPr lang="it-IT" dirty="0"/>
              <a:t> </a:t>
            </a:r>
            <a:r>
              <a:rPr lang="it-IT" dirty="0">
                <a:solidFill>
                  <a:schemeClr val="bg1">
                    <a:lumMod val="50000"/>
                  </a:schemeClr>
                </a:solidFill>
              </a:rPr>
              <a:t>di</a:t>
            </a:r>
            <a:r>
              <a:rPr lang="it-IT" dirty="0"/>
              <a:t> </a:t>
            </a:r>
            <a:r>
              <a:rPr lang="it-IT" dirty="0">
                <a:solidFill>
                  <a:srgbClr val="C00000"/>
                </a:solidFill>
              </a:rPr>
              <a:t>Cittadinanza 2023 Torino - </a:t>
            </a:r>
            <a:r>
              <a:rPr lang="it-IT" dirty="0">
                <a:solidFill>
                  <a:schemeClr val="accent4"/>
                </a:solidFill>
              </a:rPr>
              <a:t>Cuneo</a:t>
            </a:r>
          </a:p>
        </p:txBody>
      </p:sp>
      <p:sp>
        <p:nvSpPr>
          <p:cNvPr id="5" name="Segnaposto contenuto 4">
            <a:extLst>
              <a:ext uri="{FF2B5EF4-FFF2-40B4-BE49-F238E27FC236}">
                <a16:creationId xmlns:a16="http://schemas.microsoft.com/office/drawing/2014/main" xmlns="" id="{30448087-3E4D-764C-D8A5-E0D87E732906}"/>
              </a:ext>
            </a:extLst>
          </p:cNvPr>
          <p:cNvSpPr>
            <a:spLocks noGrp="1"/>
          </p:cNvSpPr>
          <p:nvPr>
            <p:ph idx="1"/>
          </p:nvPr>
        </p:nvSpPr>
        <p:spPr/>
        <p:txBody>
          <a:bodyPr>
            <a:normAutofit lnSpcReduction="10000"/>
          </a:bodyPr>
          <a:lstStyle/>
          <a:p>
            <a:endParaRPr lang="it-IT" dirty="0"/>
          </a:p>
          <a:p>
            <a:pPr marL="0" indent="0" algn="ctr">
              <a:buNone/>
            </a:pPr>
            <a:r>
              <a:rPr lang="it-IT" dirty="0">
                <a:solidFill>
                  <a:srgbClr val="00B050"/>
                </a:solidFill>
              </a:rPr>
              <a:t>27 aprile 2023, ore 16-19</a:t>
            </a:r>
          </a:p>
          <a:p>
            <a:pPr marL="0" indent="0" algn="ctr">
              <a:buNone/>
            </a:pPr>
            <a:endParaRPr lang="it-IT" dirty="0"/>
          </a:p>
          <a:p>
            <a:pPr marL="0" indent="0" algn="ctr">
              <a:buNone/>
            </a:pPr>
            <a:r>
              <a:rPr lang="it-IT" sz="3600" i="1" dirty="0"/>
              <a:t>Sostenibilità e responsabilità nell’impresa </a:t>
            </a:r>
          </a:p>
          <a:p>
            <a:pPr marL="0" indent="0" algn="ctr">
              <a:buNone/>
            </a:pPr>
            <a:r>
              <a:rPr lang="it-IT" sz="3600" i="1" dirty="0"/>
              <a:t>e </a:t>
            </a:r>
          </a:p>
          <a:p>
            <a:pPr marL="0" indent="0" algn="ctr">
              <a:buNone/>
            </a:pPr>
            <a:r>
              <a:rPr lang="it-IT" sz="3600" i="1" dirty="0"/>
              <a:t>nel contesto lavorativo </a:t>
            </a:r>
          </a:p>
          <a:p>
            <a:pPr marL="0" indent="0" algn="ctr">
              <a:buNone/>
            </a:pPr>
            <a:endParaRPr lang="it-IT" dirty="0"/>
          </a:p>
          <a:p>
            <a:pPr marL="0" indent="0" algn="ctr">
              <a:buNone/>
            </a:pPr>
            <a:r>
              <a:rPr lang="it-IT" dirty="0">
                <a:solidFill>
                  <a:srgbClr val="C00000"/>
                </a:solidFill>
              </a:rPr>
              <a:t>Mia Callegari - Eva Desana - Vincenzo Cangemi </a:t>
            </a:r>
          </a:p>
        </p:txBody>
      </p:sp>
    </p:spTree>
    <p:extLst>
      <p:ext uri="{BB962C8B-B14F-4D97-AF65-F5344CB8AC3E}">
        <p14:creationId xmlns:p14="http://schemas.microsoft.com/office/powerpoint/2010/main" val="387615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3">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xmlns="" id="{5B3FFD91-15B8-49A5-B5F1-D7E4D8078531}"/>
              </a:ext>
            </a:extLst>
          </p:cNvPr>
          <p:cNvSpPr>
            <a:spLocks noGrp="1"/>
          </p:cNvSpPr>
          <p:nvPr>
            <p:ph type="title"/>
          </p:nvPr>
        </p:nvSpPr>
        <p:spPr>
          <a:xfrm>
            <a:off x="643467" y="321734"/>
            <a:ext cx="10905066" cy="1135737"/>
          </a:xfrm>
        </p:spPr>
        <p:txBody>
          <a:bodyPr>
            <a:normAutofit/>
          </a:bodyPr>
          <a:lstStyle/>
          <a:p>
            <a:r>
              <a:rPr lang="it-IT" sz="3600" b="1">
                <a:solidFill>
                  <a:srgbClr val="C00000"/>
                </a:solidFill>
                <a:latin typeface="Montserrat" panose="00000500000000000000" pitchFamily="2" charset="0"/>
              </a:rPr>
              <a:t>Gli obiettivi dell’Agenda 2030 delle Nazioni Unite per lo sviluppo sostenibile</a:t>
            </a:r>
            <a:endParaRPr lang="it-IT" sz="3600" b="1" dirty="0">
              <a:solidFill>
                <a:srgbClr val="C00000"/>
              </a:solidFill>
              <a:latin typeface="Montserrat" panose="00000500000000000000" pitchFamily="2" charset="0"/>
            </a:endParaRPr>
          </a:p>
        </p:txBody>
      </p:sp>
      <p:sp>
        <p:nvSpPr>
          <p:cNvPr id="8" name="Content Placeholder 8">
            <a:extLst>
              <a:ext uri="{FF2B5EF4-FFF2-40B4-BE49-F238E27FC236}">
                <a16:creationId xmlns:a16="http://schemas.microsoft.com/office/drawing/2014/main" xmlns="" id="{CBDBDFF6-874D-6EAE-77DC-49F1C1564490}"/>
              </a:ext>
            </a:extLst>
          </p:cNvPr>
          <p:cNvSpPr>
            <a:spLocks noGrp="1"/>
          </p:cNvSpPr>
          <p:nvPr>
            <p:ph idx="1"/>
          </p:nvPr>
        </p:nvSpPr>
        <p:spPr>
          <a:xfrm>
            <a:off x="1014060" y="1983719"/>
            <a:ext cx="4008384" cy="4393982"/>
          </a:xfrm>
        </p:spPr>
        <p:txBody>
          <a:bodyPr>
            <a:normAutofit fontScale="92500"/>
          </a:bodyPr>
          <a:lstStyle/>
          <a:p>
            <a:pPr marL="0" indent="0">
              <a:buFontTx/>
              <a:buNone/>
            </a:pPr>
            <a:r>
              <a:rPr lang="it-IT" altLang="it-IT" sz="2400" dirty="0">
                <a:latin typeface="Montserrat" panose="00000500000000000000" pitchFamily="2" charset="0"/>
              </a:rPr>
              <a:t>La sostenibilità dell’impresa è altresì parte del Programma di azione per le persone, il pianeta e la prosperità, sottoscritto dai governi dei 193 Paesi membri dell’ONU che ingloba 17 Obiettivi per lo Sviluppo Sostenibile – cd. </a:t>
            </a:r>
            <a:r>
              <a:rPr lang="it-IT" altLang="it-IT" sz="2400" i="1" dirty="0" err="1">
                <a:latin typeface="Montserrat" panose="00000500000000000000" pitchFamily="2" charset="0"/>
              </a:rPr>
              <a:t>Sustainable</a:t>
            </a:r>
            <a:r>
              <a:rPr lang="it-IT" altLang="it-IT" sz="2400" i="1" dirty="0">
                <a:latin typeface="Montserrat" panose="00000500000000000000" pitchFamily="2" charset="0"/>
              </a:rPr>
              <a:t> Development Goals, </a:t>
            </a:r>
            <a:r>
              <a:rPr lang="it-IT" altLang="it-IT" sz="2400" i="1" dirty="0" err="1">
                <a:latin typeface="Montserrat" panose="00000500000000000000" pitchFamily="2" charset="0"/>
              </a:rPr>
              <a:t>SDGs</a:t>
            </a:r>
            <a:r>
              <a:rPr lang="it-IT" altLang="it-IT" sz="2400" i="1" dirty="0">
                <a:latin typeface="Montserrat" panose="00000500000000000000" pitchFamily="2" charset="0"/>
              </a:rPr>
              <a:t> </a:t>
            </a:r>
            <a:r>
              <a:rPr lang="it-IT" altLang="it-IT" sz="2400" dirty="0">
                <a:latin typeface="Montserrat" panose="00000500000000000000" pitchFamily="2" charset="0"/>
              </a:rPr>
              <a:t>– in un grande piano programmatico per un totale di 169 ‘target’ o traguardi.</a:t>
            </a:r>
          </a:p>
        </p:txBody>
      </p:sp>
      <p:grpSp>
        <p:nvGrpSpPr>
          <p:cNvPr id="33" name="Group 25">
            <a:extLst>
              <a:ext uri="{FF2B5EF4-FFF2-40B4-BE49-F238E27FC236}">
                <a16:creationId xmlns:a16="http://schemas.microsoft.com/office/drawing/2014/main" xmlns=""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7" name="Isosceles Triangle 26">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Segnaposto contenuto 4">
            <a:extLst>
              <a:ext uri="{FF2B5EF4-FFF2-40B4-BE49-F238E27FC236}">
                <a16:creationId xmlns:a16="http://schemas.microsoft.com/office/drawing/2014/main" xmlns="" id="{C2970FA8-1F06-4003-979F-A58A42F9C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0616" y="2430335"/>
            <a:ext cx="6253212" cy="3095339"/>
          </a:xfrm>
          <a:prstGeom prst="rect">
            <a:avLst/>
          </a:prstGeom>
        </p:spPr>
      </p:pic>
      <p:grpSp>
        <p:nvGrpSpPr>
          <p:cNvPr id="30" name="Group 29">
            <a:extLst>
              <a:ext uri="{FF2B5EF4-FFF2-40B4-BE49-F238E27FC236}">
                <a16:creationId xmlns:a16="http://schemas.microsoft.com/office/drawing/2014/main" xmlns=""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1" name="Rectangle 30">
              <a:extLst>
                <a:ext uri="{FF2B5EF4-FFF2-40B4-BE49-F238E27FC236}">
                  <a16:creationId xmlns:a16="http://schemas.microsoft.com/office/drawing/2014/main" xmlns=""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xmlns=""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51922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4697DBF-88E4-4F7C-8BE5-9852D5D69BC2}"/>
              </a:ext>
            </a:extLst>
          </p:cNvPr>
          <p:cNvSpPr>
            <a:spLocks noGrp="1"/>
          </p:cNvSpPr>
          <p:nvPr>
            <p:ph type="title"/>
          </p:nvPr>
        </p:nvSpPr>
        <p:spPr/>
        <p:txBody>
          <a:bodyPr/>
          <a:lstStyle/>
          <a:p>
            <a:pPr algn="ctr"/>
            <a:r>
              <a:rPr lang="it-IT" b="1" dirty="0">
                <a:solidFill>
                  <a:schemeClr val="accent1"/>
                </a:solidFill>
                <a:latin typeface="Montserrat" panose="00000500000000000000" pitchFamily="2" charset="0"/>
              </a:rPr>
              <a:t>La CSR oggi</a:t>
            </a:r>
          </a:p>
        </p:txBody>
      </p:sp>
      <p:pic>
        <p:nvPicPr>
          <p:cNvPr id="4" name="Segnaposto contenuto 3">
            <a:extLst>
              <a:ext uri="{FF2B5EF4-FFF2-40B4-BE49-F238E27FC236}">
                <a16:creationId xmlns:a16="http://schemas.microsoft.com/office/drawing/2014/main" xmlns="" id="{943D21D5-49D0-4185-8796-018C6EEC7B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96892" y="1545739"/>
            <a:ext cx="8036263" cy="49471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605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F1539FF-7233-ECE9-D4D3-3864EFED22E4}"/>
              </a:ext>
            </a:extLst>
          </p:cNvPr>
          <p:cNvSpPr>
            <a:spLocks noGrp="1"/>
          </p:cNvSpPr>
          <p:nvPr>
            <p:ph type="title"/>
          </p:nvPr>
        </p:nvSpPr>
        <p:spPr/>
        <p:txBody>
          <a:bodyPr/>
          <a:lstStyle/>
          <a:p>
            <a:pPr algn="ctr"/>
            <a:r>
              <a:rPr lang="it-IT" b="1" i="1" dirty="0">
                <a:solidFill>
                  <a:srgbClr val="00B050"/>
                </a:solidFill>
              </a:rPr>
              <a:t>Il cammino verso la sostenibilità </a:t>
            </a:r>
            <a:br>
              <a:rPr lang="it-IT" b="1" i="1" dirty="0">
                <a:solidFill>
                  <a:srgbClr val="00B050"/>
                </a:solidFill>
              </a:rPr>
            </a:br>
            <a:r>
              <a:rPr lang="it-IT" b="1" i="1" dirty="0">
                <a:solidFill>
                  <a:srgbClr val="00B050"/>
                </a:solidFill>
              </a:rPr>
              <a:t>a livello internazionale…</a:t>
            </a:r>
          </a:p>
        </p:txBody>
      </p:sp>
      <p:sp>
        <p:nvSpPr>
          <p:cNvPr id="3" name="Segnaposto contenuto 2">
            <a:extLst>
              <a:ext uri="{FF2B5EF4-FFF2-40B4-BE49-F238E27FC236}">
                <a16:creationId xmlns:a16="http://schemas.microsoft.com/office/drawing/2014/main" xmlns="" id="{7D1960F8-A0C8-4042-B6D9-5F2D7B20B07E}"/>
              </a:ext>
            </a:extLst>
          </p:cNvPr>
          <p:cNvSpPr>
            <a:spLocks noGrp="1"/>
          </p:cNvSpPr>
          <p:nvPr>
            <p:ph idx="1"/>
          </p:nvPr>
        </p:nvSpPr>
        <p:spPr/>
        <p:txBody>
          <a:bodyPr anchor="ctr">
            <a:normAutofit/>
          </a:bodyPr>
          <a:lstStyle/>
          <a:p>
            <a:pPr marL="0" indent="0" algn="just">
              <a:buNone/>
            </a:pPr>
            <a:r>
              <a:rPr lang="it-IT" b="1" dirty="0">
                <a:solidFill>
                  <a:srgbClr val="C00000"/>
                </a:solidFill>
                <a:latin typeface="Montserrat" panose="00000500000000000000" pitchFamily="2" charset="0"/>
              </a:rPr>
              <a:t>2000: Global Compact delle Nazioni Unite del 2000</a:t>
            </a:r>
          </a:p>
          <a:p>
            <a:pPr marL="0" indent="0" algn="just">
              <a:buNone/>
            </a:pPr>
            <a:r>
              <a:rPr lang="it-IT" altLang="it-IT" b="1" dirty="0">
                <a:solidFill>
                  <a:srgbClr val="C00000"/>
                </a:solidFill>
                <a:latin typeface="Montserrat" panose="00000500000000000000" pitchFamily="2" charset="0"/>
              </a:rPr>
              <a:t>2011: Principi Guida su Impresa e Diritti Umani (GP) </a:t>
            </a:r>
            <a:br>
              <a:rPr lang="it-IT" altLang="it-IT" b="1" dirty="0">
                <a:solidFill>
                  <a:srgbClr val="C00000"/>
                </a:solidFill>
                <a:latin typeface="Montserrat" panose="00000500000000000000" pitchFamily="2" charset="0"/>
              </a:rPr>
            </a:br>
            <a:r>
              <a:rPr lang="it-IT" altLang="it-IT" b="1" dirty="0">
                <a:solidFill>
                  <a:srgbClr val="C00000"/>
                </a:solidFill>
                <a:latin typeface="Montserrat" panose="00000500000000000000" pitchFamily="2" charset="0"/>
              </a:rPr>
              <a:t>del Consiglio dei Diritti Umani delle Nazioni Unite </a:t>
            </a:r>
          </a:p>
          <a:p>
            <a:pPr marL="0" indent="0" algn="just">
              <a:buNone/>
            </a:pPr>
            <a:r>
              <a:rPr lang="it-IT" altLang="it-IT" b="1" dirty="0">
                <a:solidFill>
                  <a:srgbClr val="C00000"/>
                </a:solidFill>
                <a:latin typeface="Montserrat" panose="00000500000000000000" pitchFamily="2" charset="0"/>
              </a:rPr>
              <a:t>2012: Linee Guida OCSE per le Imprese Multinazionali</a:t>
            </a:r>
          </a:p>
          <a:p>
            <a:pPr marL="0" indent="0" algn="just">
              <a:buNone/>
            </a:pPr>
            <a:r>
              <a:rPr lang="it-IT" b="1" dirty="0">
                <a:solidFill>
                  <a:srgbClr val="C00000"/>
                </a:solidFill>
                <a:latin typeface="Montserrat" panose="00000500000000000000" pitchFamily="2" charset="0"/>
              </a:rPr>
              <a:t>2015: Accordo di Parigi( </a:t>
            </a:r>
            <a:r>
              <a:rPr lang="it-IT" b="1" dirty="0" err="1">
                <a:solidFill>
                  <a:srgbClr val="C00000"/>
                </a:solidFill>
                <a:latin typeface="Montserrat" panose="00000500000000000000" pitchFamily="2" charset="0"/>
              </a:rPr>
              <a:t>Climate</a:t>
            </a:r>
            <a:r>
              <a:rPr lang="it-IT" b="1" dirty="0">
                <a:solidFill>
                  <a:srgbClr val="C00000"/>
                </a:solidFill>
                <a:latin typeface="Montserrat" panose="00000500000000000000" pitchFamily="2" charset="0"/>
              </a:rPr>
              <a:t> </a:t>
            </a:r>
            <a:r>
              <a:rPr lang="it-IT" b="1" dirty="0" err="1">
                <a:solidFill>
                  <a:srgbClr val="C00000"/>
                </a:solidFill>
                <a:latin typeface="Montserrat" panose="00000500000000000000" pitchFamily="2" charset="0"/>
              </a:rPr>
              <a:t>Change</a:t>
            </a:r>
            <a:r>
              <a:rPr lang="it-IT" b="1" dirty="0">
                <a:solidFill>
                  <a:srgbClr val="C00000"/>
                </a:solidFill>
                <a:latin typeface="Montserrat" panose="00000500000000000000" pitchFamily="2" charset="0"/>
              </a:rPr>
              <a:t>)</a:t>
            </a:r>
          </a:p>
          <a:p>
            <a:pPr marL="0" indent="0" algn="just">
              <a:buNone/>
            </a:pPr>
            <a:r>
              <a:rPr lang="it-IT" b="1" dirty="0">
                <a:solidFill>
                  <a:srgbClr val="C00000"/>
                </a:solidFill>
                <a:latin typeface="Montserrat" panose="00000500000000000000" pitchFamily="2" charset="0"/>
              </a:rPr>
              <a:t>2018: Guida OCSE</a:t>
            </a:r>
          </a:p>
        </p:txBody>
      </p:sp>
    </p:spTree>
    <p:extLst>
      <p:ext uri="{BB962C8B-B14F-4D97-AF65-F5344CB8AC3E}">
        <p14:creationId xmlns:p14="http://schemas.microsoft.com/office/powerpoint/2010/main" val="763174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edificio, colorato&#10;&#10;Descrizione generata automaticamente">
            <a:extLst>
              <a:ext uri="{FF2B5EF4-FFF2-40B4-BE49-F238E27FC236}">
                <a16:creationId xmlns:a16="http://schemas.microsoft.com/office/drawing/2014/main" xmlns="" id="{9A19B894-27FD-4F76-858B-C6864D892627}"/>
              </a:ext>
            </a:extLst>
          </p:cNvPr>
          <p:cNvPicPr>
            <a:picLocks noChangeAspect="1"/>
          </p:cNvPicPr>
          <p:nvPr/>
        </p:nvPicPr>
        <p:blipFill rotWithShape="1">
          <a:blip r:embed="rId2">
            <a:extLst>
              <a:ext uri="{28A0092B-C50C-407E-A947-70E740481C1C}">
                <a14:useLocalDpi xmlns:a14="http://schemas.microsoft.com/office/drawing/2010/main" val="0"/>
              </a:ext>
            </a:extLst>
          </a:blip>
          <a:srcRect l="7984" r="12704"/>
          <a:stretch/>
        </p:blipFill>
        <p:spPr>
          <a:xfrm>
            <a:off x="2522356" y="10"/>
            <a:ext cx="9669642" cy="6857990"/>
          </a:xfrm>
          <a:prstGeom prst="rect">
            <a:avLst/>
          </a:prstGeom>
        </p:spPr>
      </p:pic>
      <p:sp>
        <p:nvSpPr>
          <p:cNvPr id="16" name="Rectangle 15">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xmlns="" id="{016CADC8-5FEF-4763-80E0-1FE2C22F9D3F}"/>
              </a:ext>
            </a:extLst>
          </p:cNvPr>
          <p:cNvSpPr>
            <a:spLocks noGrp="1"/>
          </p:cNvSpPr>
          <p:nvPr>
            <p:ph idx="1"/>
          </p:nvPr>
        </p:nvSpPr>
        <p:spPr>
          <a:xfrm>
            <a:off x="500848" y="1457657"/>
            <a:ext cx="3822189" cy="3742762"/>
          </a:xfrm>
        </p:spPr>
        <p:txBody>
          <a:bodyPr>
            <a:normAutofit/>
          </a:bodyPr>
          <a:lstStyle/>
          <a:p>
            <a:pPr marL="0" indent="0">
              <a:buNone/>
            </a:pPr>
            <a:r>
              <a:rPr lang="it-IT" sz="4000" b="1" i="1" dirty="0">
                <a:solidFill>
                  <a:srgbClr val="0070C0"/>
                </a:solidFill>
                <a:latin typeface="Montserrat" panose="00000500000000000000" pitchFamily="2" charset="0"/>
              </a:rPr>
              <a:t>Il cammino verso la sostenibilità NEL QUADRO EUROPEO</a:t>
            </a:r>
          </a:p>
        </p:txBody>
      </p:sp>
    </p:spTree>
    <p:extLst>
      <p:ext uri="{BB962C8B-B14F-4D97-AF65-F5344CB8AC3E}">
        <p14:creationId xmlns:p14="http://schemas.microsoft.com/office/powerpoint/2010/main" val="908505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5DF40726-9B19-4165-9C26-757D16E19E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0004AC64-4EC7-4BF2-8F6A-B070E90AA11D}"/>
              </a:ext>
            </a:extLst>
          </p:cNvPr>
          <p:cNvSpPr>
            <a:spLocks noGrp="1"/>
          </p:cNvSpPr>
          <p:nvPr>
            <p:ph type="title"/>
          </p:nvPr>
        </p:nvSpPr>
        <p:spPr>
          <a:xfrm>
            <a:off x="1466321" y="445163"/>
            <a:ext cx="9881383" cy="1165002"/>
          </a:xfrm>
        </p:spPr>
        <p:txBody>
          <a:bodyPr vert="horz" lIns="91440" tIns="45720" rIns="91440" bIns="45720" rtlCol="0" anchor="b">
            <a:normAutofit fontScale="90000"/>
          </a:bodyPr>
          <a:lstStyle/>
          <a:p>
            <a:r>
              <a:rPr lang="it-IT" sz="3200" dirty="0">
                <a:solidFill>
                  <a:srgbClr val="0070C0"/>
                </a:solidFill>
                <a:latin typeface="Montserrat" panose="00000500000000000000" pitchFamily="2" charset="0"/>
              </a:rPr>
              <a:t>Direttiva 2014/95/UE: Direttiva sulle informazioni non finanziarie (entrata in vigore nel 2018)</a:t>
            </a:r>
          </a:p>
        </p:txBody>
      </p:sp>
      <p:sp>
        <p:nvSpPr>
          <p:cNvPr id="3" name="Segnaposto contenuto 2">
            <a:extLst>
              <a:ext uri="{FF2B5EF4-FFF2-40B4-BE49-F238E27FC236}">
                <a16:creationId xmlns:a16="http://schemas.microsoft.com/office/drawing/2014/main" xmlns="" id="{3DA8659F-E443-4855-B880-D32227244C8C}"/>
              </a:ext>
            </a:extLst>
          </p:cNvPr>
          <p:cNvSpPr>
            <a:spLocks noGrp="1"/>
          </p:cNvSpPr>
          <p:nvPr>
            <p:ph sz="half" idx="1"/>
          </p:nvPr>
        </p:nvSpPr>
        <p:spPr>
          <a:xfrm>
            <a:off x="1466321" y="2104602"/>
            <a:ext cx="5398713" cy="3776975"/>
          </a:xfrm>
        </p:spPr>
        <p:txBody>
          <a:bodyPr vert="horz" lIns="91440" tIns="45720" rIns="91440" bIns="45720" rtlCol="0">
            <a:normAutofit/>
          </a:bodyPr>
          <a:lstStyle/>
          <a:p>
            <a:pPr marL="0" indent="0" algn="just">
              <a:buNone/>
            </a:pPr>
            <a:r>
              <a:rPr lang="it-IT" sz="2400" dirty="0">
                <a:latin typeface="Montserrat" panose="00000500000000000000" pitchFamily="2" charset="0"/>
              </a:rPr>
              <a:t>La Direttiva impone alle imprese di grandi dimensioni, con più di 500 dipendenti, di pubblicare una dichiarazione di carattere non finanziario, contenente informazioni relative ad una serie di ambiti: l’ambiente, la sfera sociale, il personale, il rispetto dei diritti umani, la lotta alla corruzione attiva e passiva. </a:t>
            </a:r>
          </a:p>
          <a:p>
            <a:endParaRPr lang="en-US" sz="1800" dirty="0"/>
          </a:p>
          <a:p>
            <a:endParaRPr lang="en-US" sz="1800" dirty="0"/>
          </a:p>
          <a:p>
            <a:endParaRPr lang="en-US" sz="1800" dirty="0"/>
          </a:p>
        </p:txBody>
      </p:sp>
      <p:pic>
        <p:nvPicPr>
          <p:cNvPr id="17" name="Segnaposto contenuto 16" descr="Immagine che contiene testo&#10;&#10;Descrizione generata automaticamente">
            <a:extLst>
              <a:ext uri="{FF2B5EF4-FFF2-40B4-BE49-F238E27FC236}">
                <a16:creationId xmlns:a16="http://schemas.microsoft.com/office/drawing/2014/main" xmlns="" id="{1138D19B-F582-4EDC-9EAE-6EBF76CDF11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579" r="3029" b="-3"/>
          <a:stretch/>
        </p:blipFill>
        <p:spPr>
          <a:xfrm>
            <a:off x="7499318" y="1908491"/>
            <a:ext cx="3848386" cy="3944634"/>
          </a:xfrm>
          <a:prstGeom prst="rect">
            <a:avLst/>
          </a:prstGeom>
        </p:spPr>
      </p:pic>
      <p:sp>
        <p:nvSpPr>
          <p:cNvPr id="24" name="Rectangle 23">
            <a:extLst>
              <a:ext uri="{FF2B5EF4-FFF2-40B4-BE49-F238E27FC236}">
                <a16:creationId xmlns:a16="http://schemas.microsoft.com/office/drawing/2014/main" xmlns="" id="{2089CB41-F399-4AEB-980C-5BFB1049CB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xmlns="" id="{1BFC967B-3DD6-463D-9DB9-6E4419AE0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091778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0C4E82B-98AA-4FDC-87E4-2DF8DDFEC38E}"/>
              </a:ext>
            </a:extLst>
          </p:cNvPr>
          <p:cNvSpPr>
            <a:spLocks noGrp="1"/>
          </p:cNvSpPr>
          <p:nvPr>
            <p:ph type="title"/>
          </p:nvPr>
        </p:nvSpPr>
        <p:spPr/>
        <p:txBody>
          <a:bodyPr vert="horz" lIns="91440" tIns="45720" rIns="91440" bIns="45720" rtlCol="0" anchor="ctr">
            <a:normAutofit fontScale="90000"/>
          </a:bodyPr>
          <a:lstStyle/>
          <a:p>
            <a:pPr algn="ctr"/>
            <a:r>
              <a:rPr lang="en-US" sz="3100" i="1" dirty="0"/>
              <a:t/>
            </a:r>
            <a:br>
              <a:rPr lang="en-US" sz="3100" i="1" dirty="0"/>
            </a:br>
            <a:r>
              <a:rPr lang="it-IT" sz="4000" dirty="0">
                <a:solidFill>
                  <a:schemeClr val="accent1"/>
                </a:solidFill>
                <a:latin typeface="Montserrat" panose="00000500000000000000" pitchFamily="2" charset="0"/>
              </a:rPr>
              <a:t>La seconda Direttiva sui diritti degli azionisti (2017/828/UE)</a:t>
            </a:r>
            <a:r>
              <a:rPr lang="it-IT" sz="3100" dirty="0"/>
              <a:t/>
            </a:r>
            <a:br>
              <a:rPr lang="it-IT" sz="3100" dirty="0"/>
            </a:br>
            <a:endParaRPr lang="it-IT" sz="3100" dirty="0"/>
          </a:p>
        </p:txBody>
      </p:sp>
      <p:sp>
        <p:nvSpPr>
          <p:cNvPr id="16" name="Segnaposto contenuto 15">
            <a:extLst>
              <a:ext uri="{FF2B5EF4-FFF2-40B4-BE49-F238E27FC236}">
                <a16:creationId xmlns:a16="http://schemas.microsoft.com/office/drawing/2014/main" xmlns="" id="{48982EBA-B78E-459F-BEFD-0203C878E865}"/>
              </a:ext>
            </a:extLst>
          </p:cNvPr>
          <p:cNvSpPr>
            <a:spLocks noGrp="1"/>
          </p:cNvSpPr>
          <p:nvPr>
            <p:ph sz="half" idx="1"/>
          </p:nvPr>
        </p:nvSpPr>
        <p:spPr>
          <a:xfrm>
            <a:off x="665671" y="1825625"/>
            <a:ext cx="7249136" cy="4667250"/>
          </a:xfrm>
        </p:spPr>
        <p:txBody>
          <a:bodyPr vert="horz" lIns="91440" tIns="45720" rIns="91440" bIns="45720" rtlCol="0">
            <a:normAutofit fontScale="70000" lnSpcReduction="20000"/>
          </a:bodyPr>
          <a:lstStyle/>
          <a:p>
            <a:pPr marL="0" indent="0" algn="just">
              <a:buNone/>
            </a:pPr>
            <a:r>
              <a:rPr lang="en-US" sz="3400" dirty="0">
                <a:latin typeface="Montserrat" panose="00000500000000000000" pitchFamily="2" charset="0"/>
              </a:rPr>
              <a:t>La </a:t>
            </a:r>
            <a:r>
              <a:rPr lang="it-IT" sz="3400" dirty="0">
                <a:latin typeface="Montserrat" panose="00000500000000000000" pitchFamily="2" charset="0"/>
              </a:rPr>
              <a:t>Direttiva</a:t>
            </a:r>
            <a:r>
              <a:rPr lang="en-US" sz="3400" dirty="0">
                <a:latin typeface="Montserrat" panose="00000500000000000000" pitchFamily="2" charset="0"/>
              </a:rPr>
              <a:t> </a:t>
            </a:r>
            <a:r>
              <a:rPr lang="it-IT" sz="3400" dirty="0">
                <a:latin typeface="Montserrat" panose="00000500000000000000" pitchFamily="2" charset="0"/>
              </a:rPr>
              <a:t>arriva</a:t>
            </a:r>
            <a:r>
              <a:rPr lang="en-US" sz="3400" dirty="0">
                <a:latin typeface="Montserrat" panose="00000500000000000000" pitchFamily="2" charset="0"/>
              </a:rPr>
              <a:t> dopo </a:t>
            </a:r>
            <a:r>
              <a:rPr lang="it-IT" sz="3400" dirty="0">
                <a:latin typeface="Montserrat" panose="00000500000000000000" pitchFamily="2" charset="0"/>
              </a:rPr>
              <a:t>una</a:t>
            </a:r>
            <a:r>
              <a:rPr lang="en-US" sz="3400" dirty="0">
                <a:latin typeface="Montserrat" panose="00000500000000000000" pitchFamily="2" charset="0"/>
              </a:rPr>
              <a:t> </a:t>
            </a:r>
            <a:r>
              <a:rPr lang="it-IT" sz="3400" dirty="0">
                <a:latin typeface="Montserrat" panose="00000500000000000000" pitchFamily="2" charset="0"/>
              </a:rPr>
              <a:t>lunga</a:t>
            </a:r>
            <a:r>
              <a:rPr lang="en-US" sz="3400" dirty="0">
                <a:latin typeface="Montserrat" panose="00000500000000000000" pitchFamily="2" charset="0"/>
              </a:rPr>
              <a:t> procedura di consultazione partita con i Green Paper del 2010 e del 2011 sulla modernizzazione del diritto societario, dove si evidenzia come il sistema non sia stato in grado di </a:t>
            </a:r>
            <a:r>
              <a:rPr lang="en-US" sz="3400" dirty="0" err="1">
                <a:latin typeface="Montserrat" panose="00000500000000000000" pitchFamily="2" charset="0"/>
              </a:rPr>
              <a:t>fronteggiare</a:t>
            </a:r>
            <a:r>
              <a:rPr lang="en-US" sz="3400" dirty="0">
                <a:latin typeface="Montserrat" panose="00000500000000000000" pitchFamily="2" charset="0"/>
              </a:rPr>
              <a:t> la, crisi economica verificatasi nel 2007 </a:t>
            </a:r>
            <a:r>
              <a:rPr lang="en-US" sz="3400" dirty="0" err="1">
                <a:latin typeface="Montserrat" panose="00000500000000000000" pitchFamily="2" charset="0"/>
              </a:rPr>
              <a:t>dovuta</a:t>
            </a:r>
            <a:r>
              <a:rPr lang="en-US" sz="3400" dirty="0">
                <a:latin typeface="Montserrat" panose="00000500000000000000" pitchFamily="2" charset="0"/>
              </a:rPr>
              <a:t> a un orientamento eccessivamente orientato nel breve </a:t>
            </a:r>
            <a:r>
              <a:rPr lang="en-US" sz="3400" dirty="0" err="1">
                <a:latin typeface="Montserrat" panose="00000500000000000000" pitchFamily="2" charset="0"/>
              </a:rPr>
              <a:t>periodo</a:t>
            </a:r>
            <a:r>
              <a:rPr lang="en-US" sz="3400" dirty="0">
                <a:latin typeface="Montserrat" panose="00000500000000000000" pitchFamily="2" charset="0"/>
              </a:rPr>
              <a:t> e ad </a:t>
            </a:r>
            <a:r>
              <a:rPr lang="en-US" sz="3400" dirty="0" err="1">
                <a:latin typeface="Montserrat" panose="00000500000000000000" pitchFamily="2" charset="0"/>
              </a:rPr>
              <a:t>investimenti</a:t>
            </a:r>
            <a:r>
              <a:rPr lang="en-US" sz="3400" dirty="0">
                <a:latin typeface="Montserrat" panose="00000500000000000000" pitchFamily="2" charset="0"/>
              </a:rPr>
              <a:t> </a:t>
            </a:r>
            <a:r>
              <a:rPr lang="en-US" sz="3400" dirty="0" err="1">
                <a:latin typeface="Montserrat" panose="00000500000000000000" pitchFamily="2" charset="0"/>
              </a:rPr>
              <a:t>rischiosi</a:t>
            </a:r>
            <a:r>
              <a:rPr lang="en-US" sz="3400" dirty="0">
                <a:latin typeface="Montserrat" panose="00000500000000000000" pitchFamily="2" charset="0"/>
              </a:rPr>
              <a:t> e </a:t>
            </a:r>
            <a:r>
              <a:rPr lang="en-US" sz="3400" dirty="0" err="1">
                <a:latin typeface="Montserrat" panose="00000500000000000000" pitchFamily="2" charset="0"/>
              </a:rPr>
              <a:t>speculativi</a:t>
            </a:r>
            <a:r>
              <a:rPr lang="en-US" sz="3400" dirty="0">
                <a:latin typeface="Montserrat" panose="00000500000000000000" pitchFamily="2" charset="0"/>
              </a:rPr>
              <a:t>. </a:t>
            </a:r>
          </a:p>
          <a:p>
            <a:pPr marL="0" algn="just"/>
            <a:endParaRPr lang="it-IT" sz="3400" dirty="0">
              <a:latin typeface="Montserrat" panose="00000500000000000000" pitchFamily="2" charset="0"/>
            </a:endParaRPr>
          </a:p>
          <a:p>
            <a:pPr marL="0" algn="just"/>
            <a:r>
              <a:rPr lang="en-US" sz="3400" dirty="0">
                <a:latin typeface="Montserrat" panose="00000500000000000000" pitchFamily="2" charset="0"/>
              </a:rPr>
              <a:t>La Direttiva richiama espressamente gli obiettivi dell’Agenda ONU 2030 </a:t>
            </a:r>
            <a:r>
              <a:rPr lang="en-US" sz="3400" b="1" dirty="0">
                <a:latin typeface="Montserrat" panose="00000500000000000000" pitchFamily="2" charset="0"/>
                <a:sym typeface="Wingdings" panose="05000000000000000000" pitchFamily="2" charset="2"/>
              </a:rPr>
              <a:t>e </a:t>
            </a:r>
            <a:r>
              <a:rPr lang="en-US" sz="3400" b="1" dirty="0" err="1">
                <a:latin typeface="Montserrat" panose="00000500000000000000" pitchFamily="2" charset="0"/>
                <a:sym typeface="Wingdings" panose="05000000000000000000" pitchFamily="2" charset="2"/>
              </a:rPr>
              <a:t>i</a:t>
            </a:r>
            <a:r>
              <a:rPr lang="en-US" sz="3400" b="1" dirty="0">
                <a:latin typeface="Montserrat" panose="00000500000000000000" pitchFamily="2" charset="0"/>
                <a:sym typeface="Wingdings" panose="05000000000000000000" pitchFamily="2" charset="2"/>
              </a:rPr>
              <a:t> fattori ESG.</a:t>
            </a:r>
          </a:p>
          <a:p>
            <a:pPr marL="0" algn="just"/>
            <a:r>
              <a:rPr lang="en-US" sz="3400" b="1" dirty="0">
                <a:latin typeface="Montserrat" panose="00000500000000000000" pitchFamily="2" charset="0"/>
                <a:sym typeface="Wingdings" panose="05000000000000000000" pitchFamily="2" charset="2"/>
              </a:rPr>
              <a:t>Si inizia a parlare del coinvolgimento degli stakeholders</a:t>
            </a:r>
            <a:r>
              <a:rPr lang="en-US" sz="3400" dirty="0">
                <a:latin typeface="Montserrat" panose="00000500000000000000" pitchFamily="2" charset="0"/>
                <a:sym typeface="Wingdings" panose="05000000000000000000" pitchFamily="2" charset="2"/>
              </a:rPr>
              <a:t>, in particolare dei dipendenti, nei processi decisionali della società. </a:t>
            </a:r>
            <a:endParaRPr lang="en-US" sz="3400" dirty="0">
              <a:latin typeface="Montserrat" panose="00000500000000000000" pitchFamily="2" charset="0"/>
            </a:endParaRPr>
          </a:p>
          <a:p>
            <a:pPr marL="0"/>
            <a:endParaRPr lang="en-US" sz="1700" dirty="0"/>
          </a:p>
          <a:p>
            <a:endParaRPr lang="en-US" sz="1700" dirty="0"/>
          </a:p>
        </p:txBody>
      </p:sp>
      <p:pic>
        <p:nvPicPr>
          <p:cNvPr id="5" name="Segnaposto contenuto 4" descr="Immagine che contiene testo, interni, persona&#10;&#10;Descrizione generata automaticamente">
            <a:extLst>
              <a:ext uri="{FF2B5EF4-FFF2-40B4-BE49-F238E27FC236}">
                <a16:creationId xmlns:a16="http://schemas.microsoft.com/office/drawing/2014/main" xmlns="" id="{AC456B0B-EC9E-49C6-A3D4-75718C3A3B9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169638" y="2266648"/>
            <a:ext cx="3719991" cy="2483386"/>
          </a:xfrm>
        </p:spPr>
      </p:pic>
    </p:spTree>
    <p:extLst>
      <p:ext uri="{BB962C8B-B14F-4D97-AF65-F5344CB8AC3E}">
        <p14:creationId xmlns:p14="http://schemas.microsoft.com/office/powerpoint/2010/main" val="3463035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97E6F78E-3461-43B4-AAAC-D18D3039EFE8}"/>
              </a:ext>
            </a:extLst>
          </p:cNvPr>
          <p:cNvSpPr>
            <a:spLocks noGrp="1"/>
          </p:cNvSpPr>
          <p:nvPr>
            <p:ph sz="half" idx="1"/>
          </p:nvPr>
        </p:nvSpPr>
        <p:spPr>
          <a:xfrm>
            <a:off x="478971" y="667657"/>
            <a:ext cx="11176000" cy="5617029"/>
          </a:xfrm>
        </p:spPr>
        <p:txBody>
          <a:bodyPr>
            <a:normAutofit fontScale="55000" lnSpcReduction="20000"/>
          </a:bodyPr>
          <a:lstStyle/>
          <a:p>
            <a:pPr marL="0" indent="0" algn="just">
              <a:buNone/>
            </a:pPr>
            <a:r>
              <a:rPr lang="it-IT" sz="4400" b="1" dirty="0">
                <a:solidFill>
                  <a:srgbClr val="0070C0"/>
                </a:solidFill>
                <a:latin typeface="Montserrat" panose="00000500000000000000" pitchFamily="2" charset="0"/>
              </a:rPr>
              <a:t>Gli obiettivi</a:t>
            </a:r>
            <a:r>
              <a:rPr lang="it-IT" sz="4400" dirty="0">
                <a:latin typeface="Montserrat" panose="00000500000000000000" pitchFamily="2" charset="0"/>
              </a:rPr>
              <a:t>: </a:t>
            </a:r>
          </a:p>
          <a:p>
            <a:pPr marL="0" indent="0" algn="just">
              <a:buNone/>
            </a:pPr>
            <a:endParaRPr lang="it-IT" sz="4400" dirty="0">
              <a:latin typeface="Montserrat" panose="00000500000000000000" pitchFamily="2" charset="0"/>
            </a:endParaRPr>
          </a:p>
          <a:p>
            <a:pPr algn="just"/>
            <a:r>
              <a:rPr lang="it-IT" sz="4400" dirty="0">
                <a:latin typeface="Montserrat" panose="00000500000000000000" pitchFamily="2" charset="0"/>
              </a:rPr>
              <a:t>Promuovere la sostenibilità delle imprese nel lungo periodo.</a:t>
            </a:r>
          </a:p>
          <a:p>
            <a:pPr marL="0" indent="0" algn="just">
              <a:buNone/>
            </a:pPr>
            <a:endParaRPr lang="it-IT" sz="4400" dirty="0">
              <a:latin typeface="Montserrat" panose="00000500000000000000" pitchFamily="2" charset="0"/>
            </a:endParaRPr>
          </a:p>
          <a:p>
            <a:pPr algn="just"/>
            <a:r>
              <a:rPr lang="it-IT" sz="4400" dirty="0">
                <a:latin typeface="Montserrat" panose="00000500000000000000" pitchFamily="2" charset="0"/>
              </a:rPr>
              <a:t>Responsabilizzare maggiormente gli investitori istituzionali (fondi pensione, organismi di gestione collettiva del risparmio, imprese assicurative etc..) nell’esercizio dei propri diritti </a:t>
            </a:r>
            <a:r>
              <a:rPr lang="it-IT" sz="4400" dirty="0">
                <a:latin typeface="Montserrat" panose="00000500000000000000" pitchFamily="2" charset="0"/>
                <a:sym typeface="Wingdings" panose="05000000000000000000" pitchFamily="2" charset="2"/>
              </a:rPr>
              <a:t> dovere di contribuire all’introduzione dei fattori ESG nel business della società facendo «pressione» sugli amministratori mediante attività di «engagement» (dialogo, presentazione di proposte in assemblea etc..).</a:t>
            </a:r>
          </a:p>
          <a:p>
            <a:pPr marL="0" indent="0" algn="just">
              <a:buNone/>
            </a:pPr>
            <a:endParaRPr lang="it-IT" sz="4400" dirty="0">
              <a:latin typeface="Montserrat" panose="00000500000000000000" pitchFamily="2" charset="0"/>
            </a:endParaRPr>
          </a:p>
          <a:p>
            <a:pPr algn="just"/>
            <a:r>
              <a:rPr lang="it-IT" sz="4400" dirty="0">
                <a:latin typeface="Montserrat" panose="00000500000000000000" pitchFamily="2" charset="0"/>
              </a:rPr>
              <a:t>Ancorare la remunerazione degli amministratori a criteri che non facciano esclusivo riferimento alla performance finanziaria.</a:t>
            </a:r>
          </a:p>
          <a:p>
            <a:pPr marL="0" indent="0" algn="just">
              <a:buNone/>
            </a:pPr>
            <a:endParaRPr lang="it-IT" sz="4400" dirty="0">
              <a:latin typeface="Montserrat" panose="00000500000000000000" pitchFamily="2" charset="0"/>
            </a:endParaRPr>
          </a:p>
          <a:p>
            <a:pPr algn="just"/>
            <a:r>
              <a:rPr lang="it-IT" sz="4400" dirty="0">
                <a:latin typeface="Montserrat" panose="00000500000000000000" pitchFamily="2" charset="0"/>
              </a:rPr>
              <a:t>Potenziamento della «voice» degli azionisti mediante l’introduzione di un voto vincolante sulla remunerazione degli amministratori («say on </a:t>
            </a:r>
            <a:r>
              <a:rPr lang="it-IT" sz="4400" dirty="0" err="1">
                <a:latin typeface="Montserrat" panose="00000500000000000000" pitchFamily="2" charset="0"/>
              </a:rPr>
              <a:t>pay</a:t>
            </a:r>
            <a:r>
              <a:rPr lang="it-IT" sz="4400" dirty="0">
                <a:latin typeface="Montserrat" panose="00000500000000000000" pitchFamily="2" charset="0"/>
              </a:rPr>
              <a:t>»).</a:t>
            </a:r>
          </a:p>
          <a:p>
            <a:pPr marL="0" indent="0" algn="just">
              <a:buNone/>
            </a:pPr>
            <a:endParaRPr lang="it-IT" dirty="0">
              <a:latin typeface="Montserrat" panose="00000500000000000000" pitchFamily="2" charset="0"/>
            </a:endParaRPr>
          </a:p>
        </p:txBody>
      </p:sp>
    </p:spTree>
    <p:extLst>
      <p:ext uri="{BB962C8B-B14F-4D97-AF65-F5344CB8AC3E}">
        <p14:creationId xmlns:p14="http://schemas.microsoft.com/office/powerpoint/2010/main" val="5878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egnaposto contenuto 5">
            <a:extLst>
              <a:ext uri="{FF2B5EF4-FFF2-40B4-BE49-F238E27FC236}">
                <a16:creationId xmlns:a16="http://schemas.microsoft.com/office/drawing/2014/main" xmlns="" id="{EE04657F-7287-4936-9CE4-E8712E8C9DD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9091" r="9091"/>
          <a:stretch/>
        </p:blipFill>
        <p:spPr>
          <a:xfrm>
            <a:off x="20" y="10"/>
            <a:ext cx="12191980" cy="6857990"/>
          </a:xfrm>
          <a:prstGeom prst="rect">
            <a:avLst/>
          </a:prstGeom>
        </p:spPr>
      </p:pic>
      <p:sp>
        <p:nvSpPr>
          <p:cNvPr id="9" name="Rectangle 10">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3E06C33B-5F40-4091-BDDC-8AC39F76E42D}"/>
              </a:ext>
            </a:extLst>
          </p:cNvPr>
          <p:cNvSpPr>
            <a:spLocks noGrp="1"/>
          </p:cNvSpPr>
          <p:nvPr>
            <p:ph type="title"/>
          </p:nvPr>
        </p:nvSpPr>
        <p:spPr>
          <a:xfrm>
            <a:off x="594804" y="640263"/>
            <a:ext cx="6619811" cy="1344975"/>
          </a:xfrm>
        </p:spPr>
        <p:txBody>
          <a:bodyPr vert="horz" lIns="91440" tIns="45720" rIns="91440" bIns="45720" rtlCol="0" anchor="ctr">
            <a:normAutofit fontScale="90000"/>
          </a:bodyPr>
          <a:lstStyle/>
          <a:p>
            <a:pPr algn="just"/>
            <a:r>
              <a:rPr lang="it-IT" altLang="it-IT" sz="3100" dirty="0">
                <a:solidFill>
                  <a:srgbClr val="00B050"/>
                </a:solidFill>
                <a:latin typeface="Montserrat" panose="00000500000000000000" pitchFamily="2" charset="0"/>
              </a:rPr>
              <a:t>2018: Piano d’azione della Commissione Europea per la finanza sostenibile</a:t>
            </a:r>
            <a:endParaRPr lang="it-IT" sz="3100" dirty="0">
              <a:solidFill>
                <a:srgbClr val="00B050"/>
              </a:solidFill>
              <a:latin typeface="Montserrat" panose="00000500000000000000" pitchFamily="2" charset="0"/>
            </a:endParaRPr>
          </a:p>
        </p:txBody>
      </p:sp>
      <p:sp>
        <p:nvSpPr>
          <p:cNvPr id="3" name="Segnaposto contenuto 2">
            <a:extLst>
              <a:ext uri="{FF2B5EF4-FFF2-40B4-BE49-F238E27FC236}">
                <a16:creationId xmlns:a16="http://schemas.microsoft.com/office/drawing/2014/main" xmlns="" id="{ED3312B1-9030-4D65-99FA-CA4626C77BD0}"/>
              </a:ext>
            </a:extLst>
          </p:cNvPr>
          <p:cNvSpPr>
            <a:spLocks noGrp="1"/>
          </p:cNvSpPr>
          <p:nvPr>
            <p:ph sz="half" idx="1"/>
          </p:nvPr>
        </p:nvSpPr>
        <p:spPr>
          <a:xfrm>
            <a:off x="594109" y="2121763"/>
            <a:ext cx="6620505" cy="3773010"/>
          </a:xfrm>
        </p:spPr>
        <p:txBody>
          <a:bodyPr vert="horz" lIns="91440" tIns="45720" rIns="91440" bIns="45720" rtlCol="0">
            <a:normAutofit/>
          </a:bodyPr>
          <a:lstStyle/>
          <a:p>
            <a:pPr marL="0" indent="0" algn="just">
              <a:buNone/>
            </a:pPr>
            <a:r>
              <a:rPr lang="it-IT" altLang="it-IT" sz="2400" dirty="0">
                <a:latin typeface="Montserrat" panose="00000500000000000000" pitchFamily="2" charset="0"/>
              </a:rPr>
              <a:t>Con il Piano d’Azione vengono individuate dieci aree di intervento volte ad orientare i capitali verso investimenti sostenibili, a gestire i rischi finanziari indotti dai cambiamenti climatici e da altri problemi ambientali e sociali e a promuovere la trasparenza e una visione di lungo termine nelle attività finanziarie ed economiche</a:t>
            </a:r>
            <a:r>
              <a:rPr lang="en-US" altLang="it-IT" sz="2400" dirty="0"/>
              <a:t>.</a:t>
            </a:r>
            <a:endParaRPr lang="en-US" sz="2400" dirty="0"/>
          </a:p>
        </p:txBody>
      </p:sp>
    </p:spTree>
    <p:extLst>
      <p:ext uri="{BB962C8B-B14F-4D97-AF65-F5344CB8AC3E}">
        <p14:creationId xmlns:p14="http://schemas.microsoft.com/office/powerpoint/2010/main" val="2709537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0">
            <a:extLst>
              <a:ext uri="{FF2B5EF4-FFF2-40B4-BE49-F238E27FC236}">
                <a16:creationId xmlns:a16="http://schemas.microsoft.com/office/drawing/2014/main" xmlns=""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419CA6A4-FC29-4A42-9035-6F6F4FBBC016}"/>
              </a:ext>
            </a:extLst>
          </p:cNvPr>
          <p:cNvSpPr>
            <a:spLocks noGrp="1"/>
          </p:cNvSpPr>
          <p:nvPr>
            <p:ph type="title"/>
          </p:nvPr>
        </p:nvSpPr>
        <p:spPr>
          <a:xfrm>
            <a:off x="838200" y="556995"/>
            <a:ext cx="10515600" cy="1133693"/>
          </a:xfrm>
        </p:spPr>
        <p:txBody>
          <a:bodyPr vert="horz" lIns="91440" tIns="45720" rIns="91440" bIns="45720" rtlCol="0" anchor="ctr">
            <a:normAutofit/>
          </a:bodyPr>
          <a:lstStyle/>
          <a:p>
            <a:pPr algn="ctr"/>
            <a:r>
              <a:rPr lang="en-US" sz="5200" kern="1200" dirty="0">
                <a:solidFill>
                  <a:schemeClr val="accent1"/>
                </a:solidFill>
                <a:latin typeface="Montserrat" panose="00000500000000000000" pitchFamily="2" charset="0"/>
              </a:rPr>
              <a:t>2019: il Green Deal</a:t>
            </a:r>
          </a:p>
        </p:txBody>
      </p:sp>
      <p:graphicFrame>
        <p:nvGraphicFramePr>
          <p:cNvPr id="26" name="Diagramma 25">
            <a:extLst>
              <a:ext uri="{FF2B5EF4-FFF2-40B4-BE49-F238E27FC236}">
                <a16:creationId xmlns:a16="http://schemas.microsoft.com/office/drawing/2014/main" xmlns="" id="{1362AF17-22BB-4C58-B78E-E446770034DD}"/>
              </a:ext>
            </a:extLst>
          </p:cNvPr>
          <p:cNvGraphicFramePr/>
          <p:nvPr>
            <p:extLst>
              <p:ext uri="{D42A27DB-BD31-4B8C-83A1-F6EECF244321}">
                <p14:modId xmlns:p14="http://schemas.microsoft.com/office/powerpoint/2010/main" val="20748847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0031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egnaposto testo 6">
            <a:extLst>
              <a:ext uri="{FF2B5EF4-FFF2-40B4-BE49-F238E27FC236}">
                <a16:creationId xmlns:a16="http://schemas.microsoft.com/office/drawing/2014/main" xmlns="" id="{1517911C-A932-422C-BDCA-47BA844932EE}"/>
              </a:ext>
            </a:extLst>
          </p:cNvPr>
          <p:cNvSpPr>
            <a:spLocks noGrp="1"/>
          </p:cNvSpPr>
          <p:nvPr>
            <p:ph type="body" sz="half" idx="2"/>
          </p:nvPr>
        </p:nvSpPr>
        <p:spPr>
          <a:xfrm>
            <a:off x="463445" y="6437376"/>
            <a:ext cx="10515599" cy="420624"/>
          </a:xfrm>
        </p:spPr>
        <p:txBody>
          <a:bodyPr vert="horz" lIns="91440" tIns="45720" rIns="91440" bIns="45720" rtlCol="0">
            <a:normAutofit/>
          </a:bodyPr>
          <a:lstStyle/>
          <a:p>
            <a:r>
              <a:rPr lang="en-US" i="1" kern="1200" dirty="0">
                <a:solidFill>
                  <a:schemeClr val="tx1"/>
                </a:solidFill>
                <a:latin typeface="+mj-lt"/>
                <a:ea typeface="+mn-ea"/>
                <a:cs typeface="+mn-cs"/>
              </a:rPr>
              <a:t>Fonte: Camera dei </a:t>
            </a:r>
            <a:r>
              <a:rPr lang="en-US" i="1" kern="1200" dirty="0" err="1">
                <a:solidFill>
                  <a:schemeClr val="tx1"/>
                </a:solidFill>
                <a:latin typeface="+mj-lt"/>
                <a:ea typeface="+mn-ea"/>
                <a:cs typeface="+mn-cs"/>
              </a:rPr>
              <a:t>Deputati</a:t>
            </a:r>
            <a:endParaRPr lang="en-US" i="1" kern="1200" dirty="0">
              <a:solidFill>
                <a:schemeClr val="tx1"/>
              </a:solidFill>
              <a:latin typeface="+mj-lt"/>
              <a:ea typeface="+mn-ea"/>
              <a:cs typeface="+mn-cs"/>
            </a:endParaRPr>
          </a:p>
        </p:txBody>
      </p:sp>
      <p:pic>
        <p:nvPicPr>
          <p:cNvPr id="6" name="Segnaposto contenuto 5">
            <a:extLst>
              <a:ext uri="{FF2B5EF4-FFF2-40B4-BE49-F238E27FC236}">
                <a16:creationId xmlns:a16="http://schemas.microsoft.com/office/drawing/2014/main" xmlns="" id="{05EE5354-71A1-4E25-B7F0-A295B481C7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4282" y="22861"/>
            <a:ext cx="10515599" cy="6414515"/>
          </a:xfrm>
          <a:prstGeom prst="rect">
            <a:avLst/>
          </a:prstGeom>
        </p:spPr>
      </p:pic>
    </p:spTree>
    <p:extLst>
      <p:ext uri="{BB962C8B-B14F-4D97-AF65-F5344CB8AC3E}">
        <p14:creationId xmlns:p14="http://schemas.microsoft.com/office/powerpoint/2010/main" val="2116897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5BD218F-518E-401D-9309-64F14AAF0DE5}"/>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solidFill>
                  <a:schemeClr val="accent4"/>
                </a:solidFill>
                <a:latin typeface="Montserrat" panose="00000500000000000000" pitchFamily="2" charset="0"/>
              </a:rPr>
              <a:t>I </a:t>
            </a:r>
            <a:r>
              <a:rPr lang="en-US" sz="5400" dirty="0" err="1">
                <a:solidFill>
                  <a:schemeClr val="accent4"/>
                </a:solidFill>
                <a:latin typeface="Montserrat" panose="00000500000000000000" pitchFamily="2" charset="0"/>
              </a:rPr>
              <a:t>fattori</a:t>
            </a:r>
            <a:r>
              <a:rPr lang="en-US" sz="5400" dirty="0">
                <a:solidFill>
                  <a:schemeClr val="accent4"/>
                </a:solidFill>
                <a:latin typeface="Montserrat" panose="00000500000000000000" pitchFamily="2" charset="0"/>
              </a:rPr>
              <a:t> ESG</a:t>
            </a:r>
          </a:p>
        </p:txBody>
      </p:sp>
      <p:sp>
        <p:nvSpPr>
          <p:cNvPr id="7" name="Sottotitolo 6">
            <a:extLst>
              <a:ext uri="{FF2B5EF4-FFF2-40B4-BE49-F238E27FC236}">
                <a16:creationId xmlns:a16="http://schemas.microsoft.com/office/drawing/2014/main" xmlns="" id="{72304E1C-1E38-428D-8B39-2C489DA27C16}"/>
              </a:ext>
            </a:extLst>
          </p:cNvPr>
          <p:cNvSpPr>
            <a:spLocks noGrp="1"/>
          </p:cNvSpPr>
          <p:nvPr>
            <p:ph sz="half" idx="1"/>
          </p:nvPr>
        </p:nvSpPr>
        <p:spPr>
          <a:xfrm>
            <a:off x="7464612" y="4750893"/>
            <a:ext cx="4087305" cy="1147863"/>
          </a:xfrm>
        </p:spPr>
        <p:txBody>
          <a:bodyPr vert="horz" lIns="91440" tIns="45720" rIns="91440" bIns="45720" rtlCol="0" anchor="t">
            <a:normAutofit/>
          </a:bodyPr>
          <a:lstStyle/>
          <a:p>
            <a:pPr marL="0" indent="0">
              <a:buNone/>
            </a:pPr>
            <a:r>
              <a:rPr lang="en-US" sz="2000" dirty="0">
                <a:solidFill>
                  <a:schemeClr val="accent4"/>
                </a:solidFill>
                <a:latin typeface="Montserrat" panose="00000500000000000000" pitchFamily="2" charset="0"/>
              </a:rPr>
              <a:t>La </a:t>
            </a:r>
            <a:r>
              <a:rPr lang="en-US" sz="2000" dirty="0" err="1">
                <a:solidFill>
                  <a:schemeClr val="accent4"/>
                </a:solidFill>
                <a:latin typeface="Montserrat" panose="00000500000000000000" pitchFamily="2" charset="0"/>
              </a:rPr>
              <a:t>responsabilità</a:t>
            </a:r>
            <a:r>
              <a:rPr lang="en-US" sz="2000" dirty="0">
                <a:solidFill>
                  <a:schemeClr val="accent4"/>
                </a:solidFill>
                <a:latin typeface="Montserrat" panose="00000500000000000000" pitchFamily="2" charset="0"/>
              </a:rPr>
              <a:t> </a:t>
            </a:r>
            <a:r>
              <a:rPr lang="en-US" sz="2000" dirty="0" err="1">
                <a:solidFill>
                  <a:schemeClr val="accent4"/>
                </a:solidFill>
                <a:latin typeface="Montserrat" panose="00000500000000000000" pitchFamily="2" charset="0"/>
              </a:rPr>
              <a:t>sociale</a:t>
            </a:r>
            <a:r>
              <a:rPr lang="en-US" sz="2000" dirty="0">
                <a:solidFill>
                  <a:schemeClr val="accent4"/>
                </a:solidFill>
                <a:latin typeface="Montserrat" panose="00000500000000000000" pitchFamily="2" charset="0"/>
              </a:rPr>
              <a:t> e </a:t>
            </a:r>
            <a:r>
              <a:rPr lang="en-US" sz="2000" dirty="0" err="1">
                <a:solidFill>
                  <a:schemeClr val="accent4"/>
                </a:solidFill>
                <a:latin typeface="Montserrat" panose="00000500000000000000" pitchFamily="2" charset="0"/>
              </a:rPr>
              <a:t>ambientale</a:t>
            </a:r>
            <a:r>
              <a:rPr lang="en-US" sz="2000" dirty="0">
                <a:solidFill>
                  <a:schemeClr val="accent4"/>
                </a:solidFill>
                <a:latin typeface="Montserrat" panose="00000500000000000000" pitchFamily="2" charset="0"/>
              </a:rPr>
              <a:t> </a:t>
            </a:r>
            <a:r>
              <a:rPr lang="en-US" sz="2000" dirty="0" err="1">
                <a:solidFill>
                  <a:schemeClr val="accent4"/>
                </a:solidFill>
                <a:latin typeface="Montserrat" panose="00000500000000000000" pitchFamily="2" charset="0"/>
              </a:rPr>
              <a:t>delle</a:t>
            </a:r>
            <a:r>
              <a:rPr lang="en-US" sz="2000" dirty="0">
                <a:solidFill>
                  <a:schemeClr val="accent4"/>
                </a:solidFill>
                <a:latin typeface="Montserrat" panose="00000500000000000000" pitchFamily="2" charset="0"/>
              </a:rPr>
              <a:t> </a:t>
            </a:r>
            <a:r>
              <a:rPr lang="en-US" sz="2000" dirty="0" err="1">
                <a:solidFill>
                  <a:schemeClr val="accent4"/>
                </a:solidFill>
                <a:latin typeface="Montserrat" panose="00000500000000000000" pitchFamily="2" charset="0"/>
              </a:rPr>
              <a:t>imprese</a:t>
            </a:r>
            <a:endParaRPr lang="en-US" sz="2000" dirty="0">
              <a:solidFill>
                <a:schemeClr val="accent4"/>
              </a:solidFill>
              <a:latin typeface="Montserrat" panose="00000500000000000000" pitchFamily="2" charset="0"/>
            </a:endParaRPr>
          </a:p>
        </p:txBody>
      </p:sp>
      <p:sp>
        <p:nvSpPr>
          <p:cNvPr id="50" name="Freeform: Shape 49">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 name="Segnaposto contenuto 39" descr="Immagine che contiene erba, verde, palla&#10;&#10;Descrizione generata automaticamente">
            <a:extLst>
              <a:ext uri="{FF2B5EF4-FFF2-40B4-BE49-F238E27FC236}">
                <a16:creationId xmlns:a16="http://schemas.microsoft.com/office/drawing/2014/main" xmlns="" id="{E14A7F64-AEE3-43C5-A5C4-A0FC88F502EF}"/>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6732"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2626940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9427AF5F-9A0E-42B7-A252-FD64C9885F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xmlns="" id="{C734F108-1FDD-48CF-B870-56D45F650D80}"/>
              </a:ext>
            </a:extLst>
          </p:cNvPr>
          <p:cNvSpPr>
            <a:spLocks noGrp="1"/>
          </p:cNvSpPr>
          <p:nvPr>
            <p:ph type="title"/>
          </p:nvPr>
        </p:nvSpPr>
        <p:spPr>
          <a:xfrm>
            <a:off x="346229" y="365125"/>
            <a:ext cx="11390051" cy="1306443"/>
          </a:xfrm>
        </p:spPr>
        <p:txBody>
          <a:bodyPr vert="horz" lIns="91440" tIns="45720" rIns="91440" bIns="45720" rtlCol="0" anchor="ctr">
            <a:normAutofit fontScale="90000"/>
          </a:bodyPr>
          <a:lstStyle/>
          <a:p>
            <a:r>
              <a:rPr lang="en-US" sz="4000" dirty="0">
                <a:solidFill>
                  <a:srgbClr val="00B0F0"/>
                </a:solidFill>
                <a:latin typeface="Montserrat" panose="00000500000000000000" pitchFamily="2" charset="0"/>
              </a:rPr>
              <a:t>5 </a:t>
            </a:r>
            <a:r>
              <a:rPr lang="en-US" sz="4000" dirty="0" err="1">
                <a:solidFill>
                  <a:srgbClr val="00B0F0"/>
                </a:solidFill>
                <a:latin typeface="Montserrat" panose="00000500000000000000" pitchFamily="2" charset="0"/>
              </a:rPr>
              <a:t>gennaio</a:t>
            </a:r>
            <a:r>
              <a:rPr lang="en-US" sz="4000" dirty="0">
                <a:solidFill>
                  <a:srgbClr val="00B0F0"/>
                </a:solidFill>
                <a:latin typeface="Montserrat" panose="00000500000000000000" pitchFamily="2" charset="0"/>
              </a:rPr>
              <a:t> 2023 </a:t>
            </a:r>
            <a:r>
              <a:rPr lang="en-US" sz="4000" dirty="0" err="1">
                <a:solidFill>
                  <a:srgbClr val="00B0F0"/>
                </a:solidFill>
                <a:latin typeface="Montserrat" panose="00000500000000000000" pitchFamily="2" charset="0"/>
              </a:rPr>
              <a:t>entra</a:t>
            </a:r>
            <a:r>
              <a:rPr lang="en-US" sz="4000" dirty="0">
                <a:solidFill>
                  <a:srgbClr val="00B0F0"/>
                </a:solidFill>
                <a:latin typeface="Montserrat" panose="00000500000000000000" pitchFamily="2" charset="0"/>
              </a:rPr>
              <a:t> in </a:t>
            </a:r>
            <a:r>
              <a:rPr lang="en-US" sz="4000" dirty="0" err="1">
                <a:solidFill>
                  <a:srgbClr val="00B0F0"/>
                </a:solidFill>
                <a:latin typeface="Montserrat" panose="00000500000000000000" pitchFamily="2" charset="0"/>
              </a:rPr>
              <a:t>vigore</a:t>
            </a:r>
            <a:r>
              <a:rPr lang="en-US" sz="4000" dirty="0">
                <a:solidFill>
                  <a:srgbClr val="00B0F0"/>
                </a:solidFill>
                <a:latin typeface="Montserrat" panose="00000500000000000000" pitchFamily="2" charset="0"/>
              </a:rPr>
              <a:t> la </a:t>
            </a:r>
            <a:br>
              <a:rPr lang="en-US" sz="4000" dirty="0">
                <a:solidFill>
                  <a:srgbClr val="00B0F0"/>
                </a:solidFill>
                <a:latin typeface="Montserrat" panose="00000500000000000000" pitchFamily="2" charset="0"/>
              </a:rPr>
            </a:br>
            <a:r>
              <a:rPr lang="en-US" sz="4000" dirty="0" err="1">
                <a:solidFill>
                  <a:srgbClr val="00B0F0"/>
                </a:solidFill>
                <a:latin typeface="Montserrat" panose="00000500000000000000" pitchFamily="2" charset="0"/>
              </a:rPr>
              <a:t>Direttiva</a:t>
            </a:r>
            <a:r>
              <a:rPr lang="en-US" sz="4000" dirty="0">
                <a:solidFill>
                  <a:srgbClr val="00B0F0"/>
                </a:solidFill>
                <a:latin typeface="Montserrat" panose="00000500000000000000" pitchFamily="2" charset="0"/>
              </a:rPr>
              <a:t> </a:t>
            </a:r>
            <a:r>
              <a:rPr lang="en-US" sz="4000" dirty="0" err="1">
                <a:solidFill>
                  <a:srgbClr val="00B0F0"/>
                </a:solidFill>
                <a:latin typeface="Montserrat" panose="00000500000000000000" pitchFamily="2" charset="0"/>
              </a:rPr>
              <a:t>sul</a:t>
            </a:r>
            <a:r>
              <a:rPr lang="en-US" sz="4000" dirty="0">
                <a:solidFill>
                  <a:srgbClr val="00B0F0"/>
                </a:solidFill>
                <a:latin typeface="Montserrat" panose="00000500000000000000" pitchFamily="2" charset="0"/>
              </a:rPr>
              <a:t> </a:t>
            </a:r>
            <a:r>
              <a:rPr lang="en-US" sz="4000" i="1" dirty="0">
                <a:solidFill>
                  <a:srgbClr val="00B0F0"/>
                </a:solidFill>
                <a:latin typeface="Montserrat" panose="00000500000000000000" pitchFamily="2" charset="0"/>
              </a:rPr>
              <a:t>Corporate</a:t>
            </a:r>
            <a:r>
              <a:rPr lang="en-US" sz="4000" dirty="0">
                <a:solidFill>
                  <a:srgbClr val="00B0F0"/>
                </a:solidFill>
                <a:latin typeface="Montserrat" panose="00000500000000000000" pitchFamily="2" charset="0"/>
              </a:rPr>
              <a:t> </a:t>
            </a:r>
            <a:r>
              <a:rPr lang="en-US" sz="4000" i="1" dirty="0">
                <a:solidFill>
                  <a:srgbClr val="00B0F0"/>
                </a:solidFill>
                <a:latin typeface="Montserrat" panose="00000500000000000000" pitchFamily="2" charset="0"/>
              </a:rPr>
              <a:t>Sustainability Reporting cd. CSRD</a:t>
            </a:r>
            <a:endParaRPr lang="en-US" sz="4000" dirty="0">
              <a:solidFill>
                <a:srgbClr val="00B0F0"/>
              </a:solidFill>
              <a:latin typeface="Montserrat" panose="00000500000000000000" pitchFamily="2" charset="0"/>
            </a:endParaRPr>
          </a:p>
        </p:txBody>
      </p:sp>
      <p:sp>
        <p:nvSpPr>
          <p:cNvPr id="6" name="Segnaposto contenuto 5">
            <a:extLst>
              <a:ext uri="{FF2B5EF4-FFF2-40B4-BE49-F238E27FC236}">
                <a16:creationId xmlns:a16="http://schemas.microsoft.com/office/drawing/2014/main" xmlns="" id="{C22FF3A6-6FCB-4A7A-9FEF-7782864743A2}"/>
              </a:ext>
            </a:extLst>
          </p:cNvPr>
          <p:cNvSpPr>
            <a:spLocks noGrp="1"/>
          </p:cNvSpPr>
          <p:nvPr>
            <p:ph sz="half" idx="1"/>
          </p:nvPr>
        </p:nvSpPr>
        <p:spPr>
          <a:xfrm>
            <a:off x="696389" y="2113052"/>
            <a:ext cx="8375419" cy="4303464"/>
          </a:xfrm>
        </p:spPr>
        <p:txBody>
          <a:bodyPr vert="horz" lIns="91440" tIns="45720" rIns="91440" bIns="45720" rtlCol="0">
            <a:normAutofit fontScale="70000" lnSpcReduction="20000"/>
          </a:bodyPr>
          <a:lstStyle/>
          <a:p>
            <a:pPr algn="just"/>
            <a:r>
              <a:rPr lang="it-IT" sz="2400" dirty="0">
                <a:latin typeface="Montserrat" panose="00000500000000000000" pitchFamily="2" charset="0"/>
              </a:rPr>
              <a:t>Si inserisce nel quadro delle iniziative del Green Deal e va a integrare la Direttiva sulle informazioni non finanziarie, ampliandone la portata e i destinatari</a:t>
            </a:r>
          </a:p>
          <a:p>
            <a:pPr algn="just"/>
            <a:r>
              <a:rPr lang="it-IT" sz="2400" dirty="0">
                <a:latin typeface="Montserrat" panose="00000500000000000000" pitchFamily="2" charset="0"/>
              </a:rPr>
              <a:t>Rivede le regole sulla rendicontazione non finanziaria, che le società dovranno applicare a partire dall’esercizio 2024.</a:t>
            </a:r>
          </a:p>
          <a:p>
            <a:pPr algn="just"/>
            <a:r>
              <a:rPr lang="it-IT" sz="2400" dirty="0">
                <a:latin typeface="Montserrat" panose="00000500000000000000" pitchFamily="2" charset="0"/>
              </a:rPr>
              <a:t>Mira </a:t>
            </a:r>
            <a:r>
              <a:rPr lang="it-IT" sz="2400" b="1" dirty="0">
                <a:latin typeface="Montserrat" panose="00000500000000000000" pitchFamily="2" charset="0"/>
              </a:rPr>
              <a:t>a portare, nel tempo, la rendicontazione di sostenibilità al pari della rendicontazione finanziaria</a:t>
            </a:r>
          </a:p>
          <a:p>
            <a:pPr algn="just"/>
            <a:r>
              <a:rPr lang="it-IT" sz="2400" dirty="0">
                <a:latin typeface="Montserrat" panose="00000500000000000000" pitchFamily="2" charset="0"/>
              </a:rPr>
              <a:t>E’ rivolta a una larga schiera di società, quotate o non, di grandi dimensioni(&gt; 20 milioni di attivo patrimoniale; &gt; 40 milioni di fatturato; oltre 250 dipendenti =&gt; ca. 50.000 in Europa) </a:t>
            </a:r>
            <a:r>
              <a:rPr lang="it-IT" sz="2400" b="1" dirty="0">
                <a:latin typeface="Montserrat" panose="00000500000000000000" pitchFamily="2" charset="0"/>
              </a:rPr>
              <a:t>dovranno riferire su come i problemi di sostenibilità influiscono sulla loro attività e sull'impatto delle loro attività sulle persone e sull'ambiente</a:t>
            </a:r>
          </a:p>
          <a:p>
            <a:pPr algn="just"/>
            <a:r>
              <a:rPr lang="it-IT" sz="2400" dirty="0">
                <a:latin typeface="Montserrat" panose="00000500000000000000" pitchFamily="2" charset="0"/>
              </a:rPr>
              <a:t>Propone un allargamento della platea delle imprese sottoposte a tali obblighi di rendicontazione rispetto alla precedente normativa. </a:t>
            </a:r>
          </a:p>
          <a:p>
            <a:pPr algn="just"/>
            <a:r>
              <a:rPr lang="it-IT" sz="2400" dirty="0">
                <a:latin typeface="Montserrat" panose="00000500000000000000" pitchFamily="2" charset="0"/>
              </a:rPr>
              <a:t>Impostazione di carattere più vincolante: eliminazione del </a:t>
            </a:r>
            <a:r>
              <a:rPr lang="it-IT" sz="2400" dirty="0" err="1">
                <a:latin typeface="Montserrat" panose="00000500000000000000" pitchFamily="2" charset="0"/>
              </a:rPr>
              <a:t>comply</a:t>
            </a:r>
            <a:r>
              <a:rPr lang="it-IT" sz="2400" dirty="0">
                <a:latin typeface="Montserrat" panose="00000500000000000000" pitchFamily="2" charset="0"/>
              </a:rPr>
              <a:t> or </a:t>
            </a:r>
            <a:r>
              <a:rPr lang="it-IT" sz="2400" dirty="0" err="1">
                <a:latin typeface="Montserrat" panose="00000500000000000000" pitchFamily="2" charset="0"/>
              </a:rPr>
              <a:t>explain</a:t>
            </a:r>
            <a:r>
              <a:rPr lang="it-IT" sz="2400" dirty="0">
                <a:latin typeface="Montserrat" panose="00000500000000000000" pitchFamily="2" charset="0"/>
              </a:rPr>
              <a:t>. </a:t>
            </a:r>
          </a:p>
        </p:txBody>
      </p:sp>
      <p:pic>
        <p:nvPicPr>
          <p:cNvPr id="13" name="Segnaposto contenuto 12" descr="Immagine che contiene testo&#10;&#10;Descrizione generata automaticamente">
            <a:extLst>
              <a:ext uri="{FF2B5EF4-FFF2-40B4-BE49-F238E27FC236}">
                <a16:creationId xmlns:a16="http://schemas.microsoft.com/office/drawing/2014/main" xmlns="" id="{F8CF59D6-9193-466C-AE48-97FC0D7EB8C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8276" r="34846" b="1"/>
          <a:stretch/>
        </p:blipFill>
        <p:spPr>
          <a:xfrm>
            <a:off x="9326585" y="2036693"/>
            <a:ext cx="2607589" cy="1785418"/>
          </a:xfrm>
          <a:prstGeom prst="rect">
            <a:avLst/>
          </a:prstGeom>
        </p:spPr>
      </p:pic>
    </p:spTree>
    <p:extLst>
      <p:ext uri="{BB962C8B-B14F-4D97-AF65-F5344CB8AC3E}">
        <p14:creationId xmlns:p14="http://schemas.microsoft.com/office/powerpoint/2010/main" val="1003092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604616A-2AE7-2A95-7C89-8869CE8D4992}"/>
              </a:ext>
            </a:extLst>
          </p:cNvPr>
          <p:cNvSpPr>
            <a:spLocks noGrp="1"/>
          </p:cNvSpPr>
          <p:nvPr>
            <p:ph type="title"/>
          </p:nvPr>
        </p:nvSpPr>
        <p:spPr/>
        <p:txBody>
          <a:bodyPr/>
          <a:lstStyle/>
          <a:p>
            <a:r>
              <a:rPr lang="it-IT" b="1" i="0" dirty="0">
                <a:solidFill>
                  <a:srgbClr val="993300"/>
                </a:solidFill>
                <a:effectLst/>
                <a:latin typeface="Colaborate-Light"/>
              </a:rPr>
              <a:t>Gli obiettivi della CSRD</a:t>
            </a:r>
            <a:endParaRPr lang="it-IT" dirty="0"/>
          </a:p>
        </p:txBody>
      </p:sp>
      <p:sp>
        <p:nvSpPr>
          <p:cNvPr id="5" name="Segnaposto contenuto 4">
            <a:extLst>
              <a:ext uri="{FF2B5EF4-FFF2-40B4-BE49-F238E27FC236}">
                <a16:creationId xmlns:a16="http://schemas.microsoft.com/office/drawing/2014/main" xmlns="" id="{2BCB9BB1-2816-0C69-7E74-B0C613638AAE}"/>
              </a:ext>
            </a:extLst>
          </p:cNvPr>
          <p:cNvSpPr>
            <a:spLocks noGrp="1"/>
          </p:cNvSpPr>
          <p:nvPr>
            <p:ph idx="1"/>
          </p:nvPr>
        </p:nvSpPr>
        <p:spPr/>
        <p:txBody>
          <a:bodyPr>
            <a:normAutofit fontScale="92500" lnSpcReduction="20000"/>
          </a:bodyPr>
          <a:lstStyle/>
          <a:p>
            <a:pPr marL="0" indent="0" algn="l">
              <a:buNone/>
            </a:pPr>
            <a:r>
              <a:rPr lang="it-IT" b="0" i="0" dirty="0">
                <a:solidFill>
                  <a:srgbClr val="333333"/>
                </a:solidFill>
                <a:effectLst/>
                <a:latin typeface="Colaborate-Light"/>
              </a:rPr>
              <a:t>La direttiva ha il duplice scopo di permettere agli utilizzatori delle informazioni e agli </a:t>
            </a:r>
            <a:r>
              <a:rPr lang="it-IT" b="0" i="1" dirty="0">
                <a:solidFill>
                  <a:srgbClr val="333333"/>
                </a:solidFill>
                <a:effectLst/>
                <a:latin typeface="Colaborate-Light"/>
              </a:rPr>
              <a:t>stakeholder</a:t>
            </a:r>
            <a:r>
              <a:rPr lang="it-IT" b="0" i="0" dirty="0">
                <a:solidFill>
                  <a:srgbClr val="333333"/>
                </a:solidFill>
                <a:effectLst/>
                <a:latin typeface="Colaborate-Light"/>
              </a:rPr>
              <a:t> in generale, </a:t>
            </a:r>
            <a:r>
              <a:rPr lang="it-IT" b="1" i="0" dirty="0">
                <a:solidFill>
                  <a:srgbClr val="333333"/>
                </a:solidFill>
                <a:effectLst/>
                <a:latin typeface="Colaborate-Light"/>
              </a:rPr>
              <a:t>la comprensione degli impatti che la società genera in termini di sostenibilità e di come i fattori di sostenibilità influenzino lo sviluppo, le attività e le </a:t>
            </a:r>
            <a:r>
              <a:rPr lang="it-IT" b="1" i="1" dirty="0">
                <a:solidFill>
                  <a:srgbClr val="333333"/>
                </a:solidFill>
                <a:effectLst/>
                <a:latin typeface="Colaborate-Light"/>
              </a:rPr>
              <a:t>performance</a:t>
            </a:r>
            <a:r>
              <a:rPr lang="it-IT" b="1" i="0" dirty="0">
                <a:solidFill>
                  <a:srgbClr val="333333"/>
                </a:solidFill>
                <a:effectLst/>
                <a:latin typeface="Colaborate-Light"/>
              </a:rPr>
              <a:t> della società stessa</a:t>
            </a:r>
            <a:r>
              <a:rPr lang="it-IT" b="0" i="0" dirty="0">
                <a:solidFill>
                  <a:srgbClr val="333333"/>
                </a:solidFill>
                <a:effectLst/>
                <a:latin typeface="Colaborate-Light"/>
              </a:rPr>
              <a:t>. In coerenza con tale obiettivo, gli obblighi di rendicontazione risultano molto ampi, facendo riferimento a:</a:t>
            </a:r>
          </a:p>
          <a:p>
            <a:pPr algn="l">
              <a:buFont typeface="Arial" panose="020B0604020202020204" pitchFamily="34" charset="0"/>
              <a:buChar char="•"/>
            </a:pPr>
            <a:r>
              <a:rPr lang="it-IT" b="0" i="0" dirty="0">
                <a:solidFill>
                  <a:srgbClr val="333333"/>
                </a:solidFill>
                <a:effectLst/>
                <a:latin typeface="Colaborate-Light"/>
              </a:rPr>
              <a:t>Modello di </a:t>
            </a:r>
            <a:r>
              <a:rPr lang="it-IT" b="0" i="1" dirty="0">
                <a:solidFill>
                  <a:srgbClr val="333333"/>
                </a:solidFill>
                <a:effectLst/>
                <a:latin typeface="Colaborate-Light"/>
              </a:rPr>
              <a:t>business</a:t>
            </a:r>
            <a:r>
              <a:rPr lang="it-IT" b="0" i="0" dirty="0">
                <a:solidFill>
                  <a:srgbClr val="333333"/>
                </a:solidFill>
                <a:effectLst/>
                <a:latin typeface="Colaborate-Light"/>
              </a:rPr>
              <a:t> e di </a:t>
            </a:r>
            <a:r>
              <a:rPr lang="it-IT" b="0" i="1" dirty="0">
                <a:solidFill>
                  <a:srgbClr val="333333"/>
                </a:solidFill>
                <a:effectLst/>
                <a:latin typeface="Colaborate-Light"/>
              </a:rPr>
              <a:t>governance</a:t>
            </a:r>
            <a:r>
              <a:rPr lang="it-IT" b="0" i="0" dirty="0">
                <a:solidFill>
                  <a:srgbClr val="333333"/>
                </a:solidFill>
                <a:effectLst/>
                <a:latin typeface="Colaborate-Light"/>
              </a:rPr>
              <a:t> in relazione alla sostenibilità;</a:t>
            </a:r>
          </a:p>
          <a:p>
            <a:pPr algn="l">
              <a:buFont typeface="Arial" panose="020B0604020202020204" pitchFamily="34" charset="0"/>
              <a:buChar char="•"/>
            </a:pPr>
            <a:r>
              <a:rPr lang="it-IT" b="0" i="0" dirty="0">
                <a:solidFill>
                  <a:srgbClr val="333333"/>
                </a:solidFill>
                <a:effectLst/>
                <a:latin typeface="Colaborate-Light"/>
              </a:rPr>
              <a:t>Strategia, </a:t>
            </a:r>
            <a:r>
              <a:rPr lang="it-IT" b="0" i="1" dirty="0">
                <a:solidFill>
                  <a:srgbClr val="333333"/>
                </a:solidFill>
                <a:effectLst/>
                <a:latin typeface="Colaborate-Light"/>
              </a:rPr>
              <a:t>target</a:t>
            </a:r>
            <a:r>
              <a:rPr lang="it-IT" b="0" i="0" dirty="0">
                <a:solidFill>
                  <a:srgbClr val="333333"/>
                </a:solidFill>
                <a:effectLst/>
                <a:latin typeface="Colaborate-Light"/>
              </a:rPr>
              <a:t> e obiettivi di sostenibilità pianificati;</a:t>
            </a:r>
          </a:p>
          <a:p>
            <a:pPr algn="l">
              <a:buFont typeface="Arial" panose="020B0604020202020204" pitchFamily="34" charset="0"/>
              <a:buChar char="•"/>
            </a:pPr>
            <a:r>
              <a:rPr lang="it-IT" b="0" i="0" dirty="0">
                <a:solidFill>
                  <a:srgbClr val="333333"/>
                </a:solidFill>
                <a:effectLst/>
                <a:latin typeface="Colaborate-Light"/>
              </a:rPr>
              <a:t>Politiche e pratiche aziendali adottate o da adottare in materia;</a:t>
            </a:r>
          </a:p>
          <a:p>
            <a:pPr algn="l">
              <a:buFont typeface="Arial" panose="020B0604020202020204" pitchFamily="34" charset="0"/>
              <a:buChar char="•"/>
            </a:pPr>
            <a:r>
              <a:rPr lang="it-IT" b="0" i="0" dirty="0">
                <a:solidFill>
                  <a:srgbClr val="333333"/>
                </a:solidFill>
                <a:effectLst/>
                <a:latin typeface="Colaborate-Light"/>
              </a:rPr>
              <a:t>Principali rischi aziendali correlati a fattori di sostenibilità;</a:t>
            </a:r>
          </a:p>
          <a:p>
            <a:pPr algn="l">
              <a:buFont typeface="Arial" panose="020B0604020202020204" pitchFamily="34" charset="0"/>
              <a:buChar char="•"/>
            </a:pPr>
            <a:r>
              <a:rPr lang="it-IT" b="0" i="0" dirty="0">
                <a:solidFill>
                  <a:srgbClr val="333333"/>
                </a:solidFill>
                <a:effectLst/>
                <a:latin typeface="Colaborate-Light"/>
              </a:rPr>
              <a:t>Eventuali azioni intraprese e relativi risultati raggiunti;</a:t>
            </a:r>
          </a:p>
          <a:p>
            <a:pPr algn="l">
              <a:buFont typeface="Arial" panose="020B0604020202020204" pitchFamily="34" charset="0"/>
              <a:buChar char="•"/>
            </a:pPr>
            <a:r>
              <a:rPr lang="it-IT" b="0" i="0" dirty="0">
                <a:solidFill>
                  <a:srgbClr val="333333"/>
                </a:solidFill>
                <a:effectLst/>
                <a:latin typeface="Colaborate-Light"/>
              </a:rPr>
              <a:t>Indicatori pertinenti per le informative di sostenibilità.</a:t>
            </a:r>
          </a:p>
          <a:p>
            <a:endParaRPr lang="it-IT" dirty="0"/>
          </a:p>
        </p:txBody>
      </p:sp>
    </p:spTree>
    <p:extLst>
      <p:ext uri="{BB962C8B-B14F-4D97-AF65-F5344CB8AC3E}">
        <p14:creationId xmlns:p14="http://schemas.microsoft.com/office/powerpoint/2010/main" val="1640454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7E546EA-9E2A-C124-EE2A-2880C72C2054}"/>
              </a:ext>
            </a:extLst>
          </p:cNvPr>
          <p:cNvSpPr>
            <a:spLocks noGrp="1"/>
          </p:cNvSpPr>
          <p:nvPr>
            <p:ph type="title"/>
          </p:nvPr>
        </p:nvSpPr>
        <p:spPr/>
        <p:txBody>
          <a:bodyPr/>
          <a:lstStyle/>
          <a:p>
            <a:r>
              <a:rPr lang="it-IT" b="1" dirty="0">
                <a:solidFill>
                  <a:srgbClr val="C00000"/>
                </a:solidFill>
              </a:rPr>
              <a:t>Gli strumenti della CSRD</a:t>
            </a:r>
          </a:p>
        </p:txBody>
      </p:sp>
      <p:sp>
        <p:nvSpPr>
          <p:cNvPr id="3" name="Segnaposto contenuto 2">
            <a:extLst>
              <a:ext uri="{FF2B5EF4-FFF2-40B4-BE49-F238E27FC236}">
                <a16:creationId xmlns:a16="http://schemas.microsoft.com/office/drawing/2014/main" xmlns="" id="{681C95C6-7258-B711-A7FA-CF82079AE46E}"/>
              </a:ext>
            </a:extLst>
          </p:cNvPr>
          <p:cNvSpPr>
            <a:spLocks noGrp="1"/>
          </p:cNvSpPr>
          <p:nvPr>
            <p:ph idx="1"/>
          </p:nvPr>
        </p:nvSpPr>
        <p:spPr>
          <a:xfrm>
            <a:off x="838200" y="1253331"/>
            <a:ext cx="10515600" cy="5325022"/>
          </a:xfrm>
        </p:spPr>
        <p:txBody>
          <a:bodyPr>
            <a:normAutofit fontScale="92500" lnSpcReduction="10000"/>
          </a:bodyPr>
          <a:lstStyle/>
          <a:p>
            <a:pPr algn="just"/>
            <a:r>
              <a:rPr lang="it-IT" b="1" i="0" dirty="0">
                <a:solidFill>
                  <a:srgbClr val="993300"/>
                </a:solidFill>
                <a:effectLst/>
                <a:latin typeface="Colaborate-Light"/>
              </a:rPr>
              <a:t>Adozione </a:t>
            </a:r>
            <a:r>
              <a:rPr lang="it-IT" b="1" i="1" dirty="0" err="1">
                <a:solidFill>
                  <a:srgbClr val="993300"/>
                </a:solidFill>
                <a:effectLst/>
                <a:latin typeface="Colaborate-Light"/>
              </a:rPr>
              <a:t>European</a:t>
            </a:r>
            <a:r>
              <a:rPr lang="it-IT" b="1" i="1" dirty="0">
                <a:solidFill>
                  <a:srgbClr val="993300"/>
                </a:solidFill>
                <a:effectLst/>
                <a:latin typeface="Colaborate-Light"/>
              </a:rPr>
              <a:t> </a:t>
            </a:r>
            <a:r>
              <a:rPr lang="it-IT" b="1" i="1" dirty="0" err="1">
                <a:solidFill>
                  <a:srgbClr val="993300"/>
                </a:solidFill>
                <a:effectLst/>
                <a:latin typeface="Colaborate-Light"/>
              </a:rPr>
              <a:t>Sustainability</a:t>
            </a:r>
            <a:r>
              <a:rPr lang="it-IT" b="1" i="1" dirty="0">
                <a:solidFill>
                  <a:srgbClr val="993300"/>
                </a:solidFill>
                <a:effectLst/>
                <a:latin typeface="Colaborate-Light"/>
              </a:rPr>
              <a:t> Reporting Standard </a:t>
            </a:r>
          </a:p>
          <a:p>
            <a:pPr marL="0" indent="0" algn="just">
              <a:buNone/>
            </a:pPr>
            <a:r>
              <a:rPr lang="it-IT" b="0" i="0" dirty="0">
                <a:solidFill>
                  <a:srgbClr val="333333"/>
                </a:solidFill>
                <a:effectLst/>
                <a:latin typeface="Colaborate-Light"/>
              </a:rPr>
              <a:t>A differenza della </a:t>
            </a:r>
            <a:r>
              <a:rPr lang="it-IT" b="0" i="1" dirty="0">
                <a:solidFill>
                  <a:srgbClr val="333333"/>
                </a:solidFill>
                <a:effectLst/>
                <a:latin typeface="Colaborate-Light"/>
              </a:rPr>
              <a:t>Non Financial Reporting Directive</a:t>
            </a:r>
            <a:r>
              <a:rPr lang="it-IT" b="0" i="0" dirty="0">
                <a:solidFill>
                  <a:srgbClr val="333333"/>
                </a:solidFill>
                <a:effectLst/>
                <a:latin typeface="Colaborate-Light"/>
              </a:rPr>
              <a:t> che, di fatto, consentiva al singolo operatore di individuare lo </a:t>
            </a:r>
            <a:r>
              <a:rPr lang="it-IT" b="0" i="1" dirty="0">
                <a:solidFill>
                  <a:srgbClr val="333333"/>
                </a:solidFill>
                <a:effectLst/>
                <a:latin typeface="Colaborate-Light"/>
              </a:rPr>
              <a:t>standard</a:t>
            </a:r>
            <a:r>
              <a:rPr lang="it-IT" b="0" i="0" dirty="0">
                <a:solidFill>
                  <a:srgbClr val="333333"/>
                </a:solidFill>
                <a:effectLst/>
                <a:latin typeface="Colaborate-Light"/>
              </a:rPr>
              <a:t> di rendicontazione</a:t>
            </a:r>
            <a:r>
              <a:rPr lang="it-IT" b="0" i="1" dirty="0">
                <a:solidFill>
                  <a:srgbClr val="333333"/>
                </a:solidFill>
                <a:effectLst/>
                <a:latin typeface="Colaborate-Light"/>
              </a:rPr>
              <a:t>(2)</a:t>
            </a:r>
            <a:r>
              <a:rPr lang="it-IT" b="0" i="0" dirty="0">
                <a:solidFill>
                  <a:srgbClr val="333333"/>
                </a:solidFill>
                <a:effectLst/>
                <a:latin typeface="Colaborate-Light"/>
              </a:rPr>
              <a:t>, la CSRD richiede</a:t>
            </a:r>
            <a:r>
              <a:rPr lang="it-IT" b="1" i="0" dirty="0">
                <a:solidFill>
                  <a:srgbClr val="333333"/>
                </a:solidFill>
                <a:effectLst/>
                <a:latin typeface="Colaborate-Light"/>
              </a:rPr>
              <a:t> espressamente l’adozione</a:t>
            </a:r>
            <a:r>
              <a:rPr lang="it-IT" b="0" i="0" dirty="0">
                <a:solidFill>
                  <a:srgbClr val="333333"/>
                </a:solidFill>
                <a:effectLst/>
                <a:latin typeface="Colaborate-Light"/>
              </a:rPr>
              <a:t> di </a:t>
            </a:r>
            <a:r>
              <a:rPr lang="it-IT" b="0" i="1" dirty="0">
                <a:solidFill>
                  <a:srgbClr val="333333"/>
                </a:solidFill>
                <a:effectLst/>
                <a:latin typeface="Colaborate-Light"/>
              </a:rPr>
              <a:t>standard</a:t>
            </a:r>
            <a:r>
              <a:rPr lang="it-IT" b="0" i="0" dirty="0">
                <a:solidFill>
                  <a:srgbClr val="333333"/>
                </a:solidFill>
                <a:effectLst/>
                <a:latin typeface="Colaborate-Light"/>
              </a:rPr>
              <a:t> “propri” dell’Unione Europea</a:t>
            </a:r>
            <a:endParaRPr lang="it-IT" b="1" i="1" dirty="0">
              <a:solidFill>
                <a:srgbClr val="993300"/>
              </a:solidFill>
              <a:latin typeface="Colaborate-Light"/>
            </a:endParaRPr>
          </a:p>
          <a:p>
            <a:pPr algn="just"/>
            <a:r>
              <a:rPr lang="it-IT" b="1" i="0" dirty="0">
                <a:solidFill>
                  <a:srgbClr val="993300"/>
                </a:solidFill>
                <a:effectLst/>
                <a:latin typeface="Colaborate-Light"/>
              </a:rPr>
              <a:t>Principio Doppia Materialità (</a:t>
            </a:r>
            <a:r>
              <a:rPr lang="it-IT" b="0" i="0" dirty="0">
                <a:solidFill>
                  <a:srgbClr val="333333"/>
                </a:solidFill>
                <a:effectLst/>
                <a:latin typeface="Colaborate-Light"/>
              </a:rPr>
              <a:t>richiede </a:t>
            </a:r>
            <a:r>
              <a:rPr lang="it-IT" b="0" i="1" dirty="0" err="1">
                <a:solidFill>
                  <a:srgbClr val="333333"/>
                </a:solidFill>
                <a:effectLst/>
                <a:latin typeface="Colaborate-Light"/>
              </a:rPr>
              <a:t>disclousure</a:t>
            </a:r>
            <a:r>
              <a:rPr lang="it-IT" b="0" i="0" dirty="0">
                <a:solidFill>
                  <a:srgbClr val="333333"/>
                </a:solidFill>
                <a:effectLst/>
                <a:latin typeface="Colaborate-Light"/>
              </a:rPr>
              <a:t> per rappresentare gli impatti dei fattori di sostenibilità su due dimensioni:</a:t>
            </a:r>
          </a:p>
          <a:p>
            <a:pPr algn="just">
              <a:buFont typeface="+mj-lt"/>
              <a:buAutoNum type="arabicPeriod"/>
            </a:pPr>
            <a:r>
              <a:rPr lang="it-IT" b="0" i="0" dirty="0">
                <a:solidFill>
                  <a:srgbClr val="333333"/>
                </a:solidFill>
                <a:effectLst/>
                <a:latin typeface="Colaborate-Light"/>
              </a:rPr>
              <a:t>“</a:t>
            </a:r>
            <a:r>
              <a:rPr lang="it-IT" b="1" i="1" dirty="0">
                <a:solidFill>
                  <a:srgbClr val="333333"/>
                </a:solidFill>
                <a:effectLst/>
                <a:latin typeface="Colaborate-Light"/>
              </a:rPr>
              <a:t>inside-out</a:t>
            </a:r>
            <a:r>
              <a:rPr lang="it-IT" b="0" i="0" dirty="0">
                <a:solidFill>
                  <a:srgbClr val="333333"/>
                </a:solidFill>
                <a:effectLst/>
                <a:latin typeface="Colaborate-Light"/>
              </a:rPr>
              <a:t>“, ovvero come i fattori di sostenibilità impattano sullo sviluppo, sulle attività e sulle </a:t>
            </a:r>
            <a:r>
              <a:rPr lang="it-IT" b="0" i="1" dirty="0">
                <a:solidFill>
                  <a:srgbClr val="333333"/>
                </a:solidFill>
                <a:effectLst/>
                <a:latin typeface="Colaborate-Light"/>
              </a:rPr>
              <a:t>performance</a:t>
            </a:r>
            <a:r>
              <a:rPr lang="it-IT" b="0" i="0" dirty="0">
                <a:solidFill>
                  <a:srgbClr val="333333"/>
                </a:solidFill>
                <a:effectLst/>
                <a:latin typeface="Colaborate-Light"/>
              </a:rPr>
              <a:t> della società;</a:t>
            </a:r>
          </a:p>
          <a:p>
            <a:pPr algn="just">
              <a:buFont typeface="+mj-lt"/>
              <a:buAutoNum type="arabicPeriod"/>
            </a:pPr>
            <a:r>
              <a:rPr lang="it-IT" b="0" i="0" dirty="0">
                <a:solidFill>
                  <a:srgbClr val="333333"/>
                </a:solidFill>
                <a:effectLst/>
                <a:latin typeface="Colaborate-Light"/>
              </a:rPr>
              <a:t>“</a:t>
            </a:r>
            <a:r>
              <a:rPr lang="it-IT" b="1" i="1" dirty="0" err="1">
                <a:solidFill>
                  <a:srgbClr val="333333"/>
                </a:solidFill>
                <a:effectLst/>
                <a:latin typeface="Colaborate-Light"/>
              </a:rPr>
              <a:t>outside</a:t>
            </a:r>
            <a:r>
              <a:rPr lang="it-IT" b="1" i="1" dirty="0">
                <a:solidFill>
                  <a:srgbClr val="333333"/>
                </a:solidFill>
                <a:effectLst/>
                <a:latin typeface="Colaborate-Light"/>
              </a:rPr>
              <a:t>-in</a:t>
            </a:r>
            <a:r>
              <a:rPr lang="it-IT" b="0" i="0" dirty="0">
                <a:solidFill>
                  <a:srgbClr val="333333"/>
                </a:solidFill>
                <a:effectLst/>
                <a:latin typeface="Colaborate-Light"/>
              </a:rPr>
              <a:t>“, ovvero come le attività della società impattano sui fattori di sostenibilità.)</a:t>
            </a:r>
          </a:p>
          <a:p>
            <a:pPr algn="just"/>
            <a:r>
              <a:rPr lang="it-IT" b="1" i="0" dirty="0">
                <a:solidFill>
                  <a:srgbClr val="993300"/>
                </a:solidFill>
                <a:effectLst/>
                <a:latin typeface="Colaborate-Light"/>
              </a:rPr>
              <a:t>Richiesta </a:t>
            </a:r>
            <a:r>
              <a:rPr lang="it-IT" b="1" i="1" dirty="0">
                <a:solidFill>
                  <a:srgbClr val="993300"/>
                </a:solidFill>
                <a:effectLst/>
                <a:latin typeface="Colaborate-Light"/>
              </a:rPr>
              <a:t>Assurance</a:t>
            </a:r>
            <a:r>
              <a:rPr lang="it-IT" dirty="0">
                <a:solidFill>
                  <a:srgbClr val="993300"/>
                </a:solidFill>
                <a:latin typeface="Colaborate-Light"/>
              </a:rPr>
              <a:t> (</a:t>
            </a:r>
            <a:r>
              <a:rPr lang="it-IT" b="0" i="0" dirty="0">
                <a:solidFill>
                  <a:srgbClr val="333333"/>
                </a:solidFill>
                <a:effectLst/>
                <a:latin typeface="Colaborate-Light"/>
              </a:rPr>
              <a:t>per i </a:t>
            </a:r>
            <a:r>
              <a:rPr lang="it-IT" b="0" i="1" dirty="0">
                <a:solidFill>
                  <a:srgbClr val="333333"/>
                </a:solidFill>
                <a:effectLst/>
                <a:latin typeface="Colaborate-Light"/>
              </a:rPr>
              <a:t>report</a:t>
            </a:r>
            <a:r>
              <a:rPr lang="it-IT" b="0" i="0" dirty="0">
                <a:solidFill>
                  <a:srgbClr val="333333"/>
                </a:solidFill>
                <a:effectLst/>
                <a:latin typeface="Colaborate-Light"/>
              </a:rPr>
              <a:t> di sostenibilità venga rilasciata una “</a:t>
            </a:r>
            <a:r>
              <a:rPr lang="it-IT" b="1" i="1" dirty="0">
                <a:solidFill>
                  <a:srgbClr val="333333"/>
                </a:solidFill>
                <a:effectLst/>
                <a:latin typeface="Colaborate-Light"/>
              </a:rPr>
              <a:t>attestazione di conformità della rendicontazione di sostenibilità</a:t>
            </a:r>
            <a:r>
              <a:rPr lang="it-IT" b="0" i="0" dirty="0">
                <a:solidFill>
                  <a:srgbClr val="333333"/>
                </a:solidFill>
                <a:effectLst/>
                <a:latin typeface="Colaborate-Light"/>
              </a:rPr>
              <a:t>” finalizzata ad acquisire una c.d. “</a:t>
            </a:r>
            <a:r>
              <a:rPr lang="it-IT" b="0" i="1" dirty="0">
                <a:solidFill>
                  <a:srgbClr val="333333"/>
                </a:solidFill>
                <a:effectLst/>
                <a:latin typeface="Colaborate-Light"/>
              </a:rPr>
              <a:t>limited </a:t>
            </a:r>
            <a:r>
              <a:rPr lang="it-IT" b="0" i="1" dirty="0" err="1">
                <a:solidFill>
                  <a:srgbClr val="333333"/>
                </a:solidFill>
                <a:effectLst/>
                <a:latin typeface="Colaborate-Light"/>
              </a:rPr>
              <a:t>assurance</a:t>
            </a:r>
            <a:r>
              <a:rPr lang="it-IT" b="0" i="0" dirty="0">
                <a:solidFill>
                  <a:srgbClr val="333333"/>
                </a:solidFill>
                <a:effectLst/>
                <a:latin typeface="Colaborate-Light"/>
              </a:rPr>
              <a:t>” sui contenuti)</a:t>
            </a:r>
          </a:p>
          <a:p>
            <a:pPr algn="just"/>
            <a:r>
              <a:rPr lang="it-IT" b="1" i="0" dirty="0">
                <a:solidFill>
                  <a:srgbClr val="993300"/>
                </a:solidFill>
                <a:effectLst/>
                <a:latin typeface="Colaborate-Light"/>
              </a:rPr>
              <a:t>Collocazione informativa di sostenibilità</a:t>
            </a:r>
            <a:r>
              <a:rPr lang="it-IT" b="0" i="0" dirty="0">
                <a:solidFill>
                  <a:srgbClr val="333333"/>
                </a:solidFill>
                <a:effectLst/>
                <a:latin typeface="Colaborate-Light"/>
              </a:rPr>
              <a:t> </a:t>
            </a:r>
          </a:p>
          <a:p>
            <a:pPr algn="l">
              <a:buFont typeface="+mj-lt"/>
              <a:buAutoNum type="arabicPeriod"/>
            </a:pPr>
            <a:endParaRPr lang="it-IT" b="0" i="0" dirty="0">
              <a:solidFill>
                <a:srgbClr val="333333"/>
              </a:solidFill>
              <a:effectLst/>
              <a:latin typeface="Colaborate-Light"/>
            </a:endParaRPr>
          </a:p>
          <a:p>
            <a:pPr marL="0" indent="0" algn="l">
              <a:buNone/>
            </a:pPr>
            <a:endParaRPr lang="it-IT" b="0" i="0" dirty="0">
              <a:solidFill>
                <a:srgbClr val="333333"/>
              </a:solidFill>
              <a:effectLst/>
              <a:latin typeface="Colaborate-Light"/>
            </a:endParaRPr>
          </a:p>
          <a:p>
            <a:endParaRPr lang="it-IT" b="1" i="0" dirty="0">
              <a:solidFill>
                <a:srgbClr val="993300"/>
              </a:solidFill>
              <a:effectLst/>
              <a:latin typeface="Colaborate-Light"/>
            </a:endParaRPr>
          </a:p>
          <a:p>
            <a:pPr marL="0" indent="0">
              <a:buNone/>
            </a:pPr>
            <a:endParaRPr lang="it-IT" dirty="0"/>
          </a:p>
        </p:txBody>
      </p:sp>
    </p:spTree>
    <p:extLst>
      <p:ext uri="{BB962C8B-B14F-4D97-AF65-F5344CB8AC3E}">
        <p14:creationId xmlns:p14="http://schemas.microsoft.com/office/powerpoint/2010/main" val="3984174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xmlns="" id="{EB187CC2-7F01-4E6B-8351-20BF6ADAE7C9}"/>
              </a:ext>
            </a:extLst>
          </p:cNvPr>
          <p:cNvSpPr>
            <a:spLocks noGrp="1"/>
          </p:cNvSpPr>
          <p:nvPr>
            <p:ph type="title"/>
          </p:nvPr>
        </p:nvSpPr>
        <p:spPr>
          <a:xfrm>
            <a:off x="808637" y="386930"/>
            <a:ext cx="10239113" cy="1188950"/>
          </a:xfrm>
        </p:spPr>
        <p:txBody>
          <a:bodyPr vert="horz" lIns="91440" tIns="45720" rIns="91440" bIns="45720" rtlCol="0" anchor="b">
            <a:noAutofit/>
          </a:bodyPr>
          <a:lstStyle/>
          <a:p>
            <a:r>
              <a:rPr lang="it-IT" sz="2800" kern="1200" dirty="0">
                <a:solidFill>
                  <a:srgbClr val="00B0F0"/>
                </a:solidFill>
                <a:latin typeface="Montserrat" panose="00000500000000000000" pitchFamily="2" charset="0"/>
              </a:rPr>
              <a:t>Il Regolamento sulla «Tassonomia UE» e sugli investimenti sostenibili (Reg. UE 2020/852)</a:t>
            </a:r>
          </a:p>
        </p:txBody>
      </p:sp>
      <p:grpSp>
        <p:nvGrpSpPr>
          <p:cNvPr id="13" name="Group 12">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 name="Rectangle 13">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gnaposto contenuto 5">
            <a:extLst>
              <a:ext uri="{FF2B5EF4-FFF2-40B4-BE49-F238E27FC236}">
                <a16:creationId xmlns:a16="http://schemas.microsoft.com/office/drawing/2014/main" xmlns="" id="{19D71D93-6430-424F-82A2-08491C43549D}"/>
              </a:ext>
            </a:extLst>
          </p:cNvPr>
          <p:cNvSpPr>
            <a:spLocks noGrp="1"/>
          </p:cNvSpPr>
          <p:nvPr>
            <p:ph sz="half" idx="1"/>
          </p:nvPr>
        </p:nvSpPr>
        <p:spPr>
          <a:xfrm>
            <a:off x="793660" y="2599509"/>
            <a:ext cx="10143668" cy="3435531"/>
          </a:xfrm>
        </p:spPr>
        <p:txBody>
          <a:bodyPr vert="horz" lIns="91440" tIns="45720" rIns="91440" bIns="45720" rtlCol="0" anchor="ctr">
            <a:normAutofit lnSpcReduction="10000"/>
          </a:bodyPr>
          <a:lstStyle/>
          <a:p>
            <a:pPr marL="0"/>
            <a:r>
              <a:rPr lang="it-IT" sz="2400" dirty="0">
                <a:latin typeface="Montserrat" panose="00000500000000000000" pitchFamily="2" charset="0"/>
              </a:rPr>
              <a:t>Introduce la «tassonomia» dei fattori ESG: una classificazione delle attività economiche considerate sostenibili dal punto di vista ambientale in base a determinati criteri</a:t>
            </a:r>
          </a:p>
          <a:p>
            <a:endParaRPr lang="it-IT" sz="2400" dirty="0">
              <a:latin typeface="Montserrat" panose="00000500000000000000" pitchFamily="2" charset="0"/>
            </a:endParaRPr>
          </a:p>
          <a:p>
            <a:pPr marL="0" indent="0">
              <a:buNone/>
            </a:pPr>
            <a:r>
              <a:rPr lang="it-IT" sz="2400" dirty="0">
                <a:latin typeface="Montserrat" panose="00000500000000000000" pitchFamily="2" charset="0"/>
              </a:rPr>
              <a:t>Costituisce una guida:</a:t>
            </a:r>
          </a:p>
          <a:p>
            <a:r>
              <a:rPr lang="it-IT" sz="2400" dirty="0">
                <a:latin typeface="Montserrat" panose="00000500000000000000" pitchFamily="2" charset="0"/>
              </a:rPr>
              <a:t> Per gli imprese, al fine di aiutare le imprese ad operare in maniera più rispettosa verso l’ambiente e il clima.</a:t>
            </a:r>
          </a:p>
          <a:p>
            <a:r>
              <a:rPr lang="it-IT" sz="2400" dirty="0">
                <a:latin typeface="Montserrat" panose="00000500000000000000" pitchFamily="2" charset="0"/>
              </a:rPr>
              <a:t> per gli investitori, per individuare gli investimenti sostenibili ed evitare il c.d. «</a:t>
            </a:r>
            <a:r>
              <a:rPr lang="it-IT" sz="2400" dirty="0" err="1">
                <a:latin typeface="Montserrat" panose="00000500000000000000" pitchFamily="2" charset="0"/>
              </a:rPr>
              <a:t>greenwashing</a:t>
            </a:r>
            <a:r>
              <a:rPr lang="it-IT" sz="2400" dirty="0">
                <a:latin typeface="Montserrat" panose="00000500000000000000" pitchFamily="2" charset="0"/>
              </a:rPr>
              <a:t>» (sostenibilità di facciata). </a:t>
            </a:r>
          </a:p>
        </p:txBody>
      </p:sp>
    </p:spTree>
    <p:extLst>
      <p:ext uri="{BB962C8B-B14F-4D97-AF65-F5344CB8AC3E}">
        <p14:creationId xmlns:p14="http://schemas.microsoft.com/office/powerpoint/2010/main" val="30478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9FC1038-50FE-4C7A-B1EE-A9F36B3B16E0}"/>
              </a:ext>
            </a:extLst>
          </p:cNvPr>
          <p:cNvSpPr>
            <a:spLocks noGrp="1"/>
          </p:cNvSpPr>
          <p:nvPr>
            <p:ph type="title"/>
          </p:nvPr>
        </p:nvSpPr>
        <p:spPr>
          <a:xfrm>
            <a:off x="4965430" y="629268"/>
            <a:ext cx="6586491" cy="1286160"/>
          </a:xfrm>
        </p:spPr>
        <p:txBody>
          <a:bodyPr vert="horz" lIns="91440" tIns="45720" rIns="91440" bIns="45720" rtlCol="0" anchor="b">
            <a:noAutofit/>
          </a:bodyPr>
          <a:lstStyle/>
          <a:p>
            <a:pPr algn="just"/>
            <a:r>
              <a:rPr lang="en-US" sz="3200" dirty="0">
                <a:solidFill>
                  <a:schemeClr val="accent1"/>
                </a:solidFill>
                <a:latin typeface="Montserrat" panose="00000500000000000000" pitchFamily="2" charset="0"/>
              </a:rPr>
              <a:t>La </a:t>
            </a:r>
            <a:r>
              <a:rPr lang="en-US" sz="3200" dirty="0" err="1">
                <a:solidFill>
                  <a:schemeClr val="accent1"/>
                </a:solidFill>
                <a:latin typeface="Montserrat" panose="00000500000000000000" pitchFamily="2" charset="0"/>
              </a:rPr>
              <a:t>rilevanza</a:t>
            </a:r>
            <a:r>
              <a:rPr lang="en-US" sz="3200" dirty="0">
                <a:solidFill>
                  <a:schemeClr val="accent1"/>
                </a:solidFill>
                <a:latin typeface="Montserrat" panose="00000500000000000000" pitchFamily="2" charset="0"/>
              </a:rPr>
              <a:t> </a:t>
            </a:r>
            <a:r>
              <a:rPr lang="en-US" sz="3200" dirty="0" err="1">
                <a:solidFill>
                  <a:schemeClr val="accent1"/>
                </a:solidFill>
                <a:latin typeface="Montserrat" panose="00000500000000000000" pitchFamily="2" charset="0"/>
              </a:rPr>
              <a:t>della</a:t>
            </a:r>
            <a:r>
              <a:rPr lang="en-US" sz="3200" dirty="0">
                <a:solidFill>
                  <a:schemeClr val="accent1"/>
                </a:solidFill>
                <a:latin typeface="Montserrat" panose="00000500000000000000" pitchFamily="2" charset="0"/>
              </a:rPr>
              <a:t> </a:t>
            </a:r>
            <a:r>
              <a:rPr lang="en-US" sz="3200" dirty="0" err="1">
                <a:solidFill>
                  <a:schemeClr val="accent1"/>
                </a:solidFill>
                <a:latin typeface="Montserrat" panose="00000500000000000000" pitchFamily="2" charset="0"/>
              </a:rPr>
              <a:t>sostenibilità</a:t>
            </a:r>
            <a:r>
              <a:rPr lang="en-US" sz="3200" dirty="0">
                <a:solidFill>
                  <a:schemeClr val="accent1"/>
                </a:solidFill>
                <a:latin typeface="Montserrat" panose="00000500000000000000" pitchFamily="2" charset="0"/>
              </a:rPr>
              <a:t> </a:t>
            </a:r>
            <a:r>
              <a:rPr lang="en-US" sz="3200" dirty="0" err="1">
                <a:solidFill>
                  <a:schemeClr val="accent1"/>
                </a:solidFill>
                <a:latin typeface="Montserrat" panose="00000500000000000000" pitchFamily="2" charset="0"/>
              </a:rPr>
              <a:t>nelle</a:t>
            </a:r>
            <a:r>
              <a:rPr lang="en-US" sz="3200" dirty="0">
                <a:solidFill>
                  <a:schemeClr val="accent1"/>
                </a:solidFill>
                <a:latin typeface="Montserrat" panose="00000500000000000000" pitchFamily="2" charset="0"/>
              </a:rPr>
              <a:t> </a:t>
            </a:r>
            <a:r>
              <a:rPr lang="en-US" sz="3200" dirty="0" err="1">
                <a:solidFill>
                  <a:schemeClr val="accent1"/>
                </a:solidFill>
                <a:latin typeface="Montserrat" panose="00000500000000000000" pitchFamily="2" charset="0"/>
              </a:rPr>
              <a:t>dichiarazioni</a:t>
            </a:r>
            <a:r>
              <a:rPr lang="en-US" sz="3200" dirty="0">
                <a:solidFill>
                  <a:schemeClr val="accent1"/>
                </a:solidFill>
                <a:latin typeface="Montserrat" panose="00000500000000000000" pitchFamily="2" charset="0"/>
              </a:rPr>
              <a:t> </a:t>
            </a:r>
            <a:r>
              <a:rPr lang="en-US" sz="3200" dirty="0" err="1">
                <a:solidFill>
                  <a:schemeClr val="accent1"/>
                </a:solidFill>
                <a:latin typeface="Montserrat" panose="00000500000000000000" pitchFamily="2" charset="0"/>
              </a:rPr>
              <a:t>degli</a:t>
            </a:r>
            <a:r>
              <a:rPr lang="en-US" sz="3200" dirty="0">
                <a:solidFill>
                  <a:schemeClr val="accent1"/>
                </a:solidFill>
                <a:latin typeface="Montserrat" panose="00000500000000000000" pitchFamily="2" charset="0"/>
              </a:rPr>
              <a:t> </a:t>
            </a:r>
            <a:r>
              <a:rPr lang="en-US" sz="3200" dirty="0" err="1">
                <a:solidFill>
                  <a:schemeClr val="accent1"/>
                </a:solidFill>
                <a:latin typeface="Montserrat" panose="00000500000000000000" pitchFamily="2" charset="0"/>
              </a:rPr>
              <a:t>investitori</a:t>
            </a:r>
            <a:r>
              <a:rPr lang="en-US" sz="3200" dirty="0">
                <a:solidFill>
                  <a:schemeClr val="accent1"/>
                </a:solidFill>
                <a:latin typeface="Montserrat" panose="00000500000000000000" pitchFamily="2" charset="0"/>
              </a:rPr>
              <a:t>…</a:t>
            </a:r>
          </a:p>
        </p:txBody>
      </p:sp>
      <p:sp>
        <p:nvSpPr>
          <p:cNvPr id="3" name="Segnaposto contenuto 2">
            <a:extLst>
              <a:ext uri="{FF2B5EF4-FFF2-40B4-BE49-F238E27FC236}">
                <a16:creationId xmlns:a16="http://schemas.microsoft.com/office/drawing/2014/main" xmlns="" id="{1DE4065D-293F-4810-B31A-93A7B3801342}"/>
              </a:ext>
            </a:extLst>
          </p:cNvPr>
          <p:cNvSpPr>
            <a:spLocks noGrp="1"/>
          </p:cNvSpPr>
          <p:nvPr>
            <p:ph sz="half" idx="1"/>
          </p:nvPr>
        </p:nvSpPr>
        <p:spPr>
          <a:xfrm>
            <a:off x="4965431" y="2314808"/>
            <a:ext cx="6813281" cy="3909012"/>
          </a:xfrm>
        </p:spPr>
        <p:txBody>
          <a:bodyPr vert="horz" lIns="91440" tIns="45720" rIns="91440" bIns="45720" rtlCol="0">
            <a:normAutofit/>
          </a:bodyPr>
          <a:lstStyle/>
          <a:p>
            <a:endParaRPr lang="it-IT" sz="2000" dirty="0"/>
          </a:p>
          <a:p>
            <a:pPr marL="0" indent="0" algn="just">
              <a:buNone/>
            </a:pPr>
            <a:r>
              <a:rPr lang="it-IT" sz="2000" dirty="0">
                <a:latin typeface="Montserrat" panose="00000500000000000000" pitchFamily="2" charset="0"/>
              </a:rPr>
              <a:t>Il fondo Black Rock (patrimonio globale di oltre 9mila mld dollari) ha pubblicato nel 2020 una lista di 244 aziende che stanno compiendo progressi insufficienti nell’integrare il rischio climatico nei rispettivi business model e informative.</a:t>
            </a:r>
          </a:p>
          <a:p>
            <a:pPr marL="0" indent="0" algn="just">
              <a:buNone/>
            </a:pPr>
            <a:r>
              <a:rPr lang="it-IT" sz="2000" dirty="0">
                <a:solidFill>
                  <a:schemeClr val="accent2"/>
                </a:solidFill>
                <a:latin typeface="Montserrat" panose="00000500000000000000" pitchFamily="2" charset="0"/>
              </a:rPr>
              <a:t>«</a:t>
            </a:r>
            <a:r>
              <a:rPr lang="it-IT" sz="2000" i="1" dirty="0">
                <a:solidFill>
                  <a:schemeClr val="accent2"/>
                </a:solidFill>
                <a:latin typeface="Montserrat" panose="00000500000000000000" pitchFamily="2" charset="0"/>
              </a:rPr>
              <a:t>Una società non può ottenere profitti a lungo termine senza perseguire uno “scopo” e senza considerare le esigenze di una vasta gamma di stakeholder</a:t>
            </a:r>
            <a:r>
              <a:rPr lang="it-IT" sz="2000" dirty="0">
                <a:solidFill>
                  <a:schemeClr val="accent2"/>
                </a:solidFill>
                <a:latin typeface="Montserrat" panose="00000500000000000000" pitchFamily="2" charset="0"/>
              </a:rPr>
              <a:t>» </a:t>
            </a:r>
          </a:p>
          <a:p>
            <a:pPr marL="0" indent="0" algn="just">
              <a:buNone/>
            </a:pPr>
            <a:r>
              <a:rPr lang="it-IT" sz="2000" dirty="0">
                <a:latin typeface="Montserrat" panose="00000500000000000000" pitchFamily="2" charset="0"/>
              </a:rPr>
              <a:t>L. Fink, CEO di BlackRock.</a:t>
            </a:r>
          </a:p>
          <a:p>
            <a:endParaRPr lang="en-US" sz="2000" dirty="0"/>
          </a:p>
        </p:txBody>
      </p:sp>
      <p:pic>
        <p:nvPicPr>
          <p:cNvPr id="7" name="Segnaposto contenuto 6" descr="Immagine che contiene testo, interni, musica, organo elettrico&#10;&#10;Descrizione generata automaticamente">
            <a:extLst>
              <a:ext uri="{FF2B5EF4-FFF2-40B4-BE49-F238E27FC236}">
                <a16:creationId xmlns:a16="http://schemas.microsoft.com/office/drawing/2014/main" xmlns="" id="{06670A5A-DE73-44B0-8245-B7E0D9F062C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1699" r="32139" b="1"/>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392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0A06746-84DF-4ABA-9E95-06372B092E64}"/>
              </a:ext>
            </a:extLst>
          </p:cNvPr>
          <p:cNvSpPr>
            <a:spLocks noGrp="1"/>
          </p:cNvSpPr>
          <p:nvPr>
            <p:ph type="title"/>
          </p:nvPr>
        </p:nvSpPr>
        <p:spPr/>
        <p:txBody>
          <a:bodyPr>
            <a:noAutofit/>
          </a:bodyPr>
          <a:lstStyle/>
          <a:p>
            <a:r>
              <a:rPr lang="it-IT" altLang="it-IT" sz="4000" dirty="0">
                <a:solidFill>
                  <a:schemeClr val="accent1"/>
                </a:solidFill>
                <a:latin typeface="Montserrat" panose="00000500000000000000" pitchFamily="2" charset="0"/>
              </a:rPr>
              <a:t>… e degli amministratori</a:t>
            </a:r>
            <a:endParaRPr lang="it-IT" dirty="0">
              <a:solidFill>
                <a:schemeClr val="accent1"/>
              </a:solidFill>
              <a:latin typeface="Montserrat" panose="00000500000000000000" pitchFamily="2" charset="0"/>
            </a:endParaRPr>
          </a:p>
        </p:txBody>
      </p:sp>
      <p:sp>
        <p:nvSpPr>
          <p:cNvPr id="3" name="Segnaposto contenuto 2">
            <a:extLst>
              <a:ext uri="{FF2B5EF4-FFF2-40B4-BE49-F238E27FC236}">
                <a16:creationId xmlns:a16="http://schemas.microsoft.com/office/drawing/2014/main" xmlns="" id="{EF8466F5-3B3B-40EE-8D7D-49FC71000D41}"/>
              </a:ext>
            </a:extLst>
          </p:cNvPr>
          <p:cNvSpPr>
            <a:spLocks noGrp="1"/>
          </p:cNvSpPr>
          <p:nvPr>
            <p:ph idx="1"/>
          </p:nvPr>
        </p:nvSpPr>
        <p:spPr>
          <a:xfrm>
            <a:off x="978877" y="1797490"/>
            <a:ext cx="10515600" cy="4351338"/>
          </a:xfrm>
        </p:spPr>
        <p:txBody>
          <a:bodyPr>
            <a:normAutofit/>
          </a:bodyPr>
          <a:lstStyle/>
          <a:p>
            <a:pPr marL="0" indent="0" algn="just">
              <a:buNone/>
            </a:pPr>
            <a:endParaRPr lang="it-IT" dirty="0">
              <a:latin typeface="Montserrat" panose="00000500000000000000" pitchFamily="2" charset="0"/>
            </a:endParaRPr>
          </a:p>
          <a:p>
            <a:pPr marL="0" indent="0" algn="just">
              <a:buNone/>
            </a:pPr>
            <a:r>
              <a:rPr lang="it-IT" dirty="0">
                <a:latin typeface="Montserrat" panose="00000500000000000000" pitchFamily="2" charset="0"/>
              </a:rPr>
              <a:t>La </a:t>
            </a:r>
            <a:r>
              <a:rPr lang="it-IT" i="1" dirty="0">
                <a:latin typeface="Montserrat" panose="00000500000000000000" pitchFamily="2" charset="0"/>
              </a:rPr>
              <a:t>Business </a:t>
            </a:r>
            <a:r>
              <a:rPr lang="it-IT" i="1" dirty="0" err="1">
                <a:latin typeface="Montserrat" panose="00000500000000000000" pitchFamily="2" charset="0"/>
              </a:rPr>
              <a:t>Roundtable</a:t>
            </a:r>
            <a:r>
              <a:rPr lang="it-IT" i="1" dirty="0">
                <a:latin typeface="Montserrat" panose="00000500000000000000" pitchFamily="2" charset="0"/>
              </a:rPr>
              <a:t> </a:t>
            </a:r>
            <a:r>
              <a:rPr lang="it-IT" dirty="0">
                <a:latin typeface="Montserrat" panose="00000500000000000000" pitchFamily="2" charset="0"/>
              </a:rPr>
              <a:t>è un’associazione di CEO delle maggiori società statunitensi. Il 19 agosto 2019 l’associazione ha adottato il Business </a:t>
            </a:r>
            <a:r>
              <a:rPr lang="it-IT" dirty="0" err="1">
                <a:latin typeface="Montserrat" panose="00000500000000000000" pitchFamily="2" charset="0"/>
              </a:rPr>
              <a:t>Roundtable</a:t>
            </a:r>
            <a:r>
              <a:rPr lang="it-IT" dirty="0">
                <a:latin typeface="Montserrat" panose="00000500000000000000" pitchFamily="2" charset="0"/>
              </a:rPr>
              <a:t> Statement on the </a:t>
            </a:r>
            <a:r>
              <a:rPr lang="it-IT" dirty="0" err="1">
                <a:latin typeface="Montserrat" panose="00000500000000000000" pitchFamily="2" charset="0"/>
              </a:rPr>
              <a:t>Purpose</a:t>
            </a:r>
            <a:r>
              <a:rPr lang="it-IT" dirty="0">
                <a:latin typeface="Montserrat" panose="00000500000000000000" pitchFamily="2" charset="0"/>
              </a:rPr>
              <a:t> of a Corporation. </a:t>
            </a:r>
          </a:p>
          <a:p>
            <a:pPr marL="0" indent="0" algn="just">
              <a:buNone/>
            </a:pPr>
            <a:r>
              <a:rPr lang="it-IT" dirty="0">
                <a:latin typeface="Montserrat" panose="00000500000000000000" pitchFamily="2" charset="0"/>
              </a:rPr>
              <a:t>Con questa dichiarazione di intenti, gli amministratori hanno annunciato il loro impegno «a creare valore anche per tutti gli stakeholders: «accanto al profitto per gli azionisti, la corporation deve perseguire “altri” interessi, come quelli di dipendenti, fornitori, consumatori.»</a:t>
            </a:r>
          </a:p>
          <a:p>
            <a:pPr marL="0" indent="0" algn="just">
              <a:buNone/>
            </a:pPr>
            <a:endParaRPr lang="it-IT" dirty="0">
              <a:latin typeface="Montserrat" panose="00000500000000000000" pitchFamily="2" charset="0"/>
            </a:endParaRPr>
          </a:p>
        </p:txBody>
      </p:sp>
    </p:spTree>
    <p:extLst>
      <p:ext uri="{BB962C8B-B14F-4D97-AF65-F5344CB8AC3E}">
        <p14:creationId xmlns:p14="http://schemas.microsoft.com/office/powerpoint/2010/main" val="1846351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xmlns="" id="{90D01200-0224-43C5-AB38-FB4D16B73F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xmlns="" id="{0BA0320F-3C9E-45C4-B703-170F0DFF6F42}"/>
              </a:ext>
            </a:extLst>
          </p:cNvPr>
          <p:cNvSpPr>
            <a:spLocks noGrp="1"/>
          </p:cNvSpPr>
          <p:nvPr>
            <p:ph type="title"/>
          </p:nvPr>
        </p:nvSpPr>
        <p:spPr>
          <a:xfrm>
            <a:off x="612648" y="1078992"/>
            <a:ext cx="6268770" cy="1536192"/>
          </a:xfrm>
        </p:spPr>
        <p:txBody>
          <a:bodyPr vert="horz" lIns="91440" tIns="45720" rIns="91440" bIns="45720" rtlCol="0" anchor="b">
            <a:normAutofit/>
          </a:bodyPr>
          <a:lstStyle/>
          <a:p>
            <a:r>
              <a:rPr lang="en-US" sz="3300" kern="1200" dirty="0">
                <a:solidFill>
                  <a:srgbClr val="00B0F0"/>
                </a:solidFill>
                <a:latin typeface="Montserrat" panose="00000500000000000000" pitchFamily="2" charset="0"/>
              </a:rPr>
              <a:t>La </a:t>
            </a:r>
            <a:r>
              <a:rPr lang="it-IT" sz="3300" kern="1200" dirty="0">
                <a:solidFill>
                  <a:srgbClr val="00B0F0"/>
                </a:solidFill>
                <a:latin typeface="Montserrat" panose="00000500000000000000" pitchFamily="2" charset="0"/>
              </a:rPr>
              <a:t>proposta di </a:t>
            </a:r>
            <a:r>
              <a:rPr lang="en-US" sz="3300" kern="1200" dirty="0">
                <a:solidFill>
                  <a:srgbClr val="00B0F0"/>
                </a:solidFill>
                <a:latin typeface="Montserrat" panose="00000500000000000000" pitchFamily="2" charset="0"/>
              </a:rPr>
              <a:t>Direttiva sulla </a:t>
            </a:r>
            <a:r>
              <a:rPr lang="en-US" sz="3300" i="1" kern="1200" dirty="0">
                <a:solidFill>
                  <a:srgbClr val="00B0F0"/>
                </a:solidFill>
                <a:latin typeface="Montserrat" panose="00000500000000000000" pitchFamily="2" charset="0"/>
              </a:rPr>
              <a:t>Corporate Sustainability Due Diligence</a:t>
            </a:r>
            <a:endParaRPr lang="en-US" sz="3300" kern="1200" dirty="0">
              <a:solidFill>
                <a:srgbClr val="00B0F0"/>
              </a:solidFill>
              <a:latin typeface="Montserrat" panose="00000500000000000000" pitchFamily="2" charset="0"/>
            </a:endParaRPr>
          </a:p>
        </p:txBody>
      </p:sp>
      <p:sp>
        <p:nvSpPr>
          <p:cNvPr id="34" name="Rectangle 33">
            <a:extLst>
              <a:ext uri="{FF2B5EF4-FFF2-40B4-BE49-F238E27FC236}">
                <a16:creationId xmlns:a16="http://schemas.microsoft.com/office/drawing/2014/main" xmlns="" id="{728A44A4-A002-4A88-9FC9-1D0566C97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xmlns="" id="{3E7D5C7B-DD16-401B-85CE-4AAA2A4F5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Segnaposto contenuto 12">
            <a:extLst>
              <a:ext uri="{FF2B5EF4-FFF2-40B4-BE49-F238E27FC236}">
                <a16:creationId xmlns:a16="http://schemas.microsoft.com/office/drawing/2014/main" xmlns="" id="{8DA0CF35-E760-49DC-A149-00D4787BA9FD}"/>
              </a:ext>
            </a:extLst>
          </p:cNvPr>
          <p:cNvSpPr>
            <a:spLocks noGrp="1"/>
          </p:cNvSpPr>
          <p:nvPr>
            <p:ph sz="half" idx="1"/>
          </p:nvPr>
        </p:nvSpPr>
        <p:spPr>
          <a:xfrm>
            <a:off x="612648" y="3355848"/>
            <a:ext cx="6268770" cy="2825496"/>
          </a:xfrm>
        </p:spPr>
        <p:txBody>
          <a:bodyPr vert="horz" lIns="91440" tIns="45720" rIns="91440" bIns="45720" rtlCol="0">
            <a:normAutofit/>
          </a:bodyPr>
          <a:lstStyle/>
          <a:p>
            <a:pPr marL="0" indent="0" algn="just">
              <a:buNone/>
            </a:pPr>
            <a:r>
              <a:rPr lang="it-IT" altLang="it-IT" sz="2200" dirty="0">
                <a:latin typeface="Montserrat" panose="00000500000000000000" pitchFamily="2" charset="0"/>
              </a:rPr>
              <a:t>Il 23 febbraio 2022 la Commissione, ha adottato una proposta di Direttiva sulla</a:t>
            </a:r>
            <a:r>
              <a:rPr lang="it-IT" altLang="it-IT" sz="2200" i="1" dirty="0">
                <a:latin typeface="Montserrat" panose="00000500000000000000" pitchFamily="2" charset="0"/>
              </a:rPr>
              <a:t> </a:t>
            </a:r>
            <a:r>
              <a:rPr lang="it-IT" altLang="it-IT" sz="2200" b="1" i="1" dirty="0">
                <a:latin typeface="Montserrat" panose="00000500000000000000" pitchFamily="2" charset="0"/>
              </a:rPr>
              <a:t>Corporate </a:t>
            </a:r>
            <a:r>
              <a:rPr lang="it-IT" altLang="it-IT" sz="2200" b="1" i="1" dirty="0" err="1">
                <a:latin typeface="Montserrat" panose="00000500000000000000" pitchFamily="2" charset="0"/>
              </a:rPr>
              <a:t>Sustainability</a:t>
            </a:r>
            <a:r>
              <a:rPr lang="it-IT" altLang="it-IT" sz="2200" b="1" i="1" dirty="0">
                <a:latin typeface="Montserrat" panose="00000500000000000000" pitchFamily="2" charset="0"/>
              </a:rPr>
              <a:t> Due Diligence, </a:t>
            </a:r>
            <a:r>
              <a:rPr lang="it-IT" altLang="it-IT" sz="2200" dirty="0">
                <a:latin typeface="Montserrat" panose="00000500000000000000" pitchFamily="2" charset="0"/>
              </a:rPr>
              <a:t>prevedendo specifici e tassativi obblighi di condotta per la prevenzione o almeno alla minimizzazione dei rischi ambientali e sociali</a:t>
            </a:r>
          </a:p>
        </p:txBody>
      </p:sp>
      <p:pic>
        <p:nvPicPr>
          <p:cNvPr id="22" name="Segnaposto contenuto 21" descr="Immagine che contiene albero&#10;&#10;Descrizione generata automaticamente">
            <a:extLst>
              <a:ext uri="{FF2B5EF4-FFF2-40B4-BE49-F238E27FC236}">
                <a16:creationId xmlns:a16="http://schemas.microsoft.com/office/drawing/2014/main" xmlns="" id="{3563DFE7-DDB3-4A15-822F-F224C4DC383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5927" r="18954" b="-1"/>
          <a:stretch/>
        </p:blipFill>
        <p:spPr>
          <a:xfrm>
            <a:off x="7726983" y="601133"/>
            <a:ext cx="3771851" cy="5580211"/>
          </a:xfrm>
          <a:prstGeom prst="rect">
            <a:avLst/>
          </a:prstGeom>
        </p:spPr>
      </p:pic>
    </p:spTree>
    <p:extLst>
      <p:ext uri="{BB962C8B-B14F-4D97-AF65-F5344CB8AC3E}">
        <p14:creationId xmlns:p14="http://schemas.microsoft.com/office/powerpoint/2010/main" val="3012617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0">
            <a:extLst>
              <a:ext uri="{FF2B5EF4-FFF2-40B4-BE49-F238E27FC236}">
                <a16:creationId xmlns:a16="http://schemas.microsoft.com/office/drawing/2014/main" xmlns="" id="{DCC231C8-C761-4B31-9B1C-C6D19248C6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olo 11">
            <a:extLst>
              <a:ext uri="{FF2B5EF4-FFF2-40B4-BE49-F238E27FC236}">
                <a16:creationId xmlns:a16="http://schemas.microsoft.com/office/drawing/2014/main" xmlns="" id="{661C00D4-86C9-4EDB-82F2-563F5D311BB8}"/>
              </a:ext>
            </a:extLst>
          </p:cNvPr>
          <p:cNvSpPr>
            <a:spLocks noGrp="1"/>
          </p:cNvSpPr>
          <p:nvPr>
            <p:ph type="title"/>
          </p:nvPr>
        </p:nvSpPr>
        <p:spPr>
          <a:xfrm>
            <a:off x="838200" y="557189"/>
            <a:ext cx="3374136" cy="5567891"/>
          </a:xfrm>
        </p:spPr>
        <p:txBody>
          <a:bodyPr>
            <a:normAutofit/>
          </a:bodyPr>
          <a:lstStyle/>
          <a:p>
            <a:r>
              <a:rPr lang="it-IT" sz="5200">
                <a:latin typeface="Montserrat" panose="00000500000000000000" pitchFamily="2" charset="0"/>
              </a:rPr>
              <a:t>A chi si applica?</a:t>
            </a:r>
            <a:br>
              <a:rPr lang="it-IT" sz="5200">
                <a:latin typeface="Montserrat" panose="00000500000000000000" pitchFamily="2" charset="0"/>
              </a:rPr>
            </a:br>
            <a:endParaRPr lang="it-IT" sz="5200"/>
          </a:p>
        </p:txBody>
      </p:sp>
      <p:graphicFrame>
        <p:nvGraphicFramePr>
          <p:cNvPr id="16" name="Segnaposto contenuto 13">
            <a:extLst>
              <a:ext uri="{FF2B5EF4-FFF2-40B4-BE49-F238E27FC236}">
                <a16:creationId xmlns:a16="http://schemas.microsoft.com/office/drawing/2014/main" xmlns="" id="{53EAF007-C1B8-A3CA-E8BA-2AACD1DB8625}"/>
              </a:ext>
            </a:extLst>
          </p:cNvPr>
          <p:cNvGraphicFramePr>
            <a:graphicFrameLocks noGrp="1"/>
          </p:cNvGraphicFramePr>
          <p:nvPr>
            <p:ph idx="1"/>
            <p:extLst>
              <p:ext uri="{D42A27DB-BD31-4B8C-83A1-F6EECF244321}">
                <p14:modId xmlns:p14="http://schemas.microsoft.com/office/powerpoint/2010/main" val="2664880928"/>
              </p:ext>
            </p:extLst>
          </p:nvPr>
        </p:nvGraphicFramePr>
        <p:xfrm>
          <a:off x="5111396" y="920195"/>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2806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53320AA-4060-4B13-984D-F4577ADE5744}"/>
              </a:ext>
            </a:extLst>
          </p:cNvPr>
          <p:cNvSpPr>
            <a:spLocks noGrp="1"/>
          </p:cNvSpPr>
          <p:nvPr>
            <p:ph type="title"/>
          </p:nvPr>
        </p:nvSpPr>
        <p:spPr/>
        <p:txBody>
          <a:bodyPr/>
          <a:lstStyle/>
          <a:p>
            <a:pPr algn="ctr"/>
            <a:r>
              <a:rPr lang="it-IT" dirty="0">
                <a:solidFill>
                  <a:srgbClr val="00B0F0"/>
                </a:solidFill>
                <a:latin typeface="Montserrat" panose="00000500000000000000" pitchFamily="2" charset="0"/>
              </a:rPr>
              <a:t>Che cosa prevede? </a:t>
            </a:r>
          </a:p>
        </p:txBody>
      </p:sp>
      <p:sp>
        <p:nvSpPr>
          <p:cNvPr id="3" name="Segnaposto contenuto 2">
            <a:extLst>
              <a:ext uri="{FF2B5EF4-FFF2-40B4-BE49-F238E27FC236}">
                <a16:creationId xmlns:a16="http://schemas.microsoft.com/office/drawing/2014/main" xmlns="" id="{9B35318B-CE39-42C3-8335-48F146FDBCF6}"/>
              </a:ext>
            </a:extLst>
          </p:cNvPr>
          <p:cNvSpPr>
            <a:spLocks noGrp="1"/>
          </p:cNvSpPr>
          <p:nvPr>
            <p:ph sz="half" idx="1"/>
          </p:nvPr>
        </p:nvSpPr>
        <p:spPr>
          <a:xfrm>
            <a:off x="838200" y="1825625"/>
            <a:ext cx="7226508" cy="4351338"/>
          </a:xfrm>
        </p:spPr>
        <p:txBody>
          <a:bodyPr>
            <a:normAutofit fontScale="77500" lnSpcReduction="20000"/>
          </a:bodyPr>
          <a:lstStyle/>
          <a:p>
            <a:pPr marL="514350" indent="-514350" algn="just">
              <a:buAutoNum type="arabicParenR"/>
            </a:pPr>
            <a:r>
              <a:rPr lang="it-IT" sz="2800" b="1" dirty="0">
                <a:latin typeface="Montserrat" panose="00000500000000000000" pitchFamily="2" charset="0"/>
              </a:rPr>
              <a:t>Dovere di Due Diligence </a:t>
            </a:r>
            <a:r>
              <a:rPr lang="it-IT" sz="2800" dirty="0">
                <a:latin typeface="Montserrat" panose="00000500000000000000" pitchFamily="2" charset="0"/>
              </a:rPr>
              <a:t>(adeguata verifica) per identificare gli impatti negativi dell’attività di impresa sull’ambiente e sul rispetto dei diritti umani, comprese le sue filiali e lungo tutta la catena di produzione di valore.</a:t>
            </a:r>
          </a:p>
          <a:p>
            <a:pPr marL="514350" indent="-514350" algn="just">
              <a:buAutoNum type="arabicParenR"/>
            </a:pPr>
            <a:r>
              <a:rPr lang="it-IT" sz="2800" b="1" dirty="0">
                <a:latin typeface="Montserrat" panose="00000500000000000000" pitchFamily="2" charset="0"/>
              </a:rPr>
              <a:t>Obbligo di predisposizione di un piano</a:t>
            </a:r>
            <a:r>
              <a:rPr lang="it-IT" sz="2800" dirty="0">
                <a:latin typeface="Montserrat" panose="00000500000000000000" pitchFamily="2" charset="0"/>
              </a:rPr>
              <a:t> per garantire che la strategia aziendale che sia compatibile con il rispetto del limite del riscaldamento globale a 1,5 °C, come previsto dall’Accordo di Parigi.</a:t>
            </a:r>
          </a:p>
          <a:p>
            <a:pPr marL="514350" indent="-514350" algn="just">
              <a:buAutoNum type="arabicParenR"/>
            </a:pPr>
            <a:r>
              <a:rPr lang="it-IT" sz="2800" b="1" dirty="0">
                <a:latin typeface="Montserrat" panose="00000500000000000000" pitchFamily="2" charset="0"/>
              </a:rPr>
              <a:t>Nuovi doveri degli amministratori</a:t>
            </a:r>
            <a:r>
              <a:rPr lang="it-IT" sz="2800" dirty="0">
                <a:latin typeface="Montserrat" panose="00000500000000000000" pitchFamily="2" charset="0"/>
              </a:rPr>
              <a:t>: nell’agire nel miglior interesse della società, devono tenere conto dei diritti umani e delle conseguenze delle loro decisioni sul piano ambientale.</a:t>
            </a:r>
          </a:p>
          <a:p>
            <a:endParaRPr lang="it-IT" dirty="0"/>
          </a:p>
        </p:txBody>
      </p:sp>
      <p:pic>
        <p:nvPicPr>
          <p:cNvPr id="6" name="Segnaposto contenuto 5" descr="Immagine che contiene albero, esterni, persona, pianta&#10;&#10;Descrizione generata automaticamente">
            <a:extLst>
              <a:ext uri="{FF2B5EF4-FFF2-40B4-BE49-F238E27FC236}">
                <a16:creationId xmlns:a16="http://schemas.microsoft.com/office/drawing/2014/main" xmlns="" id="{560EC965-5016-498E-BE86-5707D820A54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604250" y="2583392"/>
            <a:ext cx="3079750" cy="2053166"/>
          </a:xfrm>
        </p:spPr>
      </p:pic>
    </p:spTree>
    <p:extLst>
      <p:ext uri="{BB962C8B-B14F-4D97-AF65-F5344CB8AC3E}">
        <p14:creationId xmlns:p14="http://schemas.microsoft.com/office/powerpoint/2010/main" val="1950218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91CC89-017C-49B7-AFCA-A168B6C49411}"/>
              </a:ext>
            </a:extLst>
          </p:cNvPr>
          <p:cNvSpPr>
            <a:spLocks noGrp="1"/>
          </p:cNvSpPr>
          <p:nvPr>
            <p:ph type="title"/>
          </p:nvPr>
        </p:nvSpPr>
        <p:spPr/>
        <p:txBody>
          <a:bodyPr>
            <a:normAutofit/>
          </a:bodyPr>
          <a:lstStyle/>
          <a:p>
            <a:r>
              <a:rPr lang="it-IT" sz="3600" b="1" dirty="0">
                <a:solidFill>
                  <a:srgbClr val="FF0000"/>
                </a:solidFill>
                <a:latin typeface="Montserrat" panose="00000500000000000000" pitchFamily="2" charset="0"/>
              </a:rPr>
              <a:t>….E in Italia? </a:t>
            </a:r>
            <a:br>
              <a:rPr lang="it-IT" sz="3600" b="1" dirty="0">
                <a:solidFill>
                  <a:srgbClr val="FF0000"/>
                </a:solidFill>
                <a:latin typeface="Montserrat" panose="00000500000000000000" pitchFamily="2" charset="0"/>
              </a:rPr>
            </a:br>
            <a:r>
              <a:rPr lang="it-IT" sz="3600" b="1" dirty="0">
                <a:solidFill>
                  <a:srgbClr val="FF0000"/>
                </a:solidFill>
                <a:latin typeface="Montserrat" panose="00000500000000000000" pitchFamily="2" charset="0"/>
              </a:rPr>
              <a:t>La recente riforma costituzionale </a:t>
            </a:r>
          </a:p>
        </p:txBody>
      </p:sp>
      <p:sp>
        <p:nvSpPr>
          <p:cNvPr id="3" name="Segnaposto contenuto 2">
            <a:extLst>
              <a:ext uri="{FF2B5EF4-FFF2-40B4-BE49-F238E27FC236}">
                <a16:creationId xmlns:a16="http://schemas.microsoft.com/office/drawing/2014/main" xmlns="" id="{E4D51894-474E-4E50-B93F-FAE555A5C969}"/>
              </a:ext>
            </a:extLst>
          </p:cNvPr>
          <p:cNvSpPr>
            <a:spLocks noGrp="1"/>
          </p:cNvSpPr>
          <p:nvPr>
            <p:ph sz="half" idx="1"/>
          </p:nvPr>
        </p:nvSpPr>
        <p:spPr>
          <a:xfrm>
            <a:off x="838200" y="2034422"/>
            <a:ext cx="7096932" cy="4351338"/>
          </a:xfrm>
        </p:spPr>
        <p:txBody>
          <a:bodyPr>
            <a:normAutofit fontScale="92500" lnSpcReduction="20000"/>
          </a:bodyPr>
          <a:lstStyle/>
          <a:p>
            <a:pPr marL="0" indent="0" algn="just">
              <a:buNone/>
            </a:pPr>
            <a:r>
              <a:rPr lang="it-IT" dirty="0">
                <a:latin typeface="Montserrat" panose="00000500000000000000" pitchFamily="2" charset="0"/>
              </a:rPr>
              <a:t>L'8 febbraio 2022 è stata approvata la legge costituzionale n. 1/2022, volta ad inserire la tutela dell'ambiente tra i princìpi fondamentali della Costituzione.</a:t>
            </a:r>
          </a:p>
          <a:p>
            <a:pPr marL="0" indent="0" algn="just">
              <a:buNone/>
            </a:pPr>
            <a:r>
              <a:rPr lang="it-IT" dirty="0">
                <a:latin typeface="Montserrat" panose="00000500000000000000" pitchFamily="2" charset="0"/>
              </a:rPr>
              <a:t>In particolare, nel nuovo art. 41 Cost., la tutela dell’ambiente si pone come un limite all’autonomia privata:</a:t>
            </a:r>
          </a:p>
          <a:p>
            <a:pPr marL="0" indent="0" algn="just">
              <a:buNone/>
            </a:pPr>
            <a:r>
              <a:rPr lang="it-IT" i="1" dirty="0">
                <a:latin typeface="Montserrat" panose="00000500000000000000" pitchFamily="2" charset="0"/>
              </a:rPr>
              <a:t>«L’iniziativa economica privata è libera. </a:t>
            </a:r>
          </a:p>
          <a:p>
            <a:pPr marL="0" indent="0" algn="just">
              <a:buNone/>
            </a:pPr>
            <a:r>
              <a:rPr lang="it-IT" i="1" dirty="0">
                <a:latin typeface="Montserrat" panose="00000500000000000000" pitchFamily="2" charset="0"/>
              </a:rPr>
              <a:t>Non può svolgersi in contrasto con l’utilità sociale o in modo da recare danno </a:t>
            </a:r>
            <a:r>
              <a:rPr lang="it-IT" b="1" i="1" dirty="0">
                <a:latin typeface="Montserrat" panose="00000500000000000000" pitchFamily="2" charset="0"/>
              </a:rPr>
              <a:t>alla salute, all’ambiente</a:t>
            </a:r>
            <a:r>
              <a:rPr lang="it-IT" i="1" dirty="0">
                <a:latin typeface="Montserrat" panose="00000500000000000000" pitchFamily="2" charset="0"/>
              </a:rPr>
              <a:t>, alla sicurezza, alla libertà, alla dignità umana.»</a:t>
            </a:r>
          </a:p>
          <a:p>
            <a:pPr marL="0" indent="0">
              <a:buNone/>
            </a:pPr>
            <a:endParaRPr lang="it-IT" dirty="0"/>
          </a:p>
        </p:txBody>
      </p:sp>
      <p:pic>
        <p:nvPicPr>
          <p:cNvPr id="13" name="Segnaposto contenuto 12" descr="Immagine che contiene testo&#10;&#10;Descrizione generata automaticamente">
            <a:extLst>
              <a:ext uri="{FF2B5EF4-FFF2-40B4-BE49-F238E27FC236}">
                <a16:creationId xmlns:a16="http://schemas.microsoft.com/office/drawing/2014/main" xmlns="" id="{684732BF-D98D-4498-9E25-DE43FD168C4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98499" y="2369013"/>
            <a:ext cx="3475892" cy="2579077"/>
          </a:xfrm>
        </p:spPr>
      </p:pic>
    </p:spTree>
    <p:extLst>
      <p:ext uri="{BB962C8B-B14F-4D97-AF65-F5344CB8AC3E}">
        <p14:creationId xmlns:p14="http://schemas.microsoft.com/office/powerpoint/2010/main" val="1446418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3228F20-65F3-4B34-89DC-6C3DD7264A0B}"/>
              </a:ext>
            </a:extLst>
          </p:cNvPr>
          <p:cNvSpPr>
            <a:spLocks noGrp="1"/>
          </p:cNvSpPr>
          <p:nvPr>
            <p:ph type="title"/>
          </p:nvPr>
        </p:nvSpPr>
        <p:spPr>
          <a:xfrm>
            <a:off x="1571935" y="588962"/>
            <a:ext cx="9606070" cy="800100"/>
          </a:xfrm>
        </p:spPr>
        <p:txBody>
          <a:bodyPr>
            <a:normAutofit fontScale="90000"/>
          </a:bodyPr>
          <a:lstStyle/>
          <a:p>
            <a:r>
              <a:rPr lang="en-US" sz="4800" dirty="0">
                <a:solidFill>
                  <a:schemeClr val="accent4">
                    <a:lumMod val="75000"/>
                  </a:schemeClr>
                </a:solidFill>
                <a:latin typeface="Montserrat" panose="00000500000000000000" pitchFamily="2" charset="0"/>
              </a:rPr>
              <a:t>Cosa </a:t>
            </a:r>
            <a:r>
              <a:rPr lang="en-US" sz="4800" dirty="0" err="1">
                <a:solidFill>
                  <a:schemeClr val="accent4">
                    <a:lumMod val="75000"/>
                  </a:schemeClr>
                </a:solidFill>
                <a:latin typeface="Montserrat" panose="00000500000000000000" pitchFamily="2" charset="0"/>
              </a:rPr>
              <a:t>si</a:t>
            </a:r>
            <a:r>
              <a:rPr lang="en-US" sz="4800" dirty="0">
                <a:solidFill>
                  <a:schemeClr val="accent4">
                    <a:lumMod val="75000"/>
                  </a:schemeClr>
                </a:solidFill>
                <a:latin typeface="Montserrat" panose="00000500000000000000" pitchFamily="2" charset="0"/>
              </a:rPr>
              <a:t> </a:t>
            </a:r>
            <a:r>
              <a:rPr lang="en-US" sz="4800" dirty="0" err="1">
                <a:solidFill>
                  <a:schemeClr val="accent4">
                    <a:lumMod val="75000"/>
                  </a:schemeClr>
                </a:solidFill>
                <a:latin typeface="Montserrat" panose="00000500000000000000" pitchFamily="2" charset="0"/>
              </a:rPr>
              <a:t>intende</a:t>
            </a:r>
            <a:r>
              <a:rPr lang="en-US" sz="4800" dirty="0">
                <a:solidFill>
                  <a:schemeClr val="accent4">
                    <a:lumMod val="75000"/>
                  </a:schemeClr>
                </a:solidFill>
                <a:latin typeface="Montserrat" panose="00000500000000000000" pitchFamily="2" charset="0"/>
              </a:rPr>
              <a:t> per «</a:t>
            </a:r>
            <a:r>
              <a:rPr lang="en-US" sz="4800" dirty="0" err="1">
                <a:solidFill>
                  <a:schemeClr val="accent4">
                    <a:lumMod val="75000"/>
                  </a:schemeClr>
                </a:solidFill>
                <a:latin typeface="Montserrat" panose="00000500000000000000" pitchFamily="2" charset="0"/>
              </a:rPr>
              <a:t>fattori</a:t>
            </a:r>
            <a:r>
              <a:rPr lang="en-US" sz="4800" dirty="0">
                <a:solidFill>
                  <a:schemeClr val="accent4">
                    <a:lumMod val="75000"/>
                  </a:schemeClr>
                </a:solidFill>
                <a:latin typeface="Montserrat" panose="00000500000000000000" pitchFamily="2" charset="0"/>
              </a:rPr>
              <a:t> ESG»?</a:t>
            </a:r>
          </a:p>
        </p:txBody>
      </p:sp>
      <p:graphicFrame>
        <p:nvGraphicFramePr>
          <p:cNvPr id="5" name="Segnaposto contenuto 4">
            <a:extLst>
              <a:ext uri="{FF2B5EF4-FFF2-40B4-BE49-F238E27FC236}">
                <a16:creationId xmlns:a16="http://schemas.microsoft.com/office/drawing/2014/main" xmlns="" id="{65957356-B4D8-4C15-BBFF-1252E95D96AC}"/>
              </a:ext>
            </a:extLst>
          </p:cNvPr>
          <p:cNvGraphicFramePr>
            <a:graphicFrameLocks noGrp="1"/>
          </p:cNvGraphicFramePr>
          <p:nvPr>
            <p:ph idx="1"/>
            <p:extLst>
              <p:ext uri="{D42A27DB-BD31-4B8C-83A1-F6EECF244321}">
                <p14:modId xmlns:p14="http://schemas.microsoft.com/office/powerpoint/2010/main" val="1760633908"/>
              </p:ext>
            </p:extLst>
          </p:nvPr>
        </p:nvGraphicFramePr>
        <p:xfrm>
          <a:off x="5749871" y="2057400"/>
          <a:ext cx="6156848" cy="4342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testo 3">
            <a:extLst>
              <a:ext uri="{FF2B5EF4-FFF2-40B4-BE49-F238E27FC236}">
                <a16:creationId xmlns:a16="http://schemas.microsoft.com/office/drawing/2014/main" xmlns="" id="{FD0DDEF4-A794-45FC-8527-E719645DB95D}"/>
              </a:ext>
            </a:extLst>
          </p:cNvPr>
          <p:cNvSpPr>
            <a:spLocks noGrp="1"/>
          </p:cNvSpPr>
          <p:nvPr>
            <p:ph type="body" sz="half" idx="2"/>
          </p:nvPr>
        </p:nvSpPr>
        <p:spPr>
          <a:xfrm>
            <a:off x="839788" y="2057400"/>
            <a:ext cx="4196907" cy="4211638"/>
          </a:xfrm>
        </p:spPr>
        <p:txBody>
          <a:bodyPr>
            <a:normAutofit/>
          </a:bodyPr>
          <a:lstStyle/>
          <a:p>
            <a:r>
              <a:rPr lang="it-IT" sz="2800" dirty="0">
                <a:latin typeface="Montserrat" panose="00000500000000000000" pitchFamily="2" charset="0"/>
              </a:rPr>
              <a:t>Indicano i campi di azione in cui l’impresa può </a:t>
            </a:r>
            <a:r>
              <a:rPr lang="it-IT" sz="2800" b="1" dirty="0">
                <a:latin typeface="Montserrat" panose="00000500000000000000" pitchFamily="2" charset="0"/>
              </a:rPr>
              <a:t>operare in modo sostenibile</a:t>
            </a:r>
            <a:r>
              <a:rPr lang="it-IT" sz="2800" dirty="0">
                <a:latin typeface="Montserrat" panose="00000500000000000000" pitchFamily="2" charset="0"/>
              </a:rPr>
              <a:t> dal punto di vista:</a:t>
            </a:r>
          </a:p>
          <a:p>
            <a:pPr marL="514350" indent="-514350">
              <a:buFont typeface="+mj-lt"/>
              <a:buAutoNum type="arabicPeriod"/>
            </a:pPr>
            <a:r>
              <a:rPr lang="it-IT" sz="2800" dirty="0">
                <a:latin typeface="Montserrat" panose="00000500000000000000" pitchFamily="2" charset="0"/>
              </a:rPr>
              <a:t>ambientale</a:t>
            </a:r>
            <a:r>
              <a:rPr lang="it-IT" sz="2800" dirty="0">
                <a:latin typeface="Montserrat" panose="00000500000000000000" pitchFamily="2" charset="0"/>
                <a:sym typeface="Wingdings" panose="05000000000000000000" pitchFamily="2" charset="2"/>
              </a:rPr>
              <a:t> </a:t>
            </a:r>
            <a:endParaRPr lang="it-IT" sz="2800" dirty="0">
              <a:latin typeface="Montserrat" panose="00000500000000000000" pitchFamily="2" charset="0"/>
            </a:endParaRPr>
          </a:p>
          <a:p>
            <a:pPr marL="514350" indent="-514350">
              <a:buFont typeface="+mj-lt"/>
              <a:buAutoNum type="arabicPeriod"/>
            </a:pPr>
            <a:r>
              <a:rPr lang="it-IT" sz="2800" dirty="0">
                <a:latin typeface="Montserrat" panose="00000500000000000000" pitchFamily="2" charset="0"/>
              </a:rPr>
              <a:t>sociale</a:t>
            </a:r>
            <a:r>
              <a:rPr lang="it-IT" sz="2800" dirty="0">
                <a:latin typeface="Montserrat" panose="00000500000000000000" pitchFamily="2" charset="0"/>
                <a:sym typeface="Wingdings" panose="05000000000000000000" pitchFamily="2" charset="2"/>
              </a:rPr>
              <a:t> </a:t>
            </a:r>
          </a:p>
          <a:p>
            <a:pPr marL="514350" indent="-514350">
              <a:buFont typeface="+mj-lt"/>
              <a:buAutoNum type="arabicPeriod"/>
            </a:pPr>
            <a:r>
              <a:rPr lang="it-IT" sz="2800" dirty="0">
                <a:latin typeface="Montserrat" panose="00000500000000000000" pitchFamily="2" charset="0"/>
              </a:rPr>
              <a:t>del governo societario</a:t>
            </a:r>
            <a:endParaRPr lang="en-US" sz="2800" dirty="0">
              <a:latin typeface="Montserrat" panose="00000500000000000000" pitchFamily="2" charset="0"/>
            </a:endParaRPr>
          </a:p>
          <a:p>
            <a:endParaRPr lang="it-IT" dirty="0"/>
          </a:p>
        </p:txBody>
      </p:sp>
    </p:spTree>
    <p:extLst>
      <p:ext uri="{BB962C8B-B14F-4D97-AF65-F5344CB8AC3E}">
        <p14:creationId xmlns:p14="http://schemas.microsoft.com/office/powerpoint/2010/main" val="2920467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758A89D-06FD-45E8-9D6B-1BD0BE6DD580}"/>
              </a:ext>
            </a:extLst>
          </p:cNvPr>
          <p:cNvSpPr>
            <a:spLocks noGrp="1"/>
          </p:cNvSpPr>
          <p:nvPr>
            <p:ph type="title"/>
          </p:nvPr>
        </p:nvSpPr>
        <p:spPr/>
        <p:txBody>
          <a:bodyPr>
            <a:normAutofit/>
          </a:bodyPr>
          <a:lstStyle/>
          <a:p>
            <a:r>
              <a:rPr lang="it-IT" sz="3600" b="1" dirty="0">
                <a:solidFill>
                  <a:srgbClr val="FF0000"/>
                </a:solidFill>
                <a:latin typeface="Montserrat" panose="00000500000000000000" pitchFamily="2" charset="0"/>
              </a:rPr>
              <a:t>La definizione di contratto di società nel codice civile</a:t>
            </a:r>
          </a:p>
        </p:txBody>
      </p:sp>
      <p:sp>
        <p:nvSpPr>
          <p:cNvPr id="3" name="Segnaposto contenuto 2">
            <a:extLst>
              <a:ext uri="{FF2B5EF4-FFF2-40B4-BE49-F238E27FC236}">
                <a16:creationId xmlns:a16="http://schemas.microsoft.com/office/drawing/2014/main" xmlns="" id="{6D52F6C1-653D-469B-A00A-A912F7C67B97}"/>
              </a:ext>
            </a:extLst>
          </p:cNvPr>
          <p:cNvSpPr>
            <a:spLocks noGrp="1"/>
          </p:cNvSpPr>
          <p:nvPr>
            <p:ph sz="half" idx="1"/>
          </p:nvPr>
        </p:nvSpPr>
        <p:spPr>
          <a:xfrm>
            <a:off x="991224" y="2141537"/>
            <a:ext cx="10209551" cy="4351338"/>
          </a:xfrm>
        </p:spPr>
        <p:txBody>
          <a:bodyPr>
            <a:normAutofit/>
          </a:bodyPr>
          <a:lstStyle/>
          <a:p>
            <a:pPr marL="0" indent="0">
              <a:buNone/>
            </a:pPr>
            <a:r>
              <a:rPr lang="it-IT" b="1" dirty="0">
                <a:latin typeface="Montserrat" panose="00000500000000000000" pitchFamily="2" charset="0"/>
              </a:rPr>
              <a:t>Art. 2247 c.c.: contratto di società: </a:t>
            </a:r>
          </a:p>
          <a:p>
            <a:pPr marL="0" indent="0">
              <a:buNone/>
            </a:pPr>
            <a:r>
              <a:rPr lang="it-IT" i="1" dirty="0">
                <a:latin typeface="Montserrat" panose="00000500000000000000" pitchFamily="2" charset="0"/>
              </a:rPr>
              <a:t>«Con il contratto di società due o più persone conferiscono beni o servizi per l’esercizio in comune di un’attività economica </a:t>
            </a:r>
            <a:r>
              <a:rPr lang="it-IT" b="1" i="1" dirty="0">
                <a:latin typeface="Montserrat" panose="00000500000000000000" pitchFamily="2" charset="0"/>
              </a:rPr>
              <a:t>allo scopo di dividerne gli utili</a:t>
            </a:r>
            <a:r>
              <a:rPr lang="it-IT" i="1" dirty="0">
                <a:latin typeface="Montserrat" panose="00000500000000000000" pitchFamily="2" charset="0"/>
              </a:rPr>
              <a:t>». </a:t>
            </a:r>
            <a:endParaRPr lang="it-IT" dirty="0">
              <a:latin typeface="Montserrat" panose="00000500000000000000" pitchFamily="2" charset="0"/>
            </a:endParaRPr>
          </a:p>
          <a:p>
            <a:pPr marL="0" indent="0">
              <a:buNone/>
            </a:pPr>
            <a:endParaRPr lang="it-IT" i="1" dirty="0">
              <a:latin typeface="Montserrat" panose="00000500000000000000" pitchFamily="2" charset="0"/>
            </a:endParaRPr>
          </a:p>
          <a:p>
            <a:pPr marL="0" indent="0" algn="just">
              <a:buNone/>
            </a:pPr>
            <a:r>
              <a:rPr lang="it-IT" dirty="0">
                <a:latin typeface="Montserrat" panose="00000500000000000000" pitchFamily="2" charset="0"/>
              </a:rPr>
              <a:t>La norma non prende altro scopo in considerazione che la ripartizione degli utili. </a:t>
            </a:r>
          </a:p>
          <a:p>
            <a:pPr marL="0" indent="0" algn="just">
              <a:buNone/>
            </a:pPr>
            <a:endParaRPr lang="it-IT" dirty="0"/>
          </a:p>
        </p:txBody>
      </p:sp>
    </p:spTree>
    <p:extLst>
      <p:ext uri="{BB962C8B-B14F-4D97-AF65-F5344CB8AC3E}">
        <p14:creationId xmlns:p14="http://schemas.microsoft.com/office/powerpoint/2010/main" val="3576467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F96564F-418B-4334-8E86-47ECC879C13D}"/>
              </a:ext>
            </a:extLst>
          </p:cNvPr>
          <p:cNvSpPr>
            <a:spLocks noGrp="1"/>
          </p:cNvSpPr>
          <p:nvPr>
            <p:ph type="title"/>
          </p:nvPr>
        </p:nvSpPr>
        <p:spPr/>
        <p:txBody>
          <a:bodyPr/>
          <a:lstStyle/>
          <a:p>
            <a:r>
              <a:rPr lang="it-IT" b="1" dirty="0">
                <a:solidFill>
                  <a:srgbClr val="FF0000"/>
                </a:solidFill>
                <a:latin typeface="Montserrat" panose="00000500000000000000" pitchFamily="2" charset="0"/>
              </a:rPr>
              <a:t>La tutela degli stakeholders</a:t>
            </a:r>
          </a:p>
        </p:txBody>
      </p:sp>
      <p:sp>
        <p:nvSpPr>
          <p:cNvPr id="3" name="Segnaposto contenuto 2">
            <a:extLst>
              <a:ext uri="{FF2B5EF4-FFF2-40B4-BE49-F238E27FC236}">
                <a16:creationId xmlns:a16="http://schemas.microsoft.com/office/drawing/2014/main" xmlns="" id="{70D81671-B609-4021-AB69-F9DFEBDE801F}"/>
              </a:ext>
            </a:extLst>
          </p:cNvPr>
          <p:cNvSpPr>
            <a:spLocks noGrp="1"/>
          </p:cNvSpPr>
          <p:nvPr>
            <p:ph sz="half" idx="1"/>
          </p:nvPr>
        </p:nvSpPr>
        <p:spPr>
          <a:xfrm>
            <a:off x="643328" y="2048395"/>
            <a:ext cx="6267138" cy="4351338"/>
          </a:xfrm>
        </p:spPr>
        <p:txBody>
          <a:bodyPr anchor="ctr">
            <a:normAutofit fontScale="77500" lnSpcReduction="20000"/>
          </a:bodyPr>
          <a:lstStyle/>
          <a:p>
            <a:pPr marL="0" indent="0" algn="just">
              <a:buNone/>
            </a:pPr>
            <a:endParaRPr lang="it-IT" dirty="0">
              <a:latin typeface="Montserrat" panose="00000500000000000000" pitchFamily="2" charset="0"/>
            </a:endParaRPr>
          </a:p>
          <a:p>
            <a:pPr marL="0" indent="0" algn="just">
              <a:buNone/>
            </a:pPr>
            <a:r>
              <a:rPr lang="it-IT" altLang="it-IT" sz="2800" dirty="0">
                <a:solidFill>
                  <a:srgbClr val="000000"/>
                </a:solidFill>
                <a:latin typeface="Montserrat" panose="00000500000000000000" pitchFamily="2" charset="0"/>
              </a:rPr>
              <a:t>Non sussiste una norma di carattere generale che ponga in capo agli amministratori la soddisfazione degli interessi di altre categorie di soggetti comunque interessate o coinvolte dall’attività d’impresa. </a:t>
            </a:r>
            <a:endParaRPr lang="it-IT" dirty="0">
              <a:latin typeface="Montserrat" panose="00000500000000000000" pitchFamily="2" charset="0"/>
            </a:endParaRPr>
          </a:p>
          <a:p>
            <a:pPr marL="0" indent="0" algn="just">
              <a:buNone/>
            </a:pPr>
            <a:endParaRPr lang="it-IT" dirty="0">
              <a:latin typeface="Montserrat" panose="00000500000000000000" pitchFamily="2" charset="0"/>
            </a:endParaRPr>
          </a:p>
          <a:p>
            <a:pPr marL="0" indent="0" algn="just">
              <a:buNone/>
            </a:pPr>
            <a:r>
              <a:rPr lang="it-IT" dirty="0">
                <a:latin typeface="Montserrat" panose="00000500000000000000" pitchFamily="2" charset="0"/>
              </a:rPr>
              <a:t>Ad ogni modo, il diritto societario prevede, da un lato, alcune disposizioni a tutela di determinate categorie di stakeholders e, dall’altro, consente di ampliare la categoria degli interessi che devono essere considerati dagli amministratori utilizzando gli spazi riconosciuti all’autonomia statutaria. </a:t>
            </a:r>
          </a:p>
          <a:p>
            <a:pPr marL="0" indent="0" algn="just">
              <a:buNone/>
            </a:pPr>
            <a:endParaRPr lang="it-IT" dirty="0"/>
          </a:p>
          <a:p>
            <a:pPr marL="0" indent="0">
              <a:buNone/>
            </a:pPr>
            <a:endParaRPr lang="it-IT" dirty="0"/>
          </a:p>
        </p:txBody>
      </p:sp>
      <p:pic>
        <p:nvPicPr>
          <p:cNvPr id="7" name="Segnaposto contenuto 6" descr="Immagine che contiene testo&#10;&#10;Descrizione generata automaticamente">
            <a:extLst>
              <a:ext uri="{FF2B5EF4-FFF2-40B4-BE49-F238E27FC236}">
                <a16:creationId xmlns:a16="http://schemas.microsoft.com/office/drawing/2014/main" xmlns="" id="{125540DD-91C8-48FD-AA12-DE981CC5A3B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98190" y="2533337"/>
            <a:ext cx="4315374" cy="2773181"/>
          </a:xfrm>
        </p:spPr>
      </p:pic>
    </p:spTree>
    <p:extLst>
      <p:ext uri="{BB962C8B-B14F-4D97-AF65-F5344CB8AC3E}">
        <p14:creationId xmlns:p14="http://schemas.microsoft.com/office/powerpoint/2010/main" val="3644930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CE9F2777-D288-4023-9CAD-783485C3F45D}"/>
              </a:ext>
            </a:extLst>
          </p:cNvPr>
          <p:cNvSpPr/>
          <p:nvPr/>
        </p:nvSpPr>
        <p:spPr>
          <a:xfrm>
            <a:off x="514661" y="2765687"/>
            <a:ext cx="3390387" cy="1710402"/>
          </a:xfrm>
          <a:prstGeom prst="rect">
            <a:avLst/>
          </a:prstGeom>
          <a:solidFill>
            <a:srgbClr val="F04528"/>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it-IT" sz="2400" dirty="0"/>
              <a:t>Gi stakeholders specificamente riconosciuti nel diritto societario</a:t>
            </a:r>
          </a:p>
        </p:txBody>
      </p:sp>
      <p:sp>
        <p:nvSpPr>
          <p:cNvPr id="9" name="Segnaposto contenuto 8">
            <a:extLst>
              <a:ext uri="{FF2B5EF4-FFF2-40B4-BE49-F238E27FC236}">
                <a16:creationId xmlns:a16="http://schemas.microsoft.com/office/drawing/2014/main" xmlns="" id="{7FBF7B98-9CD2-4716-8CAA-A2E79110B629}"/>
              </a:ext>
            </a:extLst>
          </p:cNvPr>
          <p:cNvSpPr>
            <a:spLocks noGrp="1"/>
          </p:cNvSpPr>
          <p:nvPr>
            <p:ph sz="half" idx="1"/>
          </p:nvPr>
        </p:nvSpPr>
        <p:spPr>
          <a:xfrm>
            <a:off x="6925455" y="1135756"/>
            <a:ext cx="4222022" cy="1953232"/>
          </a:xfrm>
          <a:prstGeom prst="rect">
            <a:avLst/>
          </a:prstGeom>
          <a:solidFill>
            <a:srgbClr val="F04528"/>
          </a:solidFill>
          <a:ln/>
        </p:spPr>
        <p:style>
          <a:lnRef idx="0">
            <a:schemeClr val="accent1"/>
          </a:lnRef>
          <a:fillRef idx="3">
            <a:schemeClr val="accent1"/>
          </a:fillRef>
          <a:effectRef idx="3">
            <a:schemeClr val="accent1"/>
          </a:effectRef>
          <a:fontRef idx="minor">
            <a:schemeClr val="lt1"/>
          </a:fontRef>
        </p:style>
        <p:txBody>
          <a:bodyPr rtlCol="0" anchor="ctr">
            <a:normAutofit fontScale="70000" lnSpcReduction="20000"/>
          </a:bodyPr>
          <a:lstStyle/>
          <a:p>
            <a:pPr marL="0" indent="0">
              <a:buNone/>
            </a:pPr>
            <a:r>
              <a:rPr lang="it-IT" dirty="0"/>
              <a:t>I creditori della società</a:t>
            </a:r>
          </a:p>
          <a:p>
            <a:r>
              <a:rPr lang="it-IT" dirty="0"/>
              <a:t>Possono far valere la responsabilità degli amministratori (art. 2394 c.c.)</a:t>
            </a:r>
          </a:p>
          <a:p>
            <a:r>
              <a:rPr lang="it-IT" dirty="0"/>
              <a:t>Il d.lgs. 14/2019 riconosce particolari diritti nell’ambito della gestione della crisi di impresa)</a:t>
            </a:r>
          </a:p>
        </p:txBody>
      </p:sp>
      <p:sp>
        <p:nvSpPr>
          <p:cNvPr id="10" name="Rettangolo 9">
            <a:extLst>
              <a:ext uri="{FF2B5EF4-FFF2-40B4-BE49-F238E27FC236}">
                <a16:creationId xmlns:a16="http://schemas.microsoft.com/office/drawing/2014/main" xmlns="" id="{60FEC8EB-CAED-43AE-BC2C-11162EA010D8}"/>
              </a:ext>
            </a:extLst>
          </p:cNvPr>
          <p:cNvSpPr/>
          <p:nvPr/>
        </p:nvSpPr>
        <p:spPr>
          <a:xfrm>
            <a:off x="6687889" y="4390658"/>
            <a:ext cx="4222021" cy="1953232"/>
          </a:xfrm>
          <a:prstGeom prst="rect">
            <a:avLst/>
          </a:prstGeom>
          <a:solidFill>
            <a:srgbClr val="F04528"/>
          </a:solidFill>
          <a:ln/>
        </p:spPr>
        <p:style>
          <a:lnRef idx="0">
            <a:schemeClr val="accent1"/>
          </a:lnRef>
          <a:fillRef idx="3">
            <a:schemeClr val="accent1"/>
          </a:fillRef>
          <a:effectRef idx="3">
            <a:schemeClr val="accent1"/>
          </a:effectRef>
          <a:fontRef idx="minor">
            <a:schemeClr val="lt1"/>
          </a:fontRef>
        </p:style>
        <p:txBody>
          <a:bodyPr rtlCol="0" anchor="ctr"/>
          <a:lstStyle/>
          <a:p>
            <a:pPr algn="just"/>
            <a:r>
              <a:rPr lang="it-IT" sz="2400" dirty="0"/>
              <a:t>I lavoratori </a:t>
            </a:r>
          </a:p>
          <a:p>
            <a:pPr marL="457200" indent="-457200">
              <a:buFont typeface="Arial" panose="020B0604020202020204" pitchFamily="34" charset="0"/>
              <a:buChar char="•"/>
            </a:pPr>
            <a:r>
              <a:rPr lang="it-IT" sz="2400" dirty="0"/>
              <a:t>doveri di informazione e di consultazione nell’ambito di particolari operazioni societarie </a:t>
            </a:r>
          </a:p>
        </p:txBody>
      </p:sp>
      <p:sp>
        <p:nvSpPr>
          <p:cNvPr id="11" name="Freccia a destra 10">
            <a:extLst>
              <a:ext uri="{FF2B5EF4-FFF2-40B4-BE49-F238E27FC236}">
                <a16:creationId xmlns:a16="http://schemas.microsoft.com/office/drawing/2014/main" xmlns="" id="{326BB3F5-2E66-4B04-A779-21B9648859D8}"/>
              </a:ext>
            </a:extLst>
          </p:cNvPr>
          <p:cNvSpPr/>
          <p:nvPr/>
        </p:nvSpPr>
        <p:spPr>
          <a:xfrm rot="19806346">
            <a:off x="4493357" y="1779745"/>
            <a:ext cx="1603947" cy="974360"/>
          </a:xfrm>
          <a:prstGeom prst="rightArrow">
            <a:avLst/>
          </a:prstGeom>
          <a:solidFill>
            <a:srgbClr val="FFC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a:p>
        </p:txBody>
      </p:sp>
      <p:sp>
        <p:nvSpPr>
          <p:cNvPr id="12" name="Freccia a destra 11">
            <a:extLst>
              <a:ext uri="{FF2B5EF4-FFF2-40B4-BE49-F238E27FC236}">
                <a16:creationId xmlns:a16="http://schemas.microsoft.com/office/drawing/2014/main" xmlns="" id="{8107018F-EFBE-43F1-8199-C24BBB292A90}"/>
              </a:ext>
            </a:extLst>
          </p:cNvPr>
          <p:cNvSpPr/>
          <p:nvPr/>
        </p:nvSpPr>
        <p:spPr>
          <a:xfrm rot="2065187">
            <a:off x="4494495" y="4553263"/>
            <a:ext cx="1603947" cy="974360"/>
          </a:xfrm>
          <a:prstGeom prst="rightArrow">
            <a:avLst/>
          </a:prstGeom>
          <a:solidFill>
            <a:srgbClr val="FFC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dirty="0">
              <a:highlight>
                <a:srgbClr val="FFFF00"/>
              </a:highlight>
            </a:endParaRPr>
          </a:p>
        </p:txBody>
      </p:sp>
    </p:spTree>
    <p:extLst>
      <p:ext uri="{BB962C8B-B14F-4D97-AF65-F5344CB8AC3E}">
        <p14:creationId xmlns:p14="http://schemas.microsoft.com/office/powerpoint/2010/main" val="430224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A73F64E-F971-46BF-9578-D622A2DD0581}"/>
              </a:ext>
            </a:extLst>
          </p:cNvPr>
          <p:cNvSpPr>
            <a:spLocks noGrp="1"/>
          </p:cNvSpPr>
          <p:nvPr>
            <p:ph type="title"/>
          </p:nvPr>
        </p:nvSpPr>
        <p:spPr/>
        <p:txBody>
          <a:bodyPr>
            <a:noAutofit/>
          </a:bodyPr>
          <a:lstStyle/>
          <a:p>
            <a:r>
              <a:rPr lang="it-IT" sz="3200" b="1" dirty="0">
                <a:solidFill>
                  <a:srgbClr val="FF0000"/>
                </a:solidFill>
                <a:latin typeface="Montserrat" panose="00000500000000000000" pitchFamily="2" charset="0"/>
              </a:rPr>
              <a:t>Gli interessi «emergenti» degli stakeholders nei modelli di organizzazione…</a:t>
            </a:r>
          </a:p>
        </p:txBody>
      </p:sp>
      <p:sp>
        <p:nvSpPr>
          <p:cNvPr id="3" name="Segnaposto contenuto 2">
            <a:extLst>
              <a:ext uri="{FF2B5EF4-FFF2-40B4-BE49-F238E27FC236}">
                <a16:creationId xmlns:a16="http://schemas.microsoft.com/office/drawing/2014/main" xmlns="" id="{AA722E6C-1580-4F24-9E42-BFC829FAA25A}"/>
              </a:ext>
            </a:extLst>
          </p:cNvPr>
          <p:cNvSpPr>
            <a:spLocks noGrp="1"/>
          </p:cNvSpPr>
          <p:nvPr>
            <p:ph sz="half" idx="1"/>
          </p:nvPr>
        </p:nvSpPr>
        <p:spPr>
          <a:xfrm>
            <a:off x="838200" y="1825625"/>
            <a:ext cx="10854128" cy="4351338"/>
          </a:xfrm>
        </p:spPr>
        <p:txBody>
          <a:bodyPr>
            <a:normAutofit fontScale="85000" lnSpcReduction="10000"/>
          </a:bodyPr>
          <a:lstStyle/>
          <a:p>
            <a:pPr algn="just"/>
            <a:r>
              <a:rPr lang="it-IT" dirty="0">
                <a:latin typeface="Montserrat" panose="00000500000000000000" pitchFamily="2" charset="0"/>
              </a:rPr>
              <a:t>Il d.lgs. 231/2001 –responsabilità amministrativa delle persone giuridiche in occasione di reati commessi dai propri vertici – </a:t>
            </a:r>
          </a:p>
          <a:p>
            <a:pPr algn="just"/>
            <a:endParaRPr lang="it-IT" dirty="0">
              <a:latin typeface="Montserrat" panose="00000500000000000000" pitchFamily="2" charset="0"/>
            </a:endParaRPr>
          </a:p>
          <a:p>
            <a:pPr algn="just"/>
            <a:r>
              <a:rPr lang="it-IT" dirty="0">
                <a:latin typeface="Montserrat" panose="00000500000000000000" pitchFamily="2" charset="0"/>
              </a:rPr>
              <a:t>La norma prevede la responsabilità delle imprese per le attività e l’organizzazione attuato per contrastare l’illegalità e garantire la tutela ambientale e sociale nell’esercizio dell’attività di impresa. </a:t>
            </a:r>
          </a:p>
          <a:p>
            <a:pPr algn="just"/>
            <a:r>
              <a:rPr lang="it-IT" dirty="0">
                <a:latin typeface="Montserrat" panose="00000500000000000000" pitchFamily="2" charset="0"/>
              </a:rPr>
              <a:t>Il decreto non prevede obbligo di due diligence, tuttavia impone all’ente che voglia andare esente da responsabilità di adottare ed efficacemente attuare un modello di organizzazione e gestione idoneo a prevenire i reati indicati. </a:t>
            </a:r>
          </a:p>
          <a:p>
            <a:pPr algn="just"/>
            <a:r>
              <a:rPr lang="it-IT" dirty="0">
                <a:latin typeface="Montserrat" panose="00000500000000000000" pitchFamily="2" charset="0"/>
              </a:rPr>
              <a:t>L’ente ha l’obbligo di sviluppare procedure e protocolli idonei a identificare, prevenire e mitigare il rischio di commissione dei reati. </a:t>
            </a:r>
          </a:p>
          <a:p>
            <a:endParaRPr lang="en-US" dirty="0"/>
          </a:p>
        </p:txBody>
      </p:sp>
    </p:spTree>
    <p:extLst>
      <p:ext uri="{BB962C8B-B14F-4D97-AF65-F5344CB8AC3E}">
        <p14:creationId xmlns:p14="http://schemas.microsoft.com/office/powerpoint/2010/main" val="959328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DCC231C8-C761-4B31-9B1C-C6D19248C6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49CBE1C7-3824-45D1-8168-41982270111D}"/>
              </a:ext>
            </a:extLst>
          </p:cNvPr>
          <p:cNvSpPr>
            <a:spLocks noGrp="1"/>
          </p:cNvSpPr>
          <p:nvPr>
            <p:ph type="title"/>
          </p:nvPr>
        </p:nvSpPr>
        <p:spPr>
          <a:xfrm>
            <a:off x="838200" y="557189"/>
            <a:ext cx="3374136" cy="5567891"/>
          </a:xfrm>
        </p:spPr>
        <p:txBody>
          <a:bodyPr vert="horz" lIns="91440" tIns="45720" rIns="91440" bIns="45720" rtlCol="0" anchor="ctr">
            <a:normAutofit/>
          </a:bodyPr>
          <a:lstStyle/>
          <a:p>
            <a:r>
              <a:rPr lang="en-US" b="1" kern="1200" dirty="0">
                <a:solidFill>
                  <a:srgbClr val="FF0000"/>
                </a:solidFill>
                <a:latin typeface="Montserrat" panose="00000500000000000000" pitchFamily="2" charset="0"/>
              </a:rPr>
              <a:t>..</a:t>
            </a:r>
            <a:r>
              <a:rPr lang="en-US" b="1" kern="1200" dirty="0" err="1">
                <a:solidFill>
                  <a:srgbClr val="FF0000"/>
                </a:solidFill>
                <a:latin typeface="Montserrat" panose="00000500000000000000" pitchFamily="2" charset="0"/>
              </a:rPr>
              <a:t>nella</a:t>
            </a:r>
            <a:r>
              <a:rPr lang="en-US" b="1" kern="1200" dirty="0">
                <a:solidFill>
                  <a:srgbClr val="FF0000"/>
                </a:solidFill>
                <a:latin typeface="Montserrat" panose="00000500000000000000" pitchFamily="2" charset="0"/>
              </a:rPr>
              <a:t> «</a:t>
            </a:r>
            <a:r>
              <a:rPr lang="en-US" b="1" kern="1200" dirty="0" err="1">
                <a:solidFill>
                  <a:srgbClr val="FF0000"/>
                </a:solidFill>
                <a:latin typeface="Montserrat" panose="00000500000000000000" pitchFamily="2" charset="0"/>
              </a:rPr>
              <a:t>società</a:t>
            </a:r>
            <a:r>
              <a:rPr lang="en-US" b="1" kern="1200" dirty="0">
                <a:solidFill>
                  <a:srgbClr val="FF0000"/>
                </a:solidFill>
                <a:latin typeface="Montserrat" panose="00000500000000000000" pitchFamily="2" charset="0"/>
              </a:rPr>
              <a:t> benefit»..</a:t>
            </a:r>
          </a:p>
        </p:txBody>
      </p:sp>
      <p:graphicFrame>
        <p:nvGraphicFramePr>
          <p:cNvPr id="5" name="Segnaposto contenuto 4">
            <a:extLst>
              <a:ext uri="{FF2B5EF4-FFF2-40B4-BE49-F238E27FC236}">
                <a16:creationId xmlns:a16="http://schemas.microsoft.com/office/drawing/2014/main" xmlns="" id="{9C43DAE6-172A-40F4-841D-BC0D400B10CF}"/>
              </a:ext>
            </a:extLst>
          </p:cNvPr>
          <p:cNvGraphicFramePr>
            <a:graphicFrameLocks noGrp="1"/>
          </p:cNvGraphicFramePr>
          <p:nvPr>
            <p:ph sz="half" idx="2"/>
            <p:extLst>
              <p:ext uri="{D42A27DB-BD31-4B8C-83A1-F6EECF244321}">
                <p14:modId xmlns:p14="http://schemas.microsoft.com/office/powerpoint/2010/main" val="221867209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2921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BF353C7-4C00-4FDA-BB64-4DFF744DD583}"/>
              </a:ext>
            </a:extLst>
          </p:cNvPr>
          <p:cNvSpPr>
            <a:spLocks noGrp="1"/>
          </p:cNvSpPr>
          <p:nvPr>
            <p:ph type="title"/>
          </p:nvPr>
        </p:nvSpPr>
        <p:spPr/>
        <p:txBody>
          <a:bodyPr>
            <a:normAutofit/>
          </a:bodyPr>
          <a:lstStyle/>
          <a:p>
            <a:r>
              <a:rPr lang="it-IT" sz="4000" b="1" dirty="0">
                <a:solidFill>
                  <a:srgbClr val="FF0000"/>
                </a:solidFill>
                <a:latin typeface="Montserrat" panose="00000500000000000000" pitchFamily="2" charset="0"/>
              </a:rPr>
              <a:t>…e nelle informazioni di carattere non finanziario</a:t>
            </a:r>
          </a:p>
        </p:txBody>
      </p:sp>
      <p:sp>
        <p:nvSpPr>
          <p:cNvPr id="3" name="Segnaposto contenuto 2">
            <a:extLst>
              <a:ext uri="{FF2B5EF4-FFF2-40B4-BE49-F238E27FC236}">
                <a16:creationId xmlns:a16="http://schemas.microsoft.com/office/drawing/2014/main" xmlns="" id="{E8AB7FA8-94FE-4F4E-8981-C9E99C7DDFE7}"/>
              </a:ext>
            </a:extLst>
          </p:cNvPr>
          <p:cNvSpPr>
            <a:spLocks noGrp="1"/>
          </p:cNvSpPr>
          <p:nvPr>
            <p:ph sz="half" idx="1"/>
          </p:nvPr>
        </p:nvSpPr>
        <p:spPr>
          <a:xfrm>
            <a:off x="1257924" y="2035487"/>
            <a:ext cx="9220200" cy="4351338"/>
          </a:xfrm>
        </p:spPr>
        <p:txBody>
          <a:bodyPr>
            <a:normAutofit fontScale="85000" lnSpcReduction="20000"/>
          </a:bodyPr>
          <a:lstStyle/>
          <a:p>
            <a:pPr marL="0" indent="0" algn="just">
              <a:buFontTx/>
              <a:buNone/>
            </a:pPr>
            <a:r>
              <a:rPr lang="it-IT" altLang="it-IT" sz="2800" b="1" u="sng" dirty="0">
                <a:latin typeface="Montserrat" panose="00000500000000000000" pitchFamily="2" charset="0"/>
              </a:rPr>
              <a:t>D. lgs. 254/2016 </a:t>
            </a:r>
            <a:r>
              <a:rPr lang="it-IT" altLang="it-IT" sz="2800" dirty="0">
                <a:latin typeface="Montserrat" panose="00000500000000000000" pitchFamily="2" charset="0"/>
              </a:rPr>
              <a:t>di trasposizione della Direttiva 2014/95/UE, ha imposto alle società che rientrano tra gli enti di interesse pubblico di grande dimensione l’obbligo di pubblicare una dichiarazione di carattere non finanziario, funzionale ad assicurare la piena comprensione dell’attività dell’impresa, del suo andamento, dei suoi risultati e dell’impatto della sua attività. </a:t>
            </a:r>
          </a:p>
          <a:p>
            <a:pPr marL="0" indent="0" algn="just">
              <a:buFontTx/>
              <a:buNone/>
            </a:pPr>
            <a:r>
              <a:rPr lang="it-IT" altLang="it-IT" sz="2800" dirty="0">
                <a:latin typeface="Montserrat" panose="00000500000000000000" pitchFamily="2" charset="0"/>
              </a:rPr>
              <a:t>A tal fine, la dichiarazione deve fornire le informazioni relative ai temi ambientali, sociali, attinenti al personale, al rispetto dei diritti umani, alla lotta contro la corruzione attiva e passiva, che si intendono rilevanti, tenuto conto delle attività e delle caratteristiche dell’impresa.</a:t>
            </a:r>
          </a:p>
          <a:p>
            <a:pPr marL="0" indent="0" algn="just">
              <a:buFontTx/>
              <a:buNone/>
            </a:pPr>
            <a:r>
              <a:rPr lang="it-IT" altLang="it-IT" sz="2800" b="1" dirty="0">
                <a:latin typeface="Montserrat" panose="00000500000000000000" pitchFamily="2" charset="0"/>
              </a:rPr>
              <a:t>Focus dell’attenzione dell’organo amministrativo sulle opportunità e sui rischi che tali fattori possono avere sull’attività d’impresa. </a:t>
            </a:r>
          </a:p>
          <a:p>
            <a:endParaRPr lang="it-IT" dirty="0"/>
          </a:p>
        </p:txBody>
      </p:sp>
    </p:spTree>
    <p:extLst>
      <p:ext uri="{BB962C8B-B14F-4D97-AF65-F5344CB8AC3E}">
        <p14:creationId xmlns:p14="http://schemas.microsoft.com/office/powerpoint/2010/main" val="1983289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F998AF13-E8B8-48A0-978F-DB2AA3440EF7}"/>
              </a:ext>
            </a:extLst>
          </p:cNvPr>
          <p:cNvSpPr>
            <a:spLocks noGrp="1"/>
          </p:cNvSpPr>
          <p:nvPr>
            <p:ph type="title"/>
          </p:nvPr>
        </p:nvSpPr>
        <p:spPr>
          <a:xfrm>
            <a:off x="838200" y="585216"/>
            <a:ext cx="10515600" cy="1325563"/>
          </a:xfrm>
        </p:spPr>
        <p:txBody>
          <a:bodyPr vert="horz" lIns="91440" tIns="45720" rIns="91440" bIns="45720" rtlCol="0" anchor="ctr">
            <a:normAutofit fontScale="90000"/>
          </a:bodyPr>
          <a:lstStyle/>
          <a:p>
            <a:r>
              <a:rPr lang="en-US" b="1" dirty="0">
                <a:solidFill>
                  <a:srgbClr val="FFFFFF"/>
                </a:solidFill>
                <a:latin typeface="Montserrat" panose="00000500000000000000" pitchFamily="2" charset="0"/>
              </a:rPr>
              <a:t>Il «</a:t>
            </a:r>
            <a:r>
              <a:rPr lang="en-US" b="1" dirty="0" err="1">
                <a:solidFill>
                  <a:srgbClr val="FFFFFF"/>
                </a:solidFill>
                <a:latin typeface="Montserrat" panose="00000500000000000000" pitchFamily="2" charset="0"/>
              </a:rPr>
              <a:t>successo</a:t>
            </a:r>
            <a:r>
              <a:rPr lang="en-US" b="1" dirty="0">
                <a:solidFill>
                  <a:srgbClr val="FFFFFF"/>
                </a:solidFill>
                <a:latin typeface="Montserrat" panose="00000500000000000000" pitchFamily="2" charset="0"/>
              </a:rPr>
              <a:t> </a:t>
            </a:r>
            <a:r>
              <a:rPr lang="en-US" b="1" dirty="0" err="1">
                <a:solidFill>
                  <a:srgbClr val="FFFFFF"/>
                </a:solidFill>
                <a:latin typeface="Montserrat" panose="00000500000000000000" pitchFamily="2" charset="0"/>
              </a:rPr>
              <a:t>sostenibile</a:t>
            </a:r>
            <a:r>
              <a:rPr lang="en-US" b="1" dirty="0">
                <a:solidFill>
                  <a:srgbClr val="FFFFFF"/>
                </a:solidFill>
                <a:latin typeface="Montserrat" panose="00000500000000000000" pitchFamily="2" charset="0"/>
              </a:rPr>
              <a:t>» nel nuovo </a:t>
            </a:r>
            <a:r>
              <a:rPr lang="en-US" b="1" dirty="0" err="1">
                <a:solidFill>
                  <a:srgbClr val="FFFFFF"/>
                </a:solidFill>
                <a:latin typeface="Montserrat" panose="00000500000000000000" pitchFamily="2" charset="0"/>
              </a:rPr>
              <a:t>Codice</a:t>
            </a:r>
            <a:r>
              <a:rPr lang="en-US" b="1" dirty="0">
                <a:solidFill>
                  <a:srgbClr val="FFFFFF"/>
                </a:solidFill>
                <a:latin typeface="Montserrat" panose="00000500000000000000" pitchFamily="2" charset="0"/>
              </a:rPr>
              <a:t> di Corporate Governance 2020</a:t>
            </a:r>
          </a:p>
        </p:txBody>
      </p:sp>
      <p:pic>
        <p:nvPicPr>
          <p:cNvPr id="7" name="Segnaposto contenuto 6" descr="Immagine che contiene testo, strada, via, asfalto&#10;&#10;Descrizione generata automaticamente">
            <a:extLst>
              <a:ext uri="{FF2B5EF4-FFF2-40B4-BE49-F238E27FC236}">
                <a16:creationId xmlns:a16="http://schemas.microsoft.com/office/drawing/2014/main" xmlns="" id="{BDB62943-559D-4677-A6DF-E19649A2409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667" r="9143"/>
          <a:stretch/>
        </p:blipFill>
        <p:spPr>
          <a:xfrm>
            <a:off x="728521" y="2793129"/>
            <a:ext cx="4435290" cy="3205208"/>
          </a:xfrm>
          <a:prstGeom prst="rect">
            <a:avLst/>
          </a:prstGeom>
        </p:spPr>
      </p:pic>
      <p:sp>
        <p:nvSpPr>
          <p:cNvPr id="3" name="Segnaposto contenuto 2">
            <a:extLst>
              <a:ext uri="{FF2B5EF4-FFF2-40B4-BE49-F238E27FC236}">
                <a16:creationId xmlns:a16="http://schemas.microsoft.com/office/drawing/2014/main" xmlns="" id="{461AF2CE-3EE6-4679-9775-54B03BD8DBE6}"/>
              </a:ext>
            </a:extLst>
          </p:cNvPr>
          <p:cNvSpPr>
            <a:spLocks noGrp="1"/>
          </p:cNvSpPr>
          <p:nvPr>
            <p:ph sz="half" idx="1"/>
          </p:nvPr>
        </p:nvSpPr>
        <p:spPr>
          <a:xfrm>
            <a:off x="5609369" y="2500544"/>
            <a:ext cx="5744431" cy="3790378"/>
          </a:xfrm>
        </p:spPr>
        <p:txBody>
          <a:bodyPr vert="horz" lIns="91440" tIns="45720" rIns="91440" bIns="45720" rtlCol="0" anchor="ctr">
            <a:normAutofit fontScale="92500" lnSpcReduction="10000"/>
          </a:bodyPr>
          <a:lstStyle/>
          <a:p>
            <a:pPr marL="0" indent="0" algn="just">
              <a:buNone/>
            </a:pPr>
            <a:endParaRPr lang="it-IT" sz="2400" dirty="0">
              <a:latin typeface="Montserrat" panose="00000500000000000000" pitchFamily="2" charset="0"/>
            </a:endParaRPr>
          </a:p>
          <a:p>
            <a:pPr marL="0" indent="0" algn="just">
              <a:buNone/>
            </a:pPr>
            <a:r>
              <a:rPr lang="it-IT" sz="2400" dirty="0">
                <a:latin typeface="Montserrat" panose="00000500000000000000" pitchFamily="2" charset="0"/>
              </a:rPr>
              <a:t>Il Codice del 2020 è intervenuto sulla definizione degli obiettivi e degli interessi che il consiglio di amministrazione è chiamato a perseguire, identificando l’obiettivo prioritario dell’organo di amministrazione nel ‘successo sostenibile’, </a:t>
            </a:r>
            <a:r>
              <a:rPr lang="it-IT" sz="2400" i="1" dirty="0">
                <a:latin typeface="Montserrat" panose="00000500000000000000" pitchFamily="2" charset="0"/>
              </a:rPr>
              <a:t>“che si sostanzia nella creazione di valore nel lungo termine a beneficio degli azionisti, tenendo conto degli interessi degli altri stakeholder rilevanti per la società”</a:t>
            </a:r>
            <a:r>
              <a:rPr lang="it-IT" sz="2400" dirty="0">
                <a:latin typeface="Montserrat" panose="00000500000000000000" pitchFamily="2" charset="0"/>
              </a:rPr>
              <a:t>. </a:t>
            </a:r>
          </a:p>
          <a:p>
            <a:pPr marL="0"/>
            <a:endParaRPr lang="en-US" sz="1500" dirty="0">
              <a:latin typeface="Montserrat" panose="00000500000000000000" pitchFamily="2" charset="0"/>
            </a:endParaRPr>
          </a:p>
          <a:p>
            <a:pPr marL="0"/>
            <a:endParaRPr lang="en-US" sz="1500" dirty="0">
              <a:latin typeface="Montserrat" panose="00000500000000000000" pitchFamily="2" charset="0"/>
            </a:endParaRPr>
          </a:p>
        </p:txBody>
      </p:sp>
    </p:spTree>
    <p:extLst>
      <p:ext uri="{BB962C8B-B14F-4D97-AF65-F5344CB8AC3E}">
        <p14:creationId xmlns:p14="http://schemas.microsoft.com/office/powerpoint/2010/main" val="1015852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Immagine che contiene testo, clipart&#10;&#10;Descrizione generata automaticamente">
            <a:extLst>
              <a:ext uri="{FF2B5EF4-FFF2-40B4-BE49-F238E27FC236}">
                <a16:creationId xmlns:a16="http://schemas.microsoft.com/office/drawing/2014/main" xmlns="" id="{21C67725-D0B4-4547-A37C-F5978B965B1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8435" y="479685"/>
            <a:ext cx="4423973" cy="2949315"/>
          </a:xfrm>
        </p:spPr>
      </p:pic>
      <p:sp>
        <p:nvSpPr>
          <p:cNvPr id="4" name="Segnaposto contenuto 3">
            <a:extLst>
              <a:ext uri="{FF2B5EF4-FFF2-40B4-BE49-F238E27FC236}">
                <a16:creationId xmlns:a16="http://schemas.microsoft.com/office/drawing/2014/main" xmlns="" id="{F3A0F067-9EA3-44CA-A736-C474622690BA}"/>
              </a:ext>
            </a:extLst>
          </p:cNvPr>
          <p:cNvSpPr>
            <a:spLocks noGrp="1"/>
          </p:cNvSpPr>
          <p:nvPr>
            <p:ph sz="half" idx="2"/>
          </p:nvPr>
        </p:nvSpPr>
        <p:spPr>
          <a:xfrm>
            <a:off x="5082915" y="878577"/>
            <a:ext cx="6646265" cy="5100846"/>
          </a:xfrm>
        </p:spPr>
        <p:txBody>
          <a:bodyPr>
            <a:normAutofit/>
          </a:bodyPr>
          <a:lstStyle/>
          <a:p>
            <a:pPr marL="0" indent="0" algn="just">
              <a:buNone/>
            </a:pPr>
            <a:r>
              <a:rPr lang="it-IT" sz="2800" dirty="0">
                <a:solidFill>
                  <a:srgbClr val="000000"/>
                </a:solidFill>
                <a:latin typeface="Montserrat" panose="00000500000000000000" pitchFamily="2" charset="0"/>
              </a:rPr>
              <a:t>Il Codice di Corporate Governance del 2020 attribuisce  un ruolo centrale al «dialogo con gli azionisti e gli altri stakeholder rilevanti  per la società»</a:t>
            </a:r>
          </a:p>
          <a:p>
            <a:pPr marL="0" indent="0" algn="just">
              <a:buNone/>
            </a:pPr>
            <a:r>
              <a:rPr lang="it-IT" dirty="0">
                <a:solidFill>
                  <a:srgbClr val="000000"/>
                </a:solidFill>
                <a:latin typeface="Montserrat" panose="00000500000000000000" pitchFamily="2" charset="0"/>
              </a:rPr>
              <a:t>Tale elemento è considerato un tassello essenziale per la promozione di una strategia sostenibile improntata al lungo periodo </a:t>
            </a:r>
            <a:r>
              <a:rPr lang="it-IT" sz="2800" dirty="0">
                <a:solidFill>
                  <a:srgbClr val="000000"/>
                </a:solidFill>
                <a:latin typeface="Montserrat" panose="00000500000000000000" pitchFamily="2" charset="0"/>
              </a:rPr>
              <a:t>(v. Rapporto Comitato Italia per la Corporate Governance 2021). </a:t>
            </a:r>
          </a:p>
          <a:p>
            <a:pPr marL="0" indent="0">
              <a:buNone/>
            </a:pPr>
            <a:endParaRPr lang="it-IT" dirty="0"/>
          </a:p>
        </p:txBody>
      </p:sp>
    </p:spTree>
    <p:extLst>
      <p:ext uri="{BB962C8B-B14F-4D97-AF65-F5344CB8AC3E}">
        <p14:creationId xmlns:p14="http://schemas.microsoft.com/office/powerpoint/2010/main" val="135045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E1D6B84-B021-4634-8A70-FC7E9D89DB3A}"/>
              </a:ext>
            </a:extLst>
          </p:cNvPr>
          <p:cNvSpPr>
            <a:spLocks noGrp="1"/>
          </p:cNvSpPr>
          <p:nvPr>
            <p:ph type="title"/>
          </p:nvPr>
        </p:nvSpPr>
        <p:spPr/>
        <p:txBody>
          <a:bodyPr>
            <a:normAutofit/>
          </a:bodyPr>
          <a:lstStyle/>
          <a:p>
            <a:r>
              <a:rPr lang="it-IT" b="1" dirty="0">
                <a:solidFill>
                  <a:srgbClr val="FF0000"/>
                </a:solidFill>
                <a:latin typeface="Montserrat" panose="00000500000000000000" pitchFamily="2" charset="0"/>
              </a:rPr>
              <a:t>Il «successo sostenibile» negli statuti delle società </a:t>
            </a:r>
          </a:p>
        </p:txBody>
      </p:sp>
      <p:sp>
        <p:nvSpPr>
          <p:cNvPr id="3" name="Segnaposto contenuto 2">
            <a:extLst>
              <a:ext uri="{FF2B5EF4-FFF2-40B4-BE49-F238E27FC236}">
                <a16:creationId xmlns:a16="http://schemas.microsoft.com/office/drawing/2014/main" xmlns="" id="{698E5085-6E0F-45BC-86B4-A100DC947627}"/>
              </a:ext>
            </a:extLst>
          </p:cNvPr>
          <p:cNvSpPr>
            <a:spLocks noGrp="1"/>
          </p:cNvSpPr>
          <p:nvPr>
            <p:ph sz="half" idx="1"/>
          </p:nvPr>
        </p:nvSpPr>
        <p:spPr>
          <a:xfrm>
            <a:off x="838200" y="2020497"/>
            <a:ext cx="10515600" cy="4351338"/>
          </a:xfrm>
        </p:spPr>
        <p:txBody>
          <a:bodyPr>
            <a:normAutofit fontScale="85000" lnSpcReduction="20000"/>
          </a:bodyPr>
          <a:lstStyle/>
          <a:p>
            <a:pPr algn="just"/>
            <a:r>
              <a:rPr lang="it-IT" dirty="0">
                <a:latin typeface="Montserrat" panose="00000500000000000000" pitchFamily="2" charset="0"/>
              </a:rPr>
              <a:t>A seguito dei nuovi principi dettati dal Codice di Corporate Governance, alcune società hanno scelto di introdurre il dovere degli amministratori di perseguire il «successo sostenibile» nell’oggetto sociale, </a:t>
            </a:r>
          </a:p>
          <a:p>
            <a:pPr algn="just"/>
            <a:r>
              <a:rPr lang="it-IT" dirty="0">
                <a:latin typeface="Montserrat" panose="00000500000000000000" pitchFamily="2" charset="0"/>
              </a:rPr>
              <a:t>La società sceglie di dare un segnale più incisivo sulla concreta applicazione di queste best </a:t>
            </a:r>
            <a:r>
              <a:rPr lang="it-IT" dirty="0" err="1">
                <a:latin typeface="Montserrat" panose="00000500000000000000" pitchFamily="2" charset="0"/>
              </a:rPr>
              <a:t>practice</a:t>
            </a:r>
            <a:r>
              <a:rPr lang="it-IT" dirty="0">
                <a:latin typeface="Montserrat" panose="00000500000000000000" pitchFamily="2" charset="0"/>
              </a:rPr>
              <a:t>, inserendo nel “contratto sociale” l’impegno degli amministratori a seguire nelle proprie decisioni un processo che assicuri di perseguire la creazione di valore nel lungo termine e, in particolare, di tener conto degli interessi degli altri stakeholder.</a:t>
            </a:r>
          </a:p>
          <a:p>
            <a:pPr algn="just"/>
            <a:r>
              <a:rPr lang="it-IT" dirty="0">
                <a:latin typeface="Montserrat" panose="00000500000000000000" pitchFamily="2" charset="0"/>
              </a:rPr>
              <a:t>La trasposizione del successo sostenibile nello statuto sociale comporta l’introduzione di una regola di condotta che vincola non solo gli amministratori attuali ma anche (salvo successive modifiche statutarie) gli amministratori futuri della società, rendendo permanente la visione di lungo termine del loro agire.</a:t>
            </a:r>
          </a:p>
          <a:p>
            <a:endParaRPr lang="it-IT" dirty="0"/>
          </a:p>
          <a:p>
            <a:endParaRPr lang="it-IT" dirty="0"/>
          </a:p>
        </p:txBody>
      </p:sp>
    </p:spTree>
    <p:extLst>
      <p:ext uri="{BB962C8B-B14F-4D97-AF65-F5344CB8AC3E}">
        <p14:creationId xmlns:p14="http://schemas.microsoft.com/office/powerpoint/2010/main" val="2618389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xmlns="" id="{22587ECF-85E9-4393-9D87-8EB6F3F6C2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D2C73A9C-74CE-46A1-93C1-20E5910E8665}"/>
              </a:ext>
            </a:extLst>
          </p:cNvPr>
          <p:cNvSpPr>
            <a:spLocks noGrp="1"/>
          </p:cNvSpPr>
          <p:nvPr>
            <p:ph type="title"/>
          </p:nvPr>
        </p:nvSpPr>
        <p:spPr>
          <a:xfrm>
            <a:off x="838199" y="537883"/>
            <a:ext cx="4783697" cy="1410346"/>
          </a:xfrm>
        </p:spPr>
        <p:txBody>
          <a:bodyPr vert="horz" lIns="91440" tIns="45720" rIns="91440" bIns="45720" rtlCol="0" anchor="t">
            <a:normAutofit fontScale="90000"/>
          </a:bodyPr>
          <a:lstStyle/>
          <a:p>
            <a:r>
              <a:rPr lang="en-US" b="1" kern="1200" dirty="0" err="1">
                <a:solidFill>
                  <a:srgbClr val="FF0000"/>
                </a:solidFill>
                <a:latin typeface="Montserrat" panose="00000500000000000000" pitchFamily="2" charset="0"/>
              </a:rPr>
              <a:t>Qualche</a:t>
            </a:r>
            <a:r>
              <a:rPr lang="en-US" b="1" kern="1200" dirty="0">
                <a:solidFill>
                  <a:srgbClr val="FF0000"/>
                </a:solidFill>
                <a:latin typeface="Montserrat" panose="00000500000000000000" pitchFamily="2" charset="0"/>
              </a:rPr>
              <a:t> </a:t>
            </a:r>
            <a:r>
              <a:rPr lang="en-US" b="1" kern="1200" dirty="0" err="1">
                <a:solidFill>
                  <a:srgbClr val="FF0000"/>
                </a:solidFill>
                <a:latin typeface="Montserrat" panose="00000500000000000000" pitchFamily="2" charset="0"/>
              </a:rPr>
              <a:t>dato</a:t>
            </a:r>
            <a:r>
              <a:rPr lang="en-US" b="1" kern="1200" dirty="0">
                <a:solidFill>
                  <a:srgbClr val="FF0000"/>
                </a:solidFill>
                <a:latin typeface="Montserrat" panose="00000500000000000000" pitchFamily="2" charset="0"/>
              </a:rPr>
              <a:t> </a:t>
            </a:r>
            <a:r>
              <a:rPr lang="en-US" b="1" kern="1200" dirty="0" err="1">
                <a:solidFill>
                  <a:srgbClr val="FF0000"/>
                </a:solidFill>
                <a:latin typeface="Montserrat" panose="00000500000000000000" pitchFamily="2" charset="0"/>
              </a:rPr>
              <a:t>sulla</a:t>
            </a:r>
            <a:r>
              <a:rPr lang="en-US" b="1" kern="1200" dirty="0">
                <a:solidFill>
                  <a:srgbClr val="FF0000"/>
                </a:solidFill>
                <a:latin typeface="Montserrat" panose="00000500000000000000" pitchFamily="2" charset="0"/>
              </a:rPr>
              <a:t> </a:t>
            </a:r>
            <a:r>
              <a:rPr lang="en-US" b="1" kern="1200" dirty="0" err="1">
                <a:solidFill>
                  <a:srgbClr val="FF0000"/>
                </a:solidFill>
                <a:latin typeface="Montserrat" panose="00000500000000000000" pitchFamily="2" charset="0"/>
              </a:rPr>
              <a:t>sostenibilità</a:t>
            </a:r>
            <a:r>
              <a:rPr lang="en-US" b="1" kern="1200" dirty="0">
                <a:solidFill>
                  <a:srgbClr val="FF0000"/>
                </a:solidFill>
                <a:latin typeface="Montserrat" panose="00000500000000000000" pitchFamily="2" charset="0"/>
              </a:rPr>
              <a:t> </a:t>
            </a:r>
            <a:r>
              <a:rPr lang="en-US" b="1" kern="1200" dirty="0" err="1">
                <a:solidFill>
                  <a:srgbClr val="FF0000"/>
                </a:solidFill>
                <a:latin typeface="Montserrat" panose="00000500000000000000" pitchFamily="2" charset="0"/>
              </a:rPr>
              <a:t>delle</a:t>
            </a:r>
            <a:r>
              <a:rPr lang="en-US" b="1" kern="1200" dirty="0">
                <a:solidFill>
                  <a:srgbClr val="FF0000"/>
                </a:solidFill>
                <a:latin typeface="Montserrat" panose="00000500000000000000" pitchFamily="2" charset="0"/>
              </a:rPr>
              <a:t> </a:t>
            </a:r>
            <a:r>
              <a:rPr lang="en-US" b="1" kern="1200" dirty="0" err="1">
                <a:solidFill>
                  <a:srgbClr val="FF0000"/>
                </a:solidFill>
                <a:latin typeface="Montserrat" panose="00000500000000000000" pitchFamily="2" charset="0"/>
              </a:rPr>
              <a:t>società</a:t>
            </a:r>
            <a:r>
              <a:rPr lang="en-US" b="1" kern="1200" dirty="0">
                <a:solidFill>
                  <a:srgbClr val="FF0000"/>
                </a:solidFill>
                <a:latin typeface="Montserrat" panose="00000500000000000000" pitchFamily="2" charset="0"/>
              </a:rPr>
              <a:t> </a:t>
            </a:r>
            <a:r>
              <a:rPr lang="en-US" b="1" kern="1200" dirty="0" err="1">
                <a:solidFill>
                  <a:srgbClr val="FF0000"/>
                </a:solidFill>
                <a:latin typeface="Montserrat" panose="00000500000000000000" pitchFamily="2" charset="0"/>
              </a:rPr>
              <a:t>quotate</a:t>
            </a:r>
            <a:r>
              <a:rPr lang="en-US" b="1" kern="1200" dirty="0">
                <a:solidFill>
                  <a:srgbClr val="FF0000"/>
                </a:solidFill>
                <a:latin typeface="Montserrat" panose="00000500000000000000" pitchFamily="2" charset="0"/>
              </a:rPr>
              <a:t> </a:t>
            </a:r>
            <a:r>
              <a:rPr lang="en-US" b="1" kern="1200" dirty="0" err="1">
                <a:solidFill>
                  <a:srgbClr val="FF0000"/>
                </a:solidFill>
                <a:latin typeface="Montserrat" panose="00000500000000000000" pitchFamily="2" charset="0"/>
              </a:rPr>
              <a:t>italiane</a:t>
            </a:r>
            <a:r>
              <a:rPr lang="en-US" b="1" kern="1200" dirty="0">
                <a:solidFill>
                  <a:srgbClr val="FF0000"/>
                </a:solidFill>
                <a:latin typeface="Montserrat" panose="00000500000000000000" pitchFamily="2" charset="0"/>
              </a:rPr>
              <a:t> </a:t>
            </a:r>
          </a:p>
        </p:txBody>
      </p:sp>
      <p:sp>
        <p:nvSpPr>
          <p:cNvPr id="12" name="Segnaposto testo 11">
            <a:extLst>
              <a:ext uri="{FF2B5EF4-FFF2-40B4-BE49-F238E27FC236}">
                <a16:creationId xmlns:a16="http://schemas.microsoft.com/office/drawing/2014/main" xmlns="" id="{16C2D3C9-B5D3-43E6-978F-0B53FE3D9C13}"/>
              </a:ext>
            </a:extLst>
          </p:cNvPr>
          <p:cNvSpPr>
            <a:spLocks noGrp="1"/>
          </p:cNvSpPr>
          <p:nvPr>
            <p:ph type="body" sz="half" idx="2"/>
          </p:nvPr>
        </p:nvSpPr>
        <p:spPr>
          <a:xfrm>
            <a:off x="838199" y="2686323"/>
            <a:ext cx="4783697" cy="3433583"/>
          </a:xfrm>
        </p:spPr>
        <p:txBody>
          <a:bodyPr vert="horz" lIns="91440" tIns="45720" rIns="91440" bIns="45720" rtlCol="0">
            <a:normAutofit fontScale="92500" lnSpcReduction="20000"/>
          </a:bodyPr>
          <a:lstStyle/>
          <a:p>
            <a:r>
              <a:rPr lang="it-IT" sz="2600" dirty="0">
                <a:latin typeface="Montserrat" panose="00000500000000000000" pitchFamily="2" charset="0"/>
              </a:rPr>
              <a:t>Percentuale degli amministratori con competenze in materia di sostenibilità</a:t>
            </a:r>
          </a:p>
          <a:p>
            <a:pPr indent="-228600">
              <a:buFont typeface="Arial" panose="020B0604020202020204" pitchFamily="34" charset="0"/>
              <a:buChar char="•"/>
            </a:pPr>
            <a:endParaRPr lang="it-IT" sz="2600" dirty="0">
              <a:latin typeface="Montserrat" panose="00000500000000000000" pitchFamily="2" charset="0"/>
            </a:endParaRPr>
          </a:p>
          <a:p>
            <a:pPr indent="-228600">
              <a:buFont typeface="Arial" panose="020B0604020202020204" pitchFamily="34" charset="0"/>
              <a:buChar char="•"/>
            </a:pPr>
            <a:endParaRPr lang="it-IT" sz="2600" dirty="0">
              <a:latin typeface="Montserrat" panose="00000500000000000000" pitchFamily="2" charset="0"/>
            </a:endParaRPr>
          </a:p>
          <a:p>
            <a:pPr indent="-228600">
              <a:buFont typeface="Arial" panose="020B0604020202020204" pitchFamily="34" charset="0"/>
              <a:buChar char="•"/>
            </a:pPr>
            <a:endParaRPr lang="it-IT" sz="1700" dirty="0">
              <a:latin typeface="Montserrat" panose="00000500000000000000" pitchFamily="2" charset="0"/>
            </a:endParaRPr>
          </a:p>
          <a:p>
            <a:pPr indent="-228600">
              <a:buFont typeface="Arial" panose="020B0604020202020204" pitchFamily="34" charset="0"/>
              <a:buChar char="•"/>
            </a:pPr>
            <a:endParaRPr lang="it-IT" sz="1700" dirty="0">
              <a:latin typeface="Montserrat" panose="00000500000000000000" pitchFamily="2" charset="0"/>
            </a:endParaRPr>
          </a:p>
          <a:p>
            <a:r>
              <a:rPr lang="it-IT" sz="1700" i="1" dirty="0">
                <a:latin typeface="Montserrat" panose="00000500000000000000" pitchFamily="2" charset="0"/>
              </a:rPr>
              <a:t>Fonte: Relazione Consob sul governo societario delle società quotate italiane riferita all’anno 2021</a:t>
            </a:r>
          </a:p>
          <a:p>
            <a:pPr indent="-228600">
              <a:buFont typeface="Arial" panose="020B0604020202020204" pitchFamily="34" charset="0"/>
              <a:buChar char="•"/>
            </a:pPr>
            <a:endParaRPr lang="en-US" sz="1700" dirty="0"/>
          </a:p>
        </p:txBody>
      </p:sp>
      <p:pic>
        <p:nvPicPr>
          <p:cNvPr id="33" name="Segnaposto contenuto 32">
            <a:extLst>
              <a:ext uri="{FF2B5EF4-FFF2-40B4-BE49-F238E27FC236}">
                <a16:creationId xmlns:a16="http://schemas.microsoft.com/office/drawing/2014/main" xmlns="" id="{74D69E91-5CE9-4E0B-8D64-F5275DD61F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8424" y="1222984"/>
            <a:ext cx="5365375" cy="4211819"/>
          </a:xfrm>
          <a:prstGeom prst="rect">
            <a:avLst/>
          </a:prstGeom>
        </p:spPr>
      </p:pic>
    </p:spTree>
    <p:extLst>
      <p:ext uri="{BB962C8B-B14F-4D97-AF65-F5344CB8AC3E}">
        <p14:creationId xmlns:p14="http://schemas.microsoft.com/office/powerpoint/2010/main" val="1597278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4" descr="Immagine che contiene erba, cielo, esterni, oggetto da esterni&#10;&#10;Descrizione generata automaticamente">
            <a:extLst>
              <a:ext uri="{FF2B5EF4-FFF2-40B4-BE49-F238E27FC236}">
                <a16:creationId xmlns:a16="http://schemas.microsoft.com/office/drawing/2014/main" xmlns="" id="{4CD14C08-A42B-AB8D-0E86-E080E4C2D686}"/>
              </a:ext>
            </a:extLst>
          </p:cNvPr>
          <p:cNvPicPr>
            <a:picLocks noChangeAspect="1"/>
          </p:cNvPicPr>
          <p:nvPr/>
        </p:nvPicPr>
        <p:blipFill rotWithShape="1">
          <a:blip r:embed="rId2"/>
          <a:srcRect t="9091" r="9091"/>
          <a:stretch/>
        </p:blipFill>
        <p:spPr>
          <a:xfrm>
            <a:off x="-23516" y="10"/>
            <a:ext cx="12191980" cy="6857990"/>
          </a:xfrm>
          <a:prstGeom prst="rect">
            <a:avLst/>
          </a:prstGeom>
        </p:spPr>
      </p:pic>
      <p:sp>
        <p:nvSpPr>
          <p:cNvPr id="21" name="Rectangle 16">
            <a:extLst>
              <a:ext uri="{FF2B5EF4-FFF2-40B4-BE49-F238E27FC236}">
                <a16:creationId xmlns:a16="http://schemas.microsoft.com/office/drawing/2014/main" xmlns="" id="{724CD679-7405-4CD3-A92A-9469F279A5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D08A9E93-7A6A-4302-A1F5-2207D48D8CE8}"/>
              </a:ext>
            </a:extLst>
          </p:cNvPr>
          <p:cNvSpPr>
            <a:spLocks noGrp="1"/>
          </p:cNvSpPr>
          <p:nvPr>
            <p:ph type="title"/>
          </p:nvPr>
        </p:nvSpPr>
        <p:spPr>
          <a:xfrm>
            <a:off x="594804" y="640264"/>
            <a:ext cx="5369898" cy="1278478"/>
          </a:xfrm>
        </p:spPr>
        <p:txBody>
          <a:bodyPr>
            <a:noAutofit/>
          </a:bodyPr>
          <a:lstStyle/>
          <a:p>
            <a:r>
              <a:rPr lang="it-IT" sz="3200" dirty="0">
                <a:solidFill>
                  <a:schemeClr val="accent4"/>
                </a:solidFill>
                <a:latin typeface="Montserrat" panose="00000500000000000000" pitchFamily="2" charset="0"/>
              </a:rPr>
              <a:t>Che cos’è la sostenibilità</a:t>
            </a:r>
            <a:br>
              <a:rPr lang="it-IT" sz="3200" dirty="0">
                <a:solidFill>
                  <a:schemeClr val="accent4"/>
                </a:solidFill>
                <a:latin typeface="Montserrat" panose="00000500000000000000" pitchFamily="2" charset="0"/>
              </a:rPr>
            </a:br>
            <a:r>
              <a:rPr lang="it-IT" sz="3200" dirty="0">
                <a:solidFill>
                  <a:schemeClr val="accent4"/>
                </a:solidFill>
                <a:latin typeface="Montserrat" panose="00000500000000000000" pitchFamily="2" charset="0"/>
              </a:rPr>
              <a:t>dell’impresa?</a:t>
            </a:r>
          </a:p>
        </p:txBody>
      </p:sp>
      <p:sp>
        <p:nvSpPr>
          <p:cNvPr id="3" name="Segnaposto contenuto 2">
            <a:extLst>
              <a:ext uri="{FF2B5EF4-FFF2-40B4-BE49-F238E27FC236}">
                <a16:creationId xmlns:a16="http://schemas.microsoft.com/office/drawing/2014/main" xmlns="" id="{73EF11B3-B4CE-430F-896A-9DB1215B788D}"/>
              </a:ext>
            </a:extLst>
          </p:cNvPr>
          <p:cNvSpPr>
            <a:spLocks noGrp="1"/>
          </p:cNvSpPr>
          <p:nvPr>
            <p:ph idx="1"/>
          </p:nvPr>
        </p:nvSpPr>
        <p:spPr>
          <a:xfrm>
            <a:off x="594804" y="2166423"/>
            <a:ext cx="5234795" cy="3944089"/>
          </a:xfrm>
        </p:spPr>
        <p:txBody>
          <a:bodyPr>
            <a:normAutofit fontScale="92500" lnSpcReduction="20000"/>
          </a:bodyPr>
          <a:lstStyle/>
          <a:p>
            <a:pPr algn="just"/>
            <a:r>
              <a:rPr lang="it-IT" altLang="it-IT" sz="2200" dirty="0">
                <a:latin typeface="Montserrat" panose="020B0604020202020204" pitchFamily="2" charset="0"/>
              </a:rPr>
              <a:t>La sostenibilità è la capacità di un’organizzazione di continuare la sua attività indefinitamente, avendo preso in considerazione i relativi impatti sulle risorse naturali, sociali e umane (</a:t>
            </a:r>
            <a:r>
              <a:rPr lang="it-IT" altLang="it-IT" sz="2200" i="1" dirty="0" err="1">
                <a:latin typeface="Montserrat" panose="020B0604020202020204" pitchFamily="2" charset="0"/>
              </a:rPr>
              <a:t>AccountAbility</a:t>
            </a:r>
            <a:r>
              <a:rPr lang="it-IT" altLang="it-IT" sz="2200" i="1" dirty="0">
                <a:latin typeface="Montserrat" panose="020B0604020202020204" pitchFamily="2" charset="0"/>
              </a:rPr>
              <a:t>, 1999</a:t>
            </a:r>
            <a:r>
              <a:rPr lang="it-IT" altLang="it-IT" sz="2200" dirty="0">
                <a:latin typeface="Montserrat" panose="020B0604020202020204" pitchFamily="2" charset="0"/>
              </a:rPr>
              <a:t>)</a:t>
            </a:r>
          </a:p>
          <a:p>
            <a:pPr marL="0" indent="0" algn="just">
              <a:buNone/>
            </a:pPr>
            <a:endParaRPr lang="it-IT" altLang="it-IT" sz="2200" dirty="0">
              <a:latin typeface="Montserrat" panose="020B0604020202020204" pitchFamily="2" charset="0"/>
            </a:endParaRPr>
          </a:p>
          <a:p>
            <a:pPr algn="just"/>
            <a:r>
              <a:rPr lang="it-IT" altLang="it-IT" sz="2200" dirty="0">
                <a:latin typeface="Montserrat" panose="020B0604020202020204" pitchFamily="2" charset="0"/>
              </a:rPr>
              <a:t>Per sviluppo sostenibile si intende uno sviluppo in grado di assicurare «il soddisfacimento dei bisogni della generazione presente senza compromettere la possibilità delle generazioni future di realizzare i propri». (</a:t>
            </a:r>
            <a:r>
              <a:rPr lang="en-US" altLang="it-IT" sz="2200" i="1" dirty="0">
                <a:latin typeface="Montserrat" panose="020B0604020202020204" pitchFamily="2" charset="0"/>
              </a:rPr>
              <a:t>“</a:t>
            </a:r>
            <a:r>
              <a:rPr lang="en-US" altLang="it-IT" sz="2200" i="1" dirty="0" err="1">
                <a:latin typeface="Montserrat" panose="020B0604020202020204" pitchFamily="2" charset="0"/>
              </a:rPr>
              <a:t>OurCommon</a:t>
            </a:r>
            <a:r>
              <a:rPr lang="en-US" altLang="it-IT" sz="2200" i="1" dirty="0">
                <a:latin typeface="Montserrat" panose="020B0604020202020204" pitchFamily="2" charset="0"/>
              </a:rPr>
              <a:t> Future”, </a:t>
            </a:r>
            <a:r>
              <a:rPr lang="en-US" altLang="it-IT" sz="2200" i="1" dirty="0" err="1">
                <a:latin typeface="Montserrat" panose="020B0604020202020204" pitchFamily="2" charset="0"/>
              </a:rPr>
              <a:t>Commissione</a:t>
            </a:r>
            <a:r>
              <a:rPr lang="en-US" altLang="it-IT" sz="2200" i="1" dirty="0">
                <a:latin typeface="Montserrat" panose="020B0604020202020204" pitchFamily="2" charset="0"/>
              </a:rPr>
              <a:t> </a:t>
            </a:r>
            <a:r>
              <a:rPr lang="en-US" altLang="it-IT" sz="2200" i="1" dirty="0" err="1">
                <a:latin typeface="Montserrat" panose="020B0604020202020204" pitchFamily="2" charset="0"/>
              </a:rPr>
              <a:t>Bruntland</a:t>
            </a:r>
            <a:r>
              <a:rPr lang="en-US" altLang="it-IT" sz="2200" i="1" dirty="0">
                <a:latin typeface="Montserrat" panose="020B0604020202020204" pitchFamily="2" charset="0"/>
              </a:rPr>
              <a:t>, 1987</a:t>
            </a:r>
            <a:r>
              <a:rPr lang="en-US" altLang="it-IT" sz="2200" dirty="0">
                <a:latin typeface="Montserrat" panose="020B0604020202020204" pitchFamily="2" charset="0"/>
              </a:rPr>
              <a:t>)</a:t>
            </a:r>
          </a:p>
          <a:p>
            <a:endParaRPr lang="it-IT" sz="1500" dirty="0"/>
          </a:p>
        </p:txBody>
      </p:sp>
    </p:spTree>
    <p:extLst>
      <p:ext uri="{BB962C8B-B14F-4D97-AF65-F5344CB8AC3E}">
        <p14:creationId xmlns:p14="http://schemas.microsoft.com/office/powerpoint/2010/main" val="3915486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1A95671B-3CC6-4792-9114-B74FAEA224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xmlns="" id="{5ED043DD-7784-4E14-9DC2-9E09E66196E9}"/>
              </a:ext>
            </a:extLst>
          </p:cNvPr>
          <p:cNvSpPr>
            <a:spLocks noGrp="1"/>
          </p:cNvSpPr>
          <p:nvPr>
            <p:ph type="title"/>
          </p:nvPr>
        </p:nvSpPr>
        <p:spPr>
          <a:xfrm>
            <a:off x="331578" y="4392118"/>
            <a:ext cx="3550876" cy="1739260"/>
          </a:xfrm>
        </p:spPr>
        <p:txBody>
          <a:bodyPr vert="horz" lIns="91440" tIns="45720" rIns="91440" bIns="45720" rtlCol="0" anchor="ctr">
            <a:normAutofit fontScale="90000"/>
          </a:bodyPr>
          <a:lstStyle/>
          <a:p>
            <a:r>
              <a:rPr lang="it-IT" sz="3400" b="1" kern="1200" dirty="0">
                <a:solidFill>
                  <a:srgbClr val="FF0000"/>
                </a:solidFill>
                <a:latin typeface="Montserrat" panose="00000500000000000000" pitchFamily="2" charset="0"/>
              </a:rPr>
              <a:t>Società quotate italiane e fattori ESG</a:t>
            </a:r>
          </a:p>
        </p:txBody>
      </p:sp>
      <p:pic>
        <p:nvPicPr>
          <p:cNvPr id="8" name="Segnaposto contenuto 7" descr="Immagine che contiene tavolo&#10;&#10;Descrizione generata automaticamente">
            <a:extLst>
              <a:ext uri="{FF2B5EF4-FFF2-40B4-BE49-F238E27FC236}">
                <a16:creationId xmlns:a16="http://schemas.microsoft.com/office/drawing/2014/main" xmlns="" id="{42D8B451-8283-4B77-B4A2-17044AAAFA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157" y="346694"/>
            <a:ext cx="10795685" cy="3508597"/>
          </a:xfrm>
          <a:prstGeom prst="rect">
            <a:avLst/>
          </a:prstGeom>
        </p:spPr>
      </p:pic>
      <p:sp>
        <p:nvSpPr>
          <p:cNvPr id="6" name="Segnaposto testo 5">
            <a:extLst>
              <a:ext uri="{FF2B5EF4-FFF2-40B4-BE49-F238E27FC236}">
                <a16:creationId xmlns:a16="http://schemas.microsoft.com/office/drawing/2014/main" xmlns="" id="{12176D23-C142-4833-9304-CE72A6F6540F}"/>
              </a:ext>
            </a:extLst>
          </p:cNvPr>
          <p:cNvSpPr>
            <a:spLocks noGrp="1"/>
          </p:cNvSpPr>
          <p:nvPr>
            <p:ph type="body" sz="half" idx="2"/>
          </p:nvPr>
        </p:nvSpPr>
        <p:spPr>
          <a:xfrm>
            <a:off x="4527031" y="4643206"/>
            <a:ext cx="7105336" cy="1937476"/>
          </a:xfrm>
        </p:spPr>
        <p:txBody>
          <a:bodyPr vert="horz" lIns="91440" tIns="45720" rIns="91440" bIns="45720" rtlCol="0" anchor="t">
            <a:normAutofit lnSpcReduction="10000"/>
          </a:bodyPr>
          <a:lstStyle/>
          <a:p>
            <a:pPr algn="just"/>
            <a:r>
              <a:rPr lang="it-IT" sz="1800" dirty="0">
                <a:latin typeface="Montserrat" panose="00000500000000000000" pitchFamily="2" charset="0"/>
              </a:rPr>
              <a:t>Il Rapporto Consob 2020 sulla rendicontazione non finanziaria delle società quotate italiane registra un aumento dei Piani Strategici contenenti fattori ESG o gli Obiettivi di Sostenibilità di cui all’Agenda ONU 2030.</a:t>
            </a:r>
          </a:p>
          <a:p>
            <a:pPr algn="just"/>
            <a:endParaRPr lang="it-IT" sz="1800" dirty="0">
              <a:latin typeface="Montserrat" panose="00000500000000000000" pitchFamily="2" charset="0"/>
            </a:endParaRPr>
          </a:p>
          <a:p>
            <a:pPr algn="just"/>
            <a:r>
              <a:rPr lang="it-IT" sz="1800" i="1" dirty="0">
                <a:latin typeface="Montserrat" panose="00000500000000000000" pitchFamily="2" charset="0"/>
              </a:rPr>
              <a:t>Fonte: Rapporto Consob 2020 sulla rendicontazione non finanziaria delle società quotate italiane, </a:t>
            </a:r>
            <a:r>
              <a:rPr lang="it-IT" sz="1800" i="1" dirty="0" err="1">
                <a:latin typeface="Montserrat" panose="00000500000000000000" pitchFamily="2" charset="0"/>
              </a:rPr>
              <a:t>pg</a:t>
            </a:r>
            <a:r>
              <a:rPr lang="it-IT" sz="1800" i="1" dirty="0">
                <a:latin typeface="Montserrat" panose="00000500000000000000" pitchFamily="2" charset="0"/>
              </a:rPr>
              <a:t>. 30.</a:t>
            </a:r>
          </a:p>
          <a:p>
            <a:pPr algn="just"/>
            <a:endParaRPr lang="it-IT" sz="1800" dirty="0">
              <a:latin typeface="Montserrat" panose="00000500000000000000" pitchFamily="2" charset="0"/>
            </a:endParaRPr>
          </a:p>
        </p:txBody>
      </p:sp>
    </p:spTree>
    <p:extLst>
      <p:ext uri="{BB962C8B-B14F-4D97-AF65-F5344CB8AC3E}">
        <p14:creationId xmlns:p14="http://schemas.microsoft.com/office/powerpoint/2010/main" val="3698175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numero diapositiva 5">
            <a:extLst>
              <a:ext uri="{FF2B5EF4-FFF2-40B4-BE49-F238E27FC236}">
                <a16:creationId xmlns:a16="http://schemas.microsoft.com/office/drawing/2014/main" xmlns="" id="{974B9D39-1C6E-4DE2-93FC-4BCDDF55F2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47F3940-6DB6-4578-A4AB-FAE418539AF4}" type="slidenum">
              <a:rPr lang="it-IT" altLang="it-IT" sz="1200">
                <a:solidFill>
                  <a:schemeClr val="bg1"/>
                </a:solidFill>
              </a:rPr>
              <a:pPr>
                <a:spcBef>
                  <a:spcPct val="0"/>
                </a:spcBef>
                <a:buFontTx/>
                <a:buNone/>
              </a:pPr>
              <a:t>41</a:t>
            </a:fld>
            <a:endParaRPr lang="it-IT" altLang="it-IT" sz="1200">
              <a:solidFill>
                <a:schemeClr val="bg1"/>
              </a:solidFill>
            </a:endParaRPr>
          </a:p>
        </p:txBody>
      </p:sp>
      <p:sp>
        <p:nvSpPr>
          <p:cNvPr id="73731" name="Rectangle 2">
            <a:extLst>
              <a:ext uri="{FF2B5EF4-FFF2-40B4-BE49-F238E27FC236}">
                <a16:creationId xmlns:a16="http://schemas.microsoft.com/office/drawing/2014/main" xmlns="" id="{94BE71AB-F62B-4577-831C-F4DA5F6D31F8}"/>
              </a:ext>
            </a:extLst>
          </p:cNvPr>
          <p:cNvSpPr>
            <a:spLocks noGrp="1" noChangeArrowheads="1"/>
          </p:cNvSpPr>
          <p:nvPr>
            <p:ph type="title"/>
          </p:nvPr>
        </p:nvSpPr>
        <p:spPr/>
        <p:txBody>
          <a:bodyPr>
            <a:normAutofit/>
          </a:bodyPr>
          <a:lstStyle/>
          <a:p>
            <a:pPr eaLnBrk="1" hangingPunct="1"/>
            <a:r>
              <a:rPr lang="it-IT" altLang="it-IT" sz="4000" b="1" dirty="0">
                <a:solidFill>
                  <a:srgbClr val="00B050"/>
                </a:solidFill>
              </a:rPr>
              <a:t>Come si dimostra la “coscienza” di un’azienda?</a:t>
            </a:r>
          </a:p>
        </p:txBody>
      </p:sp>
      <p:sp>
        <p:nvSpPr>
          <p:cNvPr id="73732" name="Text Box 4">
            <a:extLst>
              <a:ext uri="{FF2B5EF4-FFF2-40B4-BE49-F238E27FC236}">
                <a16:creationId xmlns:a16="http://schemas.microsoft.com/office/drawing/2014/main" xmlns="" id="{E581A415-54CC-4CC0-BE1B-6A7B54FBFFB2}"/>
              </a:ext>
            </a:extLst>
          </p:cNvPr>
          <p:cNvSpPr txBox="1">
            <a:spLocks noChangeArrowheads="1"/>
          </p:cNvSpPr>
          <p:nvPr/>
        </p:nvSpPr>
        <p:spPr bwMode="auto">
          <a:xfrm>
            <a:off x="1774826" y="2781300"/>
            <a:ext cx="3046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80000"/>
              </a:buClr>
              <a:buFontTx/>
              <a:buNone/>
            </a:pPr>
            <a:r>
              <a:rPr lang="it-IT" altLang="it-IT" sz="2400" b="1" i="1"/>
              <a:t>Corporate </a:t>
            </a:r>
          </a:p>
          <a:p>
            <a:pPr eaLnBrk="1" hangingPunct="1">
              <a:spcBef>
                <a:spcPct val="0"/>
              </a:spcBef>
              <a:buClr>
                <a:srgbClr val="A80000"/>
              </a:buClr>
              <a:buFontTx/>
              <a:buNone/>
            </a:pPr>
            <a:r>
              <a:rPr lang="it-IT" altLang="it-IT" sz="2400" b="1" i="1"/>
              <a:t>Social Responsibility</a:t>
            </a:r>
          </a:p>
        </p:txBody>
      </p:sp>
      <p:sp>
        <p:nvSpPr>
          <p:cNvPr id="73733" name="Text Box 5">
            <a:extLst>
              <a:ext uri="{FF2B5EF4-FFF2-40B4-BE49-F238E27FC236}">
                <a16:creationId xmlns:a16="http://schemas.microsoft.com/office/drawing/2014/main" xmlns="" id="{3E320C51-E112-407E-B141-0920DBFC9273}"/>
              </a:ext>
            </a:extLst>
          </p:cNvPr>
          <p:cNvSpPr txBox="1">
            <a:spLocks noChangeArrowheads="1"/>
          </p:cNvSpPr>
          <p:nvPr/>
        </p:nvSpPr>
        <p:spPr bwMode="auto">
          <a:xfrm>
            <a:off x="5172076" y="1801813"/>
            <a:ext cx="2046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80000"/>
              </a:buClr>
              <a:buFontTx/>
              <a:buNone/>
            </a:pPr>
            <a:r>
              <a:rPr lang="it-IT" altLang="it-IT" sz="2400" b="1" dirty="0">
                <a:solidFill>
                  <a:srgbClr val="808080"/>
                </a:solidFill>
              </a:rPr>
              <a:t>Codice Etico</a:t>
            </a:r>
          </a:p>
        </p:txBody>
      </p:sp>
      <p:sp>
        <p:nvSpPr>
          <p:cNvPr id="73734" name="Text Box 6">
            <a:extLst>
              <a:ext uri="{FF2B5EF4-FFF2-40B4-BE49-F238E27FC236}">
                <a16:creationId xmlns:a16="http://schemas.microsoft.com/office/drawing/2014/main" xmlns="" id="{82637322-5042-4649-9AB3-3F8276DD2DDE}"/>
              </a:ext>
            </a:extLst>
          </p:cNvPr>
          <p:cNvSpPr txBox="1">
            <a:spLocks noChangeArrowheads="1"/>
          </p:cNvSpPr>
          <p:nvPr/>
        </p:nvSpPr>
        <p:spPr bwMode="auto">
          <a:xfrm>
            <a:off x="7464425" y="2438400"/>
            <a:ext cx="2624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80000"/>
              </a:buClr>
              <a:buFontTx/>
              <a:buNone/>
            </a:pPr>
            <a:r>
              <a:rPr lang="it-IT" altLang="it-IT" sz="2000" b="1">
                <a:solidFill>
                  <a:srgbClr val="808080"/>
                </a:solidFill>
              </a:rPr>
              <a:t>Bilancio Ambientale</a:t>
            </a:r>
          </a:p>
        </p:txBody>
      </p:sp>
      <p:sp>
        <p:nvSpPr>
          <p:cNvPr id="73735" name="Text Box 7">
            <a:extLst>
              <a:ext uri="{FF2B5EF4-FFF2-40B4-BE49-F238E27FC236}">
                <a16:creationId xmlns:a16="http://schemas.microsoft.com/office/drawing/2014/main" xmlns="" id="{F95CA150-D5CF-458E-A0AA-191DAF676CC1}"/>
              </a:ext>
            </a:extLst>
          </p:cNvPr>
          <p:cNvSpPr txBox="1">
            <a:spLocks noChangeArrowheads="1"/>
          </p:cNvSpPr>
          <p:nvPr/>
        </p:nvSpPr>
        <p:spPr bwMode="auto">
          <a:xfrm>
            <a:off x="7464426" y="3022600"/>
            <a:ext cx="2149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80000"/>
              </a:buClr>
              <a:buFontTx/>
              <a:buNone/>
            </a:pPr>
            <a:r>
              <a:rPr lang="it-IT" altLang="it-IT" sz="2000" b="1">
                <a:solidFill>
                  <a:srgbClr val="808080"/>
                </a:solidFill>
              </a:rPr>
              <a:t>Bilancio Sociale</a:t>
            </a:r>
          </a:p>
        </p:txBody>
      </p:sp>
      <p:sp>
        <p:nvSpPr>
          <p:cNvPr id="73736" name="Text Box 7">
            <a:extLst>
              <a:ext uri="{FF2B5EF4-FFF2-40B4-BE49-F238E27FC236}">
                <a16:creationId xmlns:a16="http://schemas.microsoft.com/office/drawing/2014/main" xmlns="" id="{F9CE8DFC-C3AD-441D-BE39-B3B359172EC4}"/>
              </a:ext>
            </a:extLst>
          </p:cNvPr>
          <p:cNvSpPr txBox="1">
            <a:spLocks noChangeArrowheads="1"/>
          </p:cNvSpPr>
          <p:nvPr/>
        </p:nvSpPr>
        <p:spPr bwMode="auto">
          <a:xfrm>
            <a:off x="7464426" y="3670301"/>
            <a:ext cx="3203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80000"/>
              </a:buClr>
              <a:buFontTx/>
              <a:buNone/>
            </a:pPr>
            <a:r>
              <a:rPr lang="it-IT" altLang="it-IT" sz="2000" b="1">
                <a:solidFill>
                  <a:srgbClr val="808080"/>
                </a:solidFill>
              </a:rPr>
              <a:t>Report di sostenibilità    (GRI)</a:t>
            </a:r>
          </a:p>
        </p:txBody>
      </p:sp>
      <p:sp>
        <p:nvSpPr>
          <p:cNvPr id="73737" name="Text Box 7">
            <a:extLst>
              <a:ext uri="{FF2B5EF4-FFF2-40B4-BE49-F238E27FC236}">
                <a16:creationId xmlns:a16="http://schemas.microsoft.com/office/drawing/2014/main" xmlns="" id="{E2F245B9-7608-40B5-BA2A-3491C5358E56}"/>
              </a:ext>
            </a:extLst>
          </p:cNvPr>
          <p:cNvSpPr txBox="1">
            <a:spLocks noChangeArrowheads="1"/>
          </p:cNvSpPr>
          <p:nvPr/>
        </p:nvSpPr>
        <p:spPr bwMode="auto">
          <a:xfrm>
            <a:off x="5057775" y="5199063"/>
            <a:ext cx="2482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80000"/>
              </a:buClr>
              <a:buFontTx/>
              <a:buNone/>
            </a:pPr>
            <a:r>
              <a:rPr lang="it-IT" altLang="it-IT" sz="2400" b="1" dirty="0">
                <a:solidFill>
                  <a:srgbClr val="808080"/>
                </a:solidFill>
              </a:rPr>
              <a:t>Rating “sociali”</a:t>
            </a:r>
          </a:p>
        </p:txBody>
      </p:sp>
      <p:sp>
        <p:nvSpPr>
          <p:cNvPr id="15" name="Parentesi graffa chiusa 14">
            <a:extLst>
              <a:ext uri="{FF2B5EF4-FFF2-40B4-BE49-F238E27FC236}">
                <a16:creationId xmlns:a16="http://schemas.microsoft.com/office/drawing/2014/main" xmlns="" id="{D8D10E6A-E055-478B-9B5D-5AEDD4FFD2FB}"/>
              </a:ext>
            </a:extLst>
          </p:cNvPr>
          <p:cNvSpPr/>
          <p:nvPr/>
        </p:nvSpPr>
        <p:spPr>
          <a:xfrm flipH="1">
            <a:off x="7175501" y="2420939"/>
            <a:ext cx="504825" cy="2016125"/>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it-IT"/>
          </a:p>
        </p:txBody>
      </p:sp>
      <p:sp>
        <p:nvSpPr>
          <p:cNvPr id="73739" name="Text Box 5">
            <a:extLst>
              <a:ext uri="{FF2B5EF4-FFF2-40B4-BE49-F238E27FC236}">
                <a16:creationId xmlns:a16="http://schemas.microsoft.com/office/drawing/2014/main" xmlns="" id="{72F545FC-9664-468E-A080-5EA5BC272811}"/>
              </a:ext>
            </a:extLst>
          </p:cNvPr>
          <p:cNvSpPr txBox="1">
            <a:spLocks noChangeArrowheads="1"/>
          </p:cNvSpPr>
          <p:nvPr/>
        </p:nvSpPr>
        <p:spPr bwMode="auto">
          <a:xfrm>
            <a:off x="5057776" y="2565400"/>
            <a:ext cx="21177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A80000"/>
              </a:buClr>
              <a:buFontTx/>
              <a:buNone/>
            </a:pPr>
            <a:r>
              <a:rPr lang="it-IT" altLang="it-IT" sz="2400" b="1" dirty="0">
                <a:solidFill>
                  <a:srgbClr val="808080"/>
                </a:solidFill>
              </a:rPr>
              <a:t>Bilancio di </a:t>
            </a:r>
          </a:p>
          <a:p>
            <a:pPr eaLnBrk="1" hangingPunct="1">
              <a:spcBef>
                <a:spcPct val="0"/>
              </a:spcBef>
              <a:buClr>
                <a:srgbClr val="A80000"/>
              </a:buClr>
              <a:buFontTx/>
              <a:buNone/>
            </a:pPr>
            <a:r>
              <a:rPr lang="it-IT" altLang="it-IT" sz="2400" b="1" dirty="0">
                <a:solidFill>
                  <a:srgbClr val="808080"/>
                </a:solidFill>
              </a:rPr>
              <a:t>Sostenibilità/Bilancio Integrato</a:t>
            </a:r>
          </a:p>
        </p:txBody>
      </p:sp>
      <p:sp>
        <p:nvSpPr>
          <p:cNvPr id="28" name="Ovale 27">
            <a:extLst>
              <a:ext uri="{FF2B5EF4-FFF2-40B4-BE49-F238E27FC236}">
                <a16:creationId xmlns:a16="http://schemas.microsoft.com/office/drawing/2014/main" xmlns="" id="{22400834-11E3-467D-A333-816FE74B32F2}"/>
              </a:ext>
            </a:extLst>
          </p:cNvPr>
          <p:cNvSpPr/>
          <p:nvPr/>
        </p:nvSpPr>
        <p:spPr>
          <a:xfrm>
            <a:off x="4552950" y="1782763"/>
            <a:ext cx="420688" cy="4000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000" dirty="0">
                <a:solidFill>
                  <a:schemeClr val="tx1"/>
                </a:solidFill>
              </a:rPr>
              <a:t>1</a:t>
            </a:r>
          </a:p>
        </p:txBody>
      </p:sp>
      <p:sp>
        <p:nvSpPr>
          <p:cNvPr id="29" name="Ovale 28">
            <a:extLst>
              <a:ext uri="{FF2B5EF4-FFF2-40B4-BE49-F238E27FC236}">
                <a16:creationId xmlns:a16="http://schemas.microsoft.com/office/drawing/2014/main" xmlns="" id="{3C96FE9B-39D0-4AC0-A796-FD182736ADB0}"/>
              </a:ext>
            </a:extLst>
          </p:cNvPr>
          <p:cNvSpPr/>
          <p:nvPr/>
        </p:nvSpPr>
        <p:spPr>
          <a:xfrm>
            <a:off x="4552950" y="2781300"/>
            <a:ext cx="420688" cy="40163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000" dirty="0">
                <a:solidFill>
                  <a:schemeClr val="tx1"/>
                </a:solidFill>
              </a:rPr>
              <a:t>2</a:t>
            </a:r>
          </a:p>
        </p:txBody>
      </p:sp>
      <p:sp>
        <p:nvSpPr>
          <p:cNvPr id="30" name="Ovale 29">
            <a:extLst>
              <a:ext uri="{FF2B5EF4-FFF2-40B4-BE49-F238E27FC236}">
                <a16:creationId xmlns:a16="http://schemas.microsoft.com/office/drawing/2014/main" xmlns="" id="{03296FD8-3F03-4A4D-830E-2185EDF60F89}"/>
              </a:ext>
            </a:extLst>
          </p:cNvPr>
          <p:cNvSpPr/>
          <p:nvPr/>
        </p:nvSpPr>
        <p:spPr>
          <a:xfrm>
            <a:off x="4552950" y="5230813"/>
            <a:ext cx="420688" cy="4000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000" dirty="0">
                <a:solidFill>
                  <a:schemeClr val="tx1"/>
                </a:solidFill>
              </a:rPr>
              <a:t>3</a:t>
            </a: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08E97D9-1FAD-4ACB-BB24-04ED3FE69534}"/>
              </a:ext>
            </a:extLst>
          </p:cNvPr>
          <p:cNvSpPr>
            <a:spLocks noGrp="1"/>
          </p:cNvSpPr>
          <p:nvPr>
            <p:ph type="title"/>
          </p:nvPr>
        </p:nvSpPr>
        <p:spPr/>
        <p:txBody>
          <a:bodyPr/>
          <a:lstStyle/>
          <a:p>
            <a:r>
              <a:rPr lang="it-IT" b="1" dirty="0">
                <a:solidFill>
                  <a:schemeClr val="accent4"/>
                </a:solidFill>
              </a:rPr>
              <a:t>Come si dimostra la «coscienza» di un’azienda? </a:t>
            </a:r>
          </a:p>
        </p:txBody>
      </p:sp>
      <p:graphicFrame>
        <p:nvGraphicFramePr>
          <p:cNvPr id="4" name="Segnaposto contenuto 3">
            <a:extLst>
              <a:ext uri="{FF2B5EF4-FFF2-40B4-BE49-F238E27FC236}">
                <a16:creationId xmlns:a16="http://schemas.microsoft.com/office/drawing/2014/main" xmlns="" id="{659756DF-D416-4AF1-9D5F-936CE9F16B8A}"/>
              </a:ext>
            </a:extLst>
          </p:cNvPr>
          <p:cNvGraphicFramePr>
            <a:graphicFrameLocks noGrp="1"/>
          </p:cNvGraphicFramePr>
          <p:nvPr>
            <p:ph idx="1"/>
            <p:extLst>
              <p:ext uri="{D42A27DB-BD31-4B8C-83A1-F6EECF244321}">
                <p14:modId xmlns:p14="http://schemas.microsoft.com/office/powerpoint/2010/main" val="2791836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2067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7981B7B8-6BC6-4CC2-9F49-B49C31FD756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solidFill>
                  <a:schemeClr val="accent4">
                    <a:lumMod val="75000"/>
                  </a:schemeClr>
                </a:solidFill>
              </a:rPr>
              <a:t>La </a:t>
            </a:r>
            <a:r>
              <a:rPr lang="en-US" sz="5400" dirty="0" err="1">
                <a:solidFill>
                  <a:schemeClr val="accent4">
                    <a:lumMod val="75000"/>
                  </a:schemeClr>
                </a:solidFill>
              </a:rPr>
              <a:t>certificazione</a:t>
            </a:r>
            <a:r>
              <a:rPr lang="en-US" sz="5400" dirty="0">
                <a:solidFill>
                  <a:schemeClr val="accent4">
                    <a:lumMod val="75000"/>
                  </a:schemeClr>
                </a:solidFill>
              </a:rPr>
              <a:t> B-Corp</a:t>
            </a:r>
          </a:p>
        </p:txBody>
      </p:sp>
      <p:sp>
        <p:nvSpPr>
          <p:cNvPr id="14"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xmlns="" id="{D9496790-6C55-425A-B717-9D2EB754C32E}"/>
              </a:ext>
            </a:extLst>
          </p:cNvPr>
          <p:cNvSpPr>
            <a:spLocks noGrp="1"/>
          </p:cNvSpPr>
          <p:nvPr>
            <p:ph sz="half" idx="1"/>
          </p:nvPr>
        </p:nvSpPr>
        <p:spPr>
          <a:xfrm>
            <a:off x="572493" y="2071316"/>
            <a:ext cx="6713552" cy="4119172"/>
          </a:xfrm>
        </p:spPr>
        <p:txBody>
          <a:bodyPr vert="horz" lIns="91440" tIns="45720" rIns="91440" bIns="45720" rtlCol="0" anchor="t">
            <a:normAutofit/>
          </a:bodyPr>
          <a:lstStyle/>
          <a:p>
            <a:pPr algn="just"/>
            <a:r>
              <a:rPr lang="it-IT" dirty="0">
                <a:latin typeface="+mj-lt"/>
              </a:rPr>
              <a:t>La certificazione B-Corp serve ad dimostrare il soddisfacimento di elevati standard di responsabilità, trasparenza e prestazioni verificati. </a:t>
            </a:r>
          </a:p>
          <a:p>
            <a:pPr algn="just"/>
            <a:r>
              <a:rPr lang="it-IT" dirty="0">
                <a:latin typeface="+mj-lt"/>
              </a:rPr>
              <a:t>Le imprese certificate B-Corp si impegnano in particolare a garantire un impatto positivo sull’ambiente, sui propri dipendenti e sulla società, con l’obiettivo di conciliare il profitto con l’etica e la sostenibilità. </a:t>
            </a:r>
          </a:p>
          <a:p>
            <a:endParaRPr lang="en-US" sz="2200" dirty="0"/>
          </a:p>
        </p:txBody>
      </p:sp>
      <p:pic>
        <p:nvPicPr>
          <p:cNvPr id="7" name="Segnaposto contenuto 6" descr="Immagine che contiene testo, verde, bevanda, verdura&#10;&#10;Descrizione generata automaticamente">
            <a:extLst>
              <a:ext uri="{FF2B5EF4-FFF2-40B4-BE49-F238E27FC236}">
                <a16:creationId xmlns:a16="http://schemas.microsoft.com/office/drawing/2014/main" xmlns="" id="{BC9E2419-EBAA-47C0-845B-291B4DC4C901}"/>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598" r="2194" b="-3"/>
          <a:stretch/>
        </p:blipFill>
        <p:spPr>
          <a:xfrm>
            <a:off x="7675658" y="2093976"/>
            <a:ext cx="3941064" cy="4096512"/>
          </a:xfrm>
          <a:prstGeom prst="rect">
            <a:avLst/>
          </a:prstGeom>
        </p:spPr>
      </p:pic>
    </p:spTree>
    <p:extLst>
      <p:ext uri="{BB962C8B-B14F-4D97-AF65-F5344CB8AC3E}">
        <p14:creationId xmlns:p14="http://schemas.microsoft.com/office/powerpoint/2010/main" val="1402445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432301B-9519-C0F2-CE19-FFE254A63418}"/>
              </a:ext>
            </a:extLst>
          </p:cNvPr>
          <p:cNvSpPr>
            <a:spLocks noGrp="1"/>
          </p:cNvSpPr>
          <p:nvPr>
            <p:ph type="title" idx="4294967295"/>
          </p:nvPr>
        </p:nvSpPr>
        <p:spPr>
          <a:xfrm>
            <a:off x="1269507" y="1748902"/>
            <a:ext cx="9792070" cy="2467167"/>
          </a:xfrm>
        </p:spPr>
        <p:txBody>
          <a:bodyPr>
            <a:noAutofit/>
          </a:bodyPr>
          <a:lstStyle/>
          <a:p>
            <a:pPr algn="ctr"/>
            <a:r>
              <a:rPr lang="it-IT" sz="6000" b="1" dirty="0">
                <a:solidFill>
                  <a:srgbClr val="C00000"/>
                </a:solidFill>
              </a:rPr>
              <a:t>Focus: </a:t>
            </a:r>
            <a:br>
              <a:rPr lang="it-IT" sz="6000" b="1" dirty="0">
                <a:solidFill>
                  <a:srgbClr val="C00000"/>
                </a:solidFill>
              </a:rPr>
            </a:br>
            <a:r>
              <a:rPr lang="it-IT" sz="6000" b="1" dirty="0">
                <a:solidFill>
                  <a:srgbClr val="C00000"/>
                </a:solidFill>
              </a:rPr>
              <a:t>sostenibilità e gender equality</a:t>
            </a:r>
            <a:br>
              <a:rPr lang="it-IT" sz="6000" b="1" dirty="0">
                <a:solidFill>
                  <a:srgbClr val="C00000"/>
                </a:solidFill>
              </a:rPr>
            </a:br>
            <a:r>
              <a:rPr lang="it-IT" sz="6000" b="1" dirty="0">
                <a:solidFill>
                  <a:srgbClr val="C00000"/>
                </a:solidFill>
              </a:rPr>
              <a:t>nei processi decisionali</a:t>
            </a:r>
          </a:p>
        </p:txBody>
      </p:sp>
    </p:spTree>
    <p:extLst>
      <p:ext uri="{BB962C8B-B14F-4D97-AF65-F5344CB8AC3E}">
        <p14:creationId xmlns:p14="http://schemas.microsoft.com/office/powerpoint/2010/main" val="1521743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appa voto donne">
            <a:extLst>
              <a:ext uri="{FF2B5EF4-FFF2-40B4-BE49-F238E27FC236}">
                <a16:creationId xmlns:a16="http://schemas.microsoft.com/office/drawing/2014/main" xmlns="" id="{F57A333A-5DD9-ABD4-E50A-82DCAA3C46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06625" y="1469882"/>
            <a:ext cx="6639541" cy="4426964"/>
          </a:xfrm>
        </p:spPr>
      </p:pic>
      <p:sp>
        <p:nvSpPr>
          <p:cNvPr id="11267" name="Segnaposto numero diapositiva 3">
            <a:extLst>
              <a:ext uri="{FF2B5EF4-FFF2-40B4-BE49-F238E27FC236}">
                <a16:creationId xmlns:a16="http://schemas.microsoft.com/office/drawing/2014/main" xmlns="" id="{7AAFCA27-CFBD-8B69-21CB-A9B49BB2331E}"/>
              </a:ext>
            </a:extLst>
          </p:cNvPr>
          <p:cNvSpPr txBox="1">
            <a:spLocks noChangeArrowheads="1"/>
          </p:cNvSpPr>
          <p:nvPr/>
        </p:nvSpPr>
        <p:spPr bwMode="auto">
          <a:xfrm>
            <a:off x="8589963" y="6042025"/>
            <a:ext cx="684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fld id="{94BA4516-7B97-4FE5-A7EB-82B06E01898B}" type="slidenum">
              <a:rPr lang="it-IT" altLang="it-IT" sz="900">
                <a:solidFill>
                  <a:srgbClr val="FEFFFF"/>
                </a:solidFill>
                <a:latin typeface="Century Gothic" panose="020B0502020202020204" pitchFamily="34" charset="0"/>
              </a:rPr>
              <a:pPr algn="r" eaLnBrk="1" hangingPunct="1">
                <a:spcBef>
                  <a:spcPct val="0"/>
                </a:spcBef>
                <a:buClrTx/>
                <a:buSzTx/>
                <a:buFontTx/>
                <a:buNone/>
              </a:pPr>
              <a:t>45</a:t>
            </a:fld>
            <a:endParaRPr lang="it-IT" altLang="it-IT" sz="900">
              <a:solidFill>
                <a:srgbClr val="FEFFFF"/>
              </a:solidFill>
              <a:latin typeface="Century Gothic" panose="020B0502020202020204" pitchFamily="34" charset="0"/>
            </a:endParaRPr>
          </a:p>
        </p:txBody>
      </p:sp>
      <p:sp>
        <p:nvSpPr>
          <p:cNvPr id="11268" name="CasellaDiTesto 1">
            <a:extLst>
              <a:ext uri="{FF2B5EF4-FFF2-40B4-BE49-F238E27FC236}">
                <a16:creationId xmlns:a16="http://schemas.microsoft.com/office/drawing/2014/main" xmlns="" id="{4CA477B5-E093-EC45-4F1C-B28E8F94B5DC}"/>
              </a:ext>
            </a:extLst>
          </p:cNvPr>
          <p:cNvSpPr txBox="1">
            <a:spLocks noChangeArrowheads="1"/>
          </p:cNvSpPr>
          <p:nvPr/>
        </p:nvSpPr>
        <p:spPr bwMode="auto">
          <a:xfrm>
            <a:off x="603681" y="257168"/>
            <a:ext cx="106975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it-IT" altLang="it-IT" sz="4800" dirty="0" err="1">
                <a:solidFill>
                  <a:srgbClr val="000000"/>
                </a:solidFill>
              </a:rPr>
              <a:t>When</a:t>
            </a:r>
            <a:r>
              <a:rPr lang="it-IT" altLang="it-IT" sz="4800" dirty="0">
                <a:solidFill>
                  <a:srgbClr val="000000"/>
                </a:solidFill>
              </a:rPr>
              <a:t> </a:t>
            </a:r>
            <a:r>
              <a:rPr lang="it-IT" altLang="it-IT" sz="4800" dirty="0" err="1">
                <a:solidFill>
                  <a:srgbClr val="000000"/>
                </a:solidFill>
              </a:rPr>
              <a:t>were</a:t>
            </a:r>
            <a:r>
              <a:rPr lang="it-IT" altLang="it-IT" sz="4800" dirty="0">
                <a:solidFill>
                  <a:srgbClr val="000000"/>
                </a:solidFill>
              </a:rPr>
              <a:t> women </a:t>
            </a:r>
            <a:r>
              <a:rPr lang="it-IT" altLang="it-IT" sz="4800" dirty="0" err="1">
                <a:solidFill>
                  <a:srgbClr val="000000"/>
                </a:solidFill>
              </a:rPr>
              <a:t>allowed</a:t>
            </a:r>
            <a:r>
              <a:rPr lang="it-IT" altLang="it-IT" sz="4800" dirty="0">
                <a:solidFill>
                  <a:srgbClr val="000000"/>
                </a:solidFill>
              </a:rPr>
              <a:t> to vote?</a:t>
            </a:r>
          </a:p>
        </p:txBody>
      </p:sp>
      <p:sp>
        <p:nvSpPr>
          <p:cNvPr id="11269" name="CasellaDiTesto 2">
            <a:extLst>
              <a:ext uri="{FF2B5EF4-FFF2-40B4-BE49-F238E27FC236}">
                <a16:creationId xmlns:a16="http://schemas.microsoft.com/office/drawing/2014/main" xmlns="" id="{347EC1E6-08E5-2279-A3FE-40F0F6E93D5A}"/>
              </a:ext>
            </a:extLst>
          </p:cNvPr>
          <p:cNvSpPr txBox="1">
            <a:spLocks noChangeArrowheads="1"/>
          </p:cNvSpPr>
          <p:nvPr/>
        </p:nvSpPr>
        <p:spPr bwMode="auto">
          <a:xfrm>
            <a:off x="1100831" y="2044866"/>
            <a:ext cx="264324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it-IT" altLang="it-IT" sz="2400" b="1" i="1" dirty="0">
                <a:solidFill>
                  <a:srgbClr val="FF0000"/>
                </a:solidFill>
              </a:rPr>
              <a:t>Take a moment to picture </a:t>
            </a:r>
            <a:r>
              <a:rPr lang="it-IT" altLang="it-IT" sz="2400" b="1" i="1" dirty="0" err="1">
                <a:solidFill>
                  <a:srgbClr val="FF0000"/>
                </a:solidFill>
              </a:rPr>
              <a:t>your</a:t>
            </a:r>
            <a:r>
              <a:rPr lang="it-IT" altLang="it-IT" sz="2400" b="1" i="1" dirty="0">
                <a:solidFill>
                  <a:srgbClr val="FF0000"/>
                </a:solidFill>
              </a:rPr>
              <a:t> family </a:t>
            </a:r>
            <a:r>
              <a:rPr lang="it-IT" altLang="it-IT" sz="2400" b="1" i="1" dirty="0" err="1">
                <a:solidFill>
                  <a:srgbClr val="FF0000"/>
                </a:solidFill>
              </a:rPr>
              <a:t>tree</a:t>
            </a:r>
            <a:r>
              <a:rPr lang="it-IT" altLang="it-IT" sz="2400" b="1" i="1" dirty="0">
                <a:solidFill>
                  <a:srgbClr val="FF0000"/>
                </a:solidFill>
              </a:rPr>
              <a:t>…</a:t>
            </a:r>
          </a:p>
          <a:p>
            <a:pPr eaLnBrk="1" hangingPunct="1">
              <a:spcBef>
                <a:spcPct val="0"/>
              </a:spcBef>
              <a:buClrTx/>
              <a:buSzTx/>
              <a:buFontTx/>
              <a:buNone/>
            </a:pPr>
            <a:r>
              <a:rPr lang="it-IT" altLang="it-IT" sz="2400" i="1" dirty="0">
                <a:solidFill>
                  <a:srgbClr val="000000"/>
                </a:solidFill>
              </a:rPr>
              <a:t> </a:t>
            </a:r>
          </a:p>
          <a:p>
            <a:pPr eaLnBrk="1" hangingPunct="1">
              <a:spcBef>
                <a:spcPct val="0"/>
              </a:spcBef>
              <a:buClrTx/>
              <a:buSzTx/>
              <a:buFontTx/>
              <a:buNone/>
            </a:pPr>
            <a:r>
              <a:rPr lang="it-IT" altLang="it-IT" sz="2400" i="1" dirty="0">
                <a:solidFill>
                  <a:srgbClr val="000000"/>
                </a:solidFill>
              </a:rPr>
              <a:t>Who </a:t>
            </a:r>
            <a:r>
              <a:rPr lang="it-IT" altLang="it-IT" sz="2400" i="1" dirty="0" err="1">
                <a:solidFill>
                  <a:srgbClr val="000000"/>
                </a:solidFill>
              </a:rPr>
              <a:t>was</a:t>
            </a:r>
            <a:r>
              <a:rPr lang="it-IT" altLang="it-IT" sz="2400" i="1" dirty="0">
                <a:solidFill>
                  <a:srgbClr val="000000"/>
                </a:solidFill>
              </a:rPr>
              <a:t> the </a:t>
            </a:r>
            <a:r>
              <a:rPr lang="it-IT" altLang="it-IT" sz="2400" i="1" dirty="0" err="1">
                <a:solidFill>
                  <a:srgbClr val="000000"/>
                </a:solidFill>
              </a:rPr>
              <a:t>very</a:t>
            </a:r>
            <a:r>
              <a:rPr lang="it-IT" altLang="it-IT" sz="2400" i="1" dirty="0">
                <a:solidFill>
                  <a:srgbClr val="000000"/>
                </a:solidFill>
              </a:rPr>
              <a:t> first woman </a:t>
            </a:r>
            <a:r>
              <a:rPr lang="it-IT" altLang="it-IT" sz="2400" i="1" dirty="0" err="1">
                <a:solidFill>
                  <a:srgbClr val="000000"/>
                </a:solidFill>
              </a:rPr>
              <a:t>who</a:t>
            </a:r>
            <a:r>
              <a:rPr lang="it-IT" altLang="it-IT" sz="2400" i="1" dirty="0">
                <a:solidFill>
                  <a:srgbClr val="000000"/>
                </a:solidFill>
              </a:rPr>
              <a:t> </a:t>
            </a:r>
            <a:r>
              <a:rPr lang="it-IT" altLang="it-IT" sz="2400" i="1" dirty="0" err="1">
                <a:solidFill>
                  <a:srgbClr val="000000"/>
                </a:solidFill>
              </a:rPr>
              <a:t>was</a:t>
            </a:r>
            <a:r>
              <a:rPr lang="it-IT" altLang="it-IT" sz="2400" i="1" dirty="0">
                <a:solidFill>
                  <a:srgbClr val="000000"/>
                </a:solidFill>
              </a:rPr>
              <a:t> </a:t>
            </a:r>
            <a:r>
              <a:rPr lang="it-IT" altLang="it-IT" sz="2400" i="1" dirty="0" err="1">
                <a:solidFill>
                  <a:srgbClr val="000000"/>
                </a:solidFill>
              </a:rPr>
              <a:t>able</a:t>
            </a:r>
            <a:r>
              <a:rPr lang="it-IT" altLang="it-IT" sz="2400" i="1" dirty="0">
                <a:solidFill>
                  <a:srgbClr val="000000"/>
                </a:solidFill>
              </a:rPr>
              <a:t> to vote in </a:t>
            </a:r>
            <a:r>
              <a:rPr lang="it-IT" altLang="it-IT" sz="2400" i="1" dirty="0" err="1">
                <a:solidFill>
                  <a:srgbClr val="000000"/>
                </a:solidFill>
              </a:rPr>
              <a:t>your</a:t>
            </a:r>
            <a:r>
              <a:rPr lang="it-IT" altLang="it-IT" sz="2400" i="1" dirty="0">
                <a:solidFill>
                  <a:srgbClr val="000000"/>
                </a:solidFill>
              </a:rPr>
              <a:t> family?</a:t>
            </a:r>
          </a:p>
        </p:txBody>
      </p:sp>
      <p:sp>
        <p:nvSpPr>
          <p:cNvPr id="11270" name="Segnaposto piè di pagina 5">
            <a:extLst>
              <a:ext uri="{FF2B5EF4-FFF2-40B4-BE49-F238E27FC236}">
                <a16:creationId xmlns:a16="http://schemas.microsoft.com/office/drawing/2014/main" xmlns="" id="{1EFA7ED2-9ED8-9AF5-8FBC-8B87C0DA5048}"/>
              </a:ext>
            </a:extLst>
          </p:cNvPr>
          <p:cNvSpPr txBox="1">
            <a:spLocks noChangeArrowheads="1"/>
          </p:cNvSpPr>
          <p:nvPr/>
        </p:nvSpPr>
        <p:spPr bwMode="auto">
          <a:xfrm>
            <a:off x="3413125" y="6278563"/>
            <a:ext cx="62976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it-IT" sz="900" dirty="0">
                <a:solidFill>
                  <a:srgbClr val="898989"/>
                </a:solidFill>
              </a:rPr>
              <a:t>© 2023 prof. Eva </a:t>
            </a:r>
            <a:r>
              <a:rPr lang="en-US" altLang="it-IT" sz="900" dirty="0" err="1">
                <a:solidFill>
                  <a:srgbClr val="898989"/>
                </a:solidFill>
              </a:rPr>
              <a:t>Desana</a:t>
            </a:r>
            <a:r>
              <a:rPr lang="en-US" altLang="it-IT" sz="900" dirty="0">
                <a:solidFill>
                  <a:srgbClr val="898989"/>
                </a:solidFill>
              </a:rPr>
              <a:t> (</a:t>
            </a:r>
            <a:r>
              <a:rPr lang="en-US" altLang="it-IT" sz="900" dirty="0" err="1">
                <a:solidFill>
                  <a:srgbClr val="898989"/>
                </a:solidFill>
              </a:rPr>
              <a:t>Musumeci</a:t>
            </a:r>
            <a:r>
              <a:rPr lang="en-US" altLang="it-IT" sz="900" dirty="0">
                <a:solidFill>
                  <a:srgbClr val="898989"/>
                </a:solidFill>
              </a:rPr>
              <a:t>, </a:t>
            </a:r>
            <a:r>
              <a:rPr lang="en-US" altLang="it-IT" sz="900" dirty="0" err="1">
                <a:solidFill>
                  <a:srgbClr val="898989"/>
                </a:solidFill>
              </a:rPr>
              <a:t>Altara</a:t>
            </a:r>
            <a:r>
              <a:rPr lang="en-US" altLang="it-IT" sz="900" dirty="0">
                <a:solidFill>
                  <a:srgbClr val="898989"/>
                </a:solidFill>
              </a:rPr>
              <a:t>, </a:t>
            </a:r>
            <a:r>
              <a:rPr lang="en-US" altLang="it-IT" sz="900" dirty="0" err="1">
                <a:solidFill>
                  <a:srgbClr val="898989"/>
                </a:solidFill>
              </a:rPr>
              <a:t>Desana</a:t>
            </a:r>
            <a:r>
              <a:rPr lang="en-US" altLang="it-IT" sz="900" dirty="0">
                <a:solidFill>
                  <a:srgbClr val="898989"/>
                </a:solidFill>
              </a:rPr>
              <a:t> &amp; Ass. Law Firm)</a:t>
            </a:r>
          </a:p>
        </p:txBody>
      </p:sp>
      <p:sp>
        <p:nvSpPr>
          <p:cNvPr id="11271" name="Segnaposto numero diapositiva 10">
            <a:extLst>
              <a:ext uri="{FF2B5EF4-FFF2-40B4-BE49-F238E27FC236}">
                <a16:creationId xmlns:a16="http://schemas.microsoft.com/office/drawing/2014/main" xmlns="" id="{1A7EC6C6-A624-6A83-8F70-7A4DD994F4BA}"/>
              </a:ext>
            </a:extLst>
          </p:cNvPr>
          <p:cNvSpPr txBox="1">
            <a:spLocks noChangeArrowheads="1"/>
          </p:cNvSpPr>
          <p:nvPr/>
        </p:nvSpPr>
        <p:spPr bwMode="auto">
          <a:xfrm>
            <a:off x="8589963" y="6042025"/>
            <a:ext cx="684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fld id="{D005AE4F-A6B5-4C77-B48A-17EB14903F6E}" type="slidenum">
              <a:rPr lang="it-IT" altLang="it-IT" sz="900">
                <a:solidFill>
                  <a:srgbClr val="4F81BD"/>
                </a:solidFill>
              </a:rPr>
              <a:pPr algn="r" eaLnBrk="1" hangingPunct="1">
                <a:spcBef>
                  <a:spcPct val="0"/>
                </a:spcBef>
                <a:buClrTx/>
                <a:buSzTx/>
                <a:buFontTx/>
                <a:buNone/>
              </a:pPr>
              <a:t>45</a:t>
            </a:fld>
            <a:endParaRPr lang="it-IT" altLang="it-IT" sz="900">
              <a:solidFill>
                <a:srgbClr val="4F81BD"/>
              </a:solidFill>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C0881E-63B4-5FF7-DC19-B3A7D90856D4}"/>
              </a:ext>
            </a:extLst>
          </p:cNvPr>
          <p:cNvSpPr>
            <a:spLocks noGrp="1"/>
          </p:cNvSpPr>
          <p:nvPr>
            <p:ph type="title"/>
          </p:nvPr>
        </p:nvSpPr>
        <p:spPr/>
        <p:txBody>
          <a:bodyPr>
            <a:normAutofit/>
          </a:bodyPr>
          <a:lstStyle/>
          <a:p>
            <a:r>
              <a:rPr lang="it-IT" b="1" dirty="0"/>
              <a:t>La rappresentanza </a:t>
            </a:r>
            <a:br>
              <a:rPr lang="it-IT" b="1" dirty="0"/>
            </a:br>
            <a:r>
              <a:rPr lang="it-IT" b="1" dirty="0"/>
              <a:t>nei processi decisionali delle società  </a:t>
            </a:r>
          </a:p>
        </p:txBody>
      </p:sp>
      <p:sp>
        <p:nvSpPr>
          <p:cNvPr id="3" name="Segnaposto contenuto 2">
            <a:extLst>
              <a:ext uri="{FF2B5EF4-FFF2-40B4-BE49-F238E27FC236}">
                <a16:creationId xmlns:a16="http://schemas.microsoft.com/office/drawing/2014/main" xmlns="" id="{C66F223B-ACFD-BC78-7D84-4D43C7155D45}"/>
              </a:ext>
            </a:extLst>
          </p:cNvPr>
          <p:cNvSpPr>
            <a:spLocks noGrp="1"/>
          </p:cNvSpPr>
          <p:nvPr>
            <p:ph idx="1"/>
          </p:nvPr>
        </p:nvSpPr>
        <p:spPr/>
        <p:txBody>
          <a:bodyPr/>
          <a:lstStyle/>
          <a:p>
            <a:endParaRPr lang="it-IT" dirty="0"/>
          </a:p>
          <a:p>
            <a:pPr marL="0" indent="0">
              <a:buNone/>
            </a:pPr>
            <a:endParaRPr lang="it-IT" dirty="0"/>
          </a:p>
        </p:txBody>
      </p:sp>
      <p:graphicFrame>
        <p:nvGraphicFramePr>
          <p:cNvPr id="4" name="Diagramma 3">
            <a:extLst>
              <a:ext uri="{FF2B5EF4-FFF2-40B4-BE49-F238E27FC236}">
                <a16:creationId xmlns:a16="http://schemas.microsoft.com/office/drawing/2014/main" xmlns="" id="{34AB2C1D-A850-F4E6-2FEB-2F30E15F5B6D}"/>
              </a:ext>
            </a:extLst>
          </p:cNvPr>
          <p:cNvGraphicFramePr/>
          <p:nvPr/>
        </p:nvGraphicFramePr>
        <p:xfrm>
          <a:off x="3048000" y="183118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a:extLst>
              <a:ext uri="{FF2B5EF4-FFF2-40B4-BE49-F238E27FC236}">
                <a16:creationId xmlns:a16="http://schemas.microsoft.com/office/drawing/2014/main" xmlns="" id="{1AD07543-F005-4555-4360-7C6368A5A2C7}"/>
              </a:ext>
            </a:extLst>
          </p:cNvPr>
          <p:cNvSpPr>
            <a:spLocks noGrp="1"/>
          </p:cNvSpPr>
          <p:nvPr>
            <p:ph type="sldNum" sz="quarter" idx="12"/>
          </p:nvPr>
        </p:nvSpPr>
        <p:spPr/>
        <p:txBody>
          <a:bodyPr/>
          <a:lstStyle/>
          <a:p>
            <a:fld id="{A7762FA9-96BA-42F7-8FF5-92938B92C64B}" type="slidenum">
              <a:rPr lang="it-IT" smtClean="0"/>
              <a:pPr/>
              <a:t>46</a:t>
            </a:fld>
            <a:endParaRPr lang="it-IT"/>
          </a:p>
        </p:txBody>
      </p:sp>
    </p:spTree>
    <p:extLst>
      <p:ext uri="{BB962C8B-B14F-4D97-AF65-F5344CB8AC3E}">
        <p14:creationId xmlns:p14="http://schemas.microsoft.com/office/powerpoint/2010/main" val="1285511417"/>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piè di pagina 3">
            <a:extLst>
              <a:ext uri="{FF2B5EF4-FFF2-40B4-BE49-F238E27FC236}">
                <a16:creationId xmlns:a16="http://schemas.microsoft.com/office/drawing/2014/main" xmlns="" id="{2A20971A-40DA-8618-6380-61D2D9F95EE4}"/>
              </a:ext>
            </a:extLst>
          </p:cNvPr>
          <p:cNvSpPr txBox="1">
            <a:spLocks noChangeArrowheads="1"/>
          </p:cNvSpPr>
          <p:nvPr/>
        </p:nvSpPr>
        <p:spPr bwMode="auto">
          <a:xfrm>
            <a:off x="3622675" y="6376988"/>
            <a:ext cx="62976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it-IT" sz="900">
                <a:solidFill>
                  <a:srgbClr val="898989"/>
                </a:solidFill>
              </a:rPr>
              <a:t>© 2023 prof. Eva Desana (Musumeci, Altara, Desana &amp; Ass. Law Firm)</a:t>
            </a:r>
          </a:p>
        </p:txBody>
      </p:sp>
      <p:sp>
        <p:nvSpPr>
          <p:cNvPr id="10243" name="Rectangle 3">
            <a:extLst>
              <a:ext uri="{FF2B5EF4-FFF2-40B4-BE49-F238E27FC236}">
                <a16:creationId xmlns:a16="http://schemas.microsoft.com/office/drawing/2014/main" xmlns="" id="{BF8BD5C9-4B43-4AD4-050B-E85608DAD0DD}"/>
              </a:ext>
            </a:extLst>
          </p:cNvPr>
          <p:cNvSpPr>
            <a:spLocks noChangeArrowheads="1"/>
          </p:cNvSpPr>
          <p:nvPr/>
        </p:nvSpPr>
        <p:spPr bwMode="auto">
          <a:xfrm>
            <a:off x="3648075" y="115888"/>
            <a:ext cx="453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9999" rIns="107999" anchor="ctr" anchorCtr="1"/>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lnSpc>
                <a:spcPct val="90000"/>
              </a:lnSpc>
              <a:spcBef>
                <a:spcPct val="0"/>
              </a:spcBef>
              <a:buClrTx/>
              <a:buSzTx/>
              <a:buFontTx/>
              <a:buNone/>
            </a:pPr>
            <a:endParaRPr lang="it-IT" altLang="it-IT" sz="3600" b="1">
              <a:solidFill>
                <a:srgbClr val="A50021"/>
              </a:solidFill>
              <a:latin typeface="Calibri" panose="020F0502020204030204" pitchFamily="34" charset="0"/>
              <a:cs typeface="Arial" panose="020B0604020202020204" pitchFamily="34" charset="0"/>
            </a:endParaRPr>
          </a:p>
        </p:txBody>
      </p:sp>
      <p:pic>
        <p:nvPicPr>
          <p:cNvPr id="10244" name="Picture 2" descr="Z:\FRANCESCO\presentazione\1 scsf.JPG">
            <a:extLst>
              <a:ext uri="{FF2B5EF4-FFF2-40B4-BE49-F238E27FC236}">
                <a16:creationId xmlns:a16="http://schemas.microsoft.com/office/drawing/2014/main" xmlns="" id="{162C8AC7-72CE-E6E1-A0CB-FEA17193C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7" y="1487306"/>
            <a:ext cx="3189288" cy="4800600"/>
          </a:xfrm>
          <a:prstGeom prst="rect">
            <a:avLst/>
          </a:prstGeom>
          <a:noFill/>
          <a:ln>
            <a:noFill/>
          </a:ln>
          <a:effectLst>
            <a:outerShdw dist="139699"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CasellaDiTesto 6">
            <a:extLst>
              <a:ext uri="{FF2B5EF4-FFF2-40B4-BE49-F238E27FC236}">
                <a16:creationId xmlns:a16="http://schemas.microsoft.com/office/drawing/2014/main" xmlns="" id="{387C412D-294B-8C07-2373-721F54C4D89B}"/>
              </a:ext>
            </a:extLst>
          </p:cNvPr>
          <p:cNvSpPr txBox="1">
            <a:spLocks noChangeArrowheads="1"/>
          </p:cNvSpPr>
          <p:nvPr/>
        </p:nvSpPr>
        <p:spPr bwMode="auto">
          <a:xfrm>
            <a:off x="4006849" y="1901826"/>
            <a:ext cx="7915275" cy="1754326"/>
          </a:xfrm>
          <a:prstGeom prst="rect">
            <a:avLst/>
          </a:prstGeom>
          <a:solidFill>
            <a:srgbClr val="4F81BD"/>
          </a:solidFill>
          <a:ln w="19046" cap="rnd">
            <a:solidFill>
              <a:srgbClr val="385D8A"/>
            </a:solidFill>
            <a:miter lim="800000"/>
            <a:headEnd/>
            <a:tailEnd/>
          </a:ln>
        </p:spPr>
        <p:txBody>
          <a:bodyPr>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it-IT" dirty="0">
                <a:solidFill>
                  <a:srgbClr val="FFFFFF"/>
                </a:solidFill>
              </a:rPr>
              <a:t>In Italy, a law on gender balance in the board in listed companies and state-owned companies was enacted in 2011. </a:t>
            </a:r>
          </a:p>
          <a:p>
            <a:pPr algn="ctr" eaLnBrk="1" hangingPunct="1">
              <a:spcBef>
                <a:spcPct val="0"/>
              </a:spcBef>
              <a:buClrTx/>
              <a:buSzTx/>
              <a:buFontTx/>
              <a:buNone/>
            </a:pPr>
            <a:r>
              <a:rPr lang="en-US" altLang="it-IT" dirty="0">
                <a:solidFill>
                  <a:srgbClr val="FFFFFF"/>
                </a:solidFill>
              </a:rPr>
              <a:t>We wrote a book on the issue, focused on Italian rules concerning gender balance, but with an overview of other countries, in Europe and of overseas countries (USA and South America)</a:t>
            </a:r>
          </a:p>
          <a:p>
            <a:pPr eaLnBrk="1" hangingPunct="1">
              <a:spcBef>
                <a:spcPct val="0"/>
              </a:spcBef>
              <a:buClrTx/>
              <a:buSzTx/>
              <a:buFontTx/>
              <a:buNone/>
            </a:pPr>
            <a:endParaRPr lang="en-US" altLang="it-IT" dirty="0">
              <a:solidFill>
                <a:srgbClr val="FFFFFF"/>
              </a:solidFill>
              <a:latin typeface="AdvOT596495f2"/>
            </a:endParaRPr>
          </a:p>
        </p:txBody>
      </p:sp>
      <p:sp>
        <p:nvSpPr>
          <p:cNvPr id="6" name="CasellaDiTesto 7">
            <a:extLst>
              <a:ext uri="{FF2B5EF4-FFF2-40B4-BE49-F238E27FC236}">
                <a16:creationId xmlns:a16="http://schemas.microsoft.com/office/drawing/2014/main" xmlns="" id="{2B9715B4-ADC9-A5B2-E14D-96FEBB7F6243}"/>
              </a:ext>
            </a:extLst>
          </p:cNvPr>
          <p:cNvSpPr txBox="1"/>
          <p:nvPr/>
        </p:nvSpPr>
        <p:spPr>
          <a:xfrm>
            <a:off x="3930650" y="4010700"/>
            <a:ext cx="8067675" cy="2031325"/>
          </a:xfrm>
          <a:prstGeom prst="rect">
            <a:avLst/>
          </a:prstGeom>
          <a:solidFill>
            <a:srgbClr val="4F81BD"/>
          </a:solidFill>
          <a:ln w="19046" cap="rnd">
            <a:solidFill>
              <a:srgbClr val="8064A2"/>
            </a:solidFill>
            <a:prstDash val="solid"/>
            <a:miter/>
          </a:ln>
        </p:spPr>
        <p:txBody>
          <a:bodyPr>
            <a:spAutoFit/>
          </a:bodyPr>
          <a:lstStyle/>
          <a:p>
            <a:pPr defTabSz="457200" eaLnBrk="1" fontAlgn="auto" hangingPunct="1">
              <a:spcBef>
                <a:spcPts val="0"/>
              </a:spcBef>
              <a:spcAft>
                <a:spcPts val="0"/>
              </a:spcAft>
              <a:defRPr sz="1800" b="0" i="0" u="none" strike="noStrike" kern="0" cap="none" spc="0" baseline="0">
                <a:solidFill>
                  <a:srgbClr val="000000"/>
                </a:solidFill>
                <a:uFillTx/>
              </a:defRPr>
            </a:pPr>
            <a:r>
              <a:rPr lang="it-IT" kern="0" dirty="0">
                <a:solidFill>
                  <a:srgbClr val="FFFFFF"/>
                </a:solidFill>
                <a:latin typeface="Trebuchet MS"/>
              </a:rPr>
              <a:t>In the </a:t>
            </a:r>
            <a:r>
              <a:rPr lang="it-IT" kern="0" dirty="0" err="1">
                <a:solidFill>
                  <a:srgbClr val="FFFFFF"/>
                </a:solidFill>
                <a:latin typeface="Trebuchet MS"/>
              </a:rPr>
              <a:t>European</a:t>
            </a:r>
            <a:r>
              <a:rPr lang="it-IT" kern="0" dirty="0">
                <a:solidFill>
                  <a:srgbClr val="FFFFFF"/>
                </a:solidFill>
                <a:latin typeface="Trebuchet MS"/>
              </a:rPr>
              <a:t> Union</a:t>
            </a:r>
            <a:r>
              <a:rPr lang="en-US" kern="0" dirty="0">
                <a:solidFill>
                  <a:srgbClr val="FFFFFF"/>
                </a:solidFill>
                <a:latin typeface="Trebuchet MS"/>
              </a:rPr>
              <a:t> </a:t>
            </a:r>
            <a:r>
              <a:rPr lang="en-US" b="1" kern="0" dirty="0">
                <a:solidFill>
                  <a:srgbClr val="FFFFFF"/>
                </a:solidFill>
                <a:latin typeface="Trebuchet MS"/>
              </a:rPr>
              <a:t>the EU Directive 2022/2381 on improving the gender balance among directors of listed companies </a:t>
            </a:r>
            <a:r>
              <a:rPr lang="en-US" kern="0" dirty="0">
                <a:solidFill>
                  <a:srgbClr val="FFFFFF"/>
                </a:solidFill>
                <a:latin typeface="Trebuchet MS"/>
              </a:rPr>
              <a:t>(</a:t>
            </a:r>
            <a:r>
              <a:rPr lang="en-US" kern="0" dirty="0" err="1">
                <a:solidFill>
                  <a:srgbClr val="FFFFFF"/>
                </a:solidFill>
                <a:latin typeface="Trebuchet MS"/>
              </a:rPr>
              <a:t>WoB</a:t>
            </a:r>
            <a:r>
              <a:rPr lang="en-US" kern="0" dirty="0">
                <a:solidFill>
                  <a:srgbClr val="FFFFFF"/>
                </a:solidFill>
                <a:latin typeface="Trebuchet MS"/>
              </a:rPr>
              <a:t> Directive) was approved. </a:t>
            </a:r>
          </a:p>
          <a:p>
            <a:pPr defTabSz="457200" eaLnBrk="1" fontAlgn="auto" hangingPunct="1">
              <a:spcBef>
                <a:spcPts val="0"/>
              </a:spcBef>
              <a:spcAft>
                <a:spcPts val="0"/>
              </a:spcAft>
              <a:defRPr sz="1800" b="0" i="0" u="none" strike="noStrike" kern="0" cap="none" spc="0" baseline="0">
                <a:solidFill>
                  <a:srgbClr val="000000"/>
                </a:solidFill>
                <a:uFillTx/>
              </a:defRPr>
            </a:pPr>
            <a:r>
              <a:rPr lang="en-US" kern="0" dirty="0">
                <a:solidFill>
                  <a:srgbClr val="FFFFFF"/>
                </a:solidFill>
                <a:latin typeface="Trebuchet MS"/>
              </a:rPr>
              <a:t>So </a:t>
            </a:r>
            <a:r>
              <a:rPr lang="it-IT" kern="0" dirty="0" err="1">
                <a:solidFill>
                  <a:srgbClr val="FFFFFF"/>
                </a:solidFill>
                <a:latin typeface="Trebuchet MS"/>
              </a:rPr>
              <a:t>now</a:t>
            </a:r>
            <a:r>
              <a:rPr lang="it-IT" kern="0" dirty="0">
                <a:solidFill>
                  <a:srgbClr val="FFFFFF"/>
                </a:solidFill>
                <a:latin typeface="Trebuchet MS"/>
              </a:rPr>
              <a:t> </a:t>
            </a:r>
            <a:r>
              <a:rPr lang="it-IT" kern="0" dirty="0" err="1">
                <a:solidFill>
                  <a:srgbClr val="FFFFFF"/>
                </a:solidFill>
                <a:latin typeface="Trebuchet MS"/>
              </a:rPr>
              <a:t>we</a:t>
            </a:r>
            <a:r>
              <a:rPr lang="it-IT" kern="0" dirty="0">
                <a:solidFill>
                  <a:srgbClr val="FFFFFF"/>
                </a:solidFill>
                <a:latin typeface="Trebuchet MS"/>
              </a:rPr>
              <a:t> are writing a book </a:t>
            </a:r>
            <a:r>
              <a:rPr lang="it-IT" b="1" kern="0" dirty="0">
                <a:solidFill>
                  <a:srgbClr val="FFFFFF"/>
                </a:solidFill>
                <a:latin typeface="Calibri" pitchFamily="34"/>
                <a:ea typeface="GILL SANS LIGHT"/>
                <a:cs typeface="Times New Roman" pitchFamily="18"/>
              </a:rPr>
              <a:t>«</a:t>
            </a:r>
            <a:r>
              <a:rPr lang="en-US" b="1" kern="0" spc="-5" dirty="0">
                <a:solidFill>
                  <a:srgbClr val="FFFFFF"/>
                </a:solidFill>
                <a:latin typeface="Calibri" pitchFamily="34"/>
                <a:ea typeface="GILL SANS LIGHT"/>
                <a:cs typeface="Times New Roman" pitchFamily="18"/>
              </a:rPr>
              <a:t>LET’S HOPE IT’S A GIRL. </a:t>
            </a:r>
            <a:r>
              <a:rPr lang="it-IT" b="1" kern="0" dirty="0">
                <a:solidFill>
                  <a:srgbClr val="FFFFFF"/>
                </a:solidFill>
                <a:latin typeface="Calibri" pitchFamily="34"/>
                <a:ea typeface="GILL SANS LIGHT"/>
                <a:cs typeface="Times New Roman" pitchFamily="18"/>
              </a:rPr>
              <a:t>THE BALANCE BETWEEN GENDERS IN LISTED AND STATE OWNED COMPANIES IN THE INTERNATIONAL EXPERIENCE»</a:t>
            </a:r>
            <a:r>
              <a:rPr lang="it-IT" b="1" kern="0" spc="-5" dirty="0">
                <a:solidFill>
                  <a:srgbClr val="FFFFFF"/>
                </a:solidFill>
                <a:latin typeface="Calibri" pitchFamily="34"/>
                <a:ea typeface="GILL SANS LIGHT"/>
                <a:cs typeface="Times New Roman" pitchFamily="18"/>
              </a:rPr>
              <a:t> </a:t>
            </a:r>
            <a:r>
              <a:rPr lang="en-US" kern="0" dirty="0">
                <a:solidFill>
                  <a:srgbClr val="FFFFFF"/>
                </a:solidFill>
                <a:latin typeface="AdvOT596495f2"/>
              </a:rPr>
              <a:t>focused on the </a:t>
            </a:r>
            <a:r>
              <a:rPr lang="en-US" kern="0" dirty="0" err="1">
                <a:solidFill>
                  <a:srgbClr val="FFFFFF"/>
                </a:solidFill>
                <a:latin typeface="AdvOT596495f2"/>
              </a:rPr>
              <a:t>WoB</a:t>
            </a:r>
            <a:r>
              <a:rPr lang="en-US" kern="0" dirty="0">
                <a:solidFill>
                  <a:srgbClr val="FFFFFF"/>
                </a:solidFill>
                <a:latin typeface="AdvOT596495f2"/>
              </a:rPr>
              <a:t> Directive with an overview of other countries, in Europe and of overseas countries (USA and South America)</a:t>
            </a:r>
            <a:endParaRPr lang="it-IT" kern="0" dirty="0">
              <a:solidFill>
                <a:srgbClr val="FFFFFF"/>
              </a:solidFill>
              <a:latin typeface="Trebuchet MS"/>
            </a:endParaRPr>
          </a:p>
        </p:txBody>
      </p:sp>
      <p:sp>
        <p:nvSpPr>
          <p:cNvPr id="10247" name="CasellaDiTesto 5">
            <a:extLst>
              <a:ext uri="{FF2B5EF4-FFF2-40B4-BE49-F238E27FC236}">
                <a16:creationId xmlns:a16="http://schemas.microsoft.com/office/drawing/2014/main" xmlns="" id="{F8D2A1F3-8254-0576-3898-E0DFA81057C4}"/>
              </a:ext>
            </a:extLst>
          </p:cNvPr>
          <p:cNvSpPr txBox="1">
            <a:spLocks noChangeArrowheads="1"/>
          </p:cNvSpPr>
          <p:nvPr/>
        </p:nvSpPr>
        <p:spPr bwMode="auto">
          <a:xfrm>
            <a:off x="649288" y="437426"/>
            <a:ext cx="11172826"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it-IT" sz="3200" dirty="0">
                <a:solidFill>
                  <a:srgbClr val="FF0000"/>
                </a:solidFill>
                <a:latin typeface="Freestyle Script" panose="030804020302050B0404" pitchFamily="66" charset="0"/>
              </a:rPr>
              <a:t> Not only does the mindset change the law, but </a:t>
            </a:r>
            <a:r>
              <a:rPr lang="en-US" altLang="it-IT" sz="3200" b="1" dirty="0">
                <a:solidFill>
                  <a:srgbClr val="FF0000"/>
                </a:solidFill>
                <a:latin typeface="Freestyle Script" panose="030804020302050B0404" pitchFamily="66" charset="0"/>
              </a:rPr>
              <a:t>the law helps change the mindset. </a:t>
            </a:r>
          </a:p>
          <a:p>
            <a:pPr algn="ctr" eaLnBrk="1" hangingPunct="1">
              <a:spcBef>
                <a:spcPct val="0"/>
              </a:spcBef>
              <a:buClrTx/>
              <a:buSzTx/>
              <a:buFontTx/>
              <a:buNone/>
            </a:pPr>
            <a:r>
              <a:rPr lang="en-US" altLang="it-IT" sz="3200" b="1" dirty="0">
                <a:solidFill>
                  <a:srgbClr val="FF0000"/>
                </a:solidFill>
                <a:latin typeface="Freestyle Script" panose="030804020302050B0404" pitchFamily="66" charset="0"/>
              </a:rPr>
              <a:t>So</a:t>
            </a:r>
            <a:r>
              <a:rPr lang="en-US" altLang="it-IT" sz="3200" dirty="0">
                <a:solidFill>
                  <a:srgbClr val="FF0000"/>
                </a:solidFill>
                <a:latin typeface="Freestyle Script" panose="030804020302050B0404" pitchFamily="66" charset="0"/>
              </a:rPr>
              <a:t> </a:t>
            </a:r>
            <a:r>
              <a:rPr lang="en-US" altLang="it-IT" sz="3200" b="1" dirty="0">
                <a:solidFill>
                  <a:srgbClr val="FF0000"/>
                </a:solidFill>
                <a:latin typeface="Freestyle Script" panose="030804020302050B0404" pitchFamily="66" charset="0"/>
              </a:rPr>
              <a:t>we need mandatory rules improving gender balance in company boards</a:t>
            </a:r>
            <a:r>
              <a:rPr lang="en-US" altLang="it-IT" sz="3200" dirty="0">
                <a:solidFill>
                  <a:srgbClr val="FF0000"/>
                </a:solidFill>
                <a:latin typeface="Freestyle Script" panose="030804020302050B0404" pitchFamily="66" charset="0"/>
              </a:rPr>
              <a:t>. </a:t>
            </a:r>
          </a:p>
        </p:txBody>
      </p:sp>
      <p:sp>
        <p:nvSpPr>
          <p:cNvPr id="10248" name="Ovale 8">
            <a:extLst>
              <a:ext uri="{FF2B5EF4-FFF2-40B4-BE49-F238E27FC236}">
                <a16:creationId xmlns:a16="http://schemas.microsoft.com/office/drawing/2014/main" xmlns="" id="{458C5A56-978C-4D42-06D9-5C31F4E067A8}"/>
              </a:ext>
            </a:extLst>
          </p:cNvPr>
          <p:cNvSpPr>
            <a:spLocks/>
          </p:cNvSpPr>
          <p:nvPr/>
        </p:nvSpPr>
        <p:spPr bwMode="auto">
          <a:xfrm>
            <a:off x="6770688" y="1522413"/>
            <a:ext cx="46037" cy="44450"/>
          </a:xfrm>
          <a:custGeom>
            <a:avLst/>
            <a:gdLst>
              <a:gd name="T0" fmla="*/ 23179 w 45720"/>
              <a:gd name="T1" fmla="*/ 0 h 45720"/>
              <a:gd name="T2" fmla="*/ 46356 w 45720"/>
              <a:gd name="T3" fmla="*/ 21608 h 45720"/>
              <a:gd name="T4" fmla="*/ 23179 w 45720"/>
              <a:gd name="T5" fmla="*/ 43215 h 45720"/>
              <a:gd name="T6" fmla="*/ 0 w 45720"/>
              <a:gd name="T7" fmla="*/ 21608 h 45720"/>
              <a:gd name="T8" fmla="*/ 6789 w 45720"/>
              <a:gd name="T9" fmla="*/ 6329 h 45720"/>
              <a:gd name="T10" fmla="*/ 6789 w 45720"/>
              <a:gd name="T11" fmla="*/ 36886 h 45720"/>
              <a:gd name="T12" fmla="*/ 39567 w 45720"/>
              <a:gd name="T13" fmla="*/ 36886 h 45720"/>
              <a:gd name="T14" fmla="*/ 39567 w 45720"/>
              <a:gd name="T15" fmla="*/ 6329 h 4572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6696 w 45720"/>
              <a:gd name="T25" fmla="*/ 6696 h 45720"/>
              <a:gd name="T26" fmla="*/ 39024 w 45720"/>
              <a:gd name="T27" fmla="*/ 39024 h 457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720" h="45720">
                <a:moveTo>
                  <a:pt x="0" y="22860"/>
                </a:moveTo>
                <a:lnTo>
                  <a:pt x="0" y="22859"/>
                </a:lnTo>
                <a:cubicBezTo>
                  <a:pt x="0" y="35485"/>
                  <a:pt x="10234" y="45720"/>
                  <a:pt x="22860" y="45720"/>
                </a:cubicBezTo>
                <a:cubicBezTo>
                  <a:pt x="35485" y="45720"/>
                  <a:pt x="45720" y="35485"/>
                  <a:pt x="45720" y="22860"/>
                </a:cubicBezTo>
                <a:cubicBezTo>
                  <a:pt x="45720" y="10234"/>
                  <a:pt x="35485" y="0"/>
                  <a:pt x="22860" y="0"/>
                </a:cubicBezTo>
                <a:cubicBezTo>
                  <a:pt x="10234" y="-1"/>
                  <a:pt x="0" y="10234"/>
                  <a:pt x="0" y="22859"/>
                </a:cubicBezTo>
                <a:lnTo>
                  <a:pt x="0" y="22860"/>
                </a:lnTo>
                <a:close/>
              </a:path>
            </a:pathLst>
          </a:custGeom>
          <a:solidFill>
            <a:srgbClr val="FFFFFF"/>
          </a:solidFill>
          <a:ln w="19046" cap="rnd">
            <a:solidFill>
              <a:srgbClr val="F79646"/>
            </a:solidFill>
            <a:prstDash val="solid"/>
            <a:miter lim="800000"/>
            <a:headEnd/>
            <a:tailEnd/>
          </a:ln>
        </p:spPr>
        <p:txBody>
          <a:bodyPr anchor="ctr" anchorCtr="1"/>
          <a:lstStyle/>
          <a:p>
            <a:endParaRPr lang="it-IT"/>
          </a:p>
        </p:txBody>
      </p:sp>
      <p:sp>
        <p:nvSpPr>
          <p:cNvPr id="10249" name="Segnaposto numero diapositiva 9">
            <a:extLst>
              <a:ext uri="{FF2B5EF4-FFF2-40B4-BE49-F238E27FC236}">
                <a16:creationId xmlns:a16="http://schemas.microsoft.com/office/drawing/2014/main" xmlns="" id="{3393DD23-798C-8D45-5A78-A8D61C62A1A1}"/>
              </a:ext>
            </a:extLst>
          </p:cNvPr>
          <p:cNvSpPr txBox="1">
            <a:spLocks noChangeArrowheads="1"/>
          </p:cNvSpPr>
          <p:nvPr/>
        </p:nvSpPr>
        <p:spPr bwMode="auto">
          <a:xfrm>
            <a:off x="8589963" y="6042025"/>
            <a:ext cx="684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fld id="{F4E802BA-82A1-476B-B579-A0BB0988954C}" type="slidenum">
              <a:rPr lang="it-IT" altLang="it-IT" sz="900">
                <a:solidFill>
                  <a:srgbClr val="4F81BD"/>
                </a:solidFill>
              </a:rPr>
              <a:pPr algn="r" eaLnBrk="1" hangingPunct="1">
                <a:spcBef>
                  <a:spcPct val="0"/>
                </a:spcBef>
                <a:buClrTx/>
                <a:buSzTx/>
                <a:buFontTx/>
                <a:buNone/>
              </a:pPr>
              <a:t>47</a:t>
            </a:fld>
            <a:endParaRPr lang="it-IT" altLang="it-IT" sz="900">
              <a:solidFill>
                <a:srgbClr val="4F81BD"/>
              </a:solidFill>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noChangeArrowheads="1"/>
          </p:cNvSpPr>
          <p:nvPr>
            <p:ph type="title"/>
          </p:nvPr>
        </p:nvSpPr>
        <p:spPr>
          <a:xfrm>
            <a:off x="2279576" y="1700809"/>
            <a:ext cx="7560840" cy="802767"/>
          </a:xfrm>
        </p:spPr>
        <p:txBody>
          <a:bodyPr>
            <a:normAutofit fontScale="90000"/>
          </a:bodyPr>
          <a:lstStyle/>
          <a:p>
            <a:r>
              <a:rPr lang="it-IT" altLang="it-IT" dirty="0"/>
              <a:t>Prima dell’introduzione delle quote</a:t>
            </a:r>
            <a:endParaRPr lang="it-IT" altLang="it-IT" i="1" dirty="0"/>
          </a:p>
        </p:txBody>
      </p:sp>
      <p:sp>
        <p:nvSpPr>
          <p:cNvPr id="20483" name="Segnaposto contenuto 2"/>
          <p:cNvSpPr>
            <a:spLocks noGrp="1" noChangeArrowheads="1"/>
          </p:cNvSpPr>
          <p:nvPr>
            <p:ph idx="1"/>
          </p:nvPr>
        </p:nvSpPr>
        <p:spPr>
          <a:xfrm>
            <a:off x="1991544" y="1700808"/>
            <a:ext cx="8244408" cy="4824536"/>
          </a:xfrm>
        </p:spPr>
        <p:txBody>
          <a:bodyPr/>
          <a:lstStyle/>
          <a:p>
            <a:pPr marL="0" indent="0" algn="just">
              <a:buNone/>
              <a:defRPr/>
            </a:pPr>
            <a:endParaRPr lang="it-IT" sz="2000" b="1" dirty="0">
              <a:latin typeface="+mj-lt"/>
              <a:ea typeface="Calibri" panose="020F0502020204030204" pitchFamily="34" charset="0"/>
              <a:cs typeface="Times New Roman" panose="02020603050405020304" pitchFamily="18" charset="0"/>
            </a:endParaRPr>
          </a:p>
          <a:p>
            <a:pPr marL="0" indent="0" algn="just">
              <a:buNone/>
              <a:defRPr/>
            </a:pPr>
            <a:endParaRPr lang="it-IT" altLang="it-IT" sz="2000" b="1" dirty="0">
              <a:latin typeface="+mj-lt"/>
              <a:cs typeface="Times New Roman" panose="02020603050405020304" pitchFamily="18" charset="0"/>
            </a:endParaRPr>
          </a:p>
          <a:p>
            <a:pPr marL="0" indent="0" algn="just">
              <a:buNone/>
              <a:defRPr/>
            </a:pPr>
            <a:r>
              <a:rPr lang="it-IT" altLang="it-IT" sz="2000" b="1" dirty="0">
                <a:latin typeface="+mj-lt"/>
                <a:cs typeface="Times New Roman" panose="02020603050405020304" pitchFamily="18" charset="0"/>
              </a:rPr>
              <a:t>	Gender </a:t>
            </a:r>
            <a:r>
              <a:rPr lang="it-IT" altLang="it-IT" sz="2000" b="1" dirty="0" err="1">
                <a:latin typeface="+mj-lt"/>
                <a:cs typeface="Times New Roman" panose="02020603050405020304" pitchFamily="18" charset="0"/>
              </a:rPr>
              <a:t>diversity</a:t>
            </a:r>
            <a:r>
              <a:rPr lang="it-IT" altLang="it-IT" sz="2000" b="1" dirty="0">
                <a:latin typeface="+mj-lt"/>
                <a:cs typeface="Times New Roman" panose="02020603050405020304" pitchFamily="18" charset="0"/>
              </a:rPr>
              <a:t> </a:t>
            </a:r>
          </a:p>
          <a:p>
            <a:pPr marL="0" indent="0" algn="just">
              <a:buNone/>
              <a:defRPr/>
            </a:pPr>
            <a:endParaRPr lang="it-IT" altLang="it-IT" sz="2000" b="1" dirty="0"/>
          </a:p>
        </p:txBody>
      </p:sp>
      <p:sp>
        <p:nvSpPr>
          <p:cNvPr id="37892" name="Segnaposto numero diapositiva 3"/>
          <p:cNvSpPr>
            <a:spLocks noGrp="1"/>
          </p:cNvSpPr>
          <p:nvPr>
            <p:ph type="sldNum" sz="quarter" idx="12"/>
          </p:nvPr>
        </p:nvSpPr>
        <p:spPr>
          <a:noFill/>
          <a:ln>
            <a:miter lim="800000"/>
            <a:headEnd/>
            <a:tailEnd/>
          </a:ln>
        </p:spPr>
        <p:txBody>
          <a:bodyPr/>
          <a:lstStyle/>
          <a:p>
            <a:fld id="{D67CF89A-458A-425E-B659-4D6347075178}" type="slidenum">
              <a:rPr lang="it-IT" altLang="it-IT"/>
              <a:pPr/>
              <a:t>48</a:t>
            </a:fld>
            <a:endParaRPr lang="it-IT" altLang="it-IT"/>
          </a:p>
        </p:txBody>
      </p:sp>
      <p:pic>
        <p:nvPicPr>
          <p:cNvPr id="37893" name="Immagine 4"/>
          <p:cNvPicPr>
            <a:picLocks noChangeAspect="1" noChangeArrowheads="1"/>
          </p:cNvPicPr>
          <p:nvPr/>
        </p:nvPicPr>
        <p:blipFill>
          <a:blip r:embed="rId2" cstate="print"/>
          <a:srcRect/>
          <a:stretch>
            <a:fillRect/>
          </a:stretch>
        </p:blipFill>
        <p:spPr bwMode="auto">
          <a:xfrm>
            <a:off x="5231904" y="2838639"/>
            <a:ext cx="5004048" cy="3038289"/>
          </a:xfrm>
          <a:prstGeom prst="rect">
            <a:avLst/>
          </a:prstGeom>
          <a:noFill/>
          <a:ln w="9525">
            <a:noFill/>
            <a:miter lim="800000"/>
            <a:headEnd/>
            <a:tailEnd/>
          </a:ln>
        </p:spPr>
      </p:pic>
      <p:sp>
        <p:nvSpPr>
          <p:cNvPr id="37894" name="CasellaDiTesto 1"/>
          <p:cNvSpPr txBox="1">
            <a:spLocks noChangeArrowheads="1"/>
          </p:cNvSpPr>
          <p:nvPr/>
        </p:nvSpPr>
        <p:spPr bwMode="auto">
          <a:xfrm>
            <a:off x="2495600" y="3110015"/>
            <a:ext cx="2736304" cy="3693319"/>
          </a:xfrm>
          <a:prstGeom prst="rect">
            <a:avLst/>
          </a:prstGeom>
          <a:noFill/>
          <a:ln w="9525">
            <a:noFill/>
            <a:miter lim="800000"/>
            <a:headEnd/>
            <a:tailEnd/>
          </a:ln>
        </p:spPr>
        <p:txBody>
          <a:bodyPr wrap="square">
            <a:spAutoFit/>
          </a:bodyPr>
          <a:lstStyle/>
          <a:p>
            <a:r>
              <a:rPr lang="it-IT" altLang="it-IT" b="1" dirty="0"/>
              <a:t>Nel 2011 </a:t>
            </a:r>
            <a:r>
              <a:rPr lang="it-IT" altLang="it-IT" dirty="0"/>
              <a:t>le donne negli organi di amministrazione (tipicamente i CDA) delle società quotate in mercati regolamentati erano solo il </a:t>
            </a:r>
            <a:r>
              <a:rPr lang="it-IT" altLang="it-IT" b="1" dirty="0"/>
              <a:t>7,4%</a:t>
            </a:r>
            <a:r>
              <a:rPr lang="it-IT" altLang="it-IT" dirty="0"/>
              <a:t>... </a:t>
            </a:r>
          </a:p>
          <a:p>
            <a:endParaRPr lang="it-IT" altLang="it-IT" dirty="0"/>
          </a:p>
          <a:p>
            <a:r>
              <a:rPr lang="it-IT" altLang="it-IT" dirty="0"/>
              <a:t>Più delle metà delle società quotate (il 51,7%) non aveva nemmeno 1 donna nel CDA! </a:t>
            </a:r>
          </a:p>
          <a:p>
            <a:r>
              <a:rPr lang="it-IT" altLang="it-IT" dirty="0"/>
              <a:t> </a:t>
            </a:r>
          </a:p>
          <a:p>
            <a:endParaRPr lang="it-IT" altLang="it-IT" dirty="0"/>
          </a:p>
        </p:txBody>
      </p:sp>
    </p:spTree>
    <p:extLst>
      <p:ext uri="{BB962C8B-B14F-4D97-AF65-F5344CB8AC3E}">
        <p14:creationId xmlns:p14="http://schemas.microsoft.com/office/powerpoint/2010/main" val="2548041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egnaposto contenuto 4">
            <a:extLst>
              <a:ext uri="{FF2B5EF4-FFF2-40B4-BE49-F238E27FC236}">
                <a16:creationId xmlns:a16="http://schemas.microsoft.com/office/drawing/2014/main" xmlns="" id="{D763A3EA-47E3-64E0-E1A3-6102D4193551}"/>
              </a:ext>
            </a:extLst>
          </p:cNvPr>
          <p:cNvSpPr>
            <a:spLocks noGrp="1" noChangeArrowheads="1"/>
          </p:cNvSpPr>
          <p:nvPr>
            <p:ph idx="1"/>
          </p:nvPr>
        </p:nvSpPr>
        <p:spPr/>
        <p:txBody>
          <a:bodyPr/>
          <a:lstStyle/>
          <a:p>
            <a:pPr marL="0" indent="0" algn="ctr">
              <a:buNone/>
            </a:pPr>
            <a:r>
              <a:rPr lang="it-IT" altLang="it-IT" sz="3200" b="1" i="1" dirty="0"/>
              <a:t>Come abbattere il soffitto di cristallo? </a:t>
            </a:r>
            <a:endParaRPr lang="it-IT" altLang="it-IT" b="1" i="1" dirty="0"/>
          </a:p>
        </p:txBody>
      </p:sp>
      <p:sp>
        <p:nvSpPr>
          <p:cNvPr id="2" name="Segnaposto numero diapositiva 1">
            <a:extLst>
              <a:ext uri="{FF2B5EF4-FFF2-40B4-BE49-F238E27FC236}">
                <a16:creationId xmlns:a16="http://schemas.microsoft.com/office/drawing/2014/main" xmlns="" id="{0D516A91-6BF5-9500-B72D-8EFF2DB8F12B}"/>
              </a:ext>
            </a:extLst>
          </p:cNvPr>
          <p:cNvSpPr>
            <a:spLocks noGrp="1"/>
          </p:cNvSpPr>
          <p:nvPr>
            <p:ph type="sldNum" sz="quarter" idx="12"/>
          </p:nvPr>
        </p:nvSpPr>
        <p:spPr/>
        <p:txBody>
          <a:bodyPr/>
          <a:lstStyle/>
          <a:p>
            <a:pPr>
              <a:defRPr/>
            </a:pPr>
            <a:fld id="{388EAB21-929D-4A46-BD83-ECE14C11B7D6}" type="slidenum">
              <a:rPr lang="it-IT" smtClean="0"/>
              <a:pPr>
                <a:defRPr/>
              </a:pPr>
              <a:t>49</a:t>
            </a:fld>
            <a:endParaRPr lang="it-IT"/>
          </a:p>
        </p:txBody>
      </p:sp>
      <p:pic>
        <p:nvPicPr>
          <p:cNvPr id="5125" name="Immagine 2">
            <a:extLst>
              <a:ext uri="{FF2B5EF4-FFF2-40B4-BE49-F238E27FC236}">
                <a16:creationId xmlns:a16="http://schemas.microsoft.com/office/drawing/2014/main" xmlns="" id="{92E59E04-507A-2CB8-0F3E-5C8C3CA38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415" y="2276477"/>
            <a:ext cx="4613275"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DF57B07-BD3F-46D8-B2D5-9FD6A5D1AEFB}"/>
              </a:ext>
            </a:extLst>
          </p:cNvPr>
          <p:cNvSpPr>
            <a:spLocks noGrp="1"/>
          </p:cNvSpPr>
          <p:nvPr>
            <p:ph type="title"/>
          </p:nvPr>
        </p:nvSpPr>
        <p:spPr>
          <a:xfrm>
            <a:off x="838200" y="365125"/>
            <a:ext cx="10880188" cy="1325563"/>
          </a:xfrm>
        </p:spPr>
        <p:txBody>
          <a:bodyPr>
            <a:normAutofit fontScale="90000"/>
          </a:bodyPr>
          <a:lstStyle/>
          <a:p>
            <a:r>
              <a:rPr lang="it-IT" dirty="0">
                <a:solidFill>
                  <a:schemeClr val="accent4"/>
                </a:solidFill>
                <a:latin typeface="Montserrat" panose="00000500000000000000" pitchFamily="2" charset="0"/>
              </a:rPr>
              <a:t>Le finalità della responsabilità sociale di impresa o </a:t>
            </a:r>
            <a:r>
              <a:rPr lang="it-IT" i="1" dirty="0">
                <a:solidFill>
                  <a:schemeClr val="accent4"/>
                </a:solidFill>
                <a:latin typeface="Montserrat" panose="00000500000000000000" pitchFamily="2" charset="0"/>
              </a:rPr>
              <a:t>Corporate Social </a:t>
            </a:r>
            <a:r>
              <a:rPr lang="it-IT" i="1" dirty="0" err="1">
                <a:solidFill>
                  <a:schemeClr val="accent4"/>
                </a:solidFill>
                <a:latin typeface="Montserrat" panose="00000500000000000000" pitchFamily="2" charset="0"/>
              </a:rPr>
              <a:t>Responsibility</a:t>
            </a:r>
            <a:endParaRPr lang="it-IT" i="1" dirty="0">
              <a:solidFill>
                <a:schemeClr val="accent4"/>
              </a:solidFill>
              <a:latin typeface="Montserrat" panose="00000500000000000000" pitchFamily="2" charset="0"/>
            </a:endParaRPr>
          </a:p>
        </p:txBody>
      </p:sp>
      <p:sp>
        <p:nvSpPr>
          <p:cNvPr id="3" name="Segnaposto contenuto 2">
            <a:extLst>
              <a:ext uri="{FF2B5EF4-FFF2-40B4-BE49-F238E27FC236}">
                <a16:creationId xmlns:a16="http://schemas.microsoft.com/office/drawing/2014/main" xmlns="" id="{20BBE2C9-087A-4CEC-9BDF-D03CDB926D87}"/>
              </a:ext>
            </a:extLst>
          </p:cNvPr>
          <p:cNvSpPr>
            <a:spLocks noGrp="1"/>
          </p:cNvSpPr>
          <p:nvPr>
            <p:ph idx="1"/>
          </p:nvPr>
        </p:nvSpPr>
        <p:spPr>
          <a:xfrm>
            <a:off x="655906" y="2043063"/>
            <a:ext cx="10880187" cy="4351338"/>
          </a:xfrm>
        </p:spPr>
        <p:txBody>
          <a:bodyPr>
            <a:normAutofit fontScale="92500"/>
          </a:bodyPr>
          <a:lstStyle/>
          <a:p>
            <a:pPr marL="514350" indent="-514350" algn="just">
              <a:buFont typeface="+mj-lt"/>
              <a:buAutoNum type="arabicPeriod"/>
            </a:pPr>
            <a:r>
              <a:rPr lang="it-IT" sz="2400" dirty="0">
                <a:latin typeface="Montserrat" panose="00000500000000000000" pitchFamily="2" charset="0"/>
              </a:rPr>
              <a:t>Responsabilizzare l’impresa circa le conseguenze del proprio business (sull’ambiente e sul territorio, sul tessuto sociale e sui livelli occupazionali, sul rispetto dei diritti umani) riducendo le c.d. «esternalità negative» (le conseguenze negative che si ripercuotono all’esterno e che si traducono in una perdita o in un costo per la collettività). </a:t>
            </a:r>
          </a:p>
          <a:p>
            <a:pPr marL="514350" indent="-514350" algn="just">
              <a:buFont typeface="+mj-lt"/>
              <a:buAutoNum type="arabicPeriod"/>
            </a:pPr>
            <a:r>
              <a:rPr lang="it-IT" altLang="it-IT" sz="2400" dirty="0">
                <a:solidFill>
                  <a:srgbClr val="0F0F0F"/>
                </a:solidFill>
                <a:latin typeface="Montserrat" panose="00000500000000000000" pitchFamily="2" charset="0"/>
              </a:rPr>
              <a:t>Fungere da strumento di correzione del modello capitalistico a favore dell’adozione dei principi sociali di mercato.</a:t>
            </a:r>
          </a:p>
          <a:p>
            <a:pPr marL="514350" indent="-514350" algn="just">
              <a:buFont typeface="+mj-lt"/>
              <a:buAutoNum type="arabicPeriod"/>
            </a:pPr>
            <a:r>
              <a:rPr lang="it-IT" altLang="it-IT" sz="2400" dirty="0">
                <a:solidFill>
                  <a:srgbClr val="0F0F0F"/>
                </a:solidFill>
                <a:latin typeface="Montserrat" panose="00000500000000000000" pitchFamily="2" charset="0"/>
              </a:rPr>
              <a:t>Creare valore condiviso con tutti gli «stakeholders» in modo duraturo nel tempo.</a:t>
            </a:r>
          </a:p>
          <a:p>
            <a:pPr marL="514350" indent="-514350" algn="just">
              <a:buFont typeface="+mj-lt"/>
              <a:buAutoNum type="arabicPeriod"/>
            </a:pPr>
            <a:r>
              <a:rPr lang="it-IT" altLang="it-IT" sz="2400" dirty="0">
                <a:solidFill>
                  <a:srgbClr val="0F0F0F"/>
                </a:solidFill>
                <a:latin typeface="Montserrat" panose="00000500000000000000" pitchFamily="2" charset="0"/>
              </a:rPr>
              <a:t>Adottare una visione di «lungo periodo».</a:t>
            </a:r>
          </a:p>
          <a:p>
            <a:pPr marL="514350" indent="-514350" algn="just">
              <a:buFont typeface="+mj-lt"/>
              <a:buAutoNum type="arabicPeriod"/>
            </a:pPr>
            <a:r>
              <a:rPr lang="it-IT" altLang="it-IT" sz="2400" dirty="0">
                <a:solidFill>
                  <a:srgbClr val="0F0F0F"/>
                </a:solidFill>
                <a:latin typeface="Montserrat" panose="00000500000000000000" pitchFamily="2" charset="0"/>
              </a:rPr>
              <a:t>Valorizzazione degli stakeholders come partecipanti ai meccanismi decisionali dell’azienda.</a:t>
            </a:r>
          </a:p>
          <a:p>
            <a:pPr marL="514350" indent="-514350" algn="just">
              <a:buFont typeface="+mj-lt"/>
              <a:buAutoNum type="arabicPeriod"/>
            </a:pPr>
            <a:endParaRPr lang="it-IT" sz="2800" dirty="0">
              <a:latin typeface="Montserrat" panose="00000500000000000000" pitchFamily="2" charset="0"/>
            </a:endParaRPr>
          </a:p>
        </p:txBody>
      </p:sp>
    </p:spTree>
    <p:extLst>
      <p:ext uri="{BB962C8B-B14F-4D97-AF65-F5344CB8AC3E}">
        <p14:creationId xmlns:p14="http://schemas.microsoft.com/office/powerpoint/2010/main" val="1661702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con angoli arrotondati 5">
            <a:extLst>
              <a:ext uri="{FF2B5EF4-FFF2-40B4-BE49-F238E27FC236}">
                <a16:creationId xmlns:a16="http://schemas.microsoft.com/office/drawing/2014/main" xmlns="" id="{F30E2B7A-AE29-2A46-9AB0-7656E3539C5C}"/>
              </a:ext>
            </a:extLst>
          </p:cNvPr>
          <p:cNvSpPr/>
          <p:nvPr/>
        </p:nvSpPr>
        <p:spPr>
          <a:xfrm>
            <a:off x="1730339" y="1064351"/>
            <a:ext cx="8731325" cy="4975073"/>
          </a:xfrm>
          <a:prstGeom prst="roundRect">
            <a:avLst>
              <a:gd name="adj" fmla="val 26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it-IT"/>
          </a:p>
        </p:txBody>
      </p:sp>
      <p:sp>
        <p:nvSpPr>
          <p:cNvPr id="15" name="CasellaDiTesto 14">
            <a:extLst>
              <a:ext uri="{FF2B5EF4-FFF2-40B4-BE49-F238E27FC236}">
                <a16:creationId xmlns:a16="http://schemas.microsoft.com/office/drawing/2014/main" xmlns="" id="{3A35602F-9E71-4465-9486-4E188FF45579}"/>
              </a:ext>
            </a:extLst>
          </p:cNvPr>
          <p:cNvSpPr txBox="1"/>
          <p:nvPr/>
        </p:nvSpPr>
        <p:spPr>
          <a:xfrm>
            <a:off x="1925816" y="1379659"/>
            <a:ext cx="8340371" cy="5159244"/>
          </a:xfrm>
          <a:prstGeom prst="rect">
            <a:avLst/>
          </a:prstGeom>
          <a:noFill/>
        </p:spPr>
        <p:txBody>
          <a:bodyPr wrap="square" lIns="80147" tIns="40074" rIns="80147" bIns="40074" rtlCol="0">
            <a:spAutoFit/>
          </a:bodyPr>
          <a:lstStyle/>
          <a:p>
            <a:pPr algn="ctr">
              <a:defRPr/>
            </a:pPr>
            <a:r>
              <a:rPr lang="it-IT" sz="2400" u="sng" dirty="0">
                <a:latin typeface="Rockwell" panose="02060603020205020403" pitchFamily="18" charset="0"/>
              </a:rPr>
              <a:t>L. Golfo-Mosca, </a:t>
            </a:r>
            <a:r>
              <a:rPr lang="it-IT" sz="2400" b="1" u="sng" dirty="0">
                <a:latin typeface="Rockwell" panose="02060603020205020403" pitchFamily="18" charset="0"/>
              </a:rPr>
              <a:t>L. 12 luglio 2011, n. 120</a:t>
            </a:r>
          </a:p>
          <a:p>
            <a:pPr algn="ctr">
              <a:defRPr/>
            </a:pPr>
            <a:r>
              <a:rPr lang="it-IT" dirty="0">
                <a:latin typeface="Rockwell" panose="02060603020205020403" pitchFamily="18" charset="0"/>
              </a:rPr>
              <a:t>(le cui prescrizioni sono state ampliate poi dalla L. 160/2019 e, per le società a  controllo pubblico, dal Testo Unico sulle Società Partecipate Pubbliche n. 175 del 2016 e dalla L. n. 162/2021)</a:t>
            </a:r>
          </a:p>
          <a:p>
            <a:pPr algn="ctr">
              <a:defRPr/>
            </a:pPr>
            <a:r>
              <a:rPr lang="it-IT" b="1" dirty="0">
                <a:solidFill>
                  <a:srgbClr val="FF0000"/>
                </a:solidFill>
                <a:latin typeface="Rockwell" panose="02060603020205020403" pitchFamily="18" charset="0"/>
              </a:rPr>
              <a:t>IMPONE</a:t>
            </a:r>
            <a:endParaRPr lang="it-IT" dirty="0">
              <a:latin typeface="Rockwell" panose="02060603020205020403" pitchFamily="18" charset="0"/>
            </a:endParaRPr>
          </a:p>
          <a:p>
            <a:pPr algn="ctr">
              <a:defRPr/>
            </a:pPr>
            <a:r>
              <a:rPr lang="it-IT" dirty="0">
                <a:solidFill>
                  <a:srgbClr val="FF0000"/>
                </a:solidFill>
                <a:latin typeface="Rockwell" panose="02060603020205020403" pitchFamily="18" charset="0"/>
              </a:rPr>
              <a:t>per un dato periodo di tempo</a:t>
            </a:r>
          </a:p>
          <a:p>
            <a:pPr algn="just">
              <a:defRPr/>
            </a:pPr>
            <a:r>
              <a:rPr lang="it-IT" dirty="0">
                <a:latin typeface="Rockwell" panose="02060603020205020403" pitchFamily="18" charset="0"/>
              </a:rPr>
              <a:t>- alle </a:t>
            </a:r>
            <a:r>
              <a:rPr lang="it-IT" b="1" dirty="0">
                <a:latin typeface="Rockwell" panose="02060603020205020403" pitchFamily="18" charset="0"/>
              </a:rPr>
              <a:t>società quotate</a:t>
            </a:r>
            <a:r>
              <a:rPr lang="it-IT" dirty="0">
                <a:latin typeface="Rockwell" panose="02060603020205020403" pitchFamily="18" charset="0"/>
              </a:rPr>
              <a:t> (ad esempio in Piemonte fra le altre </a:t>
            </a:r>
            <a:r>
              <a:rPr lang="it-IT" b="1" dirty="0" err="1">
                <a:latin typeface="Rockwell" panose="02060603020205020403" pitchFamily="18" charset="0"/>
              </a:rPr>
              <a:t>Basicnet</a:t>
            </a:r>
            <a:r>
              <a:rPr lang="it-IT" b="1" dirty="0">
                <a:latin typeface="Rockwell" panose="02060603020205020403" pitchFamily="18" charset="0"/>
              </a:rPr>
              <a:t>,</a:t>
            </a:r>
            <a:r>
              <a:rPr lang="it-IT" dirty="0">
                <a:latin typeface="Rockwell" panose="02060603020205020403" pitchFamily="18" charset="0"/>
              </a:rPr>
              <a:t> </a:t>
            </a:r>
            <a:r>
              <a:rPr lang="it-IT" b="1" dirty="0">
                <a:latin typeface="Rockwell" panose="02060603020205020403" pitchFamily="18" charset="0"/>
              </a:rPr>
              <a:t>Diasorin, Prima Industrie, Juventus</a:t>
            </a:r>
            <a:r>
              <a:rPr lang="it-IT" dirty="0">
                <a:latin typeface="Rockwell" panose="02060603020205020403" pitchFamily="18" charset="0"/>
              </a:rPr>
              <a:t>)</a:t>
            </a:r>
          </a:p>
          <a:p>
            <a:pPr algn="ctr">
              <a:defRPr/>
            </a:pPr>
            <a:r>
              <a:rPr lang="it-IT" dirty="0">
                <a:latin typeface="Rockwell" panose="02060603020205020403" pitchFamily="18" charset="0"/>
              </a:rPr>
              <a:t>e</a:t>
            </a:r>
          </a:p>
          <a:p>
            <a:pPr algn="just">
              <a:defRPr/>
            </a:pPr>
            <a:r>
              <a:rPr lang="it-IT" dirty="0">
                <a:latin typeface="Rockwell" panose="02060603020205020403" pitchFamily="18" charset="0"/>
              </a:rPr>
              <a:t>- alle </a:t>
            </a:r>
            <a:r>
              <a:rPr lang="it-IT" b="1" dirty="0">
                <a:latin typeface="Rockwell" panose="02060603020205020403" pitchFamily="18" charset="0"/>
              </a:rPr>
              <a:t>società controllate dalle Pubbliche amministrazioni</a:t>
            </a:r>
            <a:r>
              <a:rPr lang="it-IT" dirty="0">
                <a:latin typeface="Rockwell" panose="02060603020205020403" pitchFamily="18" charset="0"/>
              </a:rPr>
              <a:t> (es. a Torino la </a:t>
            </a:r>
            <a:r>
              <a:rPr lang="it-IT" b="1" dirty="0">
                <a:latin typeface="Rockwell" panose="02060603020205020403" pitchFamily="18" charset="0"/>
              </a:rPr>
              <a:t>GTT e Finpiemonte</a:t>
            </a:r>
            <a:r>
              <a:rPr lang="it-IT" dirty="0">
                <a:latin typeface="Rockwell" panose="02060603020205020403" pitchFamily="18" charset="0"/>
              </a:rPr>
              <a:t>) </a:t>
            </a:r>
          </a:p>
          <a:p>
            <a:pPr algn="just">
              <a:defRPr/>
            </a:pPr>
            <a:endParaRPr lang="it-IT" dirty="0">
              <a:latin typeface="Rockwell" panose="02060603020205020403" pitchFamily="18" charset="0"/>
            </a:endParaRPr>
          </a:p>
          <a:p>
            <a:pPr algn="ctr">
              <a:defRPr/>
            </a:pPr>
            <a:r>
              <a:rPr lang="it-IT" b="1" dirty="0">
                <a:solidFill>
                  <a:srgbClr val="FF0000"/>
                </a:solidFill>
                <a:latin typeface="Rockwell" panose="02060603020205020403" pitchFamily="18" charset="0"/>
              </a:rPr>
              <a:t>DI  ASSICURARE CHE NEI  LORO CONSIGLI  DI AMMINISTRAZIONE  VI SIA UNA PERCENTUALE MINIMA DI  APPARTENENTI  AL GENERE SOTTORAPPRESENTATO, PARI  A DUE QUINTI DEI COMPONENTI  </a:t>
            </a:r>
          </a:p>
          <a:p>
            <a:pPr algn="just">
              <a:defRPr/>
            </a:pPr>
            <a:endParaRPr lang="it-IT" i="1" dirty="0">
              <a:latin typeface="Rockwell" panose="02060603020205020403" pitchFamily="18" charset="0"/>
            </a:endParaRPr>
          </a:p>
          <a:p>
            <a:pPr algn="just">
              <a:defRPr/>
            </a:pPr>
            <a:endParaRPr lang="it-IT" dirty="0">
              <a:latin typeface="Rockwell" panose="02060603020205020403" pitchFamily="18" charset="0"/>
            </a:endParaRPr>
          </a:p>
          <a:p>
            <a:pPr algn="just">
              <a:defRPr/>
            </a:pPr>
            <a:endParaRPr lang="it-IT" dirty="0"/>
          </a:p>
        </p:txBody>
      </p:sp>
      <p:sp>
        <p:nvSpPr>
          <p:cNvPr id="2" name="Segnaposto numero diapositiva 1">
            <a:extLst>
              <a:ext uri="{FF2B5EF4-FFF2-40B4-BE49-F238E27FC236}">
                <a16:creationId xmlns:a16="http://schemas.microsoft.com/office/drawing/2014/main" xmlns="" id="{0A0AC39F-B460-95FC-A447-7D166A2E7489}"/>
              </a:ext>
            </a:extLst>
          </p:cNvPr>
          <p:cNvSpPr>
            <a:spLocks noGrp="1"/>
          </p:cNvSpPr>
          <p:nvPr>
            <p:ph type="sldNum" sz="quarter" idx="7"/>
          </p:nvPr>
        </p:nvSpPr>
        <p:spPr/>
        <p:txBody>
          <a:bodyPr/>
          <a:lstStyle/>
          <a:p>
            <a:fld id="{B6F15528-21DE-4FAA-801E-634DDDAF4B2B}" type="slidenum">
              <a:rPr lang="it-IT" smtClean="0"/>
              <a:pPr/>
              <a:t>50</a:t>
            </a:fld>
            <a:endParaRPr lang="it-IT"/>
          </a:p>
        </p:txBody>
      </p:sp>
    </p:spTree>
    <p:extLst>
      <p:ext uri="{BB962C8B-B14F-4D97-AF65-F5344CB8AC3E}">
        <p14:creationId xmlns:p14="http://schemas.microsoft.com/office/powerpoint/2010/main" val="24646929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a:extLst>
              <a:ext uri="{FF2B5EF4-FFF2-40B4-BE49-F238E27FC236}">
                <a16:creationId xmlns:a16="http://schemas.microsoft.com/office/drawing/2014/main" xmlns="" id="{CA9549A3-FFC5-81ED-2C44-926900C7415A}"/>
              </a:ext>
            </a:extLst>
          </p:cNvPr>
          <p:cNvSpPr>
            <a:spLocks noGrp="1" noChangeArrowheads="1"/>
          </p:cNvSpPr>
          <p:nvPr>
            <p:ph type="title"/>
          </p:nvPr>
        </p:nvSpPr>
        <p:spPr>
          <a:xfrm>
            <a:off x="2310399" y="1844824"/>
            <a:ext cx="7368827" cy="1280890"/>
          </a:xfrm>
          <a:solidFill>
            <a:schemeClr val="bg1"/>
          </a:solidFill>
        </p:spPr>
        <p:txBody>
          <a:bodyPr>
            <a:normAutofit fontScale="90000"/>
          </a:bodyPr>
          <a:lstStyle/>
          <a:p>
            <a:pPr>
              <a:defRPr/>
            </a:pPr>
            <a:r>
              <a:rPr lang="it-IT" b="1" dirty="0">
                <a:solidFill>
                  <a:srgbClr val="FF0000"/>
                </a:solidFill>
              </a:rPr>
              <a:t>Occorreva</a:t>
            </a:r>
            <a:r>
              <a:rPr lang="it-IT" dirty="0">
                <a:solidFill>
                  <a:srgbClr val="FF0000"/>
                </a:solidFill>
              </a:rPr>
              <a:t> </a:t>
            </a:r>
            <a:r>
              <a:rPr lang="it-IT" b="1" dirty="0">
                <a:solidFill>
                  <a:srgbClr val="FF0000"/>
                </a:solidFill>
              </a:rPr>
              <a:t>un cambiamento culturale e…</a:t>
            </a:r>
            <a:br>
              <a:rPr lang="it-IT" b="1" dirty="0">
                <a:solidFill>
                  <a:srgbClr val="FF0000"/>
                </a:solidFill>
              </a:rPr>
            </a:br>
            <a:r>
              <a:rPr lang="it-IT" b="1" dirty="0">
                <a:solidFill>
                  <a:srgbClr val="FF0000"/>
                </a:solidFill>
              </a:rPr>
              <a:t/>
            </a:r>
            <a:br>
              <a:rPr lang="it-IT" b="1" dirty="0">
                <a:solidFill>
                  <a:srgbClr val="FF0000"/>
                </a:solidFill>
              </a:rPr>
            </a:br>
            <a:r>
              <a:rPr lang="it-IT" b="1" dirty="0">
                <a:solidFill>
                  <a:srgbClr val="FF0000"/>
                </a:solidFill>
              </a:rPr>
              <a:t>talvolta</a:t>
            </a:r>
            <a:r>
              <a:rPr lang="it-IT" dirty="0">
                <a:solidFill>
                  <a:srgbClr val="FF0000"/>
                </a:solidFill>
              </a:rPr>
              <a:t> </a:t>
            </a:r>
            <a:r>
              <a:rPr lang="it-IT" b="1" dirty="0">
                <a:solidFill>
                  <a:srgbClr val="FF0000"/>
                </a:solidFill>
              </a:rPr>
              <a:t>la legge aiuta a cambiare la mentalità! </a:t>
            </a:r>
            <a:br>
              <a:rPr lang="it-IT" b="1" dirty="0">
                <a:solidFill>
                  <a:srgbClr val="FF0000"/>
                </a:solidFill>
              </a:rPr>
            </a:br>
            <a:endParaRPr lang="it-IT" altLang="it-IT" b="1" dirty="0"/>
          </a:p>
        </p:txBody>
      </p:sp>
      <p:sp>
        <p:nvSpPr>
          <p:cNvPr id="21507" name="Segnaposto contenuto 2">
            <a:extLst>
              <a:ext uri="{FF2B5EF4-FFF2-40B4-BE49-F238E27FC236}">
                <a16:creationId xmlns:a16="http://schemas.microsoft.com/office/drawing/2014/main" xmlns="" id="{E31E9FF2-3F18-5582-65CC-DAF51F23ACDF}"/>
              </a:ext>
            </a:extLst>
          </p:cNvPr>
          <p:cNvSpPr>
            <a:spLocks noGrp="1" noChangeArrowheads="1"/>
          </p:cNvSpPr>
          <p:nvPr>
            <p:ph idx="1"/>
          </p:nvPr>
        </p:nvSpPr>
        <p:spPr>
          <a:xfrm>
            <a:off x="2279577" y="3212976"/>
            <a:ext cx="7872883" cy="3240360"/>
          </a:xfrm>
        </p:spPr>
        <p:txBody>
          <a:bodyPr>
            <a:normAutofit fontScale="62500" lnSpcReduction="20000"/>
          </a:bodyPr>
          <a:lstStyle/>
          <a:p>
            <a:pPr marL="0" indent="0" algn="just">
              <a:buNone/>
              <a:defRPr/>
            </a:pPr>
            <a:endParaRPr lang="it-IT" altLang="it-IT" dirty="0"/>
          </a:p>
          <a:p>
            <a:pPr marL="0" indent="0" algn="just">
              <a:buNone/>
              <a:defRPr/>
            </a:pPr>
            <a:endParaRPr lang="it-IT" altLang="it-IT" dirty="0"/>
          </a:p>
          <a:p>
            <a:pPr marL="0" indent="0" algn="just">
              <a:buNone/>
              <a:defRPr/>
            </a:pPr>
            <a:r>
              <a:rPr lang="it-IT" altLang="it-IT" dirty="0"/>
              <a:t>La L. Golfo-Mosca </a:t>
            </a:r>
            <a:r>
              <a:rPr lang="it-IT" altLang="it-IT" b="1" dirty="0"/>
              <a:t>un’azione positiva </a:t>
            </a:r>
            <a:r>
              <a:rPr lang="it-IT" altLang="it-IT" dirty="0"/>
              <a:t>e che ha avuto un effetto dirompente…</a:t>
            </a:r>
          </a:p>
          <a:p>
            <a:pPr marL="0" indent="0" algn="just">
              <a:buNone/>
              <a:defRPr/>
            </a:pPr>
            <a:r>
              <a:rPr lang="it-IT" altLang="it-IT" dirty="0"/>
              <a:t> </a:t>
            </a:r>
          </a:p>
          <a:p>
            <a:pPr marL="0" indent="0" algn="just">
              <a:buNone/>
              <a:defRPr/>
            </a:pPr>
            <a:r>
              <a:rPr lang="it-IT" altLang="it-IT" dirty="0"/>
              <a:t>HA CAMBIATO IL VOLTO </a:t>
            </a:r>
            <a:r>
              <a:rPr lang="it-IT" altLang="it-IT" b="1" dirty="0"/>
              <a:t>DEGLI ORGANI DI AMMINISTRAZIONE E CONTROLLO DELLE SOCIETÀ QUOTATE E DELLE SOCIETÀ A CONTROLLO PUBBLICO, COSÌ SCARDINANDO UN SISTEMA CHE SI AUTOPERPETUAVA DA SECOLI… </a:t>
            </a:r>
          </a:p>
          <a:p>
            <a:pPr marL="0" indent="0" algn="just">
              <a:buNone/>
              <a:defRPr/>
            </a:pPr>
            <a:r>
              <a:rPr lang="it-IT" altLang="it-IT" b="1" u="sng" dirty="0"/>
              <a:t>UOMINI CHE SCEGLIEVANO SEMPRE E SOLO UOMINI</a:t>
            </a:r>
            <a:r>
              <a:rPr lang="it-IT" altLang="it-IT" b="1" dirty="0"/>
              <a:t>… </a:t>
            </a:r>
          </a:p>
          <a:p>
            <a:pPr marL="0" indent="0" algn="just">
              <a:buNone/>
              <a:defRPr/>
            </a:pPr>
            <a:endParaRPr lang="it-IT" altLang="it-IT" b="1" dirty="0"/>
          </a:p>
          <a:p>
            <a:pPr marL="0" indent="0" algn="just">
              <a:buNone/>
              <a:defRPr/>
            </a:pPr>
            <a:r>
              <a:rPr lang="it-IT" altLang="it-IT" b="1" dirty="0"/>
              <a:t>Oggi, grazie alle regole introdotte, le donne consigliere di amministrazione di società quotate italiane sono il 41,2% </a:t>
            </a:r>
          </a:p>
        </p:txBody>
      </p:sp>
      <p:sp>
        <p:nvSpPr>
          <p:cNvPr id="25604" name="Segnaposto numero diapositiva 3">
            <a:extLst>
              <a:ext uri="{FF2B5EF4-FFF2-40B4-BE49-F238E27FC236}">
                <a16:creationId xmlns:a16="http://schemas.microsoft.com/office/drawing/2014/main" xmlns="" id="{FB790C1E-133B-4706-40DB-AB6CBB5119F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557213"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857250" indent="-171450">
              <a:spcBef>
                <a:spcPts val="750"/>
              </a:spcBef>
              <a:buClr>
                <a:schemeClr val="accent1"/>
              </a:buClr>
              <a:buFont typeface="Wingdings 3" panose="05040102010807070707" pitchFamily="18" charset="2"/>
              <a:buChar char=""/>
              <a:defRPr sz="1050">
                <a:solidFill>
                  <a:srgbClr val="404040"/>
                </a:solidFill>
                <a:latin typeface="Century Gothic" panose="020B0502020202020204" pitchFamily="34" charset="0"/>
              </a:defRPr>
            </a:lvl3pPr>
            <a:lvl4pPr marL="12001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15430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18859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228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25717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defTabSz="342900">
              <a:spcBef>
                <a:spcPct val="0"/>
              </a:spcBef>
              <a:buClrTx/>
              <a:buNone/>
            </a:pPr>
            <a:fld id="{759C7323-1159-480C-A7BE-EE8C429680AC}" type="slidenum">
              <a:rPr lang="it-IT" altLang="it-IT">
                <a:solidFill>
                  <a:srgbClr val="FEFFFF"/>
                </a:solidFill>
              </a:rPr>
              <a:pPr defTabSz="342900">
                <a:spcBef>
                  <a:spcPct val="0"/>
                </a:spcBef>
                <a:buClrTx/>
                <a:buNone/>
              </a:pPr>
              <a:t>51</a:t>
            </a:fld>
            <a:endParaRPr lang="it-IT" altLang="it-IT">
              <a:solidFill>
                <a:srgbClr val="FEFFFF"/>
              </a:solidFill>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18"/>
          <p:cNvSpPr/>
          <p:nvPr/>
        </p:nvSpPr>
        <p:spPr>
          <a:xfrm>
            <a:off x="5663952" y="1124744"/>
            <a:ext cx="4536504" cy="208823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Picture 2">
            <a:extLst>
              <a:ext uri="{FF2B5EF4-FFF2-40B4-BE49-F238E27FC236}">
                <a16:creationId xmlns:a16="http://schemas.microsoft.com/office/drawing/2014/main" xmlns="" id="{F1C1E081-F3C2-4646-9333-91B69524A4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092406" y="703131"/>
            <a:ext cx="3801340" cy="2710448"/>
          </a:xfrm>
          <a:prstGeom prst="rect">
            <a:avLst/>
          </a:prstGeom>
          <a:ln>
            <a:solidFill>
              <a:schemeClr val="tx1"/>
            </a:solidFill>
          </a:ln>
        </p:spPr>
      </p:pic>
      <p:sp>
        <p:nvSpPr>
          <p:cNvPr id="7" name="CasellaDiTesto 6">
            <a:extLst>
              <a:ext uri="{FF2B5EF4-FFF2-40B4-BE49-F238E27FC236}">
                <a16:creationId xmlns:a16="http://schemas.microsoft.com/office/drawing/2014/main" xmlns="" id="{C334E8A4-434F-418E-8C97-62AA14A93037}"/>
              </a:ext>
            </a:extLst>
          </p:cNvPr>
          <p:cNvSpPr txBox="1"/>
          <p:nvPr/>
        </p:nvSpPr>
        <p:spPr>
          <a:xfrm>
            <a:off x="6456040" y="1412776"/>
            <a:ext cx="3240360" cy="1742924"/>
          </a:xfrm>
          <a:prstGeom prst="rect">
            <a:avLst/>
          </a:prstGeom>
          <a:noFill/>
        </p:spPr>
        <p:txBody>
          <a:bodyPr wrap="square" lIns="80147" tIns="40074" rIns="80147" bIns="40074" numCol="1" rtlCol="0">
            <a:spAutoFit/>
          </a:bodyPr>
          <a:lstStyle/>
          <a:p>
            <a:pPr algn="just">
              <a:defRPr/>
            </a:pPr>
            <a:r>
              <a:rPr lang="it-IT" dirty="0"/>
              <a:t>Una riunione del </a:t>
            </a:r>
            <a:r>
              <a:rPr lang="it-IT" dirty="0" err="1"/>
              <a:t>CdA</a:t>
            </a:r>
            <a:r>
              <a:rPr lang="it-IT" dirty="0"/>
              <a:t> della compagnia ferroviaria Leipzig-Dresden nel 1852… l’immagine non è tanto diversa da quello dei </a:t>
            </a:r>
            <a:r>
              <a:rPr lang="it-IT" dirty="0" err="1"/>
              <a:t>CdA</a:t>
            </a:r>
            <a:r>
              <a:rPr lang="it-IT" dirty="0"/>
              <a:t> delle società quotate italiane </a:t>
            </a:r>
            <a:r>
              <a:rPr lang="it-IT" i="1" dirty="0"/>
              <a:t>ante</a:t>
            </a:r>
            <a:r>
              <a:rPr lang="it-IT" dirty="0"/>
              <a:t> l.120/11…</a:t>
            </a:r>
          </a:p>
        </p:txBody>
      </p:sp>
      <p:sp>
        <p:nvSpPr>
          <p:cNvPr id="16" name="CasellaDiTesto 15"/>
          <p:cNvSpPr txBox="1"/>
          <p:nvPr/>
        </p:nvSpPr>
        <p:spPr>
          <a:xfrm>
            <a:off x="2567608" y="4347684"/>
            <a:ext cx="2232248" cy="1477328"/>
          </a:xfrm>
          <a:prstGeom prst="rect">
            <a:avLst/>
          </a:prstGeom>
          <a:noFill/>
        </p:spPr>
        <p:txBody>
          <a:bodyPr wrap="square" rtlCol="0">
            <a:spAutoFit/>
          </a:bodyPr>
          <a:lstStyle/>
          <a:p>
            <a:pPr algn="just"/>
            <a:r>
              <a:rPr lang="it-IT" dirty="0"/>
              <a:t>Il nuovo volto dei CDA delle società quotate e di quelle a controllo pubblico dopo il 2011.</a:t>
            </a:r>
          </a:p>
        </p:txBody>
      </p:sp>
      <p:sp>
        <p:nvSpPr>
          <p:cNvPr id="18" name="Rettangolo 17"/>
          <p:cNvSpPr/>
          <p:nvPr/>
        </p:nvSpPr>
        <p:spPr>
          <a:xfrm>
            <a:off x="1991544" y="3933056"/>
            <a:ext cx="4104456" cy="208823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Picture 2" descr="Consiglio di Amministrazione del 15/06/2017 - HealthItalia S.p.A.">
            <a:extLst>
              <a:ext uri="{FF2B5EF4-FFF2-40B4-BE49-F238E27FC236}">
                <a16:creationId xmlns:a16="http://schemas.microsoft.com/office/drawing/2014/main" xmlns="" id="{CE4AF6CF-B084-44C9-96F8-50F4768C4F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568577" y="3486947"/>
            <a:ext cx="4523131" cy="2877654"/>
          </a:xfrm>
          <a:prstGeom prst="rect">
            <a:avLst/>
          </a:prstGeom>
          <a:ln>
            <a:solidFill>
              <a:schemeClr val="tx1"/>
            </a:solidFill>
          </a:ln>
        </p:spPr>
      </p:pic>
      <p:sp>
        <p:nvSpPr>
          <p:cNvPr id="2" name="Segnaposto numero diapositiva 1">
            <a:extLst>
              <a:ext uri="{FF2B5EF4-FFF2-40B4-BE49-F238E27FC236}">
                <a16:creationId xmlns:a16="http://schemas.microsoft.com/office/drawing/2014/main" xmlns="" id="{DBD9C388-052E-054E-497D-76085DE88CD3}"/>
              </a:ext>
            </a:extLst>
          </p:cNvPr>
          <p:cNvSpPr>
            <a:spLocks noGrp="1"/>
          </p:cNvSpPr>
          <p:nvPr>
            <p:ph type="sldNum" sz="quarter" idx="7"/>
          </p:nvPr>
        </p:nvSpPr>
        <p:spPr/>
        <p:txBody>
          <a:bodyPr/>
          <a:lstStyle/>
          <a:p>
            <a:fld id="{B6F15528-21DE-4FAA-801E-634DDDAF4B2B}" type="slidenum">
              <a:rPr lang="it-IT" smtClean="0"/>
              <a:pPr/>
              <a:t>52</a:t>
            </a:fld>
            <a:endParaRPr lang="it-IT"/>
          </a:p>
        </p:txBody>
      </p:sp>
    </p:spTree>
    <p:extLst>
      <p:ext uri="{BB962C8B-B14F-4D97-AF65-F5344CB8AC3E}">
        <p14:creationId xmlns:p14="http://schemas.microsoft.com/office/powerpoint/2010/main" val="23162909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a:extLst>
              <a:ext uri="{FF2B5EF4-FFF2-40B4-BE49-F238E27FC236}">
                <a16:creationId xmlns:a16="http://schemas.microsoft.com/office/drawing/2014/main" xmlns="" id="{DA7E44ED-3D46-6974-5038-72BE2C769266}"/>
              </a:ext>
            </a:extLst>
          </p:cNvPr>
          <p:cNvSpPr/>
          <p:nvPr/>
        </p:nvSpPr>
        <p:spPr>
          <a:xfrm>
            <a:off x="2567608" y="2907058"/>
            <a:ext cx="2376264" cy="251874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a:p>
            <a:pPr algn="ctr">
              <a:defRPr/>
            </a:pPr>
            <a:r>
              <a:rPr lang="it-IT" dirty="0"/>
              <a:t>Migliore </a:t>
            </a:r>
            <a:r>
              <a:rPr lang="it-IT" i="1" dirty="0" err="1"/>
              <a:t>governance</a:t>
            </a:r>
            <a:r>
              <a:rPr lang="it-IT" dirty="0"/>
              <a:t> imprese attraverso diversificazione </a:t>
            </a:r>
            <a:r>
              <a:rPr lang="it-IT" dirty="0" err="1"/>
              <a:t>CdA</a:t>
            </a:r>
            <a:r>
              <a:rPr lang="it-IT" dirty="0"/>
              <a:t> ed organi controllo</a:t>
            </a:r>
          </a:p>
          <a:p>
            <a:pPr algn="ctr">
              <a:defRPr/>
            </a:pPr>
            <a:endParaRPr lang="it-IT" dirty="0"/>
          </a:p>
        </p:txBody>
      </p:sp>
      <p:sp>
        <p:nvSpPr>
          <p:cNvPr id="5" name="Rettangolo arrotondato 4">
            <a:extLst>
              <a:ext uri="{FF2B5EF4-FFF2-40B4-BE49-F238E27FC236}">
                <a16:creationId xmlns:a16="http://schemas.microsoft.com/office/drawing/2014/main" xmlns="" id="{4E1F7AC4-2F2E-0B1F-314D-45AD70DE7DFE}"/>
              </a:ext>
            </a:extLst>
          </p:cNvPr>
          <p:cNvSpPr/>
          <p:nvPr/>
        </p:nvSpPr>
        <p:spPr>
          <a:xfrm>
            <a:off x="5159896" y="2907058"/>
            <a:ext cx="2592288" cy="251874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Rilancio </a:t>
            </a:r>
          </a:p>
          <a:p>
            <a:pPr algn="ctr">
              <a:defRPr/>
            </a:pPr>
            <a:r>
              <a:rPr lang="it-IT" dirty="0"/>
              <a:t>crescita economica</a:t>
            </a:r>
          </a:p>
          <a:p>
            <a:pPr algn="ctr">
              <a:defRPr/>
            </a:pPr>
            <a:r>
              <a:rPr lang="it-IT" dirty="0"/>
              <a:t>e competitività </a:t>
            </a:r>
          </a:p>
        </p:txBody>
      </p:sp>
      <p:sp>
        <p:nvSpPr>
          <p:cNvPr id="6" name="Rettangolo arrotondato 5">
            <a:extLst>
              <a:ext uri="{FF2B5EF4-FFF2-40B4-BE49-F238E27FC236}">
                <a16:creationId xmlns:a16="http://schemas.microsoft.com/office/drawing/2014/main" xmlns="" id="{8E721D32-BE29-0E22-83F6-BDD92FB51A35}"/>
              </a:ext>
            </a:extLst>
          </p:cNvPr>
          <p:cNvSpPr/>
          <p:nvPr/>
        </p:nvSpPr>
        <p:spPr>
          <a:xfrm>
            <a:off x="7940749" y="2907058"/>
            <a:ext cx="2376264" cy="251874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Perseguimento effettiva uguaglianza di genere sul mercato del lavoro</a:t>
            </a:r>
          </a:p>
        </p:txBody>
      </p:sp>
      <p:sp>
        <p:nvSpPr>
          <p:cNvPr id="7" name="Rettangolo arrotondato 6">
            <a:extLst>
              <a:ext uri="{FF2B5EF4-FFF2-40B4-BE49-F238E27FC236}">
                <a16:creationId xmlns:a16="http://schemas.microsoft.com/office/drawing/2014/main" xmlns="" id="{23AC928B-945D-96AF-9D9E-56C8AD4E4DE4}"/>
              </a:ext>
            </a:extLst>
          </p:cNvPr>
          <p:cNvSpPr/>
          <p:nvPr/>
        </p:nvSpPr>
        <p:spPr>
          <a:xfrm>
            <a:off x="2495650" y="1628802"/>
            <a:ext cx="7704856" cy="57606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Eterogeneità = maggiore competenza ed efficienza</a:t>
            </a:r>
          </a:p>
        </p:txBody>
      </p:sp>
      <p:sp>
        <p:nvSpPr>
          <p:cNvPr id="8" name="Freccia a destra 7">
            <a:extLst>
              <a:ext uri="{FF2B5EF4-FFF2-40B4-BE49-F238E27FC236}">
                <a16:creationId xmlns:a16="http://schemas.microsoft.com/office/drawing/2014/main" xmlns="" id="{A5A75FA9-BB37-3636-9466-7648D30F8ED2}"/>
              </a:ext>
            </a:extLst>
          </p:cNvPr>
          <p:cNvSpPr/>
          <p:nvPr/>
        </p:nvSpPr>
        <p:spPr>
          <a:xfrm rot="5400000">
            <a:off x="3631633" y="2331531"/>
            <a:ext cx="270146" cy="484632"/>
          </a:xfrm>
          <a:prstGeom prst="rightArrow">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Freccia a destra 8">
            <a:extLst>
              <a:ext uri="{FF2B5EF4-FFF2-40B4-BE49-F238E27FC236}">
                <a16:creationId xmlns:a16="http://schemas.microsoft.com/office/drawing/2014/main" xmlns="" id="{66839E08-B021-EE38-DFAA-809899F55380}"/>
              </a:ext>
            </a:extLst>
          </p:cNvPr>
          <p:cNvSpPr/>
          <p:nvPr/>
        </p:nvSpPr>
        <p:spPr>
          <a:xfrm rot="5400000">
            <a:off x="6320970" y="2331531"/>
            <a:ext cx="270146" cy="484632"/>
          </a:xfrm>
          <a:prstGeom prst="rightArrow">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Freccia a destra 9">
            <a:extLst>
              <a:ext uri="{FF2B5EF4-FFF2-40B4-BE49-F238E27FC236}">
                <a16:creationId xmlns:a16="http://schemas.microsoft.com/office/drawing/2014/main" xmlns="" id="{3968F877-7563-6A9D-0016-C51FAC857775}"/>
              </a:ext>
            </a:extLst>
          </p:cNvPr>
          <p:cNvSpPr/>
          <p:nvPr/>
        </p:nvSpPr>
        <p:spPr>
          <a:xfrm rot="5400000">
            <a:off x="8993811" y="2331531"/>
            <a:ext cx="270146" cy="484632"/>
          </a:xfrm>
          <a:prstGeom prst="rightArrow">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2" name="Segnaposto numero diapositiva 11">
            <a:extLst>
              <a:ext uri="{FF2B5EF4-FFF2-40B4-BE49-F238E27FC236}">
                <a16:creationId xmlns:a16="http://schemas.microsoft.com/office/drawing/2014/main" xmlns="" id="{1B01CFCD-0B2C-15E3-CB20-2E0F22AEACC5}"/>
              </a:ext>
            </a:extLst>
          </p:cNvPr>
          <p:cNvSpPr>
            <a:spLocks noGrp="1"/>
          </p:cNvSpPr>
          <p:nvPr>
            <p:ph type="sldNum" sz="quarter" idx="12"/>
          </p:nvPr>
        </p:nvSpPr>
        <p:spPr/>
        <p:txBody>
          <a:bodyPr>
            <a:normAutofit/>
          </a:bodyPr>
          <a:lstStyle/>
          <a:p>
            <a:pPr>
              <a:defRPr/>
            </a:pPr>
            <a:fld id="{A8BFA0B1-9682-43A3-B56E-63F767534D82}" type="slidenum">
              <a:rPr lang="it-IT"/>
              <a:pPr>
                <a:defRPr/>
              </a:pPr>
              <a:t>53</a:t>
            </a:fld>
            <a:endParaRPr lang="it-IT"/>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a:extLst>
              <a:ext uri="{FF2B5EF4-FFF2-40B4-BE49-F238E27FC236}">
                <a16:creationId xmlns:a16="http://schemas.microsoft.com/office/drawing/2014/main" xmlns="" id="{176EAB2F-E339-33F3-435B-BA7222BB5FB2}"/>
              </a:ext>
            </a:extLst>
          </p:cNvPr>
          <p:cNvSpPr>
            <a:spLocks noGrp="1" noChangeArrowheads="1"/>
          </p:cNvSpPr>
          <p:nvPr>
            <p:ph type="title"/>
          </p:nvPr>
        </p:nvSpPr>
        <p:spPr>
          <a:xfrm>
            <a:off x="3961211" y="1325168"/>
            <a:ext cx="5354240" cy="753665"/>
          </a:xfrm>
        </p:spPr>
        <p:txBody>
          <a:bodyPr>
            <a:normAutofit/>
          </a:bodyPr>
          <a:lstStyle/>
          <a:p>
            <a:r>
              <a:rPr lang="it-IT" altLang="it-IT" b="1" i="1"/>
              <a:t>Why diversity?</a:t>
            </a:r>
          </a:p>
        </p:txBody>
      </p:sp>
      <p:sp>
        <p:nvSpPr>
          <p:cNvPr id="27651" name="Segnaposto numero diapositiva 3">
            <a:extLst>
              <a:ext uri="{FF2B5EF4-FFF2-40B4-BE49-F238E27FC236}">
                <a16:creationId xmlns:a16="http://schemas.microsoft.com/office/drawing/2014/main" xmlns="" id="{4F7360AA-EC3A-C616-CD70-253474825CC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557213"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857250" indent="-171450">
              <a:spcBef>
                <a:spcPts val="750"/>
              </a:spcBef>
              <a:buClr>
                <a:schemeClr val="accent1"/>
              </a:buClr>
              <a:buFont typeface="Wingdings 3" panose="05040102010807070707" pitchFamily="18" charset="2"/>
              <a:buChar char=""/>
              <a:defRPr sz="1050">
                <a:solidFill>
                  <a:srgbClr val="404040"/>
                </a:solidFill>
                <a:latin typeface="Century Gothic" panose="020B0502020202020204" pitchFamily="34" charset="0"/>
              </a:defRPr>
            </a:lvl3pPr>
            <a:lvl4pPr marL="12001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15430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18859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228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25717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a:spcBef>
                <a:spcPct val="0"/>
              </a:spcBef>
              <a:buClrTx/>
              <a:buFontTx/>
              <a:buNone/>
            </a:pPr>
            <a:fld id="{5445E416-9DD0-4007-8EFE-C82067CD162D}" type="slidenum">
              <a:rPr lang="it-IT" altLang="it-IT">
                <a:solidFill>
                  <a:srgbClr val="FEFFFF"/>
                </a:solidFill>
              </a:rPr>
              <a:pPr>
                <a:spcBef>
                  <a:spcPct val="0"/>
                </a:spcBef>
                <a:buClrTx/>
                <a:buFontTx/>
                <a:buNone/>
              </a:pPr>
              <a:t>54</a:t>
            </a:fld>
            <a:endParaRPr lang="it-IT" altLang="it-IT">
              <a:solidFill>
                <a:srgbClr val="FEFFFF"/>
              </a:solidFill>
            </a:endParaRPr>
          </a:p>
        </p:txBody>
      </p:sp>
      <p:pic>
        <p:nvPicPr>
          <p:cNvPr id="27652" name="Picture 2" descr="Leading Diversity in Risk | Risk Career Advice">
            <a:extLst>
              <a:ext uri="{FF2B5EF4-FFF2-40B4-BE49-F238E27FC236}">
                <a16:creationId xmlns:a16="http://schemas.microsoft.com/office/drawing/2014/main" xmlns="" id="{33B1AB39-E361-2249-019F-47AE371363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1168" y="2736057"/>
            <a:ext cx="3278981" cy="1835944"/>
          </a:xfrm>
        </p:spPr>
      </p:pic>
      <p:sp>
        <p:nvSpPr>
          <p:cNvPr id="27653" name="CasellaDiTesto 5">
            <a:extLst>
              <a:ext uri="{FF2B5EF4-FFF2-40B4-BE49-F238E27FC236}">
                <a16:creationId xmlns:a16="http://schemas.microsoft.com/office/drawing/2014/main" xmlns="" id="{138BF5F7-3CA7-03CE-D1FA-56A144F1E114}"/>
              </a:ext>
            </a:extLst>
          </p:cNvPr>
          <p:cNvSpPr txBox="1">
            <a:spLocks noChangeArrowheads="1"/>
          </p:cNvSpPr>
          <p:nvPr/>
        </p:nvSpPr>
        <p:spPr bwMode="auto">
          <a:xfrm flipH="1">
            <a:off x="7013972" y="2294337"/>
            <a:ext cx="2376488" cy="320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it-IT" sz="1350" dirty="0">
                <a:solidFill>
                  <a:schemeClr val="tx1"/>
                </a:solidFill>
              </a:rPr>
              <a:t>Perché l’art. 3, 2° co. Cost. impone di </a:t>
            </a:r>
            <a:r>
              <a:rPr lang="it-IT" altLang="it-IT" sz="1350" u="sng" dirty="0">
                <a:solidFill>
                  <a:schemeClr val="tx1"/>
                </a:solidFill>
              </a:rPr>
              <a:t>rimuovere gli ostacoli di ordine economico e sociale</a:t>
            </a:r>
            <a:r>
              <a:rPr lang="it-IT" altLang="it-IT" sz="1350" dirty="0">
                <a:solidFill>
                  <a:schemeClr val="tx1"/>
                </a:solidFill>
              </a:rPr>
              <a:t> che, limitando di fatto la libertà e l’eguaglianza dei cittadini, </a:t>
            </a:r>
            <a:r>
              <a:rPr lang="it-IT" altLang="it-IT" sz="1350" u="sng" dirty="0">
                <a:solidFill>
                  <a:schemeClr val="tx1"/>
                </a:solidFill>
              </a:rPr>
              <a:t>impediscono il pieno sviluppo della persona umana e l’effettiva partecipazione di tutti i lavoratori all’organizzazione, politica, economica e sociale del Paese</a:t>
            </a:r>
          </a:p>
        </p:txBody>
      </p:sp>
      <p:sp>
        <p:nvSpPr>
          <p:cNvPr id="27655" name="CasellaDiTesto 1">
            <a:extLst>
              <a:ext uri="{FF2B5EF4-FFF2-40B4-BE49-F238E27FC236}">
                <a16:creationId xmlns:a16="http://schemas.microsoft.com/office/drawing/2014/main" xmlns="" id="{E8D77BD7-D635-6C67-4841-8481D0844A8A}"/>
              </a:ext>
            </a:extLst>
          </p:cNvPr>
          <p:cNvSpPr txBox="1">
            <a:spLocks noChangeArrowheads="1"/>
          </p:cNvSpPr>
          <p:nvPr/>
        </p:nvSpPr>
        <p:spPr bwMode="auto">
          <a:xfrm>
            <a:off x="3611168" y="4572000"/>
            <a:ext cx="3278981"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en-US" sz="3000" b="1" i="1">
                <a:solidFill>
                  <a:srgbClr val="FF0000"/>
                </a:solidFill>
                <a:latin typeface="Brush Script MT" panose="03060802040406070304" pitchFamily="66" charset="0"/>
              </a:rPr>
              <a:t>Diversità…</a:t>
            </a:r>
          </a:p>
          <a:p>
            <a:pPr>
              <a:spcBef>
                <a:spcPct val="0"/>
              </a:spcBef>
              <a:buClrTx/>
              <a:buFontTx/>
              <a:buNone/>
            </a:pPr>
            <a:r>
              <a:rPr lang="it-IT" altLang="en-US" sz="3000" b="1" i="1">
                <a:solidFill>
                  <a:srgbClr val="FF0000"/>
                </a:solidFill>
                <a:latin typeface="Brush Script MT" panose="03060802040406070304" pitchFamily="66" charset="0"/>
              </a:rPr>
              <a:t>Giustizia sociale…</a:t>
            </a:r>
          </a:p>
          <a:p>
            <a:pPr>
              <a:spcBef>
                <a:spcPct val="0"/>
              </a:spcBef>
              <a:buClrTx/>
              <a:buFontTx/>
              <a:buNone/>
            </a:pPr>
            <a:endParaRPr lang="it-IT" altLang="en-US" sz="135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a:extLst>
              <a:ext uri="{FF2B5EF4-FFF2-40B4-BE49-F238E27FC236}">
                <a16:creationId xmlns:a16="http://schemas.microsoft.com/office/drawing/2014/main" xmlns="" id="{A0DC0702-1C6E-EA57-C48A-88BAADC4242D}"/>
              </a:ext>
            </a:extLst>
          </p:cNvPr>
          <p:cNvSpPr>
            <a:spLocks noGrp="1" noChangeArrowheads="1"/>
          </p:cNvSpPr>
          <p:nvPr>
            <p:ph type="title"/>
          </p:nvPr>
        </p:nvSpPr>
        <p:spPr>
          <a:xfrm>
            <a:off x="2266432" y="1683787"/>
            <a:ext cx="7425587" cy="968216"/>
          </a:xfrm>
        </p:spPr>
        <p:txBody>
          <a:bodyPr>
            <a:normAutofit fontScale="90000"/>
          </a:bodyPr>
          <a:lstStyle/>
          <a:p>
            <a:r>
              <a:rPr lang="it-IT" altLang="it-IT" b="1" dirty="0"/>
              <a:t>Ma non solo… la</a:t>
            </a:r>
            <a:r>
              <a:rPr lang="it-IT" altLang="it-IT" b="1" i="1" dirty="0"/>
              <a:t> gender </a:t>
            </a:r>
            <a:r>
              <a:rPr lang="it-IT" altLang="it-IT" b="1" i="1" dirty="0" err="1"/>
              <a:t>diversity</a:t>
            </a:r>
            <a:r>
              <a:rPr lang="it-IT" altLang="it-IT" b="1" i="1" dirty="0"/>
              <a:t> </a:t>
            </a:r>
            <a:r>
              <a:rPr lang="it-IT" altLang="it-IT" b="1" dirty="0"/>
              <a:t>è un valore…</a:t>
            </a:r>
          </a:p>
        </p:txBody>
      </p:sp>
      <p:sp>
        <p:nvSpPr>
          <p:cNvPr id="28675" name="Segnaposto numero diapositiva 3">
            <a:extLst>
              <a:ext uri="{FF2B5EF4-FFF2-40B4-BE49-F238E27FC236}">
                <a16:creationId xmlns:a16="http://schemas.microsoft.com/office/drawing/2014/main" xmlns="" id="{31C8A8F2-10F4-04F3-2DF9-FA2A59456CD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557213"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2pPr>
            <a:lvl3pPr marL="857250" indent="-171450">
              <a:spcBef>
                <a:spcPts val="750"/>
              </a:spcBef>
              <a:buClr>
                <a:schemeClr val="accent1"/>
              </a:buClr>
              <a:buFont typeface="Wingdings 3" panose="05040102010807070707" pitchFamily="18" charset="2"/>
              <a:buChar char=""/>
              <a:defRPr sz="1050">
                <a:solidFill>
                  <a:srgbClr val="404040"/>
                </a:solidFill>
                <a:latin typeface="Century Gothic" panose="020B0502020202020204" pitchFamily="34" charset="0"/>
              </a:defRPr>
            </a:lvl3pPr>
            <a:lvl4pPr marL="12001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15430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18859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228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25717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a:spcBef>
                <a:spcPct val="0"/>
              </a:spcBef>
              <a:buClrTx/>
              <a:buFontTx/>
              <a:buNone/>
            </a:pPr>
            <a:fld id="{7D4F768E-F54A-4FC9-9621-758352FDD118}" type="slidenum">
              <a:rPr lang="it-IT" altLang="it-IT">
                <a:solidFill>
                  <a:srgbClr val="FEFFFF"/>
                </a:solidFill>
              </a:rPr>
              <a:pPr>
                <a:spcBef>
                  <a:spcPct val="0"/>
                </a:spcBef>
                <a:buClrTx/>
                <a:buFontTx/>
                <a:buNone/>
              </a:pPr>
              <a:t>55</a:t>
            </a:fld>
            <a:endParaRPr lang="it-IT" altLang="it-IT">
              <a:solidFill>
                <a:srgbClr val="FEFFFF"/>
              </a:solidFill>
            </a:endParaRPr>
          </a:p>
        </p:txBody>
      </p:sp>
      <p:pic>
        <p:nvPicPr>
          <p:cNvPr id="28676" name="Picture 2" descr="Sofocle, Antigone |">
            <a:extLst>
              <a:ext uri="{FF2B5EF4-FFF2-40B4-BE49-F238E27FC236}">
                <a16:creationId xmlns:a16="http://schemas.microsoft.com/office/drawing/2014/main" xmlns="" id="{961CD165-742C-1290-7FC5-D8DD594ED50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534488" y="2960082"/>
            <a:ext cx="3705225" cy="2780110"/>
          </a:xfrm>
          <a:noFill/>
        </p:spPr>
      </p:pic>
      <p:sp>
        <p:nvSpPr>
          <p:cNvPr id="23557" name="CasellaDiTesto 4">
            <a:extLst>
              <a:ext uri="{FF2B5EF4-FFF2-40B4-BE49-F238E27FC236}">
                <a16:creationId xmlns:a16="http://schemas.microsoft.com/office/drawing/2014/main" xmlns="" id="{B0B4421F-DA0C-2071-D7B9-9BF6A200E3F1}"/>
              </a:ext>
            </a:extLst>
          </p:cNvPr>
          <p:cNvSpPr txBox="1">
            <a:spLocks noChangeArrowheads="1"/>
          </p:cNvSpPr>
          <p:nvPr/>
        </p:nvSpPr>
        <p:spPr bwMode="auto">
          <a:xfrm>
            <a:off x="2648496" y="3068960"/>
            <a:ext cx="2160984" cy="1962076"/>
          </a:xfrm>
          <a:prstGeom prst="rect">
            <a:avLst/>
          </a:prstGeom>
          <a:noFill/>
          <a:ln>
            <a:noFill/>
          </a:ln>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defRPr/>
            </a:pPr>
            <a:r>
              <a:rPr lang="it-IT" altLang="it-IT" sz="1350" dirty="0">
                <a:solidFill>
                  <a:schemeClr val="tx1"/>
                </a:solidFill>
                <a:latin typeface="+mn-lt"/>
                <a:cs typeface="Times New Roman" panose="02020603050405020304" pitchFamily="18" charset="0"/>
              </a:rPr>
              <a:t>La visione di Ismene: la debolezza delle donne… «</a:t>
            </a:r>
            <a:r>
              <a:rPr lang="it-IT" altLang="it-IT" sz="1350" i="1" dirty="0">
                <a:solidFill>
                  <a:schemeClr val="tx1"/>
                </a:solidFill>
                <a:latin typeface="+mn-lt"/>
                <a:cs typeface="Times New Roman" panose="02020603050405020304" pitchFamily="18" charset="0"/>
              </a:rPr>
              <a:t>femmine siamo, e non tali da lottar con gli uomini; e assai più forti son quelli che governano</a:t>
            </a:r>
            <a:r>
              <a:rPr lang="it-IT" altLang="it-IT" sz="1350" dirty="0">
                <a:solidFill>
                  <a:schemeClr val="tx1"/>
                </a:solidFill>
                <a:latin typeface="+mn-lt"/>
                <a:cs typeface="Times New Roman" panose="02020603050405020304" pitchFamily="18" charset="0"/>
              </a:rPr>
              <a:t>…»</a:t>
            </a:r>
          </a:p>
          <a:p>
            <a:pPr>
              <a:spcBef>
                <a:spcPct val="0"/>
              </a:spcBef>
              <a:buClrTx/>
              <a:buFontTx/>
              <a:buNone/>
              <a:defRPr/>
            </a:pPr>
            <a:r>
              <a:rPr lang="it-IT" altLang="it-IT" sz="1350" dirty="0">
                <a:solidFill>
                  <a:schemeClr val="tx1"/>
                </a:solidFill>
                <a:latin typeface="+mn-lt"/>
              </a:rPr>
              <a:t>(Antigone di Sofocle V secolo </a:t>
            </a:r>
            <a:r>
              <a:rPr lang="it-IT" altLang="it-IT" sz="1350" dirty="0" err="1">
                <a:solidFill>
                  <a:schemeClr val="tx1"/>
                </a:solidFill>
                <a:latin typeface="+mn-lt"/>
              </a:rPr>
              <a:t>a.c.</a:t>
            </a:r>
            <a:r>
              <a:rPr lang="it-IT" altLang="it-IT" sz="1350" dirty="0">
                <a:solidFill>
                  <a:schemeClr val="tx1"/>
                </a:solidFill>
                <a:latin typeface="+mn-lt"/>
              </a:rPr>
              <a:t>)</a:t>
            </a:r>
          </a:p>
          <a:p>
            <a:pPr>
              <a:spcBef>
                <a:spcPct val="0"/>
              </a:spcBef>
              <a:buClrTx/>
              <a:buFontTx/>
              <a:buNone/>
              <a:defRPr/>
            </a:pPr>
            <a:endParaRPr lang="it-IT" altLang="it-IT" sz="1350" dirty="0">
              <a:solidFill>
                <a:schemeClr val="tx1"/>
              </a:solidFill>
            </a:endParaRPr>
          </a:p>
        </p:txBody>
      </p:sp>
      <p:sp>
        <p:nvSpPr>
          <p:cNvPr id="28678" name="CasellaDiTesto 1">
            <a:extLst>
              <a:ext uri="{FF2B5EF4-FFF2-40B4-BE49-F238E27FC236}">
                <a16:creationId xmlns:a16="http://schemas.microsoft.com/office/drawing/2014/main" xmlns="" id="{4ACA1565-6FD6-D629-D842-32B1E0850C10}"/>
              </a:ext>
            </a:extLst>
          </p:cNvPr>
          <p:cNvSpPr txBox="1">
            <a:spLocks noChangeArrowheads="1"/>
          </p:cNvSpPr>
          <p:nvPr/>
        </p:nvSpPr>
        <p:spPr bwMode="auto">
          <a:xfrm flipH="1">
            <a:off x="2783633" y="5194670"/>
            <a:ext cx="1890713"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it-IT" sz="1350" dirty="0">
                <a:solidFill>
                  <a:schemeClr val="tx1"/>
                </a:solidFill>
              </a:rPr>
              <a:t>La ribellione di Antigone e il trionfo dello </a:t>
            </a:r>
            <a:r>
              <a:rPr lang="it-IT" altLang="it-IT" sz="1350" i="1" dirty="0">
                <a:solidFill>
                  <a:schemeClr val="tx1"/>
                </a:solidFill>
              </a:rPr>
              <a:t>ius</a:t>
            </a:r>
            <a:r>
              <a:rPr lang="it-IT" altLang="it-IT" sz="1350" dirty="0">
                <a:solidFill>
                  <a:schemeClr val="tx1"/>
                </a:solidFill>
              </a:rPr>
              <a:t> sulla </a:t>
            </a:r>
            <a:r>
              <a:rPr lang="it-IT" altLang="it-IT" sz="1350" i="1" dirty="0" err="1">
                <a:solidFill>
                  <a:schemeClr val="tx1"/>
                </a:solidFill>
              </a:rPr>
              <a:t>lex</a:t>
            </a:r>
            <a:endParaRPr lang="it-IT" altLang="it-IT" sz="1350" i="1" dirty="0">
              <a:solidFill>
                <a:schemeClr val="tx1"/>
              </a:solidFill>
            </a:endParaRPr>
          </a:p>
        </p:txBody>
      </p:sp>
      <p:sp>
        <p:nvSpPr>
          <p:cNvPr id="28680" name="CasellaDiTesto 1">
            <a:extLst>
              <a:ext uri="{FF2B5EF4-FFF2-40B4-BE49-F238E27FC236}">
                <a16:creationId xmlns:a16="http://schemas.microsoft.com/office/drawing/2014/main" xmlns="" id="{6DA05EC6-90EF-3058-1711-099242CF18DB}"/>
              </a:ext>
            </a:extLst>
          </p:cNvPr>
          <p:cNvSpPr txBox="1">
            <a:spLocks noChangeArrowheads="1"/>
          </p:cNvSpPr>
          <p:nvPr/>
        </p:nvSpPr>
        <p:spPr bwMode="auto">
          <a:xfrm>
            <a:off x="5979226" y="5771272"/>
            <a:ext cx="32468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it-IT" altLang="en-US" sz="3000" dirty="0">
                <a:solidFill>
                  <a:srgbClr val="FF0000"/>
                </a:solidFill>
                <a:latin typeface="Brush Script MT" panose="03060802040406070304" pitchFamily="66" charset="0"/>
              </a:rPr>
              <a:t>Efficienza…Merito…</a:t>
            </a:r>
            <a:endParaRPr lang="it-IT" altLang="en-US" sz="1350" dirty="0">
              <a:solidFill>
                <a:srgbClr val="FF0000"/>
              </a:solidFill>
              <a:latin typeface="Brush Script MT" panose="03060802040406070304"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834C73-F718-CEFE-8A97-2DFA7B2C4FF4}"/>
              </a:ext>
            </a:extLst>
          </p:cNvPr>
          <p:cNvSpPr>
            <a:spLocks noGrp="1"/>
          </p:cNvSpPr>
          <p:nvPr>
            <p:ph type="title"/>
          </p:nvPr>
        </p:nvSpPr>
        <p:spPr/>
        <p:txBody>
          <a:bodyPr/>
          <a:lstStyle/>
          <a:p>
            <a:r>
              <a:rPr lang="it-IT" b="1" i="1" dirty="0" err="1"/>
              <a:t>Diversity</a:t>
            </a:r>
            <a:r>
              <a:rPr lang="it-IT" b="1" i="1" dirty="0"/>
              <a:t> WINS…</a:t>
            </a:r>
          </a:p>
        </p:txBody>
      </p:sp>
      <p:sp>
        <p:nvSpPr>
          <p:cNvPr id="3" name="Segnaposto contenuto 2">
            <a:extLst>
              <a:ext uri="{FF2B5EF4-FFF2-40B4-BE49-F238E27FC236}">
                <a16:creationId xmlns:a16="http://schemas.microsoft.com/office/drawing/2014/main" xmlns="" id="{CD082350-62B4-1AF3-7B54-9F14E279C27E}"/>
              </a:ext>
            </a:extLst>
          </p:cNvPr>
          <p:cNvSpPr>
            <a:spLocks noGrp="1"/>
          </p:cNvSpPr>
          <p:nvPr>
            <p:ph idx="1"/>
          </p:nvPr>
        </p:nvSpPr>
        <p:spPr>
          <a:xfrm>
            <a:off x="1981200" y="1844824"/>
            <a:ext cx="8229600" cy="4511526"/>
          </a:xfrm>
        </p:spPr>
        <p:txBody>
          <a:bodyPr>
            <a:normAutofit fontScale="55000" lnSpcReduction="20000"/>
          </a:bodyPr>
          <a:lstStyle/>
          <a:p>
            <a:pPr marL="0" indent="0" algn="just">
              <a:buNone/>
            </a:pPr>
            <a:r>
              <a:rPr lang="it-IT" sz="3200" dirty="0">
                <a:latin typeface="Calibri" panose="020F0502020204030204" pitchFamily="34" charset="0"/>
                <a:cs typeface="Calibri" panose="020F0502020204030204" pitchFamily="34" charset="0"/>
              </a:rPr>
              <a:t>L’Italia nel 2022 ricopre il 63° posto nel </a:t>
            </a:r>
            <a:r>
              <a:rPr lang="it-IT" sz="3200" b="1" dirty="0">
                <a:latin typeface="Calibri" panose="020F0502020204030204" pitchFamily="34" charset="0"/>
                <a:cs typeface="Calibri" panose="020F0502020204030204" pitchFamily="34" charset="0"/>
              </a:rPr>
              <a:t>Global Gender Gap Index</a:t>
            </a:r>
            <a:r>
              <a:rPr lang="it-IT" sz="3200" dirty="0">
                <a:latin typeface="Calibri" panose="020F0502020204030204" pitchFamily="34" charset="0"/>
                <a:cs typeface="Calibri" panose="020F0502020204030204" pitchFamily="34" charset="0"/>
              </a:rPr>
              <a:t>, </a:t>
            </a:r>
            <a:r>
              <a:rPr lang="it-IT" sz="3200" u="sng" dirty="0">
                <a:latin typeface="Calibri" panose="020F0502020204030204" pitchFamily="34" charset="0"/>
                <a:cs typeface="Calibri" panose="020F0502020204030204" pitchFamily="34" charset="0"/>
              </a:rPr>
              <a:t>che misura la distanza di un Paese dalla parità di genere</a:t>
            </a:r>
            <a:r>
              <a:rPr lang="it-IT" sz="3200" dirty="0">
                <a:latin typeface="Calibri" panose="020F0502020204030204" pitchFamily="34" charset="0"/>
                <a:cs typeface="Calibri" panose="020F0502020204030204" pitchFamily="34" charset="0"/>
              </a:rPr>
              <a:t>: l’Islanda è al 1° posto, l’Afghanistan all’ultimo (146°), la Germania al 10°, la Francia al 15°, la Spagna al 17°… l’Uganda è al 61° e lo Zambia al 62°…  Il tasso di partecipazione delle donne al lavoro in Italia è del 53,1%, al di sotto della media europea che è del 67,4% …</a:t>
            </a:r>
          </a:p>
          <a:p>
            <a:pPr marL="0" indent="0" algn="just">
              <a:buNone/>
            </a:pPr>
            <a:r>
              <a:rPr lang="it-IT" sz="3200" dirty="0">
                <a:latin typeface="Calibri" panose="020F0502020204030204" pitchFamily="34" charset="0"/>
                <a:cs typeface="Calibri" panose="020F0502020204030204" pitchFamily="34" charset="0"/>
              </a:rPr>
              <a:t>Occorrono quindi </a:t>
            </a:r>
            <a:r>
              <a:rPr lang="it-IT" sz="3200" b="1" dirty="0">
                <a:latin typeface="Calibri" panose="020F0502020204030204" pitchFamily="34" charset="0"/>
                <a:cs typeface="Calibri" panose="020F0502020204030204" pitchFamily="34" charset="0"/>
              </a:rPr>
              <a:t>«acceleratori» di cambiamento</a:t>
            </a:r>
            <a:r>
              <a:rPr lang="it-IT" sz="3200" dirty="0">
                <a:latin typeface="Calibri" panose="020F0502020204030204" pitchFamily="34" charset="0"/>
                <a:cs typeface="Calibri" panose="020F0502020204030204" pitchFamily="34" charset="0"/>
              </a:rPr>
              <a:t>: </a:t>
            </a:r>
            <a:r>
              <a:rPr lang="it-IT" sz="3200" b="1" dirty="0">
                <a:latin typeface="Calibri" panose="020F0502020204030204" pitchFamily="34" charset="0"/>
                <a:cs typeface="Calibri" panose="020F0502020204030204" pitchFamily="34" charset="0"/>
              </a:rPr>
              <a:t>art. 3, 2° co. Cost</a:t>
            </a:r>
            <a:r>
              <a:rPr lang="it-IT" sz="3200" dirty="0">
                <a:latin typeface="Calibri" panose="020F0502020204030204" pitchFamily="34" charset="0"/>
                <a:cs typeface="Calibri" panose="020F0502020204030204" pitchFamily="34" charset="0"/>
              </a:rPr>
              <a:t>. «</a:t>
            </a:r>
            <a:r>
              <a:rPr lang="it-IT" sz="3200" i="1" dirty="0">
                <a:latin typeface="Calibri" panose="020F0502020204030204" pitchFamily="34" charset="0"/>
                <a:cs typeface="Calibri" panose="020F0502020204030204" pitchFamily="34" charset="0"/>
              </a:rPr>
              <a:t>è compito della Repubblica rimuovere gli ostacoli di ordine economico e sociale che limitando di fatto la libertà e l’eguaglianza dei cittadini, impediscono il pieno sviluppo della persona umana e l’effettiva partecipazione di tutti i lavoratori all’organizzazione politica, economica e sociale del Paese</a:t>
            </a:r>
            <a:r>
              <a:rPr lang="it-IT" sz="3200" dirty="0">
                <a:latin typeface="Calibri" panose="020F0502020204030204" pitchFamily="34" charset="0"/>
                <a:cs typeface="Calibri" panose="020F0502020204030204" pitchFamily="34" charset="0"/>
              </a:rPr>
              <a:t>»  </a:t>
            </a:r>
          </a:p>
          <a:p>
            <a:pPr marL="0" indent="0" algn="just">
              <a:buNone/>
            </a:pPr>
            <a:r>
              <a:rPr lang="it-IT" sz="3200" dirty="0">
                <a:latin typeface="Calibri" panose="020F0502020204030204" pitchFamily="34" charset="0"/>
                <a:cs typeface="Calibri" panose="020F0502020204030204" pitchFamily="34" charset="0"/>
              </a:rPr>
              <a:t>Gli «acceleratori» sono contemplati anche dall’UE: </a:t>
            </a:r>
            <a:r>
              <a:rPr lang="it-IT" sz="3200" b="1" dirty="0">
                <a:latin typeface="Calibri" panose="020F0502020204030204" pitchFamily="34" charset="0"/>
                <a:cs typeface="Calibri" panose="020F0502020204030204" pitchFamily="34" charset="0"/>
              </a:rPr>
              <a:t>art. 23 CDFUE </a:t>
            </a:r>
            <a:r>
              <a:rPr lang="it-IT" sz="3200" dirty="0">
                <a:latin typeface="Calibri" panose="020F0502020204030204" pitchFamily="34" charset="0"/>
                <a:cs typeface="Calibri" panose="020F0502020204030204" pitchFamily="34" charset="0"/>
              </a:rPr>
              <a:t>«</a:t>
            </a:r>
            <a:r>
              <a:rPr lang="it-IT" sz="3200" i="1" dirty="0">
                <a:latin typeface="Calibri" panose="020F0502020204030204" pitchFamily="34" charset="0"/>
                <a:cs typeface="Calibri" panose="020F0502020204030204" pitchFamily="34" charset="0"/>
              </a:rPr>
              <a:t>La parità tra donne e uomini deve essere assicurata in tutti i campi, compreso in materia di occupazione, di lavoro e di retribuzione. Il principio della parità non osta al mantenimento o all'adozione di misure che prevedano vantaggi specifici a favore del sesso sottorappresentato</a:t>
            </a:r>
            <a:r>
              <a:rPr lang="it-IT" sz="3200" dirty="0">
                <a:latin typeface="Calibri" panose="020F0502020204030204" pitchFamily="34" charset="0"/>
                <a:cs typeface="Calibri" panose="020F0502020204030204" pitchFamily="34" charset="0"/>
              </a:rPr>
              <a:t>»; </a:t>
            </a:r>
            <a:r>
              <a:rPr lang="it-IT" sz="3200" b="1" dirty="0">
                <a:latin typeface="Calibri" panose="020F0502020204030204" pitchFamily="34" charset="0"/>
                <a:cs typeface="Calibri" panose="020F0502020204030204" pitchFamily="34" charset="0"/>
              </a:rPr>
              <a:t>art. 157 TFUE</a:t>
            </a:r>
            <a:r>
              <a:rPr lang="it-IT" sz="3200" dirty="0">
                <a:latin typeface="Calibri" panose="020F0502020204030204" pitchFamily="34" charset="0"/>
                <a:cs typeface="Calibri" panose="020F0502020204030204" pitchFamily="34" charset="0"/>
              </a:rPr>
              <a:t> «</a:t>
            </a:r>
            <a:r>
              <a:rPr lang="it-IT" i="1" dirty="0">
                <a:latin typeface="Calibri" panose="020F0502020204030204" pitchFamily="34" charset="0"/>
                <a:cs typeface="Calibri" panose="020F0502020204030204" pitchFamily="34" charset="0"/>
              </a:rPr>
              <a:t>4. Allo scopo di assicurare l'effettiva e completa parità tra uomini e donne nella vita lavorativa, il principio della parità di trattamento non osta a che uno Stato membro mantenga o adotti misure che prevedano vantaggi specifici diretti a facilitare l'esercizio di un'attività professionale da parte del sesso sottorappresentato ovvero a evitare o compensare svantaggi nelle carriere professionali</a:t>
            </a:r>
            <a:r>
              <a:rPr lang="it-IT" dirty="0">
                <a:latin typeface="Calibri" panose="020F0502020204030204" pitchFamily="34" charset="0"/>
                <a:cs typeface="Calibri" panose="020F0502020204030204" pitchFamily="34" charset="0"/>
              </a:rPr>
              <a:t>».</a:t>
            </a:r>
            <a:endParaRPr lang="it-IT" sz="3200" dirty="0">
              <a:latin typeface="Calibri" panose="020F0502020204030204" pitchFamily="34" charset="0"/>
              <a:cs typeface="Calibri" panose="020F0502020204030204" pitchFamily="34" charset="0"/>
            </a:endParaRPr>
          </a:p>
          <a:p>
            <a:pPr marL="0" indent="0">
              <a:buNone/>
            </a:pPr>
            <a:endParaRPr lang="it-IT" dirty="0"/>
          </a:p>
        </p:txBody>
      </p:sp>
      <p:sp>
        <p:nvSpPr>
          <p:cNvPr id="5" name="Segnaposto numero diapositiva 4">
            <a:extLst>
              <a:ext uri="{FF2B5EF4-FFF2-40B4-BE49-F238E27FC236}">
                <a16:creationId xmlns:a16="http://schemas.microsoft.com/office/drawing/2014/main" xmlns="" id="{A60B326E-60AE-CE11-D416-6417E1242FC2}"/>
              </a:ext>
            </a:extLst>
          </p:cNvPr>
          <p:cNvSpPr>
            <a:spLocks noGrp="1"/>
          </p:cNvSpPr>
          <p:nvPr>
            <p:ph type="sldNum" sz="quarter" idx="12"/>
          </p:nvPr>
        </p:nvSpPr>
        <p:spPr/>
        <p:txBody>
          <a:bodyPr/>
          <a:lstStyle/>
          <a:p>
            <a:fld id="{A7762FA9-96BA-42F7-8FF5-92938B92C64B}" type="slidenum">
              <a:rPr lang="it-IT" smtClean="0"/>
              <a:pPr/>
              <a:t>56</a:t>
            </a:fld>
            <a:endParaRPr lang="it-IT"/>
          </a:p>
        </p:txBody>
      </p:sp>
    </p:spTree>
    <p:extLst>
      <p:ext uri="{BB962C8B-B14F-4D97-AF65-F5344CB8AC3E}">
        <p14:creationId xmlns:p14="http://schemas.microsoft.com/office/powerpoint/2010/main" val="17438847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DE4AF7A-8108-49A7-7BB6-A7D0EDA3885D}"/>
              </a:ext>
            </a:extLst>
          </p:cNvPr>
          <p:cNvSpPr txBox="1">
            <a:spLocks noGrp="1"/>
          </p:cNvSpPr>
          <p:nvPr>
            <p:ph type="title"/>
          </p:nvPr>
        </p:nvSpPr>
        <p:spPr>
          <a:xfrm>
            <a:off x="897616" y="475911"/>
            <a:ext cx="9858375" cy="1390650"/>
          </a:xfrm>
        </p:spPr>
        <p:txBody>
          <a:bodyPr>
            <a:normAutofit fontScale="90000"/>
          </a:bodyPr>
          <a:lstStyle/>
          <a:p>
            <a:pPr eaLnBrk="1" fontAlgn="auto" hangingPunct="1">
              <a:spcBef>
                <a:spcPts val="0"/>
              </a:spcBef>
              <a:spcAft>
                <a:spcPts val="0"/>
              </a:spcAft>
              <a:defRPr/>
            </a:pPr>
            <a:r>
              <a:rPr sz="3200" dirty="0">
                <a:latin typeface="Rockwell" pitchFamily="18"/>
              </a:rPr>
              <a:t>Embracing Equality is necessary not only in other parts of the world…also in Europe: not a woman in sight  </a:t>
            </a:r>
          </a:p>
        </p:txBody>
      </p:sp>
      <p:sp>
        <p:nvSpPr>
          <p:cNvPr id="12291" name="Segnaposto piè di pagina 5">
            <a:extLst>
              <a:ext uri="{FF2B5EF4-FFF2-40B4-BE49-F238E27FC236}">
                <a16:creationId xmlns:a16="http://schemas.microsoft.com/office/drawing/2014/main" xmlns="" id="{DEEC0153-F726-78C4-18DF-DC18C555725E}"/>
              </a:ext>
            </a:extLst>
          </p:cNvPr>
          <p:cNvSpPr txBox="1">
            <a:spLocks noChangeArrowheads="1"/>
          </p:cNvSpPr>
          <p:nvPr/>
        </p:nvSpPr>
        <p:spPr bwMode="auto">
          <a:xfrm>
            <a:off x="3046413" y="6254750"/>
            <a:ext cx="6297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it-IT" sz="900">
                <a:solidFill>
                  <a:srgbClr val="898989"/>
                </a:solidFill>
              </a:rPr>
              <a:t>© 2023 prof. Eva Desana (Musumeci, Altara, Desana &amp; Ass. Law Firm)</a:t>
            </a:r>
          </a:p>
        </p:txBody>
      </p:sp>
      <p:sp>
        <p:nvSpPr>
          <p:cNvPr id="12292" name="Segnaposto numero diapositiva 4">
            <a:extLst>
              <a:ext uri="{FF2B5EF4-FFF2-40B4-BE49-F238E27FC236}">
                <a16:creationId xmlns:a16="http://schemas.microsoft.com/office/drawing/2014/main" xmlns="" id="{75239360-FDD3-11FE-28BA-E4676DB34568}"/>
              </a:ext>
            </a:extLst>
          </p:cNvPr>
          <p:cNvSpPr txBox="1">
            <a:spLocks noChangeArrowheads="1"/>
          </p:cNvSpPr>
          <p:nvPr/>
        </p:nvSpPr>
        <p:spPr bwMode="auto">
          <a:xfrm>
            <a:off x="8589963" y="6042025"/>
            <a:ext cx="684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endParaRPr lang="it-IT" altLang="it-IT" sz="1200">
              <a:solidFill>
                <a:srgbClr val="898989"/>
              </a:solidFill>
              <a:latin typeface="Calibri" panose="020F0502020204030204" pitchFamily="34" charset="0"/>
            </a:endParaRPr>
          </a:p>
        </p:txBody>
      </p:sp>
      <p:pic>
        <p:nvPicPr>
          <p:cNvPr id="12293" name="Immagine 2">
            <a:extLst>
              <a:ext uri="{FF2B5EF4-FFF2-40B4-BE49-F238E27FC236}">
                <a16:creationId xmlns:a16="http://schemas.microsoft.com/office/drawing/2014/main" xmlns="" id="{280F55A8-97BA-B25E-F4EB-F930316A0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775" y="2076280"/>
            <a:ext cx="5676900" cy="273685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4" name="Rettangolo 3">
            <a:extLst>
              <a:ext uri="{FF2B5EF4-FFF2-40B4-BE49-F238E27FC236}">
                <a16:creationId xmlns:a16="http://schemas.microsoft.com/office/drawing/2014/main" xmlns="" id="{7209EF29-92E2-4E31-C563-92DB1A60E40C}"/>
              </a:ext>
            </a:extLst>
          </p:cNvPr>
          <p:cNvSpPr>
            <a:spLocks noChangeArrowheads="1"/>
          </p:cNvSpPr>
          <p:nvPr/>
        </p:nvSpPr>
        <p:spPr bwMode="auto">
          <a:xfrm>
            <a:off x="2882900" y="5022849"/>
            <a:ext cx="6624637" cy="914400"/>
          </a:xfrm>
          <a:prstGeom prst="rect">
            <a:avLst/>
          </a:prstGeom>
          <a:solidFill>
            <a:srgbClr val="4F81BD"/>
          </a:solidFill>
          <a:ln w="19046" cap="rnd">
            <a:solidFill>
              <a:srgbClr val="385D8A"/>
            </a:solidFill>
            <a:miter lim="800000"/>
            <a:headEnd/>
            <a:tailEnd/>
          </a:ln>
        </p:spPr>
        <p:txBody>
          <a:bodyPr anchor="ctr" anchorCtr="1"/>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it-IT">
                <a:solidFill>
                  <a:srgbClr val="FFFFFF"/>
                </a:solidFill>
              </a:rPr>
              <a:t>Munich Conference on Security. 21 February 2022</a:t>
            </a:r>
            <a:endParaRPr lang="it-IT" altLang="it-IT">
              <a:solidFill>
                <a:srgbClr val="FFFFFF"/>
              </a:solidFill>
            </a:endParaRPr>
          </a:p>
        </p:txBody>
      </p:sp>
      <p:sp>
        <p:nvSpPr>
          <p:cNvPr id="12295" name="Segnaposto numero diapositiva 6">
            <a:extLst>
              <a:ext uri="{FF2B5EF4-FFF2-40B4-BE49-F238E27FC236}">
                <a16:creationId xmlns:a16="http://schemas.microsoft.com/office/drawing/2014/main" xmlns="" id="{77192736-7336-778C-19BF-C8C77E46118B}"/>
              </a:ext>
            </a:extLst>
          </p:cNvPr>
          <p:cNvSpPr txBox="1">
            <a:spLocks noChangeArrowheads="1"/>
          </p:cNvSpPr>
          <p:nvPr/>
        </p:nvSpPr>
        <p:spPr bwMode="auto">
          <a:xfrm>
            <a:off x="8589963" y="6042025"/>
            <a:ext cx="684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fld id="{3BB884CD-59E9-4CBA-BC85-94D8FCBBE4A6}" type="slidenum">
              <a:rPr lang="it-IT" altLang="it-IT" sz="900">
                <a:solidFill>
                  <a:srgbClr val="4F81BD"/>
                </a:solidFill>
              </a:rPr>
              <a:pPr algn="r" eaLnBrk="1" hangingPunct="1">
                <a:spcBef>
                  <a:spcPct val="0"/>
                </a:spcBef>
                <a:buClrTx/>
                <a:buSzTx/>
                <a:buFontTx/>
                <a:buNone/>
              </a:pPr>
              <a:t>57</a:t>
            </a:fld>
            <a:endParaRPr lang="it-IT" altLang="it-IT" sz="900">
              <a:solidFill>
                <a:srgbClr val="4F81BD"/>
              </a:solidFill>
            </a:endParaRPr>
          </a:p>
        </p:txBody>
      </p:sp>
    </p:spTree>
    <p:extLst>
      <p:ext uri="{BB962C8B-B14F-4D97-AF65-F5344CB8AC3E}">
        <p14:creationId xmlns:p14="http://schemas.microsoft.com/office/powerpoint/2010/main" val="249269912"/>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a:extLst>
              <a:ext uri="{FF2B5EF4-FFF2-40B4-BE49-F238E27FC236}">
                <a16:creationId xmlns:a16="http://schemas.microsoft.com/office/drawing/2014/main" xmlns="" id="{55B119A1-EB44-021C-7E29-710ECBB10C1F}"/>
              </a:ext>
            </a:extLst>
          </p:cNvPr>
          <p:cNvSpPr txBox="1">
            <a:spLocks noGrp="1" noChangeArrowheads="1"/>
          </p:cNvSpPr>
          <p:nvPr>
            <p:ph type="title"/>
          </p:nvPr>
        </p:nvSpPr>
        <p:spPr>
          <a:xfrm>
            <a:off x="1873250" y="320707"/>
            <a:ext cx="8445500" cy="1468437"/>
          </a:xfrm>
        </p:spPr>
        <p:txBody>
          <a:bodyPr/>
          <a:lstStyle/>
          <a:p>
            <a:pPr eaLnBrk="1" hangingPunct="1"/>
            <a:r>
              <a:rPr altLang="it-IT" sz="4400" dirty="0">
                <a:latin typeface="Rockwell" panose="02060603020205020403" pitchFamily="18" charset="0"/>
              </a:rPr>
              <a:t>Have we got a problem?</a:t>
            </a:r>
          </a:p>
        </p:txBody>
      </p:sp>
      <p:sp>
        <p:nvSpPr>
          <p:cNvPr id="13315" name="Segnaposto piè di pagina 2">
            <a:extLst>
              <a:ext uri="{FF2B5EF4-FFF2-40B4-BE49-F238E27FC236}">
                <a16:creationId xmlns:a16="http://schemas.microsoft.com/office/drawing/2014/main" xmlns="" id="{1DFD73B7-7F52-37AF-F0F2-7491EDF606B8}"/>
              </a:ext>
            </a:extLst>
          </p:cNvPr>
          <p:cNvSpPr txBox="1">
            <a:spLocks noChangeArrowheads="1"/>
          </p:cNvSpPr>
          <p:nvPr/>
        </p:nvSpPr>
        <p:spPr bwMode="auto">
          <a:xfrm>
            <a:off x="677863" y="6042025"/>
            <a:ext cx="6297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it-IT" sz="900">
                <a:solidFill>
                  <a:srgbClr val="898989"/>
                </a:solidFill>
              </a:rPr>
              <a:t>© 2023 prof. Eva Desana (Musumeci, Altara, Desana &amp; Ass. Law Firm)</a:t>
            </a:r>
          </a:p>
        </p:txBody>
      </p:sp>
      <p:sp>
        <p:nvSpPr>
          <p:cNvPr id="13316" name="Rettangolo 3">
            <a:extLst>
              <a:ext uri="{FF2B5EF4-FFF2-40B4-BE49-F238E27FC236}">
                <a16:creationId xmlns:a16="http://schemas.microsoft.com/office/drawing/2014/main" xmlns="" id="{EEE9DD46-11B9-DC5E-C2B4-6680F611C8BF}"/>
              </a:ext>
            </a:extLst>
          </p:cNvPr>
          <p:cNvSpPr>
            <a:spLocks noChangeArrowheads="1"/>
          </p:cNvSpPr>
          <p:nvPr/>
        </p:nvSpPr>
        <p:spPr bwMode="auto">
          <a:xfrm>
            <a:off x="4905375" y="5422900"/>
            <a:ext cx="6281738" cy="984250"/>
          </a:xfrm>
          <a:prstGeom prst="rect">
            <a:avLst/>
          </a:prstGeom>
          <a:solidFill>
            <a:srgbClr val="4F81BD"/>
          </a:solidFill>
          <a:ln w="19046" cap="rnd">
            <a:solidFill>
              <a:srgbClr val="385D8A"/>
            </a:solidFill>
            <a:miter lim="800000"/>
            <a:headEnd/>
            <a:tailEnd/>
          </a:ln>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en-US" altLang="it-IT">
                <a:solidFill>
                  <a:srgbClr val="FFFFFF"/>
                </a:solidFill>
                <a:latin typeface="GuardianTextEgyptian"/>
              </a:rPr>
              <a:t>Ankara, April 7, 2022 Ankara: meeting  between Von der Leyen – the commission’s first female president Erdoğan and the European council president Charles Michel</a:t>
            </a:r>
            <a:endParaRPr lang="it-IT" altLang="it-IT">
              <a:solidFill>
                <a:srgbClr val="FFFFFF"/>
              </a:solidFill>
            </a:endParaRPr>
          </a:p>
          <a:p>
            <a:pPr algn="ctr" eaLnBrk="1" hangingPunct="1">
              <a:spcBef>
                <a:spcPct val="0"/>
              </a:spcBef>
              <a:buClrTx/>
              <a:buSzTx/>
              <a:buFontTx/>
              <a:buNone/>
            </a:pPr>
            <a:endParaRPr lang="it-IT" altLang="it-IT">
              <a:solidFill>
                <a:srgbClr val="FFFFFF"/>
              </a:solidFill>
            </a:endParaRPr>
          </a:p>
        </p:txBody>
      </p:sp>
      <p:pic>
        <p:nvPicPr>
          <p:cNvPr id="13317" name="Picture 4" descr="'Koltuk krizi': AB Konseyi Başkanı Michel, 'yetkilerini Avrupa ...">
            <a:extLst>
              <a:ext uri="{FF2B5EF4-FFF2-40B4-BE49-F238E27FC236}">
                <a16:creationId xmlns:a16="http://schemas.microsoft.com/office/drawing/2014/main" xmlns="" id="{2E41482F-FDF1-B327-67C1-42BC5F188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869" y="1789144"/>
            <a:ext cx="5986462"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CasellaDiTesto 7">
            <a:extLst>
              <a:ext uri="{FF2B5EF4-FFF2-40B4-BE49-F238E27FC236}">
                <a16:creationId xmlns:a16="http://schemas.microsoft.com/office/drawing/2014/main" xmlns="" id="{06B999B5-82BD-D70E-4193-4F304712A279}"/>
              </a:ext>
            </a:extLst>
          </p:cNvPr>
          <p:cNvSpPr txBox="1">
            <a:spLocks noChangeArrowheads="1"/>
          </p:cNvSpPr>
          <p:nvPr/>
        </p:nvSpPr>
        <p:spPr bwMode="auto">
          <a:xfrm>
            <a:off x="1112838" y="1730375"/>
            <a:ext cx="3357563"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it-IT" dirty="0">
                <a:solidFill>
                  <a:srgbClr val="121212"/>
                </a:solidFill>
                <a:latin typeface="Arial" panose="020B0604020202020204" pitchFamily="34" charset="0"/>
                <a:cs typeface="Arial" panose="020B0604020202020204" pitchFamily="34" charset="0"/>
              </a:rPr>
              <a:t>Do you remember when Ursula Von der Leyen – the commission’s first female president – was left without a chair during a meeting  with </a:t>
            </a:r>
            <a:r>
              <a:rPr lang="en-US" altLang="it-IT" dirty="0" err="1">
                <a:solidFill>
                  <a:srgbClr val="121212"/>
                </a:solidFill>
                <a:latin typeface="Arial" panose="020B0604020202020204" pitchFamily="34" charset="0"/>
                <a:cs typeface="Arial" panose="020B0604020202020204" pitchFamily="34" charset="0"/>
              </a:rPr>
              <a:t>Erdoğan</a:t>
            </a:r>
            <a:r>
              <a:rPr lang="en-US" altLang="it-IT" dirty="0">
                <a:solidFill>
                  <a:srgbClr val="121212"/>
                </a:solidFill>
                <a:latin typeface="Arial" panose="020B0604020202020204" pitchFamily="34" charset="0"/>
                <a:cs typeface="Arial" panose="020B0604020202020204" pitchFamily="34" charset="0"/>
              </a:rPr>
              <a:t> and the European council president Charles Michel? The commission chief was </a:t>
            </a:r>
            <a:r>
              <a:rPr lang="en-US" altLang="it-IT" b="1" dirty="0">
                <a:solidFill>
                  <a:srgbClr val="121212"/>
                </a:solidFill>
                <a:latin typeface="Arial" panose="020B0604020202020204" pitchFamily="34" charset="0"/>
                <a:cs typeface="Arial" panose="020B0604020202020204" pitchFamily="34" charset="0"/>
              </a:rPr>
              <a:t>clearly taken aback when the two men sat on the only two chairs prepared, relegating her to an adjacent sofa</a:t>
            </a:r>
            <a:endParaRPr lang="it-IT" altLang="it-IT" dirty="0">
              <a:solidFill>
                <a:srgbClr val="000000"/>
              </a:solidFill>
              <a:latin typeface="Arial" panose="020B0604020202020204" pitchFamily="34" charset="0"/>
              <a:cs typeface="Arial" panose="020B0604020202020204" pitchFamily="34" charset="0"/>
            </a:endParaRPr>
          </a:p>
        </p:txBody>
      </p:sp>
      <p:sp>
        <p:nvSpPr>
          <p:cNvPr id="13319" name="Segnaposto numero diapositiva 7">
            <a:extLst>
              <a:ext uri="{FF2B5EF4-FFF2-40B4-BE49-F238E27FC236}">
                <a16:creationId xmlns:a16="http://schemas.microsoft.com/office/drawing/2014/main" xmlns="" id="{A33D9512-EDAF-4BD8-0145-E6B4D7A34037}"/>
              </a:ext>
            </a:extLst>
          </p:cNvPr>
          <p:cNvSpPr txBox="1">
            <a:spLocks noChangeArrowheads="1"/>
          </p:cNvSpPr>
          <p:nvPr/>
        </p:nvSpPr>
        <p:spPr bwMode="auto">
          <a:xfrm>
            <a:off x="9774238" y="6540500"/>
            <a:ext cx="684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fld id="{3D2C26B2-98C9-4D88-93C1-36107FE6E3E9}" type="slidenum">
              <a:rPr lang="it-IT" altLang="it-IT" sz="900">
                <a:solidFill>
                  <a:srgbClr val="4F81BD"/>
                </a:solidFill>
              </a:rPr>
              <a:pPr algn="r" eaLnBrk="1" hangingPunct="1">
                <a:spcBef>
                  <a:spcPct val="0"/>
                </a:spcBef>
                <a:buClrTx/>
                <a:buSzTx/>
                <a:buFontTx/>
                <a:buNone/>
              </a:pPr>
              <a:t>58</a:t>
            </a:fld>
            <a:endParaRPr lang="it-IT" altLang="it-IT" sz="900">
              <a:solidFill>
                <a:srgbClr val="4F81BD"/>
              </a:solidFill>
            </a:endParaRPr>
          </a:p>
        </p:txBody>
      </p:sp>
    </p:spTree>
    <p:extLst>
      <p:ext uri="{BB962C8B-B14F-4D97-AF65-F5344CB8AC3E}">
        <p14:creationId xmlns:p14="http://schemas.microsoft.com/office/powerpoint/2010/main" val="1450064277"/>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2">
            <a:extLst>
              <a:ext uri="{FF2B5EF4-FFF2-40B4-BE49-F238E27FC236}">
                <a16:creationId xmlns:a16="http://schemas.microsoft.com/office/drawing/2014/main" xmlns="" id="{4E4E4DFE-75A6-4CFD-E5D7-4ED314D2D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946150"/>
            <a:ext cx="5303837"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Immagine 6">
            <a:extLst>
              <a:ext uri="{FF2B5EF4-FFF2-40B4-BE49-F238E27FC236}">
                <a16:creationId xmlns:a16="http://schemas.microsoft.com/office/drawing/2014/main" xmlns="" id="{479F1EA1-AE2E-2515-9024-BD1382DC8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238" y="739775"/>
            <a:ext cx="4540250"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Segnaposto piè di pagina 1">
            <a:extLst>
              <a:ext uri="{FF2B5EF4-FFF2-40B4-BE49-F238E27FC236}">
                <a16:creationId xmlns:a16="http://schemas.microsoft.com/office/drawing/2014/main" xmlns="" id="{9C3C4F5A-04BD-54CF-B2B4-E7AC8185B024}"/>
              </a:ext>
            </a:extLst>
          </p:cNvPr>
          <p:cNvSpPr txBox="1">
            <a:spLocks noChangeArrowheads="1"/>
          </p:cNvSpPr>
          <p:nvPr/>
        </p:nvSpPr>
        <p:spPr bwMode="auto">
          <a:xfrm>
            <a:off x="3444875" y="6480175"/>
            <a:ext cx="62976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it-IT" sz="900">
                <a:solidFill>
                  <a:srgbClr val="898989"/>
                </a:solidFill>
              </a:rPr>
              <a:t>© 2023 prof. Eva Desana (Musumeci, Altara, Desana &amp; Ass. Law Firm)</a:t>
            </a:r>
          </a:p>
        </p:txBody>
      </p:sp>
      <p:sp>
        <p:nvSpPr>
          <p:cNvPr id="15365" name="Segnaposto numero diapositiva 3">
            <a:extLst>
              <a:ext uri="{FF2B5EF4-FFF2-40B4-BE49-F238E27FC236}">
                <a16:creationId xmlns:a16="http://schemas.microsoft.com/office/drawing/2014/main" xmlns="" id="{63B829DB-59AD-E7A5-3294-76D7FE35E6E6}"/>
              </a:ext>
            </a:extLst>
          </p:cNvPr>
          <p:cNvSpPr txBox="1">
            <a:spLocks noChangeArrowheads="1"/>
          </p:cNvSpPr>
          <p:nvPr/>
        </p:nvSpPr>
        <p:spPr bwMode="auto">
          <a:xfrm>
            <a:off x="9145588" y="6297613"/>
            <a:ext cx="6826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fld id="{D64521CB-B955-4C67-81B2-EF2AB4ABA6B5}" type="slidenum">
              <a:rPr lang="en-US" altLang="it-IT" sz="900">
                <a:solidFill>
                  <a:srgbClr val="4F81BD"/>
                </a:solidFill>
              </a:rPr>
              <a:pPr algn="r" eaLnBrk="1" hangingPunct="1">
                <a:spcBef>
                  <a:spcPct val="0"/>
                </a:spcBef>
                <a:buClrTx/>
                <a:buSzTx/>
                <a:buFontTx/>
                <a:buNone/>
              </a:pPr>
              <a:t>59</a:t>
            </a:fld>
            <a:endParaRPr lang="en-US" altLang="it-IT" sz="900">
              <a:solidFill>
                <a:srgbClr val="4F81BD"/>
              </a:solidFill>
            </a:endParaRPr>
          </a:p>
        </p:txBody>
      </p:sp>
      <p:sp>
        <p:nvSpPr>
          <p:cNvPr id="15366" name="CasellaDiTesto 4">
            <a:extLst>
              <a:ext uri="{FF2B5EF4-FFF2-40B4-BE49-F238E27FC236}">
                <a16:creationId xmlns:a16="http://schemas.microsoft.com/office/drawing/2014/main" xmlns="" id="{578CF0E8-7025-9107-16CF-548130656604}"/>
              </a:ext>
            </a:extLst>
          </p:cNvPr>
          <p:cNvSpPr txBox="1">
            <a:spLocks noChangeArrowheads="1"/>
          </p:cNvSpPr>
          <p:nvPr/>
        </p:nvSpPr>
        <p:spPr bwMode="auto">
          <a:xfrm>
            <a:off x="727075" y="5791200"/>
            <a:ext cx="5999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it-IT" altLang="it-IT" sz="1600">
                <a:solidFill>
                  <a:srgbClr val="000000"/>
                </a:solidFill>
              </a:rPr>
              <a:t>In the last places are Iran (143), Congo (144), Pakistan (145) and Afghanistan (146)  </a:t>
            </a:r>
          </a:p>
        </p:txBody>
      </p:sp>
    </p:spTree>
    <p:extLst>
      <p:ext uri="{BB962C8B-B14F-4D97-AF65-F5344CB8AC3E}">
        <p14:creationId xmlns:p14="http://schemas.microsoft.com/office/powerpoint/2010/main" val="43480813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3">
            <a:extLst>
              <a:ext uri="{FF2B5EF4-FFF2-40B4-BE49-F238E27FC236}">
                <a16:creationId xmlns:a16="http://schemas.microsoft.com/office/drawing/2014/main" xmlns="" id="{DE02E20A-D12D-48CC-895F-80EE07BC47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82057" y="590844"/>
            <a:ext cx="9069207" cy="56236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318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piè di pagina 4">
            <a:extLst>
              <a:ext uri="{FF2B5EF4-FFF2-40B4-BE49-F238E27FC236}">
                <a16:creationId xmlns:a16="http://schemas.microsoft.com/office/drawing/2014/main" xmlns="" id="{6224E621-409E-7AA8-0AC4-581C78EA5F9F}"/>
              </a:ext>
            </a:extLst>
          </p:cNvPr>
          <p:cNvSpPr txBox="1">
            <a:spLocks noChangeArrowheads="1"/>
          </p:cNvSpPr>
          <p:nvPr/>
        </p:nvSpPr>
        <p:spPr bwMode="auto">
          <a:xfrm>
            <a:off x="3403600" y="6376988"/>
            <a:ext cx="62976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it-IT" sz="900">
                <a:solidFill>
                  <a:srgbClr val="898989"/>
                </a:solidFill>
              </a:rPr>
              <a:t>© 2023 prof. Eva Desana (Musumeci, Altara, Desana &amp; Ass. Law Firm)</a:t>
            </a:r>
          </a:p>
        </p:txBody>
      </p:sp>
      <p:sp>
        <p:nvSpPr>
          <p:cNvPr id="17411" name="Rectangle 3">
            <a:extLst>
              <a:ext uri="{FF2B5EF4-FFF2-40B4-BE49-F238E27FC236}">
                <a16:creationId xmlns:a16="http://schemas.microsoft.com/office/drawing/2014/main" xmlns="" id="{CEE15AAE-6FAF-8E3A-9FED-BADA0737E081}"/>
              </a:ext>
            </a:extLst>
          </p:cNvPr>
          <p:cNvSpPr>
            <a:spLocks noChangeArrowheads="1"/>
          </p:cNvSpPr>
          <p:nvPr/>
        </p:nvSpPr>
        <p:spPr bwMode="auto">
          <a:xfrm>
            <a:off x="3648075" y="115888"/>
            <a:ext cx="453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9999" rIns="107999" anchor="ctr" anchorCtr="1"/>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lnSpc>
                <a:spcPct val="90000"/>
              </a:lnSpc>
              <a:spcBef>
                <a:spcPct val="0"/>
              </a:spcBef>
              <a:buClrTx/>
              <a:buSzTx/>
              <a:buFontTx/>
              <a:buNone/>
            </a:pPr>
            <a:endParaRPr lang="it-IT" altLang="it-IT" sz="3600" b="1">
              <a:solidFill>
                <a:srgbClr val="A50021"/>
              </a:solidFill>
              <a:latin typeface="Calibri" panose="020F0502020204030204" pitchFamily="34" charset="0"/>
              <a:cs typeface="Arial" panose="020B0604020202020204" pitchFamily="34" charset="0"/>
            </a:endParaRPr>
          </a:p>
        </p:txBody>
      </p:sp>
      <p:sp>
        <p:nvSpPr>
          <p:cNvPr id="17412" name="Rectangle 2">
            <a:extLst>
              <a:ext uri="{FF2B5EF4-FFF2-40B4-BE49-F238E27FC236}">
                <a16:creationId xmlns:a16="http://schemas.microsoft.com/office/drawing/2014/main" xmlns="" id="{8FEF258B-8322-B012-6C96-FB5524EC4E89}"/>
              </a:ext>
            </a:extLst>
          </p:cNvPr>
          <p:cNvSpPr txBox="1">
            <a:spLocks noChangeArrowheads="1"/>
          </p:cNvSpPr>
          <p:nvPr/>
        </p:nvSpPr>
        <p:spPr bwMode="auto">
          <a:xfrm>
            <a:off x="603250" y="3429000"/>
            <a:ext cx="3614738"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it-IT">
                <a:solidFill>
                  <a:srgbClr val="000000"/>
                </a:solidFill>
              </a:rPr>
              <a:t>But it is not so strange…</a:t>
            </a:r>
          </a:p>
          <a:p>
            <a:pPr algn="ctr" eaLnBrk="1" hangingPunct="1">
              <a:spcBef>
                <a:spcPct val="0"/>
              </a:spcBef>
              <a:buClrTx/>
              <a:buSzTx/>
              <a:buFontTx/>
              <a:buNone/>
            </a:pPr>
            <a:r>
              <a:rPr lang="en-US" altLang="it-IT" b="1">
                <a:solidFill>
                  <a:srgbClr val="000000"/>
                </a:solidFill>
              </a:rPr>
              <a:t>Women</a:t>
            </a:r>
            <a:r>
              <a:rPr lang="en-US" altLang="it-IT">
                <a:solidFill>
                  <a:srgbClr val="000000"/>
                </a:solidFill>
              </a:rPr>
              <a:t> </a:t>
            </a:r>
            <a:r>
              <a:rPr lang="en-US" altLang="it-IT" b="1">
                <a:solidFill>
                  <a:srgbClr val="000000"/>
                </a:solidFill>
              </a:rPr>
              <a:t>in Italy were admitted to vote</a:t>
            </a:r>
            <a:r>
              <a:rPr lang="en-US" altLang="it-IT">
                <a:solidFill>
                  <a:srgbClr val="000000"/>
                </a:solidFill>
              </a:rPr>
              <a:t> </a:t>
            </a:r>
            <a:r>
              <a:rPr lang="en-US" altLang="it-IT" b="1">
                <a:solidFill>
                  <a:srgbClr val="000000"/>
                </a:solidFill>
              </a:rPr>
              <a:t>only in February 1945</a:t>
            </a:r>
            <a:r>
              <a:rPr lang="en-US" altLang="it-IT">
                <a:solidFill>
                  <a:srgbClr val="000000"/>
                </a:solidFill>
              </a:rPr>
              <a:t> after the Second World War…  </a:t>
            </a:r>
          </a:p>
          <a:p>
            <a:pPr algn="ctr" eaLnBrk="1" hangingPunct="1">
              <a:spcBef>
                <a:spcPct val="0"/>
              </a:spcBef>
              <a:buClrTx/>
              <a:buSzTx/>
              <a:buFontTx/>
              <a:buNone/>
            </a:pPr>
            <a:endParaRPr lang="en-US" altLang="it-IT">
              <a:solidFill>
                <a:srgbClr val="000000"/>
              </a:solidFill>
            </a:endParaRPr>
          </a:p>
          <a:p>
            <a:pPr algn="ctr" eaLnBrk="1" hangingPunct="1">
              <a:spcBef>
                <a:spcPct val="0"/>
              </a:spcBef>
              <a:buClrTx/>
              <a:buSzTx/>
              <a:buFontTx/>
              <a:buNone/>
            </a:pPr>
            <a:r>
              <a:rPr lang="en-US" altLang="it-IT">
                <a:solidFill>
                  <a:srgbClr val="000000"/>
                </a:solidFill>
              </a:rPr>
              <a:t>They were admitted to be </a:t>
            </a:r>
            <a:r>
              <a:rPr lang="en-US" altLang="it-IT" b="1">
                <a:solidFill>
                  <a:srgbClr val="000000"/>
                </a:solidFill>
              </a:rPr>
              <a:t>judges</a:t>
            </a:r>
            <a:r>
              <a:rPr lang="en-US" altLang="it-IT">
                <a:solidFill>
                  <a:srgbClr val="000000"/>
                </a:solidFill>
              </a:rPr>
              <a:t> only in </a:t>
            </a:r>
            <a:r>
              <a:rPr lang="en-US" altLang="it-IT" b="1">
                <a:solidFill>
                  <a:srgbClr val="000000"/>
                </a:solidFill>
              </a:rPr>
              <a:t>1963</a:t>
            </a:r>
            <a:r>
              <a:rPr lang="en-US" altLang="it-IT">
                <a:solidFill>
                  <a:srgbClr val="000000"/>
                </a:solidFill>
              </a:rPr>
              <a:t>!</a:t>
            </a:r>
          </a:p>
          <a:p>
            <a:pPr eaLnBrk="1" hangingPunct="1">
              <a:spcBef>
                <a:spcPct val="0"/>
              </a:spcBef>
              <a:buClrTx/>
              <a:buSzTx/>
              <a:buFontTx/>
              <a:buNone/>
            </a:pPr>
            <a:endParaRPr lang="en-US" altLang="it-IT">
              <a:solidFill>
                <a:srgbClr val="000000"/>
              </a:solidFill>
              <a:latin typeface="AdvOT596495f2"/>
            </a:endParaRPr>
          </a:p>
          <a:p>
            <a:pPr eaLnBrk="1" hangingPunct="1">
              <a:spcBef>
                <a:spcPct val="0"/>
              </a:spcBef>
              <a:buClrTx/>
              <a:buSzTx/>
              <a:buFontTx/>
              <a:buNone/>
            </a:pPr>
            <a:endParaRPr lang="en-US" altLang="it-IT">
              <a:solidFill>
                <a:srgbClr val="000000"/>
              </a:solidFill>
              <a:latin typeface="AdvOT596495f2"/>
            </a:endParaRPr>
          </a:p>
          <a:p>
            <a:pPr eaLnBrk="1" hangingPunct="1">
              <a:spcBef>
                <a:spcPct val="0"/>
              </a:spcBef>
              <a:buClrTx/>
              <a:buSzTx/>
              <a:buFontTx/>
              <a:buNone/>
            </a:pPr>
            <a:endParaRPr lang="en-US" altLang="it-IT">
              <a:solidFill>
                <a:srgbClr val="000000"/>
              </a:solidFill>
              <a:latin typeface="AdvOT596495f2"/>
            </a:endParaRPr>
          </a:p>
          <a:p>
            <a:pPr eaLnBrk="1" hangingPunct="1">
              <a:spcBef>
                <a:spcPct val="0"/>
              </a:spcBef>
              <a:buClrTx/>
              <a:buSzTx/>
              <a:buFontTx/>
              <a:buNone/>
            </a:pPr>
            <a:endParaRPr lang="en-US" altLang="it-IT">
              <a:solidFill>
                <a:srgbClr val="000000"/>
              </a:solidFill>
              <a:latin typeface="AdvOT596495f2"/>
            </a:endParaRPr>
          </a:p>
          <a:p>
            <a:pPr eaLnBrk="1" hangingPunct="1">
              <a:spcBef>
                <a:spcPct val="0"/>
              </a:spcBef>
              <a:buClrTx/>
              <a:buSzTx/>
              <a:buFontTx/>
              <a:buNone/>
            </a:pPr>
            <a:endParaRPr lang="en-US" altLang="it-IT">
              <a:solidFill>
                <a:srgbClr val="000000"/>
              </a:solidFill>
              <a:latin typeface="AdvOT596495f2"/>
            </a:endParaRPr>
          </a:p>
          <a:p>
            <a:pPr eaLnBrk="1" hangingPunct="1">
              <a:spcBef>
                <a:spcPct val="0"/>
              </a:spcBef>
              <a:buClrTx/>
              <a:buSzTx/>
              <a:buFontTx/>
              <a:buNone/>
            </a:pPr>
            <a:endParaRPr lang="en-US" altLang="it-IT">
              <a:solidFill>
                <a:srgbClr val="000000"/>
              </a:solidFill>
              <a:latin typeface="AdvOT596495f2"/>
            </a:endParaRPr>
          </a:p>
        </p:txBody>
      </p:sp>
      <p:sp>
        <p:nvSpPr>
          <p:cNvPr id="17413" name="CasellaDiTesto 5">
            <a:extLst>
              <a:ext uri="{FF2B5EF4-FFF2-40B4-BE49-F238E27FC236}">
                <a16:creationId xmlns:a16="http://schemas.microsoft.com/office/drawing/2014/main" xmlns="" id="{574F7CEF-3FF6-C5D2-657A-766C30D51835}"/>
              </a:ext>
            </a:extLst>
          </p:cNvPr>
          <p:cNvSpPr txBox="1">
            <a:spLocks noChangeArrowheads="1"/>
          </p:cNvSpPr>
          <p:nvPr/>
        </p:nvSpPr>
        <p:spPr bwMode="auto">
          <a:xfrm>
            <a:off x="257175" y="382588"/>
            <a:ext cx="9528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it-IT" sz="2400" b="1">
                <a:solidFill>
                  <a:srgbClr val="000000"/>
                </a:solidFill>
              </a:rPr>
              <a:t>Italy, our country, is in a bad position. In fact, in 2022 it ranked 63 on the index </a:t>
            </a:r>
            <a:endParaRPr lang="it-IT" altLang="it-IT" sz="2400" b="1">
              <a:solidFill>
                <a:srgbClr val="000000"/>
              </a:solidFill>
            </a:endParaRPr>
          </a:p>
        </p:txBody>
      </p:sp>
      <p:pic>
        <p:nvPicPr>
          <p:cNvPr id="17414" name="Picture 4" descr="Risultato immagine per Faccina Sbalordita">
            <a:extLst>
              <a:ext uri="{FF2B5EF4-FFF2-40B4-BE49-F238E27FC236}">
                <a16:creationId xmlns:a16="http://schemas.microsoft.com/office/drawing/2014/main" xmlns="" id="{C2680E82-9791-C4B2-B614-CE3C10B72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450" y="1808163"/>
            <a:ext cx="14446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Immagine 8">
            <a:extLst>
              <a:ext uri="{FF2B5EF4-FFF2-40B4-BE49-F238E27FC236}">
                <a16:creationId xmlns:a16="http://schemas.microsoft.com/office/drawing/2014/main" xmlns="" id="{1FDB74D5-EB92-18F5-4C1C-E0CEB11FB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575" y="1209675"/>
            <a:ext cx="68405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CasellaDiTesto 9">
            <a:extLst>
              <a:ext uri="{FF2B5EF4-FFF2-40B4-BE49-F238E27FC236}">
                <a16:creationId xmlns:a16="http://schemas.microsoft.com/office/drawing/2014/main" xmlns="" id="{E94CCE67-EE75-983C-BD63-8AD850C57C79}"/>
              </a:ext>
            </a:extLst>
          </p:cNvPr>
          <p:cNvSpPr txBox="1">
            <a:spLocks noChangeArrowheads="1"/>
          </p:cNvSpPr>
          <p:nvPr/>
        </p:nvSpPr>
        <p:spPr bwMode="auto">
          <a:xfrm>
            <a:off x="4552950" y="5176838"/>
            <a:ext cx="6840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it-IT">
                <a:solidFill>
                  <a:srgbClr val="000000"/>
                </a:solidFill>
              </a:rPr>
              <a:t>And (as probably everyone knows thanks to the Lidia Poët series on  Netflix) </a:t>
            </a:r>
            <a:r>
              <a:rPr lang="en-US" altLang="it-IT" b="1">
                <a:solidFill>
                  <a:srgbClr val="000000"/>
                </a:solidFill>
              </a:rPr>
              <a:t>Italian women were allowed to become lawyers only as a result of a 1919 law</a:t>
            </a:r>
          </a:p>
          <a:p>
            <a:pPr eaLnBrk="1" hangingPunct="1">
              <a:spcBef>
                <a:spcPct val="0"/>
              </a:spcBef>
              <a:buClrTx/>
              <a:buSzTx/>
              <a:buFontTx/>
              <a:buNone/>
            </a:pPr>
            <a:endParaRPr lang="en-US" altLang="it-IT">
              <a:solidFill>
                <a:srgbClr val="000000"/>
              </a:solidFill>
              <a:latin typeface="AdvOT596495f2"/>
            </a:endParaRPr>
          </a:p>
        </p:txBody>
      </p:sp>
      <p:sp>
        <p:nvSpPr>
          <p:cNvPr id="17417" name="Segnaposto numero diapositiva 9">
            <a:extLst>
              <a:ext uri="{FF2B5EF4-FFF2-40B4-BE49-F238E27FC236}">
                <a16:creationId xmlns:a16="http://schemas.microsoft.com/office/drawing/2014/main" xmlns="" id="{9E6518AE-803F-36FA-D4A4-E2D7BAEB01A6}"/>
              </a:ext>
            </a:extLst>
          </p:cNvPr>
          <p:cNvSpPr txBox="1">
            <a:spLocks noChangeArrowheads="1"/>
          </p:cNvSpPr>
          <p:nvPr/>
        </p:nvSpPr>
        <p:spPr bwMode="auto">
          <a:xfrm>
            <a:off x="8589963" y="6042025"/>
            <a:ext cx="684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fld id="{92DC6395-1B5F-4524-8196-D00811A1051C}" type="slidenum">
              <a:rPr lang="it-IT" altLang="it-IT" sz="900">
                <a:solidFill>
                  <a:srgbClr val="4F81BD"/>
                </a:solidFill>
              </a:rPr>
              <a:pPr algn="r" eaLnBrk="1" hangingPunct="1">
                <a:spcBef>
                  <a:spcPct val="0"/>
                </a:spcBef>
                <a:buClrTx/>
                <a:buSzTx/>
                <a:buFontTx/>
                <a:buNone/>
              </a:pPr>
              <a:t>60</a:t>
            </a:fld>
            <a:endParaRPr lang="it-IT" altLang="it-IT" sz="900">
              <a:solidFill>
                <a:srgbClr val="4F81BD"/>
              </a:solidFill>
            </a:endParaRPr>
          </a:p>
        </p:txBody>
      </p:sp>
    </p:spTree>
    <p:extLst>
      <p:ext uri="{BB962C8B-B14F-4D97-AF65-F5344CB8AC3E}">
        <p14:creationId xmlns:p14="http://schemas.microsoft.com/office/powerpoint/2010/main" val="2136988772"/>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piè di pagina 3">
            <a:extLst>
              <a:ext uri="{FF2B5EF4-FFF2-40B4-BE49-F238E27FC236}">
                <a16:creationId xmlns:a16="http://schemas.microsoft.com/office/drawing/2014/main" xmlns="" id="{6A69A0F5-A397-E69E-672C-779BAD634C68}"/>
              </a:ext>
            </a:extLst>
          </p:cNvPr>
          <p:cNvSpPr txBox="1">
            <a:spLocks noChangeArrowheads="1"/>
          </p:cNvSpPr>
          <p:nvPr/>
        </p:nvSpPr>
        <p:spPr bwMode="auto">
          <a:xfrm>
            <a:off x="3403600" y="6518275"/>
            <a:ext cx="62976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it-IT" sz="900">
                <a:solidFill>
                  <a:srgbClr val="898989"/>
                </a:solidFill>
              </a:rPr>
              <a:t>© 2023 prof. Eva Desana (Musumeci, Altara, Desana &amp; Ass. Law Firm)</a:t>
            </a:r>
          </a:p>
        </p:txBody>
      </p:sp>
      <p:sp>
        <p:nvSpPr>
          <p:cNvPr id="18435" name="Rectangle 3">
            <a:extLst>
              <a:ext uri="{FF2B5EF4-FFF2-40B4-BE49-F238E27FC236}">
                <a16:creationId xmlns:a16="http://schemas.microsoft.com/office/drawing/2014/main" xmlns="" id="{76141125-3D0F-4A49-FB13-78D22A06FC58}"/>
              </a:ext>
            </a:extLst>
          </p:cNvPr>
          <p:cNvSpPr>
            <a:spLocks noChangeArrowheads="1"/>
          </p:cNvSpPr>
          <p:nvPr/>
        </p:nvSpPr>
        <p:spPr bwMode="auto">
          <a:xfrm>
            <a:off x="3648075" y="115888"/>
            <a:ext cx="453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9999" rIns="107999" anchor="ctr" anchorCtr="1"/>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lnSpc>
                <a:spcPct val="90000"/>
              </a:lnSpc>
              <a:spcBef>
                <a:spcPct val="0"/>
              </a:spcBef>
              <a:buClrTx/>
              <a:buSzTx/>
              <a:buFontTx/>
              <a:buNone/>
            </a:pPr>
            <a:endParaRPr lang="it-IT" altLang="it-IT" sz="3600" b="1">
              <a:solidFill>
                <a:srgbClr val="A50021"/>
              </a:solidFill>
              <a:latin typeface="Calibri" panose="020F0502020204030204" pitchFamily="34" charset="0"/>
              <a:cs typeface="Arial" panose="020B0604020202020204" pitchFamily="34" charset="0"/>
            </a:endParaRPr>
          </a:p>
        </p:txBody>
      </p:sp>
      <p:sp>
        <p:nvSpPr>
          <p:cNvPr id="18436" name="CasellaDiTesto 5">
            <a:extLst>
              <a:ext uri="{FF2B5EF4-FFF2-40B4-BE49-F238E27FC236}">
                <a16:creationId xmlns:a16="http://schemas.microsoft.com/office/drawing/2014/main" xmlns="" id="{FD932B47-0DF5-52C2-28FF-D94E4BAD9B3A}"/>
              </a:ext>
            </a:extLst>
          </p:cNvPr>
          <p:cNvSpPr txBox="1">
            <a:spLocks noChangeArrowheads="1"/>
          </p:cNvSpPr>
          <p:nvPr/>
        </p:nvSpPr>
        <p:spPr bwMode="auto">
          <a:xfrm>
            <a:off x="996950" y="344488"/>
            <a:ext cx="8588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it-IT" altLang="it-IT" sz="2400" b="1">
                <a:solidFill>
                  <a:srgbClr val="000000"/>
                </a:solidFill>
              </a:rPr>
              <a:t>The famous case of Lidia Po</a:t>
            </a:r>
            <a:r>
              <a:rPr lang="en-US" altLang="it-IT" sz="2400" b="1">
                <a:solidFill>
                  <a:srgbClr val="000000"/>
                </a:solidFill>
              </a:rPr>
              <a:t>ë</a:t>
            </a:r>
            <a:r>
              <a:rPr lang="it-IT" altLang="it-IT" sz="2400" b="1">
                <a:solidFill>
                  <a:srgbClr val="000000"/>
                </a:solidFill>
              </a:rPr>
              <a:t>t: now a Neflix series</a:t>
            </a:r>
          </a:p>
        </p:txBody>
      </p:sp>
      <p:sp>
        <p:nvSpPr>
          <p:cNvPr id="18437" name="CasellaDiTesto 6">
            <a:extLst>
              <a:ext uri="{FF2B5EF4-FFF2-40B4-BE49-F238E27FC236}">
                <a16:creationId xmlns:a16="http://schemas.microsoft.com/office/drawing/2014/main" xmlns="" id="{B917CA2B-3765-6A7B-BAD6-FD64446DEDAB}"/>
              </a:ext>
            </a:extLst>
          </p:cNvPr>
          <p:cNvSpPr txBox="1">
            <a:spLocks noChangeArrowheads="1"/>
          </p:cNvSpPr>
          <p:nvPr/>
        </p:nvSpPr>
        <p:spPr bwMode="auto">
          <a:xfrm>
            <a:off x="603250" y="955675"/>
            <a:ext cx="77104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it-IT">
                <a:solidFill>
                  <a:srgbClr val="000000"/>
                </a:solidFill>
                <a:latin typeface="Charter"/>
              </a:rPr>
              <a:t>Lidia Poët</a:t>
            </a:r>
            <a:r>
              <a:rPr lang="en-US" altLang="it-IT" i="1">
                <a:solidFill>
                  <a:srgbClr val="000000"/>
                </a:solidFill>
                <a:latin typeface="Charter"/>
              </a:rPr>
              <a:t> (</a:t>
            </a:r>
            <a:r>
              <a:rPr lang="en-US" altLang="it-IT">
                <a:solidFill>
                  <a:srgbClr val="000000"/>
                </a:solidFill>
                <a:latin typeface="Charter"/>
              </a:rPr>
              <a:t>born in 1855) attended the University of Turin, where she received her law degree in June 1881. Two years later, she was admitted to the Order of Lawyers and Prosecutors of Turin. However, she only practiced law for three months before she was disbarred… </a:t>
            </a:r>
            <a:endParaRPr lang="en-US" altLang="it-IT">
              <a:solidFill>
                <a:srgbClr val="202122"/>
              </a:solidFill>
              <a:latin typeface="Arial" panose="020B0604020202020204" pitchFamily="34" charset="0"/>
            </a:endParaRPr>
          </a:p>
        </p:txBody>
      </p:sp>
      <p:pic>
        <p:nvPicPr>
          <p:cNvPr id="18438" name="Picture 2">
            <a:extLst>
              <a:ext uri="{FF2B5EF4-FFF2-40B4-BE49-F238E27FC236}">
                <a16:creationId xmlns:a16="http://schemas.microsoft.com/office/drawing/2014/main" xmlns="" id="{392197F1-B603-789F-5FD9-E855A3E5D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6038" y="1204913"/>
            <a:ext cx="2892425"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CasellaDiTesto 8">
            <a:extLst>
              <a:ext uri="{FF2B5EF4-FFF2-40B4-BE49-F238E27FC236}">
                <a16:creationId xmlns:a16="http://schemas.microsoft.com/office/drawing/2014/main" xmlns="" id="{ADEA72FC-5798-F54C-E861-E22111E24864}"/>
              </a:ext>
            </a:extLst>
          </p:cNvPr>
          <p:cNvSpPr txBox="1">
            <a:spLocks noChangeArrowheads="1"/>
          </p:cNvSpPr>
          <p:nvPr/>
        </p:nvSpPr>
        <p:spPr bwMode="auto">
          <a:xfrm>
            <a:off x="8936038" y="4519613"/>
            <a:ext cx="30130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it-IT">
                <a:solidFill>
                  <a:srgbClr val="000000"/>
                </a:solidFill>
                <a:latin typeface="Charter"/>
              </a:rPr>
              <a:t>Netflix's new period drama, </a:t>
            </a:r>
            <a:r>
              <a:rPr lang="en-US" altLang="it-IT" i="1">
                <a:solidFill>
                  <a:srgbClr val="000000"/>
                </a:solidFill>
                <a:latin typeface="Charter"/>
              </a:rPr>
              <a:t>The Law According to Lidia</a:t>
            </a:r>
            <a:r>
              <a:rPr lang="en-US" altLang="it-IT">
                <a:solidFill>
                  <a:srgbClr val="000000"/>
                </a:solidFill>
                <a:latin typeface="Charter"/>
              </a:rPr>
              <a:t>, follows Lidia Poët (Matilda De Angelis)</a:t>
            </a:r>
            <a:endParaRPr lang="it-IT" altLang="it-IT">
              <a:solidFill>
                <a:srgbClr val="000000"/>
              </a:solidFill>
            </a:endParaRPr>
          </a:p>
        </p:txBody>
      </p:sp>
      <p:sp>
        <p:nvSpPr>
          <p:cNvPr id="18440" name="CasellaDiTesto 4">
            <a:extLst>
              <a:ext uri="{FF2B5EF4-FFF2-40B4-BE49-F238E27FC236}">
                <a16:creationId xmlns:a16="http://schemas.microsoft.com/office/drawing/2014/main" xmlns="" id="{6140E755-60F3-27B3-7025-5A310A028B9F}"/>
              </a:ext>
            </a:extLst>
          </p:cNvPr>
          <p:cNvSpPr txBox="1">
            <a:spLocks noChangeArrowheads="1"/>
          </p:cNvSpPr>
          <p:nvPr/>
        </p:nvSpPr>
        <p:spPr bwMode="auto">
          <a:xfrm>
            <a:off x="5762625" y="1897063"/>
            <a:ext cx="28924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it-IT" altLang="it-IT">
                <a:solidFill>
                  <a:srgbClr val="1E1E1C"/>
                </a:solidFill>
                <a:latin typeface="Text Regular Fallback"/>
                <a:cs typeface="Times New Roman" panose="02020603050405020304" pitchFamily="18" charset="0"/>
              </a:rPr>
              <a:t>The attorney general lodged a complaint with the Court of Appeal of Turin, which chose to disbar her. Lidia Poët naturally pushed back against the decision an there was fierce public debate around the issue, but in the end it wasn’t enough. The Supreme Court of Cassazione rejected Lidia’s appeal …</a:t>
            </a:r>
          </a:p>
          <a:p>
            <a:pPr algn="ctr" eaLnBrk="1" hangingPunct="1">
              <a:spcBef>
                <a:spcPct val="0"/>
              </a:spcBef>
              <a:buClrTx/>
              <a:buSzTx/>
              <a:buFontTx/>
              <a:buNone/>
            </a:pPr>
            <a:endParaRPr lang="en-US" altLang="it-IT">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eaLnBrk="1" hangingPunct="1">
              <a:spcBef>
                <a:spcPct val="0"/>
              </a:spcBef>
              <a:buClrTx/>
              <a:buSzTx/>
              <a:buFontTx/>
              <a:buNone/>
            </a:pPr>
            <a:r>
              <a:rPr lang="en-US" altLang="it-IT">
                <a:solidFill>
                  <a:srgbClr val="000000"/>
                </a:solidFill>
                <a:latin typeface="Calibri" panose="020F0502020204030204" pitchFamily="34" charset="0"/>
                <a:ea typeface="Calibri" panose="020F0502020204030204" pitchFamily="34" charset="0"/>
                <a:cs typeface="Times New Roman" panose="02020603050405020304" pitchFamily="18" charset="0"/>
              </a:rPr>
              <a:t>She was re-admitted at the Bar only as a result of a 1919 law</a:t>
            </a:r>
            <a:endParaRPr lang="it-IT" altLang="it-IT">
              <a:solidFill>
                <a:srgbClr val="000000"/>
              </a:solidFill>
            </a:endParaRPr>
          </a:p>
        </p:txBody>
      </p:sp>
      <p:sp>
        <p:nvSpPr>
          <p:cNvPr id="18441" name="CasellaDiTesto 7">
            <a:extLst>
              <a:ext uri="{FF2B5EF4-FFF2-40B4-BE49-F238E27FC236}">
                <a16:creationId xmlns:a16="http://schemas.microsoft.com/office/drawing/2014/main" xmlns="" id="{7C6950B6-EE82-AB4A-C91B-9FACE0FE11FD}"/>
              </a:ext>
            </a:extLst>
          </p:cNvPr>
          <p:cNvSpPr txBox="1">
            <a:spLocks noChangeArrowheads="1"/>
          </p:cNvSpPr>
          <p:nvPr/>
        </p:nvSpPr>
        <p:spPr bwMode="auto">
          <a:xfrm>
            <a:off x="5640388" y="29733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it-IT" altLang="it-IT">
              <a:solidFill>
                <a:srgbClr val="000000"/>
              </a:solidFill>
            </a:endParaRPr>
          </a:p>
        </p:txBody>
      </p:sp>
      <p:sp>
        <p:nvSpPr>
          <p:cNvPr id="18442" name="CasellaDiTesto 9">
            <a:extLst>
              <a:ext uri="{FF2B5EF4-FFF2-40B4-BE49-F238E27FC236}">
                <a16:creationId xmlns:a16="http://schemas.microsoft.com/office/drawing/2014/main" xmlns="" id="{8F49CA58-291B-8664-CFE6-C237785DDA89}"/>
              </a:ext>
            </a:extLst>
          </p:cNvPr>
          <p:cNvSpPr txBox="1">
            <a:spLocks noChangeArrowheads="1"/>
          </p:cNvSpPr>
          <p:nvPr/>
        </p:nvSpPr>
        <p:spPr bwMode="auto">
          <a:xfrm>
            <a:off x="5640388" y="29733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it-IT" altLang="it-IT">
              <a:solidFill>
                <a:srgbClr val="000000"/>
              </a:solidFill>
            </a:endParaRPr>
          </a:p>
        </p:txBody>
      </p:sp>
      <p:sp>
        <p:nvSpPr>
          <p:cNvPr id="18443" name="CasellaDiTesto 10">
            <a:extLst>
              <a:ext uri="{FF2B5EF4-FFF2-40B4-BE49-F238E27FC236}">
                <a16:creationId xmlns:a16="http://schemas.microsoft.com/office/drawing/2014/main" xmlns="" id="{FE8E3918-097B-DE9F-1632-F1C3A34A3568}"/>
              </a:ext>
            </a:extLst>
          </p:cNvPr>
          <p:cNvSpPr txBox="1">
            <a:spLocks noChangeArrowheads="1"/>
          </p:cNvSpPr>
          <p:nvPr/>
        </p:nvSpPr>
        <p:spPr bwMode="auto">
          <a:xfrm>
            <a:off x="82550" y="45196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it-IT" altLang="it-IT">
              <a:solidFill>
                <a:srgbClr val="000000"/>
              </a:solidFill>
            </a:endParaRPr>
          </a:p>
        </p:txBody>
      </p:sp>
      <p:pic>
        <p:nvPicPr>
          <p:cNvPr id="18444" name="5E6449C3-9777-4F48-895A-7AAB7A918128" descr="PHOTO-2021-08-01-20-08-15.jpg">
            <a:extLst>
              <a:ext uri="{FF2B5EF4-FFF2-40B4-BE49-F238E27FC236}">
                <a16:creationId xmlns:a16="http://schemas.microsoft.com/office/drawing/2014/main" xmlns="" id="{C0514F47-396E-F19A-0609-2CE861A796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2190750"/>
            <a:ext cx="4829175"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CasellaDiTesto 15">
            <a:extLst>
              <a:ext uri="{FF2B5EF4-FFF2-40B4-BE49-F238E27FC236}">
                <a16:creationId xmlns:a16="http://schemas.microsoft.com/office/drawing/2014/main" xmlns="" id="{776A36E3-2E09-5ECA-A310-7E7BA821C76B}"/>
              </a:ext>
            </a:extLst>
          </p:cNvPr>
          <p:cNvSpPr txBox="1">
            <a:spLocks noChangeArrowheads="1"/>
          </p:cNvSpPr>
          <p:nvPr/>
        </p:nvSpPr>
        <p:spPr bwMode="auto">
          <a:xfrm>
            <a:off x="350838" y="5756275"/>
            <a:ext cx="52879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it-IT">
                <a:solidFill>
                  <a:srgbClr val="000000"/>
                </a:solidFill>
              </a:rPr>
              <a:t>The Turin Bar Association in 2021 had a plaque dedicated to Lidia Poët in the gardens in front of the courthouse </a:t>
            </a:r>
            <a:endParaRPr lang="it-IT" altLang="it-IT">
              <a:solidFill>
                <a:srgbClr val="000000"/>
              </a:solidFill>
            </a:endParaRPr>
          </a:p>
        </p:txBody>
      </p:sp>
      <p:sp>
        <p:nvSpPr>
          <p:cNvPr id="18446" name="Segnaposto numero diapositiva 14">
            <a:extLst>
              <a:ext uri="{FF2B5EF4-FFF2-40B4-BE49-F238E27FC236}">
                <a16:creationId xmlns:a16="http://schemas.microsoft.com/office/drawing/2014/main" xmlns="" id="{E059EE5B-DBD6-5A31-749B-8C814513BA26}"/>
              </a:ext>
            </a:extLst>
          </p:cNvPr>
          <p:cNvSpPr txBox="1">
            <a:spLocks noChangeArrowheads="1"/>
          </p:cNvSpPr>
          <p:nvPr/>
        </p:nvSpPr>
        <p:spPr bwMode="auto">
          <a:xfrm>
            <a:off x="8589963" y="6042025"/>
            <a:ext cx="684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fld id="{5C41BF7A-297C-435A-946A-D26FC25CA030}" type="slidenum">
              <a:rPr lang="it-IT" altLang="it-IT" sz="900">
                <a:solidFill>
                  <a:srgbClr val="4F81BD"/>
                </a:solidFill>
              </a:rPr>
              <a:pPr algn="r" eaLnBrk="1" hangingPunct="1">
                <a:spcBef>
                  <a:spcPct val="0"/>
                </a:spcBef>
                <a:buClrTx/>
                <a:buSzTx/>
                <a:buFontTx/>
                <a:buNone/>
              </a:pPr>
              <a:t>61</a:t>
            </a:fld>
            <a:endParaRPr lang="it-IT" altLang="it-IT" sz="900">
              <a:solidFill>
                <a:srgbClr val="4F81BD"/>
              </a:solidFill>
            </a:endParaRPr>
          </a:p>
        </p:txBody>
      </p:sp>
    </p:spTree>
    <p:extLst>
      <p:ext uri="{BB962C8B-B14F-4D97-AF65-F5344CB8AC3E}">
        <p14:creationId xmlns:p14="http://schemas.microsoft.com/office/powerpoint/2010/main" val="5606583"/>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piè di pagina 3">
            <a:extLst>
              <a:ext uri="{FF2B5EF4-FFF2-40B4-BE49-F238E27FC236}">
                <a16:creationId xmlns:a16="http://schemas.microsoft.com/office/drawing/2014/main" xmlns="" id="{B34580F3-71BA-A800-F1B1-2B57517230C2}"/>
              </a:ext>
            </a:extLst>
          </p:cNvPr>
          <p:cNvSpPr txBox="1">
            <a:spLocks noChangeArrowheads="1"/>
          </p:cNvSpPr>
          <p:nvPr/>
        </p:nvSpPr>
        <p:spPr bwMode="auto">
          <a:xfrm>
            <a:off x="3676650" y="6492875"/>
            <a:ext cx="62976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it-IT" sz="900">
                <a:solidFill>
                  <a:srgbClr val="898989"/>
                </a:solidFill>
              </a:rPr>
              <a:t>© 2023 prof. Eva Desana (Musumeci, Altara, Desana &amp; Ass. Law Firm)</a:t>
            </a:r>
          </a:p>
        </p:txBody>
      </p:sp>
      <p:sp>
        <p:nvSpPr>
          <p:cNvPr id="19459" name="Rectangle 3">
            <a:extLst>
              <a:ext uri="{FF2B5EF4-FFF2-40B4-BE49-F238E27FC236}">
                <a16:creationId xmlns:a16="http://schemas.microsoft.com/office/drawing/2014/main" xmlns="" id="{CAAE8AB6-31F7-838F-0CD5-4232967E0969}"/>
              </a:ext>
            </a:extLst>
          </p:cNvPr>
          <p:cNvSpPr>
            <a:spLocks noChangeArrowheads="1"/>
          </p:cNvSpPr>
          <p:nvPr/>
        </p:nvSpPr>
        <p:spPr bwMode="auto">
          <a:xfrm>
            <a:off x="346075" y="136525"/>
            <a:ext cx="103568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9999" rIns="107999"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lnSpc>
                <a:spcPct val="90000"/>
              </a:lnSpc>
              <a:spcBef>
                <a:spcPct val="0"/>
              </a:spcBef>
              <a:buClrTx/>
              <a:buSzTx/>
              <a:buFontTx/>
              <a:buNone/>
            </a:pPr>
            <a:r>
              <a:rPr lang="it-IT" altLang="it-IT" sz="3600" b="1">
                <a:solidFill>
                  <a:srgbClr val="A50021"/>
                </a:solidFill>
                <a:latin typeface="Calibri" panose="020F0502020204030204" pitchFamily="34" charset="0"/>
                <a:cs typeface="Arial" panose="020B0604020202020204" pitchFamily="34" charset="0"/>
              </a:rPr>
              <a:t>So, in general, we need tools to improve equality… </a:t>
            </a:r>
          </a:p>
        </p:txBody>
      </p:sp>
      <p:pic>
        <p:nvPicPr>
          <p:cNvPr id="19460" name="Immagine 4">
            <a:extLst>
              <a:ext uri="{FF2B5EF4-FFF2-40B4-BE49-F238E27FC236}">
                <a16:creationId xmlns:a16="http://schemas.microsoft.com/office/drawing/2014/main" xmlns="" id="{05AFDAC0-0008-77E7-667E-0B206C5B1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19313"/>
            <a:ext cx="41116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CasellaDiTesto 5">
            <a:extLst>
              <a:ext uri="{FF2B5EF4-FFF2-40B4-BE49-F238E27FC236}">
                <a16:creationId xmlns:a16="http://schemas.microsoft.com/office/drawing/2014/main" xmlns="" id="{AADB5287-601C-0A6D-1FA7-38B82F0CEF33}"/>
              </a:ext>
            </a:extLst>
          </p:cNvPr>
          <p:cNvSpPr txBox="1">
            <a:spLocks noChangeArrowheads="1"/>
          </p:cNvSpPr>
          <p:nvPr/>
        </p:nvSpPr>
        <p:spPr bwMode="auto">
          <a:xfrm>
            <a:off x="6708775" y="1838325"/>
            <a:ext cx="47371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en-US" altLang="it-IT">
                <a:solidFill>
                  <a:srgbClr val="00B0F0"/>
                </a:solidFill>
              </a:rPr>
              <a:t>Charter of Fundamental Rights of the European Union (Art. 23 Equality between women and men) </a:t>
            </a:r>
            <a:r>
              <a:rPr lang="en-US" altLang="it-IT">
                <a:solidFill>
                  <a:srgbClr val="000000"/>
                </a:solidFill>
              </a:rPr>
              <a:t>Equality between women and men must be ensured in all areas, including employment, work and pay. The principle of equality shall not prevent the maintenance or adoption of measures providing for specific advantages in favour of the under-represented sex</a:t>
            </a:r>
            <a:endParaRPr lang="en-US" altLang="it-IT">
              <a:solidFill>
                <a:srgbClr val="097EAA"/>
              </a:solidFill>
            </a:endParaRPr>
          </a:p>
          <a:p>
            <a:pPr algn="just" eaLnBrk="1" hangingPunct="1">
              <a:spcBef>
                <a:spcPct val="0"/>
              </a:spcBef>
              <a:buClrTx/>
              <a:buSzTx/>
              <a:buFontTx/>
              <a:buNone/>
            </a:pPr>
            <a:endParaRPr lang="it-IT" altLang="it-IT" sz="2400">
              <a:solidFill>
                <a:srgbClr val="002060"/>
              </a:solidFill>
            </a:endParaRPr>
          </a:p>
        </p:txBody>
      </p:sp>
      <p:sp>
        <p:nvSpPr>
          <p:cNvPr id="19462" name="CasellaDiTesto 6">
            <a:extLst>
              <a:ext uri="{FF2B5EF4-FFF2-40B4-BE49-F238E27FC236}">
                <a16:creationId xmlns:a16="http://schemas.microsoft.com/office/drawing/2014/main" xmlns="" id="{165B51A1-49BA-8DC5-69C7-FAE4A7B99808}"/>
              </a:ext>
            </a:extLst>
          </p:cNvPr>
          <p:cNvSpPr txBox="1">
            <a:spLocks noChangeArrowheads="1"/>
          </p:cNvSpPr>
          <p:nvPr/>
        </p:nvSpPr>
        <p:spPr bwMode="auto">
          <a:xfrm>
            <a:off x="346075" y="4614863"/>
            <a:ext cx="110156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0"/>
              </a:spcBef>
              <a:buClrTx/>
              <a:buSzTx/>
              <a:buFontTx/>
              <a:buNone/>
            </a:pPr>
            <a:r>
              <a:rPr lang="en-US" altLang="it-IT">
                <a:solidFill>
                  <a:srgbClr val="097EAA"/>
                </a:solidFill>
              </a:rPr>
              <a:t>Treaty on the Functioning of the European Union (art. 157)</a:t>
            </a:r>
          </a:p>
          <a:p>
            <a:pPr eaLnBrk="1" hangingPunct="1">
              <a:spcBef>
                <a:spcPct val="0"/>
              </a:spcBef>
              <a:buClrTx/>
              <a:buSzTx/>
              <a:buFontTx/>
              <a:buNone/>
            </a:pPr>
            <a:r>
              <a:rPr lang="en-US" altLang="it-IT">
                <a:solidFill>
                  <a:srgbClr val="333333"/>
                </a:solidFill>
              </a:rPr>
              <a:t>1.   Each Member State shall ensure that the principle of equal pay for male and female workers for equal work or work of equal value is applied. […] </a:t>
            </a:r>
            <a:r>
              <a:rPr lang="en-US" altLang="it-IT">
                <a:solidFill>
                  <a:srgbClr val="000000"/>
                </a:solidFill>
                <a:ea typeface="Times New Roman" panose="02020603050405020304" pitchFamily="18" charset="0"/>
                <a:cs typeface="Arial" panose="020B0604020202020204" pitchFamily="34" charset="0"/>
              </a:rPr>
              <a:t>Empowers the European Parliament and the Council </a:t>
            </a:r>
          </a:p>
          <a:p>
            <a:pPr eaLnBrk="1" hangingPunct="1">
              <a:spcBef>
                <a:spcPct val="0"/>
              </a:spcBef>
              <a:buClrTx/>
              <a:buSzTx/>
              <a:buFontTx/>
              <a:buNone/>
            </a:pPr>
            <a:r>
              <a:rPr lang="en-US" altLang="it-IT">
                <a:solidFill>
                  <a:srgbClr val="000000"/>
                </a:solidFill>
                <a:ea typeface="Times New Roman" panose="02020603050405020304" pitchFamily="18" charset="0"/>
                <a:cs typeface="Arial" panose="020B0604020202020204" pitchFamily="34" charset="0"/>
              </a:rPr>
              <a:t>to ‘adopt measures to ensure the application of the principle of equal opportunities and equal treatment of men and women in matters of employment and occupation’</a:t>
            </a:r>
          </a:p>
          <a:p>
            <a:pPr algn="just" eaLnBrk="1" hangingPunct="1">
              <a:spcBef>
                <a:spcPct val="0"/>
              </a:spcBef>
              <a:buClrTx/>
              <a:buSzTx/>
              <a:buFontTx/>
              <a:buNone/>
            </a:pPr>
            <a:endParaRPr lang="it-IT" altLang="it-IT">
              <a:solidFill>
                <a:srgbClr val="002060"/>
              </a:solidFill>
            </a:endParaRPr>
          </a:p>
        </p:txBody>
      </p:sp>
      <p:sp>
        <p:nvSpPr>
          <p:cNvPr id="19463" name="CasellaDiTesto 7">
            <a:extLst>
              <a:ext uri="{FF2B5EF4-FFF2-40B4-BE49-F238E27FC236}">
                <a16:creationId xmlns:a16="http://schemas.microsoft.com/office/drawing/2014/main" xmlns="" id="{06ECF44A-2DA5-98E4-85BA-124AE88371FE}"/>
              </a:ext>
            </a:extLst>
          </p:cNvPr>
          <p:cNvSpPr txBox="1">
            <a:spLocks noChangeArrowheads="1"/>
          </p:cNvSpPr>
          <p:nvPr/>
        </p:nvSpPr>
        <p:spPr bwMode="auto">
          <a:xfrm>
            <a:off x="346075" y="966788"/>
            <a:ext cx="111537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it-IT" sz="2800">
                <a:solidFill>
                  <a:srgbClr val="FF0000"/>
                </a:solidFill>
                <a:latin typeface="Freestyle Script" panose="030804020302050B0404" pitchFamily="66" charset="0"/>
              </a:rPr>
              <a:t> Not only does the mindset change the law, but </a:t>
            </a:r>
            <a:r>
              <a:rPr lang="en-US" altLang="it-IT" sz="2800" b="1">
                <a:solidFill>
                  <a:srgbClr val="FF0000"/>
                </a:solidFill>
                <a:latin typeface="Freestyle Script" panose="030804020302050B0404" pitchFamily="66" charset="0"/>
              </a:rPr>
              <a:t>the law helps change the mindset. So</a:t>
            </a:r>
            <a:r>
              <a:rPr lang="en-US" altLang="it-IT" sz="2800">
                <a:solidFill>
                  <a:srgbClr val="FF0000"/>
                </a:solidFill>
                <a:latin typeface="Freestyle Script" panose="030804020302050B0404" pitchFamily="66" charset="0"/>
              </a:rPr>
              <a:t> </a:t>
            </a:r>
            <a:r>
              <a:rPr lang="en-US" altLang="it-IT" sz="2800" b="1">
                <a:solidFill>
                  <a:srgbClr val="FF0000"/>
                </a:solidFill>
                <a:latin typeface="Freestyle Script" panose="030804020302050B0404" pitchFamily="66" charset="0"/>
              </a:rPr>
              <a:t>we need mandatory rules improving gender balance…</a:t>
            </a:r>
            <a:r>
              <a:rPr lang="en-US" altLang="it-IT" sz="2800">
                <a:solidFill>
                  <a:srgbClr val="FF0000"/>
                </a:solidFill>
                <a:latin typeface="Freestyle Script" panose="030804020302050B0404" pitchFamily="66" charset="0"/>
              </a:rPr>
              <a:t>. </a:t>
            </a:r>
          </a:p>
        </p:txBody>
      </p:sp>
      <p:sp>
        <p:nvSpPr>
          <p:cNvPr id="19464" name="Segnaposto numero diapositiva 8">
            <a:extLst>
              <a:ext uri="{FF2B5EF4-FFF2-40B4-BE49-F238E27FC236}">
                <a16:creationId xmlns:a16="http://schemas.microsoft.com/office/drawing/2014/main" xmlns="" id="{9A64A8C8-D5EA-ADBD-8A4A-89F7229C46EC}"/>
              </a:ext>
            </a:extLst>
          </p:cNvPr>
          <p:cNvSpPr txBox="1">
            <a:spLocks noChangeArrowheads="1"/>
          </p:cNvSpPr>
          <p:nvPr/>
        </p:nvSpPr>
        <p:spPr bwMode="auto">
          <a:xfrm>
            <a:off x="8589963" y="6042025"/>
            <a:ext cx="684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fld id="{2193B767-A10F-441A-BDB3-15181455AA70}" type="slidenum">
              <a:rPr lang="it-IT" altLang="it-IT" sz="900">
                <a:solidFill>
                  <a:srgbClr val="4F81BD"/>
                </a:solidFill>
              </a:rPr>
              <a:pPr algn="r" eaLnBrk="1" hangingPunct="1">
                <a:spcBef>
                  <a:spcPct val="0"/>
                </a:spcBef>
                <a:buClrTx/>
                <a:buSzTx/>
                <a:buFontTx/>
                <a:buNone/>
              </a:pPr>
              <a:t>62</a:t>
            </a:fld>
            <a:endParaRPr lang="it-IT" altLang="it-IT" sz="900">
              <a:solidFill>
                <a:srgbClr val="4F81BD"/>
              </a:solidFill>
            </a:endParaRPr>
          </a:p>
        </p:txBody>
      </p:sp>
    </p:spTree>
    <p:extLst>
      <p:ext uri="{BB962C8B-B14F-4D97-AF65-F5344CB8AC3E}">
        <p14:creationId xmlns:p14="http://schemas.microsoft.com/office/powerpoint/2010/main" val="694879223"/>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DF3B700-3200-8B6F-1430-900468A7A187}"/>
              </a:ext>
            </a:extLst>
          </p:cNvPr>
          <p:cNvSpPr txBox="1">
            <a:spLocks noGrp="1"/>
          </p:cNvSpPr>
          <p:nvPr>
            <p:ph type="title"/>
          </p:nvPr>
        </p:nvSpPr>
        <p:spPr>
          <a:xfrm>
            <a:off x="273050" y="153988"/>
            <a:ext cx="9166225" cy="538162"/>
          </a:xfrm>
          <a:solidFill>
            <a:srgbClr val="E6B9B8"/>
          </a:solidFill>
          <a:ln w="9528">
            <a:solidFill>
              <a:srgbClr val="10253F"/>
            </a:solidFill>
          </a:ln>
        </p:spPr>
        <p:txBody>
          <a:bodyPr>
            <a:normAutofit/>
          </a:bodyPr>
          <a:lstStyle/>
          <a:p>
            <a:pPr eaLnBrk="1" fontAlgn="auto" hangingPunct="1">
              <a:spcBef>
                <a:spcPts val="0"/>
              </a:spcBef>
              <a:spcAft>
                <a:spcPts val="0"/>
              </a:spcAft>
              <a:defRPr/>
            </a:pPr>
            <a:r>
              <a:rPr sz="2900" b="1">
                <a:solidFill>
                  <a:srgbClr val="002060"/>
                </a:solidFill>
                <a:effectLst>
                  <a:outerShdw dist="38096" dir="2700000">
                    <a:srgbClr val="000000"/>
                  </a:outerShdw>
                </a:effectLst>
              </a:rPr>
              <a:t>The case of mandatory rules for boards</a:t>
            </a:r>
          </a:p>
        </p:txBody>
      </p:sp>
      <p:sp>
        <p:nvSpPr>
          <p:cNvPr id="20483" name="Segnaposto piè di pagina 4">
            <a:extLst>
              <a:ext uri="{FF2B5EF4-FFF2-40B4-BE49-F238E27FC236}">
                <a16:creationId xmlns:a16="http://schemas.microsoft.com/office/drawing/2014/main" xmlns="" id="{62E59F96-5BFA-8D57-E089-7F4DEBC86F90}"/>
              </a:ext>
            </a:extLst>
          </p:cNvPr>
          <p:cNvSpPr txBox="1">
            <a:spLocks noChangeArrowheads="1"/>
          </p:cNvSpPr>
          <p:nvPr/>
        </p:nvSpPr>
        <p:spPr bwMode="auto">
          <a:xfrm>
            <a:off x="3403600" y="6521450"/>
            <a:ext cx="62976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it-IT" sz="900">
                <a:solidFill>
                  <a:srgbClr val="898989"/>
                </a:solidFill>
              </a:rPr>
              <a:t>© 2023 prof. Eva Desana (Musumeci, Altara, Desana &amp; Ass. Law Firm)</a:t>
            </a:r>
          </a:p>
        </p:txBody>
      </p:sp>
      <p:grpSp>
        <p:nvGrpSpPr>
          <p:cNvPr id="20484" name="Diagramma 5">
            <a:extLst>
              <a:ext uri="{FF2B5EF4-FFF2-40B4-BE49-F238E27FC236}">
                <a16:creationId xmlns:a16="http://schemas.microsoft.com/office/drawing/2014/main" xmlns="" id="{11FE6CEC-847B-F729-06A3-0EACEB04ACEB}"/>
              </a:ext>
            </a:extLst>
          </p:cNvPr>
          <p:cNvGrpSpPr>
            <a:grpSpLocks/>
          </p:cNvGrpSpPr>
          <p:nvPr/>
        </p:nvGrpSpPr>
        <p:grpSpPr bwMode="auto">
          <a:xfrm>
            <a:off x="2566988" y="1855788"/>
            <a:ext cx="6864350" cy="4062412"/>
            <a:chOff x="2567607" y="1854997"/>
            <a:chExt cx="6864428" cy="4063996"/>
          </a:xfrm>
        </p:grpSpPr>
        <p:sp>
          <p:nvSpPr>
            <p:cNvPr id="20488" name="Figura a mano libera: forma 5">
              <a:extLst>
                <a:ext uri="{FF2B5EF4-FFF2-40B4-BE49-F238E27FC236}">
                  <a16:creationId xmlns:a16="http://schemas.microsoft.com/office/drawing/2014/main" xmlns="" id="{03E00B29-4FC7-8BD2-BD95-807303783B7B}"/>
                </a:ext>
              </a:extLst>
            </p:cNvPr>
            <p:cNvSpPr>
              <a:spLocks/>
            </p:cNvSpPr>
            <p:nvPr/>
          </p:nvSpPr>
          <p:spPr bwMode="auto">
            <a:xfrm>
              <a:off x="2567607" y="1854997"/>
              <a:ext cx="6864428" cy="1270001"/>
            </a:xfrm>
            <a:custGeom>
              <a:avLst/>
              <a:gdLst>
                <a:gd name="T0" fmla="*/ 3432218 w 6864424"/>
                <a:gd name="T1" fmla="*/ 0 h 1269999"/>
                <a:gd name="T2" fmla="*/ 6864436 w 6864424"/>
                <a:gd name="T3" fmla="*/ 635003 h 1269999"/>
                <a:gd name="T4" fmla="*/ 3432218 w 6864424"/>
                <a:gd name="T5" fmla="*/ 1270005 h 1269999"/>
                <a:gd name="T6" fmla="*/ 0 w 6864424"/>
                <a:gd name="T7" fmla="*/ 635003 h 1269999"/>
                <a:gd name="T8" fmla="*/ 0 w 6864424"/>
                <a:gd name="T9" fmla="*/ 127000 h 1269999"/>
                <a:gd name="T10" fmla="*/ 127000 w 6864424"/>
                <a:gd name="T11" fmla="*/ 0 h 1269999"/>
                <a:gd name="T12" fmla="*/ 6737436 w 6864424"/>
                <a:gd name="T13" fmla="*/ 0 h 1269999"/>
                <a:gd name="T14" fmla="*/ 6864436 w 6864424"/>
                <a:gd name="T15" fmla="*/ 127000 h 1269999"/>
                <a:gd name="T16" fmla="*/ 6864436 w 6864424"/>
                <a:gd name="T17" fmla="*/ 1143005 h 1269999"/>
                <a:gd name="T18" fmla="*/ 6737436 w 6864424"/>
                <a:gd name="T19" fmla="*/ 1270005 h 1269999"/>
                <a:gd name="T20" fmla="*/ 127000 w 6864424"/>
                <a:gd name="T21" fmla="*/ 1270005 h 1269999"/>
                <a:gd name="T22" fmla="*/ 0 w 6864424"/>
                <a:gd name="T23" fmla="*/ 1143005 h 1269999"/>
                <a:gd name="T24" fmla="*/ 0 w 6864424"/>
                <a:gd name="T25" fmla="*/ 127000 h 1269999"/>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64424"/>
                <a:gd name="T40" fmla="*/ 0 h 1269999"/>
                <a:gd name="T41" fmla="*/ 6864424 w 6864424"/>
                <a:gd name="T42" fmla="*/ 1269999 h 12699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64424" h="1269999">
                  <a:moveTo>
                    <a:pt x="0" y="127000"/>
                  </a:moveTo>
                  <a:cubicBezTo>
                    <a:pt x="0" y="56860"/>
                    <a:pt x="56860" y="0"/>
                    <a:pt x="127000" y="0"/>
                  </a:cubicBezTo>
                  <a:lnTo>
                    <a:pt x="6737424" y="0"/>
                  </a:lnTo>
                  <a:cubicBezTo>
                    <a:pt x="6807564" y="0"/>
                    <a:pt x="6864424" y="56860"/>
                    <a:pt x="6864424" y="127000"/>
                  </a:cubicBezTo>
                  <a:lnTo>
                    <a:pt x="6864424" y="1142999"/>
                  </a:lnTo>
                  <a:cubicBezTo>
                    <a:pt x="6864424" y="1213139"/>
                    <a:pt x="6807564" y="1269999"/>
                    <a:pt x="6737424" y="1269999"/>
                  </a:cubicBezTo>
                  <a:lnTo>
                    <a:pt x="127000" y="1269999"/>
                  </a:lnTo>
                  <a:cubicBezTo>
                    <a:pt x="56860" y="1269999"/>
                    <a:pt x="0" y="1213139"/>
                    <a:pt x="0" y="1142999"/>
                  </a:cubicBezTo>
                  <a:lnTo>
                    <a:pt x="0" y="127000"/>
                  </a:lnTo>
                  <a:close/>
                </a:path>
              </a:pathLst>
            </a:custGeom>
            <a:solidFill>
              <a:srgbClr val="4F81BD"/>
            </a:solidFill>
            <a:ln w="19046" cap="rnd">
              <a:solidFill>
                <a:srgbClr val="FFFFFF"/>
              </a:solidFill>
              <a:miter lim="800000"/>
              <a:headEnd/>
              <a:tailEnd/>
            </a:ln>
          </p:spPr>
          <p:txBody>
            <a:bodyPr lIns="1576087" tIns="76196" rIns="76196" bIns="76196" anchor="ctr"/>
            <a:lstStyle>
              <a:lvl1pPr defTabSz="887413">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887413">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887413">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887413">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887413">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887413"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887413"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887413"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887413"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spcAft>
                  <a:spcPts val="800"/>
                </a:spcAft>
                <a:buClrTx/>
                <a:buSzTx/>
                <a:buFontTx/>
                <a:buNone/>
              </a:pPr>
              <a:r>
                <a:rPr lang="it-IT" altLang="it-IT" sz="2000">
                  <a:solidFill>
                    <a:srgbClr val="FFFFFF"/>
                  </a:solidFill>
                  <a:latin typeface="Times New Roman" panose="02020603050405020304" pitchFamily="18" charset="0"/>
                  <a:cs typeface="Times New Roman" panose="02020603050405020304" pitchFamily="18" charset="0"/>
                </a:rPr>
                <a:t>     Women accounted for an average </a:t>
              </a:r>
            </a:p>
            <a:p>
              <a:pPr eaLnBrk="1" hangingPunct="1">
                <a:lnSpc>
                  <a:spcPct val="90000"/>
                </a:lnSpc>
                <a:spcBef>
                  <a:spcPct val="0"/>
                </a:spcBef>
                <a:spcAft>
                  <a:spcPts val="800"/>
                </a:spcAft>
                <a:buClrTx/>
                <a:buSzTx/>
                <a:buFontTx/>
                <a:buNone/>
              </a:pPr>
              <a:r>
                <a:rPr lang="it-IT" altLang="it-IT" sz="2000">
                  <a:solidFill>
                    <a:srgbClr val="FFFFFF"/>
                  </a:solidFill>
                  <a:latin typeface="Times New Roman" panose="02020603050405020304" pitchFamily="18" charset="0"/>
                  <a:cs typeface="Times New Roman" panose="02020603050405020304" pitchFamily="18" charset="0"/>
                </a:rPr>
                <a:t>          of 30,6 % of the members of boards </a:t>
              </a:r>
            </a:p>
            <a:p>
              <a:pPr eaLnBrk="1" hangingPunct="1">
                <a:lnSpc>
                  <a:spcPct val="90000"/>
                </a:lnSpc>
                <a:spcBef>
                  <a:spcPct val="0"/>
                </a:spcBef>
                <a:spcAft>
                  <a:spcPts val="800"/>
                </a:spcAft>
                <a:buClrTx/>
                <a:buSzTx/>
                <a:buFontTx/>
                <a:buNone/>
              </a:pPr>
              <a:r>
                <a:rPr lang="it-IT" altLang="it-IT" sz="2000">
                  <a:solidFill>
                    <a:srgbClr val="FFFFFF"/>
                  </a:solidFill>
                  <a:latin typeface="Times New Roman" panose="02020603050405020304" pitchFamily="18" charset="0"/>
                  <a:cs typeface="Times New Roman" panose="02020603050405020304" pitchFamily="18" charset="0"/>
                </a:rPr>
                <a:t>   in the largest listed companies in the EU</a:t>
              </a:r>
              <a:endParaRPr lang="it-IT" altLang="it-IT" sz="2000">
                <a:solidFill>
                  <a:srgbClr val="FFFFFF"/>
                </a:solidFill>
              </a:endParaRPr>
            </a:p>
          </p:txBody>
        </p:sp>
        <p:sp>
          <p:nvSpPr>
            <p:cNvPr id="20489" name="Figura a mano libera: forma 6">
              <a:extLst>
                <a:ext uri="{FF2B5EF4-FFF2-40B4-BE49-F238E27FC236}">
                  <a16:creationId xmlns:a16="http://schemas.microsoft.com/office/drawing/2014/main" xmlns="" id="{C4BB8872-91F4-792A-979E-DE7F1C91A5F3}"/>
                </a:ext>
              </a:extLst>
            </p:cNvPr>
            <p:cNvSpPr>
              <a:spLocks/>
            </p:cNvSpPr>
            <p:nvPr/>
          </p:nvSpPr>
          <p:spPr bwMode="auto">
            <a:xfrm>
              <a:off x="2711634" y="1988838"/>
              <a:ext cx="1372880" cy="1015998"/>
            </a:xfrm>
            <a:custGeom>
              <a:avLst/>
              <a:gdLst>
                <a:gd name="T0" fmla="*/ 686440 w 1372880"/>
                <a:gd name="T1" fmla="*/ 0 h 1015998"/>
                <a:gd name="T2" fmla="*/ 1372880 w 1372880"/>
                <a:gd name="T3" fmla="*/ 507999 h 1015998"/>
                <a:gd name="T4" fmla="*/ 686440 w 1372880"/>
                <a:gd name="T5" fmla="*/ 1015998 h 1015998"/>
                <a:gd name="T6" fmla="*/ 0 w 1372880"/>
                <a:gd name="T7" fmla="*/ 507999 h 1015998"/>
                <a:gd name="T8" fmla="*/ 17694720 60000 65536"/>
                <a:gd name="T9" fmla="*/ 0 60000 65536"/>
                <a:gd name="T10" fmla="*/ 5898240 60000 65536"/>
                <a:gd name="T11" fmla="*/ 11796480 60000 65536"/>
                <a:gd name="T12" fmla="*/ 29759 w 1372880"/>
                <a:gd name="T13" fmla="*/ 29759 h 1015998"/>
                <a:gd name="T14" fmla="*/ 1343121 w 1372880"/>
                <a:gd name="T15" fmla="*/ 986239 h 1015998"/>
              </a:gdLst>
              <a:ahLst/>
              <a:cxnLst>
                <a:cxn ang="T8">
                  <a:pos x="T0" y="T1"/>
                </a:cxn>
                <a:cxn ang="T9">
                  <a:pos x="T2" y="T3"/>
                </a:cxn>
                <a:cxn ang="T10">
                  <a:pos x="T4" y="T5"/>
                </a:cxn>
                <a:cxn ang="T11">
                  <a:pos x="T6" y="T7"/>
                </a:cxn>
              </a:cxnLst>
              <a:rect l="T12" t="T13" r="T14" b="T15"/>
              <a:pathLst>
                <a:path w="1372880" h="1015998">
                  <a:moveTo>
                    <a:pt x="101600" y="0"/>
                  </a:moveTo>
                  <a:lnTo>
                    <a:pt x="101600" y="0"/>
                  </a:lnTo>
                  <a:cubicBezTo>
                    <a:pt x="45487" y="0"/>
                    <a:pt x="0" y="45487"/>
                    <a:pt x="0" y="101599"/>
                  </a:cubicBezTo>
                  <a:lnTo>
                    <a:pt x="0" y="914398"/>
                  </a:lnTo>
                  <a:lnTo>
                    <a:pt x="0" y="914397"/>
                  </a:lnTo>
                  <a:cubicBezTo>
                    <a:pt x="0" y="970510"/>
                    <a:pt x="45487" y="1015997"/>
                    <a:pt x="101599" y="1015997"/>
                  </a:cubicBezTo>
                  <a:lnTo>
                    <a:pt x="1271280" y="1015998"/>
                  </a:lnTo>
                  <a:lnTo>
                    <a:pt x="1271280" y="1015997"/>
                  </a:lnTo>
                  <a:cubicBezTo>
                    <a:pt x="1327392" y="1015997"/>
                    <a:pt x="1372880" y="970510"/>
                    <a:pt x="1372880" y="914398"/>
                  </a:cubicBezTo>
                  <a:lnTo>
                    <a:pt x="1372880" y="101600"/>
                  </a:lnTo>
                  <a:cubicBezTo>
                    <a:pt x="1372880" y="45487"/>
                    <a:pt x="1327392" y="0"/>
                    <a:pt x="1271280" y="0"/>
                  </a:cubicBezTo>
                  <a:lnTo>
                    <a:pt x="101600" y="0"/>
                  </a:lnTo>
                  <a:close/>
                </a:path>
              </a:pathLst>
            </a:custGeom>
            <a:blipFill dpi="0" rotWithShape="1">
              <a:blip r:embed="rId2"/>
              <a:srcRect/>
              <a:stretch>
                <a:fillRect/>
              </a:stretch>
            </a:blipFill>
            <a:ln w="34920" cap="rnd">
              <a:solidFill>
                <a:srgbClr val="FFFFFF"/>
              </a:solidFill>
              <a:prstDash val="solid"/>
              <a:miter lim="800000"/>
              <a:headEnd/>
              <a:tailEnd/>
            </a:ln>
            <a:effectLst>
              <a:outerShdw algn="tl" rotWithShape="0">
                <a:srgbClr val="000000">
                  <a:alpha val="42998"/>
                </a:srgbClr>
              </a:outerShdw>
            </a:effectLst>
          </p:spPr>
          <p:txBody>
            <a:bodyPr lIns="0" tIns="0" rIns="0" bIns="0"/>
            <a:lstStyle/>
            <a:p>
              <a:endParaRPr lang="it-IT"/>
            </a:p>
          </p:txBody>
        </p:sp>
        <p:sp>
          <p:nvSpPr>
            <p:cNvPr id="20490" name="Figura a mano libera: forma 7">
              <a:extLst>
                <a:ext uri="{FF2B5EF4-FFF2-40B4-BE49-F238E27FC236}">
                  <a16:creationId xmlns:a16="http://schemas.microsoft.com/office/drawing/2014/main" xmlns="" id="{B74D9C61-EDBB-1933-A3A2-B31E8E217D63}"/>
                </a:ext>
              </a:extLst>
            </p:cNvPr>
            <p:cNvSpPr>
              <a:spLocks/>
            </p:cNvSpPr>
            <p:nvPr/>
          </p:nvSpPr>
          <p:spPr bwMode="auto">
            <a:xfrm>
              <a:off x="2567607" y="3251990"/>
              <a:ext cx="6864428" cy="1270001"/>
            </a:xfrm>
            <a:custGeom>
              <a:avLst/>
              <a:gdLst>
                <a:gd name="T0" fmla="*/ 3432218 w 6864424"/>
                <a:gd name="T1" fmla="*/ 0 h 1269999"/>
                <a:gd name="T2" fmla="*/ 6864436 w 6864424"/>
                <a:gd name="T3" fmla="*/ 635003 h 1269999"/>
                <a:gd name="T4" fmla="*/ 3432218 w 6864424"/>
                <a:gd name="T5" fmla="*/ 1270005 h 1269999"/>
                <a:gd name="T6" fmla="*/ 0 w 6864424"/>
                <a:gd name="T7" fmla="*/ 635003 h 1269999"/>
                <a:gd name="T8" fmla="*/ 0 w 6864424"/>
                <a:gd name="T9" fmla="*/ 127000 h 1269999"/>
                <a:gd name="T10" fmla="*/ 127000 w 6864424"/>
                <a:gd name="T11" fmla="*/ 0 h 1269999"/>
                <a:gd name="T12" fmla="*/ 6737436 w 6864424"/>
                <a:gd name="T13" fmla="*/ 0 h 1269999"/>
                <a:gd name="T14" fmla="*/ 6864436 w 6864424"/>
                <a:gd name="T15" fmla="*/ 127000 h 1269999"/>
                <a:gd name="T16" fmla="*/ 6864436 w 6864424"/>
                <a:gd name="T17" fmla="*/ 1143005 h 1269999"/>
                <a:gd name="T18" fmla="*/ 6737436 w 6864424"/>
                <a:gd name="T19" fmla="*/ 1270005 h 1269999"/>
                <a:gd name="T20" fmla="*/ 127000 w 6864424"/>
                <a:gd name="T21" fmla="*/ 1270005 h 1269999"/>
                <a:gd name="T22" fmla="*/ 0 w 6864424"/>
                <a:gd name="T23" fmla="*/ 1143005 h 1269999"/>
                <a:gd name="T24" fmla="*/ 0 w 6864424"/>
                <a:gd name="T25" fmla="*/ 127000 h 1269999"/>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64424"/>
                <a:gd name="T40" fmla="*/ 0 h 1269999"/>
                <a:gd name="T41" fmla="*/ 6864424 w 6864424"/>
                <a:gd name="T42" fmla="*/ 1269999 h 12699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64424" h="1269999">
                  <a:moveTo>
                    <a:pt x="0" y="127000"/>
                  </a:moveTo>
                  <a:cubicBezTo>
                    <a:pt x="0" y="56860"/>
                    <a:pt x="56860" y="0"/>
                    <a:pt x="127000" y="0"/>
                  </a:cubicBezTo>
                  <a:lnTo>
                    <a:pt x="6737424" y="0"/>
                  </a:lnTo>
                  <a:cubicBezTo>
                    <a:pt x="6807564" y="0"/>
                    <a:pt x="6864424" y="56860"/>
                    <a:pt x="6864424" y="127000"/>
                  </a:cubicBezTo>
                  <a:lnTo>
                    <a:pt x="6864424" y="1142999"/>
                  </a:lnTo>
                  <a:cubicBezTo>
                    <a:pt x="6864424" y="1213139"/>
                    <a:pt x="6807564" y="1269999"/>
                    <a:pt x="6737424" y="1269999"/>
                  </a:cubicBezTo>
                  <a:lnTo>
                    <a:pt x="127000" y="1269999"/>
                  </a:lnTo>
                  <a:cubicBezTo>
                    <a:pt x="56860" y="1269999"/>
                    <a:pt x="0" y="1213139"/>
                    <a:pt x="0" y="1142999"/>
                  </a:cubicBezTo>
                  <a:lnTo>
                    <a:pt x="0" y="127000"/>
                  </a:lnTo>
                  <a:close/>
                </a:path>
              </a:pathLst>
            </a:custGeom>
            <a:solidFill>
              <a:srgbClr val="4F81BD"/>
            </a:solidFill>
            <a:ln w="19046" cap="rnd">
              <a:solidFill>
                <a:srgbClr val="FFFFFF"/>
              </a:solidFill>
              <a:miter lim="800000"/>
              <a:headEnd/>
              <a:tailEnd/>
            </a:ln>
          </p:spPr>
          <p:txBody>
            <a:bodyPr lIns="1591321" tIns="91440" bIns="91440" anchor="ctr"/>
            <a:lstStyle>
              <a:lvl1pPr defTabSz="10668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10668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10668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10668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10668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10668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10668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10668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10668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spcAft>
                  <a:spcPts val="1000"/>
                </a:spcAft>
                <a:buClrTx/>
                <a:buSzTx/>
                <a:buFontTx/>
                <a:buNone/>
              </a:pPr>
              <a:r>
                <a:rPr lang="it-IT" altLang="it-IT" sz="2400" dirty="0">
                  <a:solidFill>
                    <a:srgbClr val="FFFFFF"/>
                  </a:solidFill>
                </a:rPr>
                <a:t>       </a:t>
              </a:r>
              <a:r>
                <a:rPr lang="it-IT" altLang="it-IT" sz="2400" dirty="0" err="1">
                  <a:solidFill>
                    <a:srgbClr val="FFFFFF"/>
                  </a:solidFill>
                </a:rPr>
                <a:t>CEOs</a:t>
              </a:r>
              <a:r>
                <a:rPr lang="it-IT" altLang="it-IT" sz="2400" dirty="0">
                  <a:solidFill>
                    <a:srgbClr val="FFFFFF"/>
                  </a:solidFill>
                </a:rPr>
                <a:t> </a:t>
              </a:r>
              <a:r>
                <a:rPr lang="it-IT" altLang="it-IT" sz="2400" dirty="0" err="1">
                  <a:solidFill>
                    <a:srgbClr val="FFFFFF"/>
                  </a:solidFill>
                </a:rPr>
                <a:t>female</a:t>
              </a:r>
              <a:r>
                <a:rPr lang="it-IT" altLang="it-IT" sz="2400" dirty="0">
                  <a:solidFill>
                    <a:srgbClr val="FFFFFF"/>
                  </a:solidFill>
                </a:rPr>
                <a:t> </a:t>
              </a:r>
              <a:r>
                <a:rPr lang="it-IT" altLang="it-IT" sz="2400" dirty="0" err="1">
                  <a:solidFill>
                    <a:srgbClr val="FFFFFF"/>
                  </a:solidFill>
                </a:rPr>
                <a:t>only</a:t>
              </a:r>
              <a:r>
                <a:rPr lang="it-IT" altLang="it-IT" sz="2400" dirty="0">
                  <a:solidFill>
                    <a:srgbClr val="FFFFFF"/>
                  </a:solidFill>
                </a:rPr>
                <a:t> 8,5% </a:t>
              </a:r>
            </a:p>
            <a:p>
              <a:pPr eaLnBrk="1" hangingPunct="1">
                <a:lnSpc>
                  <a:spcPct val="90000"/>
                </a:lnSpc>
                <a:spcBef>
                  <a:spcPct val="0"/>
                </a:spcBef>
                <a:spcAft>
                  <a:spcPts val="1000"/>
                </a:spcAft>
                <a:buClrTx/>
                <a:buSzTx/>
                <a:buFontTx/>
                <a:buNone/>
              </a:pPr>
              <a:r>
                <a:rPr lang="it-IT" altLang="it-IT" sz="2400" dirty="0">
                  <a:solidFill>
                    <a:srgbClr val="FFFFFF"/>
                  </a:solidFill>
                </a:rPr>
                <a:t>	(3,8 % in </a:t>
              </a:r>
              <a:r>
                <a:rPr lang="it-IT" altLang="it-IT" sz="2400" dirty="0" err="1">
                  <a:solidFill>
                    <a:srgbClr val="FFFFFF"/>
                  </a:solidFill>
                </a:rPr>
                <a:t>Italy</a:t>
              </a:r>
              <a:r>
                <a:rPr lang="it-IT" altLang="it-IT" sz="2400" dirty="0">
                  <a:solidFill>
                    <a:srgbClr val="FFFFFF"/>
                  </a:solidFill>
                </a:rPr>
                <a:t>) </a:t>
              </a:r>
            </a:p>
          </p:txBody>
        </p:sp>
        <p:sp>
          <p:nvSpPr>
            <p:cNvPr id="20491" name="Figura a mano libera: forma 8">
              <a:extLst>
                <a:ext uri="{FF2B5EF4-FFF2-40B4-BE49-F238E27FC236}">
                  <a16:creationId xmlns:a16="http://schemas.microsoft.com/office/drawing/2014/main" xmlns="" id="{9FE6B798-929C-00EC-F689-85942A0A5C86}"/>
                </a:ext>
              </a:extLst>
            </p:cNvPr>
            <p:cNvSpPr>
              <a:spLocks/>
            </p:cNvSpPr>
            <p:nvPr/>
          </p:nvSpPr>
          <p:spPr bwMode="auto">
            <a:xfrm>
              <a:off x="2694608" y="3378991"/>
              <a:ext cx="1372880" cy="1015998"/>
            </a:xfrm>
            <a:custGeom>
              <a:avLst/>
              <a:gdLst>
                <a:gd name="T0" fmla="*/ 686440 w 1372880"/>
                <a:gd name="T1" fmla="*/ 0 h 1015998"/>
                <a:gd name="T2" fmla="*/ 1372880 w 1372880"/>
                <a:gd name="T3" fmla="*/ 507999 h 1015998"/>
                <a:gd name="T4" fmla="*/ 686440 w 1372880"/>
                <a:gd name="T5" fmla="*/ 1015998 h 1015998"/>
                <a:gd name="T6" fmla="*/ 0 w 1372880"/>
                <a:gd name="T7" fmla="*/ 507999 h 1015998"/>
                <a:gd name="T8" fmla="*/ 17694720 60000 65536"/>
                <a:gd name="T9" fmla="*/ 0 60000 65536"/>
                <a:gd name="T10" fmla="*/ 5898240 60000 65536"/>
                <a:gd name="T11" fmla="*/ 11796480 60000 65536"/>
                <a:gd name="T12" fmla="*/ 29759 w 1372880"/>
                <a:gd name="T13" fmla="*/ 29759 h 1015998"/>
                <a:gd name="T14" fmla="*/ 1343121 w 1372880"/>
                <a:gd name="T15" fmla="*/ 986239 h 1015998"/>
              </a:gdLst>
              <a:ahLst/>
              <a:cxnLst>
                <a:cxn ang="T8">
                  <a:pos x="T0" y="T1"/>
                </a:cxn>
                <a:cxn ang="T9">
                  <a:pos x="T2" y="T3"/>
                </a:cxn>
                <a:cxn ang="T10">
                  <a:pos x="T4" y="T5"/>
                </a:cxn>
                <a:cxn ang="T11">
                  <a:pos x="T6" y="T7"/>
                </a:cxn>
              </a:cxnLst>
              <a:rect l="T12" t="T13" r="T14" b="T15"/>
              <a:pathLst>
                <a:path w="1372880" h="1015998">
                  <a:moveTo>
                    <a:pt x="101600" y="0"/>
                  </a:moveTo>
                  <a:lnTo>
                    <a:pt x="101600" y="0"/>
                  </a:lnTo>
                  <a:cubicBezTo>
                    <a:pt x="45487" y="0"/>
                    <a:pt x="0" y="45487"/>
                    <a:pt x="0" y="101599"/>
                  </a:cubicBezTo>
                  <a:lnTo>
                    <a:pt x="0" y="914398"/>
                  </a:lnTo>
                  <a:lnTo>
                    <a:pt x="0" y="914397"/>
                  </a:lnTo>
                  <a:cubicBezTo>
                    <a:pt x="0" y="970510"/>
                    <a:pt x="45487" y="1015997"/>
                    <a:pt x="101599" y="1015997"/>
                  </a:cubicBezTo>
                  <a:lnTo>
                    <a:pt x="1271280" y="1015998"/>
                  </a:lnTo>
                  <a:lnTo>
                    <a:pt x="1271280" y="1015997"/>
                  </a:lnTo>
                  <a:cubicBezTo>
                    <a:pt x="1327392" y="1015997"/>
                    <a:pt x="1372880" y="970510"/>
                    <a:pt x="1372880" y="914398"/>
                  </a:cubicBezTo>
                  <a:lnTo>
                    <a:pt x="1372880" y="101600"/>
                  </a:lnTo>
                  <a:cubicBezTo>
                    <a:pt x="1372880" y="45487"/>
                    <a:pt x="1327392" y="0"/>
                    <a:pt x="1271280" y="0"/>
                  </a:cubicBezTo>
                  <a:lnTo>
                    <a:pt x="101600" y="0"/>
                  </a:lnTo>
                  <a:close/>
                </a:path>
              </a:pathLst>
            </a:custGeom>
            <a:blipFill dpi="0" rotWithShape="1">
              <a:blip r:embed="rId3"/>
              <a:srcRect/>
              <a:stretch>
                <a:fillRect/>
              </a:stretch>
            </a:blipFill>
            <a:ln w="19046" cap="rnd">
              <a:solidFill>
                <a:srgbClr val="FFFFFF"/>
              </a:solidFill>
              <a:prstDash val="solid"/>
              <a:miter lim="800000"/>
              <a:headEnd/>
              <a:tailEnd/>
            </a:ln>
          </p:spPr>
          <p:txBody>
            <a:bodyPr lIns="0" tIns="0" rIns="0" bIns="0"/>
            <a:lstStyle/>
            <a:p>
              <a:endParaRPr lang="it-IT"/>
            </a:p>
          </p:txBody>
        </p:sp>
        <p:sp>
          <p:nvSpPr>
            <p:cNvPr id="20492" name="Figura a mano libera: forma 9">
              <a:extLst>
                <a:ext uri="{FF2B5EF4-FFF2-40B4-BE49-F238E27FC236}">
                  <a16:creationId xmlns:a16="http://schemas.microsoft.com/office/drawing/2014/main" xmlns="" id="{BBAC4D8C-A8C1-55E3-8A2E-F02D327B07FE}"/>
                </a:ext>
              </a:extLst>
            </p:cNvPr>
            <p:cNvSpPr>
              <a:spLocks/>
            </p:cNvSpPr>
            <p:nvPr/>
          </p:nvSpPr>
          <p:spPr bwMode="auto">
            <a:xfrm>
              <a:off x="2567607" y="4648992"/>
              <a:ext cx="6864428" cy="1270001"/>
            </a:xfrm>
            <a:custGeom>
              <a:avLst/>
              <a:gdLst>
                <a:gd name="T0" fmla="*/ 3432218 w 6864424"/>
                <a:gd name="T1" fmla="*/ 0 h 1269999"/>
                <a:gd name="T2" fmla="*/ 6864436 w 6864424"/>
                <a:gd name="T3" fmla="*/ 635003 h 1269999"/>
                <a:gd name="T4" fmla="*/ 3432218 w 6864424"/>
                <a:gd name="T5" fmla="*/ 1270005 h 1269999"/>
                <a:gd name="T6" fmla="*/ 0 w 6864424"/>
                <a:gd name="T7" fmla="*/ 635003 h 1269999"/>
                <a:gd name="T8" fmla="*/ 0 w 6864424"/>
                <a:gd name="T9" fmla="*/ 127000 h 1269999"/>
                <a:gd name="T10" fmla="*/ 127000 w 6864424"/>
                <a:gd name="T11" fmla="*/ 0 h 1269999"/>
                <a:gd name="T12" fmla="*/ 6737436 w 6864424"/>
                <a:gd name="T13" fmla="*/ 0 h 1269999"/>
                <a:gd name="T14" fmla="*/ 6864436 w 6864424"/>
                <a:gd name="T15" fmla="*/ 127000 h 1269999"/>
                <a:gd name="T16" fmla="*/ 6864436 w 6864424"/>
                <a:gd name="T17" fmla="*/ 1143005 h 1269999"/>
                <a:gd name="T18" fmla="*/ 6737436 w 6864424"/>
                <a:gd name="T19" fmla="*/ 1270005 h 1269999"/>
                <a:gd name="T20" fmla="*/ 127000 w 6864424"/>
                <a:gd name="T21" fmla="*/ 1270005 h 1269999"/>
                <a:gd name="T22" fmla="*/ 0 w 6864424"/>
                <a:gd name="T23" fmla="*/ 1143005 h 1269999"/>
                <a:gd name="T24" fmla="*/ 0 w 6864424"/>
                <a:gd name="T25" fmla="*/ 127000 h 1269999"/>
                <a:gd name="T26" fmla="*/ 17694720 60000 65536"/>
                <a:gd name="T27" fmla="*/ 0 60000 65536"/>
                <a:gd name="T28" fmla="*/ 5898240 60000 65536"/>
                <a:gd name="T29" fmla="*/ 1179648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64424"/>
                <a:gd name="T40" fmla="*/ 0 h 1269999"/>
                <a:gd name="T41" fmla="*/ 6864424 w 6864424"/>
                <a:gd name="T42" fmla="*/ 1269999 h 12699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64424" h="1269999">
                  <a:moveTo>
                    <a:pt x="0" y="127000"/>
                  </a:moveTo>
                  <a:cubicBezTo>
                    <a:pt x="0" y="56860"/>
                    <a:pt x="56860" y="0"/>
                    <a:pt x="127000" y="0"/>
                  </a:cubicBezTo>
                  <a:lnTo>
                    <a:pt x="6737424" y="0"/>
                  </a:lnTo>
                  <a:cubicBezTo>
                    <a:pt x="6807564" y="0"/>
                    <a:pt x="6864424" y="56860"/>
                    <a:pt x="6864424" y="127000"/>
                  </a:cubicBezTo>
                  <a:lnTo>
                    <a:pt x="6864424" y="1142999"/>
                  </a:lnTo>
                  <a:cubicBezTo>
                    <a:pt x="6864424" y="1213139"/>
                    <a:pt x="6807564" y="1269999"/>
                    <a:pt x="6737424" y="1269999"/>
                  </a:cubicBezTo>
                  <a:lnTo>
                    <a:pt x="127000" y="1269999"/>
                  </a:lnTo>
                  <a:cubicBezTo>
                    <a:pt x="56860" y="1269999"/>
                    <a:pt x="0" y="1213139"/>
                    <a:pt x="0" y="1142999"/>
                  </a:cubicBezTo>
                  <a:lnTo>
                    <a:pt x="0" y="127000"/>
                  </a:lnTo>
                  <a:close/>
                </a:path>
              </a:pathLst>
            </a:custGeom>
            <a:solidFill>
              <a:srgbClr val="4F81BD"/>
            </a:solidFill>
            <a:ln w="19046" cap="rnd">
              <a:solidFill>
                <a:srgbClr val="FFFFFF"/>
              </a:solidFill>
              <a:miter lim="800000"/>
              <a:headEnd/>
              <a:tailEnd/>
            </a:ln>
          </p:spPr>
          <p:txBody>
            <a:bodyPr lIns="1591321" tIns="91440" bIns="91440" anchor="ctr"/>
            <a:lstStyle>
              <a:lvl1pPr defTabSz="10668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10668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10668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10668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10668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10668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10668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10668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10668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lnSpc>
                  <a:spcPct val="90000"/>
                </a:lnSpc>
                <a:spcBef>
                  <a:spcPct val="0"/>
                </a:spcBef>
                <a:spcAft>
                  <a:spcPts val="1000"/>
                </a:spcAft>
                <a:buClrTx/>
                <a:buSzTx/>
                <a:buFontTx/>
                <a:buNone/>
              </a:pPr>
              <a:r>
                <a:rPr lang="en-US" altLang="it-IT" sz="2400" b="1">
                  <a:solidFill>
                    <a:srgbClr val="FFFFFF"/>
                  </a:solidFill>
                </a:rPr>
                <a:t>  Improving gender equality could                                                                 	lead to an increase in GDP </a:t>
              </a:r>
            </a:p>
            <a:p>
              <a:pPr eaLnBrk="1" hangingPunct="1">
                <a:lnSpc>
                  <a:spcPct val="90000"/>
                </a:lnSpc>
                <a:spcBef>
                  <a:spcPct val="0"/>
                </a:spcBef>
                <a:spcAft>
                  <a:spcPts val="1000"/>
                </a:spcAft>
                <a:buClrTx/>
                <a:buSzTx/>
                <a:buFontTx/>
                <a:buNone/>
              </a:pPr>
              <a:r>
                <a:rPr lang="en-US" altLang="it-IT" sz="2400" b="1">
                  <a:solidFill>
                    <a:srgbClr val="FFFFFF"/>
                  </a:solidFill>
                </a:rPr>
                <a:t>of up to 3.15 trillion Euros by 2050</a:t>
              </a:r>
              <a:endParaRPr lang="it-IT" altLang="it-IT" sz="2400">
                <a:solidFill>
                  <a:srgbClr val="FFFFFF"/>
                </a:solidFill>
              </a:endParaRPr>
            </a:p>
          </p:txBody>
        </p:sp>
        <p:sp>
          <p:nvSpPr>
            <p:cNvPr id="20493" name="Figura a mano libera: forma 10">
              <a:extLst>
                <a:ext uri="{FF2B5EF4-FFF2-40B4-BE49-F238E27FC236}">
                  <a16:creationId xmlns:a16="http://schemas.microsoft.com/office/drawing/2014/main" xmlns="" id="{2FAC4AE7-89EB-1059-2EC1-581E46066CA6}"/>
                </a:ext>
              </a:extLst>
            </p:cNvPr>
            <p:cNvSpPr>
              <a:spLocks/>
            </p:cNvSpPr>
            <p:nvPr/>
          </p:nvSpPr>
          <p:spPr bwMode="auto">
            <a:xfrm>
              <a:off x="2694608" y="4775993"/>
              <a:ext cx="1372880" cy="1015998"/>
            </a:xfrm>
            <a:custGeom>
              <a:avLst/>
              <a:gdLst>
                <a:gd name="T0" fmla="*/ 686440 w 1372880"/>
                <a:gd name="T1" fmla="*/ 0 h 1015998"/>
                <a:gd name="T2" fmla="*/ 1372880 w 1372880"/>
                <a:gd name="T3" fmla="*/ 507999 h 1015998"/>
                <a:gd name="T4" fmla="*/ 686440 w 1372880"/>
                <a:gd name="T5" fmla="*/ 1015998 h 1015998"/>
                <a:gd name="T6" fmla="*/ 0 w 1372880"/>
                <a:gd name="T7" fmla="*/ 507999 h 1015998"/>
                <a:gd name="T8" fmla="*/ 17694720 60000 65536"/>
                <a:gd name="T9" fmla="*/ 0 60000 65536"/>
                <a:gd name="T10" fmla="*/ 5898240 60000 65536"/>
                <a:gd name="T11" fmla="*/ 11796480 60000 65536"/>
                <a:gd name="T12" fmla="*/ 29759 w 1372880"/>
                <a:gd name="T13" fmla="*/ 29759 h 1015998"/>
                <a:gd name="T14" fmla="*/ 1343121 w 1372880"/>
                <a:gd name="T15" fmla="*/ 986239 h 1015998"/>
              </a:gdLst>
              <a:ahLst/>
              <a:cxnLst>
                <a:cxn ang="T8">
                  <a:pos x="T0" y="T1"/>
                </a:cxn>
                <a:cxn ang="T9">
                  <a:pos x="T2" y="T3"/>
                </a:cxn>
                <a:cxn ang="T10">
                  <a:pos x="T4" y="T5"/>
                </a:cxn>
                <a:cxn ang="T11">
                  <a:pos x="T6" y="T7"/>
                </a:cxn>
              </a:cxnLst>
              <a:rect l="T12" t="T13" r="T14" b="T15"/>
              <a:pathLst>
                <a:path w="1372880" h="1015998">
                  <a:moveTo>
                    <a:pt x="101600" y="0"/>
                  </a:moveTo>
                  <a:lnTo>
                    <a:pt x="101600" y="0"/>
                  </a:lnTo>
                  <a:cubicBezTo>
                    <a:pt x="45487" y="0"/>
                    <a:pt x="0" y="45487"/>
                    <a:pt x="0" y="101599"/>
                  </a:cubicBezTo>
                  <a:lnTo>
                    <a:pt x="0" y="914398"/>
                  </a:lnTo>
                  <a:lnTo>
                    <a:pt x="0" y="914397"/>
                  </a:lnTo>
                  <a:cubicBezTo>
                    <a:pt x="0" y="970510"/>
                    <a:pt x="45487" y="1015997"/>
                    <a:pt x="101599" y="1015997"/>
                  </a:cubicBezTo>
                  <a:lnTo>
                    <a:pt x="1271280" y="1015998"/>
                  </a:lnTo>
                  <a:lnTo>
                    <a:pt x="1271280" y="1015997"/>
                  </a:lnTo>
                  <a:cubicBezTo>
                    <a:pt x="1327392" y="1015997"/>
                    <a:pt x="1372880" y="970510"/>
                    <a:pt x="1372880" y="914398"/>
                  </a:cubicBezTo>
                  <a:lnTo>
                    <a:pt x="1372880" y="101600"/>
                  </a:lnTo>
                  <a:cubicBezTo>
                    <a:pt x="1372880" y="45487"/>
                    <a:pt x="1327392" y="0"/>
                    <a:pt x="1271280" y="0"/>
                  </a:cubicBezTo>
                  <a:lnTo>
                    <a:pt x="101600" y="0"/>
                  </a:lnTo>
                  <a:close/>
                </a:path>
              </a:pathLst>
            </a:custGeom>
            <a:blipFill dpi="0" rotWithShape="1">
              <a:blip r:embed="rId4"/>
              <a:srcRect/>
              <a:stretch>
                <a:fillRect/>
              </a:stretch>
            </a:blipFill>
            <a:ln w="19046" cap="rnd">
              <a:solidFill>
                <a:srgbClr val="FFFFFF"/>
              </a:solidFill>
              <a:prstDash val="solid"/>
              <a:miter lim="800000"/>
              <a:headEnd/>
              <a:tailEnd/>
            </a:ln>
          </p:spPr>
          <p:txBody>
            <a:bodyPr lIns="0" tIns="0" rIns="0" bIns="0"/>
            <a:lstStyle/>
            <a:p>
              <a:endParaRPr lang="it-IT"/>
            </a:p>
          </p:txBody>
        </p:sp>
      </p:grpSp>
      <p:sp>
        <p:nvSpPr>
          <p:cNvPr id="20485" name="CasellaDiTesto 3">
            <a:extLst>
              <a:ext uri="{FF2B5EF4-FFF2-40B4-BE49-F238E27FC236}">
                <a16:creationId xmlns:a16="http://schemas.microsoft.com/office/drawing/2014/main" xmlns="" id="{7B3BC13B-8908-A5F2-5802-BC8E189D2D6C}"/>
              </a:ext>
            </a:extLst>
          </p:cNvPr>
          <p:cNvSpPr txBox="1">
            <a:spLocks noChangeArrowheads="1"/>
          </p:cNvSpPr>
          <p:nvPr/>
        </p:nvSpPr>
        <p:spPr bwMode="auto">
          <a:xfrm>
            <a:off x="949325" y="1136650"/>
            <a:ext cx="952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it-IT" altLang="it-IT" sz="3200" b="1">
                <a:solidFill>
                  <a:srgbClr val="FF0000"/>
                </a:solidFill>
                <a:latin typeface="Freestyle Script" panose="030804020302050B0404" pitchFamily="66" charset="0"/>
              </a:rPr>
              <a:t>We need tools to improve the gender balance in the boards…</a:t>
            </a:r>
          </a:p>
        </p:txBody>
      </p:sp>
      <p:sp>
        <p:nvSpPr>
          <p:cNvPr id="20486" name="CasellaDiTesto 7">
            <a:extLst>
              <a:ext uri="{FF2B5EF4-FFF2-40B4-BE49-F238E27FC236}">
                <a16:creationId xmlns:a16="http://schemas.microsoft.com/office/drawing/2014/main" xmlns="" id="{189166D4-5794-277B-74E3-D3C004C5EC80}"/>
              </a:ext>
            </a:extLst>
          </p:cNvPr>
          <p:cNvSpPr txBox="1">
            <a:spLocks noChangeArrowheads="1"/>
          </p:cNvSpPr>
          <p:nvPr/>
        </p:nvSpPr>
        <p:spPr bwMode="auto">
          <a:xfrm>
            <a:off x="1271588" y="5897563"/>
            <a:ext cx="9456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it-IT" altLang="it-IT">
                <a:solidFill>
                  <a:srgbClr val="000000"/>
                </a:solidFill>
              </a:rPr>
              <a:t>Many countries in EU has enacted mandatory rules to improve the gender balance in the boards… </a:t>
            </a:r>
          </a:p>
        </p:txBody>
      </p:sp>
      <p:sp>
        <p:nvSpPr>
          <p:cNvPr id="20487" name="Segnaposto numero diapositiva 13">
            <a:extLst>
              <a:ext uri="{FF2B5EF4-FFF2-40B4-BE49-F238E27FC236}">
                <a16:creationId xmlns:a16="http://schemas.microsoft.com/office/drawing/2014/main" xmlns="" id="{8CA7B8BA-E8F0-B813-B755-5FE892241008}"/>
              </a:ext>
            </a:extLst>
          </p:cNvPr>
          <p:cNvSpPr txBox="1">
            <a:spLocks noChangeArrowheads="1"/>
          </p:cNvSpPr>
          <p:nvPr/>
        </p:nvSpPr>
        <p:spPr bwMode="auto">
          <a:xfrm>
            <a:off x="8589963" y="6334125"/>
            <a:ext cx="684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fld id="{1386E604-6264-49C0-B74E-09D622792C1B}" type="slidenum">
              <a:rPr lang="it-IT" altLang="it-IT" sz="900">
                <a:solidFill>
                  <a:srgbClr val="4F81BD"/>
                </a:solidFill>
              </a:rPr>
              <a:pPr algn="r" eaLnBrk="1" hangingPunct="1">
                <a:spcBef>
                  <a:spcPct val="0"/>
                </a:spcBef>
                <a:buClrTx/>
                <a:buSzTx/>
                <a:buFontTx/>
                <a:buNone/>
              </a:pPr>
              <a:t>63</a:t>
            </a:fld>
            <a:endParaRPr lang="it-IT" altLang="it-IT" sz="900">
              <a:solidFill>
                <a:srgbClr val="4F81BD"/>
              </a:solidFill>
            </a:endParaRPr>
          </a:p>
        </p:txBody>
      </p:sp>
    </p:spTree>
    <p:extLst>
      <p:ext uri="{BB962C8B-B14F-4D97-AF65-F5344CB8AC3E}">
        <p14:creationId xmlns:p14="http://schemas.microsoft.com/office/powerpoint/2010/main" val="1590015588"/>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31504" y="1701972"/>
            <a:ext cx="8712968" cy="1143000"/>
          </a:xfrm>
        </p:spPr>
        <p:txBody>
          <a:bodyPr>
            <a:noAutofit/>
          </a:bodyPr>
          <a:lstStyle/>
          <a:p>
            <a:r>
              <a:rPr lang="it-IT" sz="4000" dirty="0">
                <a:latin typeface="Rockwell Condensed" pitchFamily="18" charset="0"/>
              </a:rPr>
              <a:t>Istruzione e opportunità di carriera: paradossi</a:t>
            </a:r>
          </a:p>
        </p:txBody>
      </p:sp>
      <p:sp>
        <p:nvSpPr>
          <p:cNvPr id="3" name="CasellaDiTesto 2"/>
          <p:cNvSpPr txBox="1"/>
          <p:nvPr/>
        </p:nvSpPr>
        <p:spPr>
          <a:xfrm>
            <a:off x="2171564" y="3308000"/>
            <a:ext cx="7632848" cy="2585323"/>
          </a:xfrm>
          <a:prstGeom prst="rect">
            <a:avLst/>
          </a:prstGeom>
          <a:noFill/>
        </p:spPr>
        <p:txBody>
          <a:bodyPr wrap="square" rtlCol="0">
            <a:spAutoFit/>
          </a:bodyPr>
          <a:lstStyle/>
          <a:p>
            <a:r>
              <a:rPr lang="it-IT" dirty="0">
                <a:latin typeface="Rockwell Condensed" pitchFamily="18" charset="0"/>
              </a:rPr>
              <a:t>In campo lavorativo, gli uomini occupano generalmente posizioni più elevate delle donne. Nella Ue </a:t>
            </a:r>
            <a:r>
              <a:rPr lang="it-IT" b="1" dirty="0">
                <a:solidFill>
                  <a:schemeClr val="accent2"/>
                </a:solidFill>
                <a:latin typeface="Rockwell Condensed" pitchFamily="18" charset="0"/>
              </a:rPr>
              <a:t>solo 1 manager su 3 è donna</a:t>
            </a:r>
            <a:r>
              <a:rPr lang="it-IT" dirty="0">
                <a:latin typeface="Rockwell Condensed" pitchFamily="18" charset="0"/>
              </a:rPr>
              <a:t>. In Italia  la percentuale di donne manager è inferiore alla media Ue: solo il 28%. In nessun paese Ue la quota di donne manager raggiunge il 50%.</a:t>
            </a:r>
          </a:p>
          <a:p>
            <a:r>
              <a:rPr lang="it-IT" dirty="0">
                <a:latin typeface="Rockwell Condensed" pitchFamily="18" charset="0"/>
              </a:rPr>
              <a:t>Il livello di istruzione delle donne è mediamente superiore. Il </a:t>
            </a:r>
            <a:r>
              <a:rPr lang="it-IT" b="1" dirty="0">
                <a:solidFill>
                  <a:schemeClr val="accent2"/>
                </a:solidFill>
                <a:latin typeface="Rockwell Condensed" pitchFamily="18" charset="0"/>
              </a:rPr>
              <a:t>34%</a:t>
            </a:r>
            <a:r>
              <a:rPr lang="it-IT" b="1" dirty="0">
                <a:latin typeface="Rockwell Condensed" pitchFamily="18" charset="0"/>
              </a:rPr>
              <a:t> delle donne nella Ue ha conseguito un diploma di scuola superiore, contro il </a:t>
            </a:r>
            <a:r>
              <a:rPr lang="it-IT" b="1" dirty="0">
                <a:solidFill>
                  <a:srgbClr val="0070C0"/>
                </a:solidFill>
                <a:latin typeface="Rockwell Condensed" pitchFamily="18" charset="0"/>
              </a:rPr>
              <a:t>29%</a:t>
            </a:r>
            <a:r>
              <a:rPr lang="it-IT" b="1" dirty="0">
                <a:latin typeface="Rockwell Condensed" pitchFamily="18" charset="0"/>
              </a:rPr>
              <a:t> degli uomini</a:t>
            </a:r>
            <a:r>
              <a:rPr lang="it-IT" dirty="0">
                <a:latin typeface="Rockwell Condensed" pitchFamily="18" charset="0"/>
              </a:rPr>
              <a:t>. </a:t>
            </a:r>
          </a:p>
          <a:p>
            <a:pPr algn="r"/>
            <a:endParaRPr lang="it-IT" dirty="0"/>
          </a:p>
          <a:p>
            <a:pPr algn="r"/>
            <a:r>
              <a:rPr lang="it-IT" dirty="0"/>
              <a:t>(Istat, </a:t>
            </a:r>
            <a:r>
              <a:rPr lang="it-IT" i="1" dirty="0"/>
              <a:t>La vita delle donne e degli uomini in Europa</a:t>
            </a:r>
            <a:r>
              <a:rPr lang="it-IT" dirty="0"/>
              <a:t>, 2020)</a:t>
            </a:r>
          </a:p>
          <a:p>
            <a:endParaRPr lang="it-IT" dirty="0"/>
          </a:p>
          <a:p>
            <a:endParaRPr lang="it-IT" dirty="0"/>
          </a:p>
        </p:txBody>
      </p:sp>
      <p:sp>
        <p:nvSpPr>
          <p:cNvPr id="4" name="Segnaposto numero diapositiva 3">
            <a:extLst>
              <a:ext uri="{FF2B5EF4-FFF2-40B4-BE49-F238E27FC236}">
                <a16:creationId xmlns:a16="http://schemas.microsoft.com/office/drawing/2014/main" xmlns="" id="{5AC63B39-434F-A69B-C39E-86859097CFDF}"/>
              </a:ext>
            </a:extLst>
          </p:cNvPr>
          <p:cNvSpPr>
            <a:spLocks noGrp="1"/>
          </p:cNvSpPr>
          <p:nvPr>
            <p:ph type="sldNum" sz="quarter" idx="7"/>
          </p:nvPr>
        </p:nvSpPr>
        <p:spPr/>
        <p:txBody>
          <a:bodyPr/>
          <a:lstStyle/>
          <a:p>
            <a:fld id="{B6F15528-21DE-4FAA-801E-634DDDAF4B2B}" type="slidenum">
              <a:rPr lang="it-IT" smtClean="0"/>
              <a:pPr/>
              <a:t>64</a:t>
            </a:fld>
            <a:endParaRPr lang="it-IT"/>
          </a:p>
        </p:txBody>
      </p:sp>
    </p:spTree>
    <p:extLst>
      <p:ext uri="{BB962C8B-B14F-4D97-AF65-F5344CB8AC3E}">
        <p14:creationId xmlns:p14="http://schemas.microsoft.com/office/powerpoint/2010/main" val="23207753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xmlns="" id="{BB4DB9B4-92B2-EC33-25B2-A872130F0B71}"/>
              </a:ext>
            </a:extLst>
          </p:cNvPr>
          <p:cNvSpPr>
            <a:spLocks noGrp="1"/>
          </p:cNvSpPr>
          <p:nvPr>
            <p:ph type="sldNum" sz="quarter" idx="12"/>
          </p:nvPr>
        </p:nvSpPr>
        <p:spPr/>
        <p:txBody>
          <a:bodyPr/>
          <a:lstStyle/>
          <a:p>
            <a:pPr>
              <a:defRPr/>
            </a:pPr>
            <a:fld id="{D1EAC813-D65B-44D5-AD53-27DC06CB0D99}" type="slidenum">
              <a:rPr lang="it-IT" smtClean="0"/>
              <a:pPr>
                <a:defRPr/>
              </a:pPr>
              <a:t>65</a:t>
            </a:fld>
            <a:endParaRPr lang="it-IT"/>
          </a:p>
        </p:txBody>
      </p:sp>
      <p:pic>
        <p:nvPicPr>
          <p:cNvPr id="20483" name="Immagine 4">
            <a:extLst>
              <a:ext uri="{FF2B5EF4-FFF2-40B4-BE49-F238E27FC236}">
                <a16:creationId xmlns:a16="http://schemas.microsoft.com/office/drawing/2014/main" xmlns="" id="{6DAF9529-F510-526D-7BA7-EAF230D12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190" y="1628775"/>
            <a:ext cx="548957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2">
            <a:extLst>
              <a:ext uri="{FF2B5EF4-FFF2-40B4-BE49-F238E27FC236}">
                <a16:creationId xmlns:a16="http://schemas.microsoft.com/office/drawing/2014/main" xmlns="" id="{3EFBC91E-ECD9-741D-4623-0C77E1EFCCEC}"/>
              </a:ext>
            </a:extLst>
          </p:cNvPr>
          <p:cNvSpPr>
            <a:spLocks noGrp="1" noChangeArrowheads="1"/>
          </p:cNvSpPr>
          <p:nvPr>
            <p:ph type="title"/>
          </p:nvPr>
        </p:nvSpPr>
        <p:spPr>
          <a:xfrm>
            <a:off x="1960829" y="1582251"/>
            <a:ext cx="8229600" cy="928687"/>
          </a:xfrm>
        </p:spPr>
        <p:txBody>
          <a:bodyPr>
            <a:normAutofit fontScale="90000"/>
          </a:bodyPr>
          <a:lstStyle/>
          <a:p>
            <a:pPr eaLnBrk="1" hangingPunct="1"/>
            <a:r>
              <a:rPr lang="it-IT" altLang="it-IT" sz="2800" dirty="0">
                <a:solidFill>
                  <a:schemeClr val="accent2"/>
                </a:solidFill>
                <a:latin typeface="Rockwell" panose="02060603020205020403" pitchFamily="18" charset="0"/>
              </a:rPr>
              <a:t>Quali sono i correttivi alla sotto rappresentazione femminile negli organi sociali nel quadro europeo? </a:t>
            </a:r>
          </a:p>
        </p:txBody>
      </p:sp>
      <p:graphicFrame>
        <p:nvGraphicFramePr>
          <p:cNvPr id="5" name="Segnaposto contenuto 4">
            <a:extLst>
              <a:ext uri="{FF2B5EF4-FFF2-40B4-BE49-F238E27FC236}">
                <a16:creationId xmlns:a16="http://schemas.microsoft.com/office/drawing/2014/main" xmlns="" id="{D79B06FA-B681-DEC3-3228-9F5E1874776B}"/>
              </a:ext>
            </a:extLst>
          </p:cNvPr>
          <p:cNvGraphicFramePr>
            <a:graphicFrameLocks noGrp="1"/>
          </p:cNvGraphicFramePr>
          <p:nvPr>
            <p:ph idx="1"/>
          </p:nvPr>
        </p:nvGraphicFramePr>
        <p:xfrm>
          <a:off x="2115189" y="2579129"/>
          <a:ext cx="8075240" cy="4079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numero diapositiva 1">
            <a:extLst>
              <a:ext uri="{FF2B5EF4-FFF2-40B4-BE49-F238E27FC236}">
                <a16:creationId xmlns:a16="http://schemas.microsoft.com/office/drawing/2014/main" xmlns="" id="{C22A07A8-7A78-67EF-86FA-CE8488DFA515}"/>
              </a:ext>
            </a:extLst>
          </p:cNvPr>
          <p:cNvSpPr>
            <a:spLocks noGrp="1"/>
          </p:cNvSpPr>
          <p:nvPr>
            <p:ph type="sldNum" sz="quarter" idx="12"/>
          </p:nvPr>
        </p:nvSpPr>
        <p:spPr/>
        <p:txBody>
          <a:bodyPr>
            <a:normAutofit/>
          </a:bodyPr>
          <a:lstStyle/>
          <a:p>
            <a:pPr>
              <a:defRPr/>
            </a:pPr>
            <a:fld id="{ED40C6E2-D595-4E7B-816E-F724082EDE52}" type="slidenum">
              <a:rPr lang="it-IT"/>
              <a:pPr>
                <a:defRPr/>
              </a:pPr>
              <a:t>66</a:t>
            </a:fld>
            <a:endParaRPr lang="it-IT"/>
          </a:p>
        </p:txBody>
      </p:sp>
    </p:spTree>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a:extLst>
              <a:ext uri="{FF2B5EF4-FFF2-40B4-BE49-F238E27FC236}">
                <a16:creationId xmlns:a16="http://schemas.microsoft.com/office/drawing/2014/main" xmlns="" id="{60CDDD1D-831D-FA2E-96AB-ECB724F42CB1}"/>
              </a:ext>
            </a:extLst>
          </p:cNvPr>
          <p:cNvSpPr/>
          <p:nvPr/>
        </p:nvSpPr>
        <p:spPr>
          <a:xfrm>
            <a:off x="6275412" y="1256596"/>
            <a:ext cx="4070548" cy="136815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Risultati più felici </a:t>
            </a:r>
          </a:p>
          <a:p>
            <a:pPr algn="ctr">
              <a:defRPr/>
            </a:pPr>
            <a:r>
              <a:rPr lang="it-IT" dirty="0"/>
              <a:t>dei modelli di </a:t>
            </a:r>
            <a:r>
              <a:rPr lang="it-IT" i="1" dirty="0"/>
              <a:t>hard law</a:t>
            </a:r>
          </a:p>
        </p:txBody>
      </p:sp>
      <p:sp>
        <p:nvSpPr>
          <p:cNvPr id="5" name="Rettangolo arrotondato 4">
            <a:extLst>
              <a:ext uri="{FF2B5EF4-FFF2-40B4-BE49-F238E27FC236}">
                <a16:creationId xmlns:a16="http://schemas.microsoft.com/office/drawing/2014/main" xmlns="" id="{78A744FC-293C-5923-EE5D-452B695D1122}"/>
              </a:ext>
            </a:extLst>
          </p:cNvPr>
          <p:cNvSpPr/>
          <p:nvPr/>
        </p:nvSpPr>
        <p:spPr>
          <a:xfrm>
            <a:off x="1811524" y="1248479"/>
            <a:ext cx="4032448" cy="136815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Risultati deludenti esperienza</a:t>
            </a:r>
          </a:p>
          <a:p>
            <a:pPr algn="ctr">
              <a:defRPr/>
            </a:pPr>
            <a:r>
              <a:rPr lang="it-IT" dirty="0"/>
              <a:t>«</a:t>
            </a:r>
            <a:r>
              <a:rPr lang="it-IT" i="1" dirty="0"/>
              <a:t>moral suasion</a:t>
            </a:r>
            <a:r>
              <a:rPr lang="it-IT" dirty="0"/>
              <a:t>» della Commissione Europea del 2010</a:t>
            </a:r>
          </a:p>
          <a:p>
            <a:pPr algn="ctr">
              <a:defRPr/>
            </a:pPr>
            <a:r>
              <a:rPr lang="it-IT" dirty="0"/>
              <a:t>(</a:t>
            </a:r>
            <a:r>
              <a:rPr lang="it-IT" dirty="0" err="1"/>
              <a:t>favor</a:t>
            </a:r>
            <a:r>
              <a:rPr lang="it-IT" dirty="0"/>
              <a:t> Green </a:t>
            </a:r>
            <a:r>
              <a:rPr lang="it-IT" dirty="0" err="1"/>
              <a:t>Paper</a:t>
            </a:r>
            <a:r>
              <a:rPr lang="it-IT" dirty="0"/>
              <a:t> 2011)</a:t>
            </a:r>
          </a:p>
        </p:txBody>
      </p:sp>
      <p:sp>
        <p:nvSpPr>
          <p:cNvPr id="6" name="Rettangolo arrotondato 5">
            <a:extLst>
              <a:ext uri="{FF2B5EF4-FFF2-40B4-BE49-F238E27FC236}">
                <a16:creationId xmlns:a16="http://schemas.microsoft.com/office/drawing/2014/main" xmlns="" id="{CF49FAF4-9709-92D1-B49F-DEE09D4DE682}"/>
              </a:ext>
            </a:extLst>
          </p:cNvPr>
          <p:cNvSpPr/>
          <p:nvPr/>
        </p:nvSpPr>
        <p:spPr>
          <a:xfrm>
            <a:off x="5087886" y="2750651"/>
            <a:ext cx="2016224" cy="1512168"/>
          </a:xfrm>
          <a:prstGeom prst="round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a:t>Opzione per il modello di hard law</a:t>
            </a:r>
          </a:p>
        </p:txBody>
      </p:sp>
      <p:sp>
        <p:nvSpPr>
          <p:cNvPr id="7" name="Rettangolo arrotondato 6">
            <a:extLst>
              <a:ext uri="{FF2B5EF4-FFF2-40B4-BE49-F238E27FC236}">
                <a16:creationId xmlns:a16="http://schemas.microsoft.com/office/drawing/2014/main" xmlns="" id="{3C4E936B-881D-DA46-87EC-5C6BE7221DEB}"/>
              </a:ext>
            </a:extLst>
          </p:cNvPr>
          <p:cNvSpPr/>
          <p:nvPr/>
        </p:nvSpPr>
        <p:spPr>
          <a:xfrm>
            <a:off x="3215680" y="5085184"/>
            <a:ext cx="5760640" cy="1263049"/>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2022: Direttiva WOMEN ON BOARDS</a:t>
            </a:r>
          </a:p>
        </p:txBody>
      </p:sp>
      <p:sp>
        <p:nvSpPr>
          <p:cNvPr id="8" name="Freccia in giù 7">
            <a:extLst>
              <a:ext uri="{FF2B5EF4-FFF2-40B4-BE49-F238E27FC236}">
                <a16:creationId xmlns:a16="http://schemas.microsoft.com/office/drawing/2014/main" xmlns="" id="{A7E471AA-D906-127A-F4A9-BE3B941E2D88}"/>
              </a:ext>
            </a:extLst>
          </p:cNvPr>
          <p:cNvSpPr/>
          <p:nvPr/>
        </p:nvSpPr>
        <p:spPr>
          <a:xfrm>
            <a:off x="5843972" y="4477537"/>
            <a:ext cx="504056" cy="288032"/>
          </a:xfrm>
          <a:prstGeom prst="downArrow">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Freccia in giù 1">
            <a:extLst>
              <a:ext uri="{FF2B5EF4-FFF2-40B4-BE49-F238E27FC236}">
                <a16:creationId xmlns:a16="http://schemas.microsoft.com/office/drawing/2014/main" xmlns="" id="{2FFD43DA-6DE0-DF13-572B-8F617C3A3020}"/>
              </a:ext>
            </a:extLst>
          </p:cNvPr>
          <p:cNvSpPr/>
          <p:nvPr/>
        </p:nvSpPr>
        <p:spPr>
          <a:xfrm rot="18900000">
            <a:off x="3868699" y="2959747"/>
            <a:ext cx="504056" cy="432048"/>
          </a:xfrm>
          <a:prstGeom prst="downArrow">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Freccia in giù 8">
            <a:extLst>
              <a:ext uri="{FF2B5EF4-FFF2-40B4-BE49-F238E27FC236}">
                <a16:creationId xmlns:a16="http://schemas.microsoft.com/office/drawing/2014/main" xmlns="" id="{BE9C76A7-1E43-3864-27F9-022CBE2EC59A}"/>
              </a:ext>
            </a:extLst>
          </p:cNvPr>
          <p:cNvSpPr/>
          <p:nvPr/>
        </p:nvSpPr>
        <p:spPr>
          <a:xfrm rot="2700000">
            <a:off x="7620291" y="2875086"/>
            <a:ext cx="504056" cy="432048"/>
          </a:xfrm>
          <a:prstGeom prst="downArrow">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028" name="Picture 4" descr="https://upload.wikimedia.org/wikipedia/commons/thumb/b/b7/Flag_of_Europe.svg/2000px-Flag_of_Europe.svg.png">
            <a:extLst>
              <a:ext uri="{FF2B5EF4-FFF2-40B4-BE49-F238E27FC236}">
                <a16:creationId xmlns:a16="http://schemas.microsoft.com/office/drawing/2014/main" xmlns="" id="{D0F03834-A405-7F3D-AE55-1CB8D5D3FA48}"/>
              </a:ext>
            </a:extLst>
          </p:cNvPr>
          <p:cNvPicPr>
            <a:picLocks noChangeAspect="1" noChangeArrowheads="1"/>
          </p:cNvPicPr>
          <p:nvPr/>
        </p:nvPicPr>
        <p:blipFill>
          <a:blip r:embed="rId2" cstate="print"/>
          <a:srcRect/>
          <a:stretch>
            <a:fillRect/>
          </a:stretch>
        </p:blipFill>
        <p:spPr bwMode="auto">
          <a:xfrm>
            <a:off x="2050918" y="3362408"/>
            <a:ext cx="1328221" cy="88526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Segnaposto numero diapositiva 2">
            <a:extLst>
              <a:ext uri="{FF2B5EF4-FFF2-40B4-BE49-F238E27FC236}">
                <a16:creationId xmlns:a16="http://schemas.microsoft.com/office/drawing/2014/main" xmlns="" id="{1E86362D-ECB1-54E3-8C5E-56898607AFAE}"/>
              </a:ext>
            </a:extLst>
          </p:cNvPr>
          <p:cNvSpPr>
            <a:spLocks noGrp="1"/>
          </p:cNvSpPr>
          <p:nvPr>
            <p:ph type="sldNum" sz="quarter" idx="12"/>
          </p:nvPr>
        </p:nvSpPr>
        <p:spPr/>
        <p:txBody>
          <a:bodyPr>
            <a:normAutofit/>
          </a:bodyPr>
          <a:lstStyle/>
          <a:p>
            <a:pPr>
              <a:defRPr/>
            </a:pPr>
            <a:fld id="{B14A5D6B-5E46-4968-AE77-299AD20D3D2E}" type="slidenum">
              <a:rPr lang="it-IT"/>
              <a:pPr>
                <a:defRPr/>
              </a:pPr>
              <a:t>67</a:t>
            </a:fld>
            <a:endParaRPr lang="it-IT"/>
          </a:p>
        </p:txBody>
      </p:sp>
    </p:spTree>
  </p:cSld>
  <p:clrMapOvr>
    <a:masterClrMapping/>
  </p:clrMapOvr>
  <p:transition spd="slow">
    <p:randomBar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xmlns="" id="{9916107C-9EA6-C6C7-6751-A69503E14D74}"/>
              </a:ext>
            </a:extLst>
          </p:cNvPr>
          <p:cNvGraphicFramePr>
            <a:graphicFrameLocks noGrp="1"/>
          </p:cNvGraphicFramePr>
          <p:nvPr>
            <p:ph idx="1"/>
          </p:nvPr>
        </p:nvGraphicFramePr>
        <p:xfrm>
          <a:off x="1981200" y="1196976"/>
          <a:ext cx="8229600" cy="416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Segnaposto numero diapositiva 13">
            <a:extLst>
              <a:ext uri="{FF2B5EF4-FFF2-40B4-BE49-F238E27FC236}">
                <a16:creationId xmlns:a16="http://schemas.microsoft.com/office/drawing/2014/main" xmlns="" id="{C93F4729-9D4B-FCB6-E5AB-87B67C747A8E}"/>
              </a:ext>
            </a:extLst>
          </p:cNvPr>
          <p:cNvSpPr>
            <a:spLocks noGrp="1"/>
          </p:cNvSpPr>
          <p:nvPr>
            <p:ph type="sldNum" sz="quarter" idx="12"/>
          </p:nvPr>
        </p:nvSpPr>
        <p:spPr/>
        <p:txBody>
          <a:bodyPr>
            <a:normAutofit/>
          </a:bodyPr>
          <a:lstStyle/>
          <a:p>
            <a:pPr>
              <a:defRPr/>
            </a:pPr>
            <a:fld id="{07F2D8CF-19B6-42EB-9D85-5D06FD3E9480}" type="slidenum">
              <a:rPr lang="it-IT"/>
              <a:pPr>
                <a:defRPr/>
              </a:pPr>
              <a:t>68</a:t>
            </a:fld>
            <a:endParaRPr lang="it-IT"/>
          </a:p>
        </p:txBody>
      </p:sp>
      <p:sp>
        <p:nvSpPr>
          <p:cNvPr id="3" name="Rettangolo arrotondato 2">
            <a:extLst>
              <a:ext uri="{FF2B5EF4-FFF2-40B4-BE49-F238E27FC236}">
                <a16:creationId xmlns:a16="http://schemas.microsoft.com/office/drawing/2014/main" xmlns="" id="{BAF4BFB2-210B-14BA-5AE5-5931A3E5B47F}"/>
              </a:ext>
            </a:extLst>
          </p:cNvPr>
          <p:cNvSpPr/>
          <p:nvPr/>
        </p:nvSpPr>
        <p:spPr>
          <a:xfrm>
            <a:off x="5039551" y="1392629"/>
            <a:ext cx="5184576" cy="96732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40% amministratori non esecutivi </a:t>
            </a:r>
          </a:p>
          <a:p>
            <a:pPr algn="ctr">
              <a:defRPr/>
            </a:pPr>
            <a:r>
              <a:rPr lang="it-IT" dirty="0"/>
              <a:t>del sesso sottorappresentato</a:t>
            </a:r>
          </a:p>
        </p:txBody>
      </p:sp>
      <p:sp>
        <p:nvSpPr>
          <p:cNvPr id="9" name="Rettangolo arrotondato 8">
            <a:extLst>
              <a:ext uri="{FF2B5EF4-FFF2-40B4-BE49-F238E27FC236}">
                <a16:creationId xmlns:a16="http://schemas.microsoft.com/office/drawing/2014/main" xmlns="" id="{9CCDA74C-34A0-A05D-A0CD-19A381C4F796}"/>
              </a:ext>
            </a:extLst>
          </p:cNvPr>
          <p:cNvSpPr/>
          <p:nvPr/>
        </p:nvSpPr>
        <p:spPr>
          <a:xfrm>
            <a:off x="2006767" y="3407544"/>
            <a:ext cx="1827933" cy="936104"/>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Società quotate </a:t>
            </a:r>
          </a:p>
          <a:p>
            <a:pPr algn="ctr">
              <a:defRPr/>
            </a:pPr>
            <a:endParaRPr lang="it-IT" dirty="0"/>
          </a:p>
        </p:txBody>
      </p:sp>
      <p:sp>
        <p:nvSpPr>
          <p:cNvPr id="10" name="Rettangolo arrotondato 9">
            <a:extLst>
              <a:ext uri="{FF2B5EF4-FFF2-40B4-BE49-F238E27FC236}">
                <a16:creationId xmlns:a16="http://schemas.microsoft.com/office/drawing/2014/main" xmlns="" id="{585C8474-A5F5-575D-EC2D-D99F0D047844}"/>
              </a:ext>
            </a:extLst>
          </p:cNvPr>
          <p:cNvSpPr/>
          <p:nvPr/>
        </p:nvSpPr>
        <p:spPr>
          <a:xfrm>
            <a:off x="2033631" y="4910569"/>
            <a:ext cx="1814693" cy="936104"/>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a:p>
            <a:pPr algn="ctr">
              <a:defRPr/>
            </a:pPr>
            <a:endParaRPr lang="it-IT" dirty="0"/>
          </a:p>
          <a:p>
            <a:pPr algn="ctr">
              <a:defRPr/>
            </a:pPr>
            <a:r>
              <a:rPr lang="it-IT" dirty="0"/>
              <a:t>Società pubbliche</a:t>
            </a:r>
          </a:p>
          <a:p>
            <a:pPr algn="ctr">
              <a:defRPr/>
            </a:pPr>
            <a:endParaRPr lang="it-IT" dirty="0"/>
          </a:p>
          <a:p>
            <a:pPr algn="ctr">
              <a:defRPr/>
            </a:pPr>
            <a:endParaRPr lang="it-IT" dirty="0"/>
          </a:p>
        </p:txBody>
      </p:sp>
      <p:sp>
        <p:nvSpPr>
          <p:cNvPr id="6" name="Rettangolo arrotondato 5">
            <a:extLst>
              <a:ext uri="{FF2B5EF4-FFF2-40B4-BE49-F238E27FC236}">
                <a16:creationId xmlns:a16="http://schemas.microsoft.com/office/drawing/2014/main" xmlns="" id="{9A834083-955C-27EE-388F-95F54DB4482D}"/>
              </a:ext>
            </a:extLst>
          </p:cNvPr>
          <p:cNvSpPr/>
          <p:nvPr/>
        </p:nvSpPr>
        <p:spPr>
          <a:xfrm>
            <a:off x="4931054" y="4293096"/>
            <a:ext cx="5256584" cy="172819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600" dirty="0"/>
          </a:p>
          <a:p>
            <a:pPr algn="ctr">
              <a:defRPr/>
            </a:pPr>
            <a:r>
              <a:rPr lang="it-IT" sz="1600" dirty="0"/>
              <a:t>Principio di proporzionalità</a:t>
            </a:r>
          </a:p>
          <a:p>
            <a:pPr algn="ctr">
              <a:defRPr/>
            </a:pPr>
            <a:r>
              <a:rPr lang="it-IT" sz="1600" dirty="0"/>
              <a:t>L’obiettivo è limitato nel tempo e resta valido solo finché non siano stati realizzati progressi sostenibili nella composizione di genere dei consigli</a:t>
            </a:r>
          </a:p>
          <a:p>
            <a:pPr algn="ctr">
              <a:defRPr/>
            </a:pPr>
            <a:r>
              <a:rPr lang="it-IT" sz="1600" dirty="0"/>
              <a:t>Nuova Scadenza 31 dicembre 2038*</a:t>
            </a:r>
          </a:p>
          <a:p>
            <a:pPr algn="ctr">
              <a:defRPr/>
            </a:pPr>
            <a:r>
              <a:rPr lang="it-IT" sz="1600" dirty="0"/>
              <a:t>  </a:t>
            </a:r>
          </a:p>
        </p:txBody>
      </p:sp>
      <p:sp>
        <p:nvSpPr>
          <p:cNvPr id="7" name="Rettangolo arrotondato 6">
            <a:extLst>
              <a:ext uri="{FF2B5EF4-FFF2-40B4-BE49-F238E27FC236}">
                <a16:creationId xmlns:a16="http://schemas.microsoft.com/office/drawing/2014/main" xmlns="" id="{BAFCB2D9-982D-8D97-2609-49A5845A829A}"/>
              </a:ext>
            </a:extLst>
          </p:cNvPr>
          <p:cNvSpPr/>
          <p:nvPr/>
        </p:nvSpPr>
        <p:spPr>
          <a:xfrm>
            <a:off x="2049402" y="1392629"/>
            <a:ext cx="1870198" cy="1578646"/>
          </a:xfrm>
          <a:prstGeom prst="round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dirty="0"/>
              <a:t>AZIONI  POSITIVE </a:t>
            </a:r>
          </a:p>
        </p:txBody>
      </p:sp>
      <p:sp>
        <p:nvSpPr>
          <p:cNvPr id="11" name="Rettangolo arrotondato 10">
            <a:extLst>
              <a:ext uri="{FF2B5EF4-FFF2-40B4-BE49-F238E27FC236}">
                <a16:creationId xmlns:a16="http://schemas.microsoft.com/office/drawing/2014/main" xmlns="" id="{82788E80-B40D-B1D4-C60E-87DC6FEED799}"/>
              </a:ext>
            </a:extLst>
          </p:cNvPr>
          <p:cNvSpPr/>
          <p:nvPr/>
        </p:nvSpPr>
        <p:spPr>
          <a:xfrm>
            <a:off x="5015880" y="2829726"/>
            <a:ext cx="5184576" cy="9001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33% amministratori</a:t>
            </a:r>
          </a:p>
          <a:p>
            <a:pPr algn="ctr">
              <a:defRPr/>
            </a:pPr>
            <a:r>
              <a:rPr lang="it-IT" dirty="0"/>
              <a:t>(con o senza incarichi esecutivi)</a:t>
            </a:r>
          </a:p>
          <a:p>
            <a:pPr algn="ctr">
              <a:defRPr/>
            </a:pPr>
            <a:r>
              <a:rPr lang="it-IT" dirty="0"/>
              <a:t>del sesso sottorappresentato*</a:t>
            </a:r>
          </a:p>
        </p:txBody>
      </p:sp>
      <p:sp>
        <p:nvSpPr>
          <p:cNvPr id="12" name="Freccia a destra 11">
            <a:extLst>
              <a:ext uri="{FF2B5EF4-FFF2-40B4-BE49-F238E27FC236}">
                <a16:creationId xmlns:a16="http://schemas.microsoft.com/office/drawing/2014/main" xmlns="" id="{05584158-3B71-1083-0CDF-041DAF944B1E}"/>
              </a:ext>
            </a:extLst>
          </p:cNvPr>
          <p:cNvSpPr/>
          <p:nvPr/>
        </p:nvSpPr>
        <p:spPr>
          <a:xfrm>
            <a:off x="4007768" y="4113634"/>
            <a:ext cx="610058" cy="864096"/>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 name="Rettangolo arrotondato 12">
            <a:extLst>
              <a:ext uri="{FF2B5EF4-FFF2-40B4-BE49-F238E27FC236}">
                <a16:creationId xmlns:a16="http://schemas.microsoft.com/office/drawing/2014/main" xmlns="" id="{2427FE69-3B09-CB05-60C7-164652C0F666}"/>
              </a:ext>
            </a:extLst>
          </p:cNvPr>
          <p:cNvSpPr/>
          <p:nvPr/>
        </p:nvSpPr>
        <p:spPr>
          <a:xfrm>
            <a:off x="6960097" y="2410166"/>
            <a:ext cx="1497267" cy="275853"/>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t>oppure</a:t>
            </a:r>
          </a:p>
        </p:txBody>
      </p:sp>
    </p:spTree>
  </p:cSld>
  <p:clrMapOvr>
    <a:masterClrMapping/>
  </p:clrMapOvr>
  <p:transition spd="slow">
    <p:randomBar dir="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nummernplatzhalter 1"/>
          <p:cNvSpPr>
            <a:spLocks noGrp="1" noChangeArrowheads="1"/>
          </p:cNvSpPr>
          <p:nvPr>
            <p:ph type="sldNum" sz="quarter" idx="12"/>
          </p:nvPr>
        </p:nvSpPr>
        <p:spPr>
          <a:noFill/>
          <a:ln>
            <a:miter lim="800000"/>
            <a:headEnd/>
            <a:tailEnd/>
          </a:ln>
        </p:spPr>
        <p:txBody>
          <a:bodyPr/>
          <a:lstStyle/>
          <a:p>
            <a:fld id="{B3FBF017-7982-4F13-B95F-193C582AF134}" type="slidenum">
              <a:rPr lang="it-IT" altLang="it-IT"/>
              <a:pPr/>
              <a:t>69</a:t>
            </a:fld>
            <a:endParaRPr lang="it-IT" altLang="it-IT" dirty="0"/>
          </a:p>
        </p:txBody>
      </p:sp>
      <p:sp>
        <p:nvSpPr>
          <p:cNvPr id="73732" name="Rectangle 2"/>
          <p:cNvSpPr txBox="1">
            <a:spLocks noChangeArrowheads="1"/>
          </p:cNvSpPr>
          <p:nvPr/>
        </p:nvSpPr>
        <p:spPr bwMode="auto">
          <a:xfrm>
            <a:off x="6744072" y="1340768"/>
            <a:ext cx="3090564" cy="4608512"/>
          </a:xfrm>
          <a:prstGeom prst="rect">
            <a:avLst/>
          </a:prstGeom>
          <a:noFill/>
          <a:ln>
            <a:noFill/>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buFont typeface="Wingdings 3" panose="05040102010807070707" pitchFamily="18" charset="2"/>
              <a:buNone/>
              <a:defRPr/>
            </a:pPr>
            <a:endParaRPr lang="it-IT" sz="2000" kern="0" dirty="0">
              <a:solidFill>
                <a:schemeClr val="tx1"/>
              </a:solidFill>
            </a:endParaRPr>
          </a:p>
          <a:p>
            <a:pPr eaLnBrk="1" hangingPunct="1">
              <a:buFont typeface="Wingdings 3" panose="05040102010807070707" pitchFamily="18" charset="2"/>
              <a:buNone/>
              <a:defRPr/>
            </a:pPr>
            <a:r>
              <a:rPr lang="it-IT" sz="2000" i="1" kern="0" dirty="0">
                <a:solidFill>
                  <a:schemeClr val="tx1"/>
                </a:solidFill>
                <a:highlight>
                  <a:srgbClr val="00FFFF"/>
                </a:highlight>
              </a:rPr>
              <a:t>«Quando ci saranno abbastanza donne alla Corte Suprema (composta da nove componenti)?»</a:t>
            </a:r>
          </a:p>
          <a:p>
            <a:pPr eaLnBrk="1" hangingPunct="1">
              <a:buFont typeface="Wingdings 3" panose="05040102010807070707" pitchFamily="18" charset="2"/>
              <a:buNone/>
              <a:defRPr/>
            </a:pPr>
            <a:endParaRPr lang="it-IT" sz="2000" i="1" kern="0" dirty="0">
              <a:solidFill>
                <a:schemeClr val="tx1"/>
              </a:solidFill>
            </a:endParaRPr>
          </a:p>
          <a:p>
            <a:pPr algn="r">
              <a:buNone/>
              <a:defRPr/>
            </a:pPr>
            <a:r>
              <a:rPr lang="it-IT" sz="2000" kern="0" dirty="0">
                <a:solidFill>
                  <a:schemeClr val="tx1"/>
                </a:solidFill>
                <a:highlight>
                  <a:srgbClr val="FF00FF"/>
                </a:highlight>
              </a:rPr>
              <a:t>« </a:t>
            </a:r>
            <a:r>
              <a:rPr lang="it-IT" sz="2000" b="1" kern="0" dirty="0">
                <a:solidFill>
                  <a:schemeClr val="tx1"/>
                </a:solidFill>
                <a:highlight>
                  <a:srgbClr val="FF00FF"/>
                </a:highlight>
              </a:rPr>
              <a:t>Quando ce ne saranno nove.</a:t>
            </a:r>
            <a:r>
              <a:rPr lang="it-IT" sz="2000" kern="0" dirty="0">
                <a:solidFill>
                  <a:schemeClr val="tx1"/>
                </a:solidFill>
                <a:highlight>
                  <a:srgbClr val="FF00FF"/>
                </a:highlight>
              </a:rPr>
              <a:t>»</a:t>
            </a:r>
          </a:p>
          <a:p>
            <a:pPr algn="r">
              <a:buNone/>
              <a:defRPr/>
            </a:pPr>
            <a:r>
              <a:rPr lang="it-IT" sz="1600" kern="0" dirty="0">
                <a:solidFill>
                  <a:schemeClr val="tx1"/>
                </a:solidFill>
              </a:rPr>
              <a:t>(Ruth </a:t>
            </a:r>
            <a:r>
              <a:rPr lang="it-IT" sz="1600" kern="0" dirty="0" err="1">
                <a:solidFill>
                  <a:schemeClr val="tx1"/>
                </a:solidFill>
              </a:rPr>
              <a:t>Bader</a:t>
            </a:r>
            <a:r>
              <a:rPr lang="it-IT" sz="1600" kern="0" dirty="0">
                <a:solidFill>
                  <a:schemeClr val="tx1"/>
                </a:solidFill>
              </a:rPr>
              <a:t> </a:t>
            </a:r>
            <a:r>
              <a:rPr lang="it-IT" sz="1600" kern="0" dirty="0" err="1">
                <a:solidFill>
                  <a:schemeClr val="tx1"/>
                </a:solidFill>
              </a:rPr>
              <a:t>Ginsburg</a:t>
            </a:r>
            <a:r>
              <a:rPr lang="it-IT" sz="1600" kern="0" dirty="0">
                <a:solidFill>
                  <a:schemeClr val="tx1"/>
                </a:solidFill>
              </a:rPr>
              <a:t> - Giudice della Corte Suprema degli U.S.A.)</a:t>
            </a:r>
            <a:endParaRPr lang="it-IT" sz="2000" kern="0" dirty="0">
              <a:solidFill>
                <a:schemeClr val="tx1"/>
              </a:solidFill>
            </a:endParaRPr>
          </a:p>
        </p:txBody>
      </p:sp>
      <p:pic>
        <p:nvPicPr>
          <p:cNvPr id="2" name="Immagine 1">
            <a:extLst>
              <a:ext uri="{FF2B5EF4-FFF2-40B4-BE49-F238E27FC236}">
                <a16:creationId xmlns:a16="http://schemas.microsoft.com/office/drawing/2014/main" xmlns="" id="{FF674320-DF25-980B-B0BC-DEC1969FBFE8}"/>
              </a:ext>
            </a:extLst>
          </p:cNvPr>
          <p:cNvPicPr>
            <a:picLocks noChangeAspect="1"/>
          </p:cNvPicPr>
          <p:nvPr/>
        </p:nvPicPr>
        <p:blipFill>
          <a:blip r:embed="rId2"/>
          <a:stretch>
            <a:fillRect/>
          </a:stretch>
        </p:blipFill>
        <p:spPr>
          <a:xfrm>
            <a:off x="2927648" y="1772816"/>
            <a:ext cx="3090564" cy="4138786"/>
          </a:xfrm>
          <a:prstGeom prst="rect">
            <a:avLst/>
          </a:prstGeom>
        </p:spPr>
      </p:pic>
    </p:spTree>
    <p:extLst>
      <p:ext uri="{BB962C8B-B14F-4D97-AF65-F5344CB8AC3E}">
        <p14:creationId xmlns:p14="http://schemas.microsoft.com/office/powerpoint/2010/main" val="246447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7C76BBD-17CF-4254-A012-1EBF08B2EBF8}"/>
              </a:ext>
            </a:extLst>
          </p:cNvPr>
          <p:cNvSpPr>
            <a:spLocks noGrp="1"/>
          </p:cNvSpPr>
          <p:nvPr>
            <p:ph type="title"/>
          </p:nvPr>
        </p:nvSpPr>
        <p:spPr/>
        <p:txBody>
          <a:bodyPr/>
          <a:lstStyle/>
          <a:p>
            <a:pPr algn="ctr"/>
            <a:r>
              <a:rPr lang="it-IT" dirty="0">
                <a:solidFill>
                  <a:schemeClr val="accent4"/>
                </a:solidFill>
                <a:latin typeface="Montserrat" panose="00000500000000000000" pitchFamily="2" charset="0"/>
              </a:rPr>
              <a:t>Chi sono gli stakeholders? </a:t>
            </a:r>
          </a:p>
        </p:txBody>
      </p:sp>
      <p:sp>
        <p:nvSpPr>
          <p:cNvPr id="4" name="Segnaposto contenuto 3">
            <a:extLst>
              <a:ext uri="{FF2B5EF4-FFF2-40B4-BE49-F238E27FC236}">
                <a16:creationId xmlns:a16="http://schemas.microsoft.com/office/drawing/2014/main" xmlns="" id="{893EBE75-BE06-49EE-BA4D-2E268C73A3C2}"/>
              </a:ext>
            </a:extLst>
          </p:cNvPr>
          <p:cNvSpPr>
            <a:spLocks noGrp="1"/>
          </p:cNvSpPr>
          <p:nvPr>
            <p:ph sz="half" idx="1"/>
          </p:nvPr>
        </p:nvSpPr>
        <p:spPr>
          <a:xfrm>
            <a:off x="959370" y="1548815"/>
            <a:ext cx="11108961" cy="1325564"/>
          </a:xfrm>
        </p:spPr>
        <p:txBody>
          <a:bodyPr/>
          <a:lstStyle/>
          <a:p>
            <a:pPr marL="0" indent="0">
              <a:buNone/>
            </a:pPr>
            <a:r>
              <a:rPr lang="it-IT" dirty="0">
                <a:latin typeface="Montserrat" panose="00000500000000000000" pitchFamily="2" charset="0"/>
              </a:rPr>
              <a:t>Sono soggetti che hanno un interesse specifico al buon funzionamento dell’impresa: </a:t>
            </a:r>
          </a:p>
        </p:txBody>
      </p:sp>
      <p:graphicFrame>
        <p:nvGraphicFramePr>
          <p:cNvPr id="6" name="Segnaposto contenuto 5">
            <a:extLst>
              <a:ext uri="{FF2B5EF4-FFF2-40B4-BE49-F238E27FC236}">
                <a16:creationId xmlns:a16="http://schemas.microsoft.com/office/drawing/2014/main" xmlns="" id="{758F5285-7987-4925-80C1-FDA900BD35A4}"/>
              </a:ext>
            </a:extLst>
          </p:cNvPr>
          <p:cNvGraphicFramePr>
            <a:graphicFrameLocks noGrp="1"/>
          </p:cNvGraphicFramePr>
          <p:nvPr>
            <p:ph sz="half" idx="2"/>
            <p:extLst>
              <p:ext uri="{D42A27DB-BD31-4B8C-83A1-F6EECF244321}">
                <p14:modId xmlns:p14="http://schemas.microsoft.com/office/powerpoint/2010/main" val="4062875937"/>
              </p:ext>
            </p:extLst>
          </p:nvPr>
        </p:nvGraphicFramePr>
        <p:xfrm>
          <a:off x="959370" y="3642610"/>
          <a:ext cx="10515600" cy="2534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reccia in giù 2">
            <a:extLst>
              <a:ext uri="{FF2B5EF4-FFF2-40B4-BE49-F238E27FC236}">
                <a16:creationId xmlns:a16="http://schemas.microsoft.com/office/drawing/2014/main" xmlns="" id="{28C4810E-F28D-49EA-A272-767C59BF041F}"/>
              </a:ext>
            </a:extLst>
          </p:cNvPr>
          <p:cNvSpPr/>
          <p:nvPr/>
        </p:nvSpPr>
        <p:spPr>
          <a:xfrm>
            <a:off x="5571344" y="3121701"/>
            <a:ext cx="1049312" cy="824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366202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376A573-451F-52AF-E310-1F3D891CB262}"/>
              </a:ext>
            </a:extLst>
          </p:cNvPr>
          <p:cNvSpPr>
            <a:spLocks noGrp="1"/>
          </p:cNvSpPr>
          <p:nvPr>
            <p:ph type="title"/>
          </p:nvPr>
        </p:nvSpPr>
        <p:spPr/>
        <p:txBody>
          <a:bodyPr/>
          <a:lstStyle/>
          <a:p>
            <a:r>
              <a:rPr lang="it-IT" dirty="0"/>
              <a:t>Nuovi strumenti a livello europeo e interno</a:t>
            </a:r>
          </a:p>
        </p:txBody>
      </p:sp>
      <p:sp>
        <p:nvSpPr>
          <p:cNvPr id="3" name="Segnaposto contenuto 2">
            <a:extLst>
              <a:ext uri="{FF2B5EF4-FFF2-40B4-BE49-F238E27FC236}">
                <a16:creationId xmlns:a16="http://schemas.microsoft.com/office/drawing/2014/main" xmlns="" id="{E24CC492-0127-28FE-732A-65F352336B69}"/>
              </a:ext>
            </a:extLst>
          </p:cNvPr>
          <p:cNvSpPr>
            <a:spLocks noGrp="1"/>
          </p:cNvSpPr>
          <p:nvPr>
            <p:ph idx="1"/>
          </p:nvPr>
        </p:nvSpPr>
        <p:spPr/>
        <p:txBody>
          <a:bodyPr/>
          <a:lstStyle/>
          <a:p>
            <a:r>
              <a:rPr lang="it-IT" dirty="0"/>
              <a:t>Bilanci e informative di genere (Direttiva CSRD e Decreto semplificazioni 31 maggio 2021)</a:t>
            </a:r>
          </a:p>
          <a:p>
            <a:r>
              <a:rPr lang="it-IT" dirty="0"/>
              <a:t>Legge Golfo-Mosca con implementazione e proroga Legge Bilancio 2020 &gt;&gt; Direttiva 2381/2022 &gt; Quote di genere negli organi di governo delle società quotate (&gt; &amp; partecipate pubbliche)</a:t>
            </a:r>
          </a:p>
          <a:p>
            <a:r>
              <a:rPr lang="it-IT" dirty="0"/>
              <a:t> </a:t>
            </a:r>
            <a:r>
              <a:rPr lang="it-IT" dirty="0">
                <a:solidFill>
                  <a:srgbClr val="C00000"/>
                </a:solidFill>
              </a:rPr>
              <a:t>1 aprile 2023 Approvata la direttiva sulla trasparenza salariale parità retributiva (fine 2022) Divario retributivo di genere in EU 14% (1 euro uomo= 86 cent. donna)</a:t>
            </a:r>
          </a:p>
        </p:txBody>
      </p:sp>
    </p:spTree>
    <p:extLst>
      <p:ext uri="{BB962C8B-B14F-4D97-AF65-F5344CB8AC3E}">
        <p14:creationId xmlns:p14="http://schemas.microsoft.com/office/powerpoint/2010/main" val="19235735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081F893F-5AE6-9812-9CEE-3F001334646B}"/>
              </a:ext>
            </a:extLst>
          </p:cNvPr>
          <p:cNvSpPr>
            <a:spLocks noGrp="1"/>
          </p:cNvSpPr>
          <p:nvPr>
            <p:ph type="title"/>
          </p:nvPr>
        </p:nvSpPr>
        <p:spPr>
          <a:xfrm>
            <a:off x="1981200" y="274638"/>
            <a:ext cx="8229600" cy="1858218"/>
          </a:xfrm>
        </p:spPr>
        <p:txBody>
          <a:bodyPr>
            <a:normAutofit/>
          </a:bodyPr>
          <a:lstStyle/>
          <a:p>
            <a:r>
              <a:rPr lang="it-IT" sz="3600" dirty="0"/>
              <a:t>In Italia serviranno 132 anni </a:t>
            </a:r>
            <a:br>
              <a:rPr lang="it-IT" sz="3600" dirty="0"/>
            </a:br>
            <a:r>
              <a:rPr lang="it-IT" sz="3600" dirty="0"/>
              <a:t>per colmare il gap di genere… </a:t>
            </a:r>
            <a:br>
              <a:rPr lang="it-IT" sz="3600" dirty="0"/>
            </a:br>
            <a:r>
              <a:rPr lang="it-IT" sz="3600" dirty="0"/>
              <a:t>(Global Gender Gap Report  luglio 2022)</a:t>
            </a:r>
          </a:p>
        </p:txBody>
      </p:sp>
      <p:sp>
        <p:nvSpPr>
          <p:cNvPr id="2" name="Segnaposto numero diapositiva 1">
            <a:extLst>
              <a:ext uri="{FF2B5EF4-FFF2-40B4-BE49-F238E27FC236}">
                <a16:creationId xmlns:a16="http://schemas.microsoft.com/office/drawing/2014/main" xmlns="" id="{D3218C02-CA22-F55F-AF65-B26857E40FB7}"/>
              </a:ext>
            </a:extLst>
          </p:cNvPr>
          <p:cNvSpPr>
            <a:spLocks noGrp="1"/>
          </p:cNvSpPr>
          <p:nvPr>
            <p:ph type="sldNum" sz="quarter" idx="12"/>
          </p:nvPr>
        </p:nvSpPr>
        <p:spPr/>
        <p:txBody>
          <a:bodyPr/>
          <a:lstStyle/>
          <a:p>
            <a:fld id="{A7762FA9-96BA-42F7-8FF5-92938B92C64B}" type="slidenum">
              <a:rPr lang="it-IT" smtClean="0"/>
              <a:pPr/>
              <a:t>71</a:t>
            </a:fld>
            <a:endParaRPr lang="it-IT"/>
          </a:p>
        </p:txBody>
      </p:sp>
      <p:pic>
        <p:nvPicPr>
          <p:cNvPr id="3" name="Immagine 2">
            <a:extLst>
              <a:ext uri="{FF2B5EF4-FFF2-40B4-BE49-F238E27FC236}">
                <a16:creationId xmlns:a16="http://schemas.microsoft.com/office/drawing/2014/main" xmlns="" id="{2E7921D8-20E5-C33E-3992-CB69AE2CE37D}"/>
              </a:ext>
            </a:extLst>
          </p:cNvPr>
          <p:cNvPicPr>
            <a:picLocks noChangeAspect="1"/>
          </p:cNvPicPr>
          <p:nvPr/>
        </p:nvPicPr>
        <p:blipFill>
          <a:blip r:embed="rId2"/>
          <a:stretch>
            <a:fillRect/>
          </a:stretch>
        </p:blipFill>
        <p:spPr>
          <a:xfrm>
            <a:off x="3143672" y="2653536"/>
            <a:ext cx="6120680" cy="3444845"/>
          </a:xfrm>
          <a:prstGeom prst="rect">
            <a:avLst/>
          </a:prstGeom>
        </p:spPr>
      </p:pic>
    </p:spTree>
    <p:extLst>
      <p:ext uri="{BB962C8B-B14F-4D97-AF65-F5344CB8AC3E}">
        <p14:creationId xmlns:p14="http://schemas.microsoft.com/office/powerpoint/2010/main" val="4283035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a:extLst>
              <a:ext uri="{FF2B5EF4-FFF2-40B4-BE49-F238E27FC236}">
                <a16:creationId xmlns:a16="http://schemas.microsoft.com/office/drawing/2014/main" xmlns="" id="{C07A03B5-265A-F4BC-95AF-846CF496E595}"/>
              </a:ext>
            </a:extLst>
          </p:cNvPr>
          <p:cNvGraphicFramePr/>
          <p:nvPr/>
        </p:nvGraphicFramePr>
        <p:xfrm>
          <a:off x="1919536" y="332656"/>
          <a:ext cx="8640960"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a:extLst>
              <a:ext uri="{FF2B5EF4-FFF2-40B4-BE49-F238E27FC236}">
                <a16:creationId xmlns:a16="http://schemas.microsoft.com/office/drawing/2014/main" xmlns="" id="{674190A5-E01C-4B43-115E-A7E9A7EF2CCC}"/>
              </a:ext>
            </a:extLst>
          </p:cNvPr>
          <p:cNvSpPr>
            <a:spLocks noGrp="1"/>
          </p:cNvSpPr>
          <p:nvPr>
            <p:ph type="sldNum" sz="quarter" idx="12"/>
          </p:nvPr>
        </p:nvSpPr>
        <p:spPr/>
        <p:txBody>
          <a:bodyPr/>
          <a:lstStyle/>
          <a:p>
            <a:fld id="{A7762FA9-96BA-42F7-8FF5-92938B92C64B}" type="slidenum">
              <a:rPr lang="it-IT" smtClean="0"/>
              <a:pPr/>
              <a:t>72</a:t>
            </a:fld>
            <a:endParaRPr lang="it-IT"/>
          </a:p>
        </p:txBody>
      </p:sp>
    </p:spTree>
    <p:extLst>
      <p:ext uri="{BB962C8B-B14F-4D97-AF65-F5344CB8AC3E}">
        <p14:creationId xmlns:p14="http://schemas.microsoft.com/office/powerpoint/2010/main" val="178174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piè di pagina 5">
            <a:extLst>
              <a:ext uri="{FF2B5EF4-FFF2-40B4-BE49-F238E27FC236}">
                <a16:creationId xmlns:a16="http://schemas.microsoft.com/office/drawing/2014/main" xmlns="" id="{E0CC92C0-8D2A-BB2C-6081-9FFB644B6053}"/>
              </a:ext>
            </a:extLst>
          </p:cNvPr>
          <p:cNvSpPr txBox="1">
            <a:spLocks noChangeArrowheads="1"/>
          </p:cNvSpPr>
          <p:nvPr/>
        </p:nvSpPr>
        <p:spPr bwMode="auto">
          <a:xfrm>
            <a:off x="3292475" y="6302375"/>
            <a:ext cx="62976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it-IT" sz="900">
                <a:solidFill>
                  <a:srgbClr val="898989"/>
                </a:solidFill>
              </a:rPr>
              <a:t>© 2023 prof. Eva Desana (Musumeci, Altara, Desana &amp; Ass. Law Firm)</a:t>
            </a:r>
          </a:p>
        </p:txBody>
      </p:sp>
      <p:sp>
        <p:nvSpPr>
          <p:cNvPr id="25603" name="Segnaposto numero diapositiva 1">
            <a:extLst>
              <a:ext uri="{FF2B5EF4-FFF2-40B4-BE49-F238E27FC236}">
                <a16:creationId xmlns:a16="http://schemas.microsoft.com/office/drawing/2014/main" xmlns="" id="{C2CD6755-D2F0-A778-9453-08B7F3D1B250}"/>
              </a:ext>
            </a:extLst>
          </p:cNvPr>
          <p:cNvSpPr txBox="1">
            <a:spLocks noChangeArrowheads="1"/>
          </p:cNvSpPr>
          <p:nvPr/>
        </p:nvSpPr>
        <p:spPr bwMode="auto">
          <a:xfrm>
            <a:off x="8589963" y="6042025"/>
            <a:ext cx="684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0"/>
              </a:spcBef>
              <a:buClrTx/>
              <a:buSzTx/>
              <a:buFontTx/>
              <a:buNone/>
            </a:pPr>
            <a:fld id="{16A91D8F-A16E-4869-AA5C-A9B975BD469F}" type="slidenum">
              <a:rPr lang="it-IT" altLang="it-IT" sz="900">
                <a:solidFill>
                  <a:srgbClr val="4F81BD"/>
                </a:solidFill>
              </a:rPr>
              <a:pPr algn="r" eaLnBrk="1" hangingPunct="1">
                <a:spcBef>
                  <a:spcPct val="0"/>
                </a:spcBef>
                <a:buClrTx/>
                <a:buSzTx/>
                <a:buFontTx/>
                <a:buNone/>
              </a:pPr>
              <a:t>73</a:t>
            </a:fld>
            <a:endParaRPr lang="it-IT" altLang="it-IT" sz="900">
              <a:solidFill>
                <a:srgbClr val="4F81BD"/>
              </a:solidFill>
            </a:endParaRPr>
          </a:p>
        </p:txBody>
      </p:sp>
      <p:sp>
        <p:nvSpPr>
          <p:cNvPr id="25604" name="AutoShape 2" descr="Dovremmo essere tutti femministi">
            <a:extLst>
              <a:ext uri="{FF2B5EF4-FFF2-40B4-BE49-F238E27FC236}">
                <a16:creationId xmlns:a16="http://schemas.microsoft.com/office/drawing/2014/main" xmlns="" id="{9192F95F-676C-3DB9-D6DD-2FA4B222DEE4}"/>
              </a:ext>
            </a:extLst>
          </p:cNvPr>
          <p:cNvSpPr>
            <a:spLocks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it-IT" altLang="it-IT">
              <a:solidFill>
                <a:srgbClr val="000000"/>
              </a:solidFill>
            </a:endParaRPr>
          </a:p>
        </p:txBody>
      </p:sp>
      <p:sp>
        <p:nvSpPr>
          <p:cNvPr id="25605" name="CasellaDiTesto 7">
            <a:extLst>
              <a:ext uri="{FF2B5EF4-FFF2-40B4-BE49-F238E27FC236}">
                <a16:creationId xmlns:a16="http://schemas.microsoft.com/office/drawing/2014/main" xmlns="" id="{C2CC2E77-538B-012C-3C63-AB65A94B5F06}"/>
              </a:ext>
            </a:extLst>
          </p:cNvPr>
          <p:cNvSpPr txBox="1">
            <a:spLocks noChangeArrowheads="1"/>
          </p:cNvSpPr>
          <p:nvPr/>
        </p:nvSpPr>
        <p:spPr bwMode="auto">
          <a:xfrm>
            <a:off x="320675" y="1349375"/>
            <a:ext cx="643255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it-IT" altLang="it-IT">
                <a:solidFill>
                  <a:srgbClr val="000000"/>
                </a:solidFill>
                <a:latin typeface="Arial" panose="020B0604020202020204" pitchFamily="34" charset="0"/>
                <a:cs typeface="Arial" panose="020B0604020202020204" pitchFamily="34" charset="0"/>
              </a:rPr>
              <a:t> «</a:t>
            </a:r>
            <a:r>
              <a:rPr lang="en-US" altLang="it-IT">
                <a:solidFill>
                  <a:srgbClr val="000000"/>
                </a:solidFill>
                <a:latin typeface="Arial" panose="020B0604020202020204" pitchFamily="34" charset="0"/>
                <a:cs typeface="Arial" panose="020B0604020202020204" pitchFamily="34" charset="0"/>
              </a:rPr>
              <a:t>No matter what sex you are, or race, be a feminist. In every country and culture that I have visited, from Sweden to Uganda, from Singapore to Mali, it is clear that when women are given respect, and the ability and freedom to pursue their personal dreams and ambitions, life improves for everyone</a:t>
            </a:r>
            <a:r>
              <a:rPr lang="it-IT" altLang="it-IT">
                <a:solidFill>
                  <a:srgbClr val="000000"/>
                </a:solidFill>
                <a:latin typeface="Arial" panose="020B0604020202020204" pitchFamily="34" charset="0"/>
                <a:cs typeface="Arial" panose="020B0604020202020204" pitchFamily="34" charset="0"/>
              </a:rPr>
              <a:t>»</a:t>
            </a:r>
            <a:r>
              <a:rPr lang="en-US" altLang="it-IT">
                <a:solidFill>
                  <a:srgbClr val="000000"/>
                </a:solidFill>
                <a:latin typeface="Arial" panose="020B0604020202020204" pitchFamily="34" charset="0"/>
                <a:cs typeface="Arial" panose="020B0604020202020204" pitchFamily="34" charset="0"/>
              </a:rPr>
              <a:t> Helen Mirren (Tulane Univ. 2017)</a:t>
            </a:r>
            <a:endParaRPr lang="it-IT" altLang="it-IT">
              <a:solidFill>
                <a:srgbClr val="000000"/>
              </a:solidFill>
              <a:latin typeface="Arial" panose="020B0604020202020204" pitchFamily="34" charset="0"/>
              <a:cs typeface="Arial" panose="020B0604020202020204" pitchFamily="34" charset="0"/>
            </a:endParaRPr>
          </a:p>
        </p:txBody>
      </p:sp>
      <p:pic>
        <p:nvPicPr>
          <p:cNvPr id="25606" name="Immagine 12">
            <a:extLst>
              <a:ext uri="{FF2B5EF4-FFF2-40B4-BE49-F238E27FC236}">
                <a16:creationId xmlns:a16="http://schemas.microsoft.com/office/drawing/2014/main" xmlns="" id="{D6696978-879C-B290-6F12-FA6EFC9CA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863" y="3490913"/>
            <a:ext cx="2224087"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Immagine 13">
            <a:extLst>
              <a:ext uri="{FF2B5EF4-FFF2-40B4-BE49-F238E27FC236}">
                <a16:creationId xmlns:a16="http://schemas.microsoft.com/office/drawing/2014/main" xmlns="" id="{588CF3A6-3EE0-B1A5-E405-B0DC35D3D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9788" y="1136650"/>
            <a:ext cx="3846512"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
            <a:extLst>
              <a:ext uri="{FF2B5EF4-FFF2-40B4-BE49-F238E27FC236}">
                <a16:creationId xmlns:a16="http://schemas.microsoft.com/office/drawing/2014/main" xmlns="" id="{15E457A3-EA83-FB4C-731F-F98F9D9398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075" y="3170238"/>
            <a:ext cx="20955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CasellaDiTesto 2">
            <a:extLst>
              <a:ext uri="{FF2B5EF4-FFF2-40B4-BE49-F238E27FC236}">
                <a16:creationId xmlns:a16="http://schemas.microsoft.com/office/drawing/2014/main" xmlns="" id="{381AA6C4-0FBF-6F5F-6A58-37787BF0C250}"/>
              </a:ext>
            </a:extLst>
          </p:cNvPr>
          <p:cNvSpPr txBox="1">
            <a:spLocks noChangeArrowheads="1"/>
          </p:cNvSpPr>
          <p:nvPr/>
        </p:nvSpPr>
        <p:spPr bwMode="auto">
          <a:xfrm>
            <a:off x="7072313" y="3727450"/>
            <a:ext cx="4516437"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it-IT">
                <a:solidFill>
                  <a:srgbClr val="192C49"/>
                </a:solidFill>
              </a:rPr>
              <a:t>«The person more qualified to lead is not the physically stronger person. It is the more intelligent, the more knowledgeable, the more creative, more innovative. And there are no hormones for those attributes.</a:t>
            </a:r>
            <a:r>
              <a:rPr lang="it-IT" altLang="it-IT">
                <a:solidFill>
                  <a:srgbClr val="000000"/>
                </a:solidFill>
                <a:latin typeface="Arial" panose="020B0604020202020204" pitchFamily="34" charset="0"/>
                <a:cs typeface="Arial" panose="020B0604020202020204" pitchFamily="34" charset="0"/>
              </a:rPr>
              <a:t>» (</a:t>
            </a:r>
            <a:r>
              <a:rPr lang="en-US" altLang="it-IT">
                <a:solidFill>
                  <a:srgbClr val="192C49"/>
                </a:solidFill>
              </a:rPr>
              <a:t>We should all be feminists, 2014 Chimamanda Ngozi Adichie) </a:t>
            </a:r>
            <a:endParaRPr lang="it-IT" altLang="it-IT">
              <a:solidFill>
                <a:srgbClr val="000000"/>
              </a:solidFill>
            </a:endParaRPr>
          </a:p>
        </p:txBody>
      </p:sp>
      <p:sp>
        <p:nvSpPr>
          <p:cNvPr id="25610" name="CasellaDiTesto 3">
            <a:extLst>
              <a:ext uri="{FF2B5EF4-FFF2-40B4-BE49-F238E27FC236}">
                <a16:creationId xmlns:a16="http://schemas.microsoft.com/office/drawing/2014/main" xmlns="" id="{B665BE01-F351-47C5-6022-0280658B1D65}"/>
              </a:ext>
            </a:extLst>
          </p:cNvPr>
          <p:cNvSpPr txBox="1">
            <a:spLocks noChangeArrowheads="1"/>
          </p:cNvSpPr>
          <p:nvPr/>
        </p:nvSpPr>
        <p:spPr bwMode="auto">
          <a:xfrm>
            <a:off x="415925" y="373063"/>
            <a:ext cx="104584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000"/>
              </a:spcBef>
              <a:buClr>
                <a:srgbClr val="4F81BD"/>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defTabSz="457200">
              <a:spcBef>
                <a:spcPts val="1000"/>
              </a:spcBef>
              <a:buClr>
                <a:srgbClr val="4F81BD"/>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defTabSz="457200">
              <a:spcBef>
                <a:spcPts val="1000"/>
              </a:spcBef>
              <a:buClr>
                <a:srgbClr val="4F81BD"/>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defTabSz="457200">
              <a:spcBef>
                <a:spcPts val="1000"/>
              </a:spcBef>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rgbClr val="4F81BD"/>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it-IT" altLang="it-IT" sz="3000">
                <a:solidFill>
                  <a:srgbClr val="000000"/>
                </a:solidFill>
              </a:rPr>
              <a:t> Everyone benefits from equality in opportunities to advance</a:t>
            </a: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AD9F68C4-E0FD-BD78-33D9-8E4FAD62E6E3}"/>
              </a:ext>
            </a:extLst>
          </p:cNvPr>
          <p:cNvSpPr>
            <a:spLocks noGrp="1"/>
          </p:cNvSpPr>
          <p:nvPr>
            <p:ph type="sldNum" sz="quarter" idx="12"/>
          </p:nvPr>
        </p:nvSpPr>
        <p:spPr/>
        <p:txBody>
          <a:bodyPr/>
          <a:lstStyle/>
          <a:p>
            <a:fld id="{A7762FA9-96BA-42F7-8FF5-92938B92C64B}" type="slidenum">
              <a:rPr lang="it-IT" smtClean="0"/>
              <a:pPr/>
              <a:t>74</a:t>
            </a:fld>
            <a:endParaRPr lang="it-IT"/>
          </a:p>
        </p:txBody>
      </p:sp>
      <p:pic>
        <p:nvPicPr>
          <p:cNvPr id="4" name="Immagine 3">
            <a:extLst>
              <a:ext uri="{FF2B5EF4-FFF2-40B4-BE49-F238E27FC236}">
                <a16:creationId xmlns:a16="http://schemas.microsoft.com/office/drawing/2014/main" xmlns="" id="{A6CD0729-F104-0E9B-05B8-2F10A9E9FA6F}"/>
              </a:ext>
            </a:extLst>
          </p:cNvPr>
          <p:cNvPicPr>
            <a:picLocks noChangeAspect="1"/>
          </p:cNvPicPr>
          <p:nvPr/>
        </p:nvPicPr>
        <p:blipFill>
          <a:blip r:embed="rId2"/>
          <a:stretch>
            <a:fillRect/>
          </a:stretch>
        </p:blipFill>
        <p:spPr>
          <a:xfrm>
            <a:off x="2135560" y="1484784"/>
            <a:ext cx="3744416" cy="5040560"/>
          </a:xfrm>
          <a:prstGeom prst="rect">
            <a:avLst/>
          </a:prstGeom>
        </p:spPr>
      </p:pic>
      <p:sp>
        <p:nvSpPr>
          <p:cNvPr id="5" name="Ovale 4">
            <a:extLst>
              <a:ext uri="{FF2B5EF4-FFF2-40B4-BE49-F238E27FC236}">
                <a16:creationId xmlns:a16="http://schemas.microsoft.com/office/drawing/2014/main" xmlns="" id="{71648B28-5BA0-0539-1C8C-DEBBCDC0EC55}"/>
              </a:ext>
            </a:extLst>
          </p:cNvPr>
          <p:cNvSpPr/>
          <p:nvPr/>
        </p:nvSpPr>
        <p:spPr>
          <a:xfrm>
            <a:off x="6528048" y="2996952"/>
            <a:ext cx="3744416" cy="19442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E PER GLI UOMINI?</a:t>
            </a:r>
          </a:p>
        </p:txBody>
      </p:sp>
    </p:spTree>
    <p:extLst>
      <p:ext uri="{BB962C8B-B14F-4D97-AF65-F5344CB8AC3E}">
        <p14:creationId xmlns:p14="http://schemas.microsoft.com/office/powerpoint/2010/main" val="1104672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ank you for attention symbol. Concept words Thank you for your attention on wooden blocks on beautiful yellow table yellow background. Businessman icon. Business and thank you for attention concept. - 187157143">
            <a:extLst>
              <a:ext uri="{FF2B5EF4-FFF2-40B4-BE49-F238E27FC236}">
                <a16:creationId xmlns:a16="http://schemas.microsoft.com/office/drawing/2014/main" xmlns="" id="{74813EDC-C3D9-A654-98C1-73FEEF9FB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964" y="213064"/>
            <a:ext cx="7326071" cy="489159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xmlns="" id="{4BFD250D-9F2B-DA0B-0AA2-54F3C8B93E34}"/>
              </a:ext>
            </a:extLst>
          </p:cNvPr>
          <p:cNvSpPr/>
          <p:nvPr/>
        </p:nvSpPr>
        <p:spPr>
          <a:xfrm>
            <a:off x="2423604" y="5273336"/>
            <a:ext cx="7324078" cy="126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Prof.ssa Mia Callegari</a:t>
            </a:r>
          </a:p>
          <a:p>
            <a:pPr algn="ctr"/>
            <a:r>
              <a:rPr lang="it-IT" dirty="0"/>
              <a:t>Ordinaria diritto commerciale</a:t>
            </a:r>
          </a:p>
          <a:p>
            <a:pPr algn="ctr"/>
            <a:r>
              <a:rPr lang="it-IT" dirty="0"/>
              <a:t>Dipartimento Giurisprudenza UNITO</a:t>
            </a:r>
          </a:p>
          <a:p>
            <a:pPr algn="ctr"/>
            <a:r>
              <a:rPr lang="it-IT" dirty="0"/>
              <a:t>mia.callegari@unito.it</a:t>
            </a:r>
          </a:p>
        </p:txBody>
      </p:sp>
    </p:spTree>
    <p:extLst>
      <p:ext uri="{BB962C8B-B14F-4D97-AF65-F5344CB8AC3E}">
        <p14:creationId xmlns:p14="http://schemas.microsoft.com/office/powerpoint/2010/main" val="292159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 id="{D2B783EE-0239-4717-BBEA-8C9EAC61C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DC805D37-17A6-4806-A960-7C6D432B9A9E}"/>
              </a:ext>
            </a:extLst>
          </p:cNvPr>
          <p:cNvSpPr>
            <a:spLocks noGrp="1"/>
          </p:cNvSpPr>
          <p:nvPr>
            <p:ph type="title"/>
          </p:nvPr>
        </p:nvSpPr>
        <p:spPr>
          <a:xfrm>
            <a:off x="838201" y="345810"/>
            <a:ext cx="5120561" cy="1325563"/>
          </a:xfrm>
        </p:spPr>
        <p:txBody>
          <a:bodyPr>
            <a:normAutofit/>
          </a:bodyPr>
          <a:lstStyle/>
          <a:p>
            <a:r>
              <a:rPr lang="it-IT" sz="2400" dirty="0">
                <a:solidFill>
                  <a:srgbClr val="C00000"/>
                </a:solidFill>
                <a:latin typeface="Montserrat" panose="00000500000000000000" pitchFamily="2" charset="0"/>
              </a:rPr>
              <a:t>Perché è importante incoraggiare le imprese a operare in modo sostenibile</a:t>
            </a:r>
          </a:p>
        </p:txBody>
      </p:sp>
      <p:sp>
        <p:nvSpPr>
          <p:cNvPr id="3" name="Segnaposto contenuto 2">
            <a:extLst>
              <a:ext uri="{FF2B5EF4-FFF2-40B4-BE49-F238E27FC236}">
                <a16:creationId xmlns:a16="http://schemas.microsoft.com/office/drawing/2014/main" xmlns="" id="{56A2DF22-FE93-48B2-8ED9-DD12E7CC71A4}"/>
              </a:ext>
            </a:extLst>
          </p:cNvPr>
          <p:cNvSpPr>
            <a:spLocks noGrp="1"/>
          </p:cNvSpPr>
          <p:nvPr>
            <p:ph idx="1"/>
          </p:nvPr>
        </p:nvSpPr>
        <p:spPr>
          <a:xfrm>
            <a:off x="838201" y="1825625"/>
            <a:ext cx="5092194" cy="4351338"/>
          </a:xfrm>
        </p:spPr>
        <p:txBody>
          <a:bodyPr>
            <a:normAutofit/>
          </a:bodyPr>
          <a:lstStyle/>
          <a:p>
            <a:pPr algn="just"/>
            <a:r>
              <a:rPr lang="it-IT" sz="2000" dirty="0">
                <a:latin typeface="Montserrat" panose="00000500000000000000" pitchFamily="2" charset="0"/>
              </a:rPr>
              <a:t>Le emergenze climatiche, sociali e ambientali impongono di adottare delle misure a livello globale per conservare le risorse presenti sul pianeta. </a:t>
            </a:r>
          </a:p>
          <a:p>
            <a:pPr algn="just"/>
            <a:r>
              <a:rPr lang="it-IT" sz="2000" dirty="0">
                <a:latin typeface="Montserrat" panose="00000500000000000000" pitchFamily="2" charset="0"/>
              </a:rPr>
              <a:t>Queste misure necessitano anche dell’adozione di politiche aziendali che vadano al di là del solo ottenimento di un profitto e che tengano conto del rispetto dell’ambiente e dei diritti umani, inclusi quelli dei lavoratori e di tutti gli altri soggetti che operano lungo la «catena produttiva» (</a:t>
            </a:r>
            <a:r>
              <a:rPr lang="it-IT" sz="2000" i="1" dirty="0" err="1">
                <a:latin typeface="Montserrat" panose="00000500000000000000" pitchFamily="2" charset="0"/>
              </a:rPr>
              <a:t>value</a:t>
            </a:r>
            <a:r>
              <a:rPr lang="it-IT" sz="2000" i="1" dirty="0">
                <a:latin typeface="Montserrat" panose="00000500000000000000" pitchFamily="2" charset="0"/>
              </a:rPr>
              <a:t> chain</a:t>
            </a:r>
            <a:r>
              <a:rPr lang="it-IT" sz="2000" dirty="0">
                <a:latin typeface="Montserrat" panose="00000500000000000000" pitchFamily="2" charset="0"/>
              </a:rPr>
              <a:t>). </a:t>
            </a:r>
          </a:p>
        </p:txBody>
      </p:sp>
      <p:sp>
        <p:nvSpPr>
          <p:cNvPr id="33" name="Oval 32">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Immagine 4" descr="Immagine che contiene terra, esterni, persona, verdura&#10;&#10;Descrizione generata automaticamente">
            <a:extLst>
              <a:ext uri="{FF2B5EF4-FFF2-40B4-BE49-F238E27FC236}">
                <a16:creationId xmlns:a16="http://schemas.microsoft.com/office/drawing/2014/main" xmlns="" id="{DD5B288F-ACEC-4A8C-8D6C-DB12F4DDA769}"/>
              </a:ext>
            </a:extLst>
          </p:cNvPr>
          <p:cNvPicPr>
            <a:picLocks noChangeAspect="1"/>
          </p:cNvPicPr>
          <p:nvPr/>
        </p:nvPicPr>
        <p:blipFill rotWithShape="1">
          <a:blip r:embed="rId2">
            <a:extLst>
              <a:ext uri="{28A0092B-C50C-407E-A947-70E740481C1C}">
                <a14:useLocalDpi xmlns:a14="http://schemas.microsoft.com/office/drawing/2010/main" val="0"/>
              </a:ext>
            </a:extLst>
          </a:blip>
          <a:srcRect l="27811" r="3030" b="-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5" name="Arc 34">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1" name="Immagine 10" descr="Immagine che contiene erba, persona, esterni, pianta&#10;&#10;Descrizione generata automaticamente">
            <a:extLst>
              <a:ext uri="{FF2B5EF4-FFF2-40B4-BE49-F238E27FC236}">
                <a16:creationId xmlns:a16="http://schemas.microsoft.com/office/drawing/2014/main" xmlns="" id="{DA401DF7-275A-401A-BB41-0D61C6AE7E60}"/>
              </a:ext>
            </a:extLst>
          </p:cNvPr>
          <p:cNvPicPr>
            <a:picLocks noChangeAspect="1"/>
          </p:cNvPicPr>
          <p:nvPr/>
        </p:nvPicPr>
        <p:blipFill rotWithShape="1">
          <a:blip r:embed="rId3">
            <a:extLst>
              <a:ext uri="{28A0092B-C50C-407E-A947-70E740481C1C}">
                <a14:useLocalDpi xmlns:a14="http://schemas.microsoft.com/office/drawing/2010/main" val="0"/>
              </a:ext>
            </a:extLst>
          </a:blip>
          <a:srcRect l="4610" r="9587" b="-2"/>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770086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327D73B4-9F5C-4A64-A179-51B9500C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xmlns="" id="{FC15AA0C-B0B4-44CE-8354-9BD53535B792}"/>
              </a:ext>
            </a:extLst>
          </p:cNvPr>
          <p:cNvSpPr>
            <a:spLocks noGrp="1"/>
          </p:cNvSpPr>
          <p:nvPr>
            <p:ph type="title"/>
          </p:nvPr>
        </p:nvSpPr>
        <p:spPr>
          <a:xfrm>
            <a:off x="6657714" y="467271"/>
            <a:ext cx="4529329" cy="1796244"/>
          </a:xfrm>
        </p:spPr>
        <p:txBody>
          <a:bodyPr vert="horz" lIns="91440" tIns="45720" rIns="91440" bIns="45720" rtlCol="0" anchor="t">
            <a:normAutofit/>
          </a:bodyPr>
          <a:lstStyle/>
          <a:p>
            <a:r>
              <a:rPr lang="it-IT" sz="3600" dirty="0">
                <a:solidFill>
                  <a:srgbClr val="00B050"/>
                </a:solidFill>
                <a:latin typeface="Montserrat" panose="00000500000000000000" pitchFamily="2" charset="0"/>
              </a:rPr>
              <a:t>La sostenibilità nei movimenti generazionali</a:t>
            </a:r>
          </a:p>
        </p:txBody>
      </p:sp>
      <p:sp>
        <p:nvSpPr>
          <p:cNvPr id="29" name="Oval 28">
            <a:extLst>
              <a:ext uri="{FF2B5EF4-FFF2-40B4-BE49-F238E27FC236}">
                <a16:creationId xmlns:a16="http://schemas.microsoft.com/office/drawing/2014/main" xmlns="" id="{C1F06963-6374-4B48-844F-071A9BAAAE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egnaposto contenuto 6" descr="Immagine che contiene testo, edificio, persona, casotto&#10;&#10;Descrizione generata automaticamente">
            <a:extLst>
              <a:ext uri="{FF2B5EF4-FFF2-40B4-BE49-F238E27FC236}">
                <a16:creationId xmlns:a16="http://schemas.microsoft.com/office/drawing/2014/main" xmlns="" id="{F0276E9C-88F6-4A93-BE56-858CCAA08B9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001" r="13998"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31" name="!!plus graphic">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3" name="!!circle graphic">
            <a:extLst>
              <a:ext uri="{FF2B5EF4-FFF2-40B4-BE49-F238E27FC236}">
                <a16:creationId xmlns:a16="http://schemas.microsoft.com/office/drawing/2014/main" xmlns=""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4" name="Segnaposto contenuto 3">
            <a:extLst>
              <a:ext uri="{FF2B5EF4-FFF2-40B4-BE49-F238E27FC236}">
                <a16:creationId xmlns:a16="http://schemas.microsoft.com/office/drawing/2014/main" xmlns="" id="{4FFA5ED5-4C6C-4BB2-93ED-47149B0B6EA5}"/>
              </a:ext>
            </a:extLst>
          </p:cNvPr>
          <p:cNvSpPr>
            <a:spLocks noGrp="1"/>
          </p:cNvSpPr>
          <p:nvPr>
            <p:ph sz="half" idx="1"/>
          </p:nvPr>
        </p:nvSpPr>
        <p:spPr>
          <a:xfrm>
            <a:off x="6570572" y="2571093"/>
            <a:ext cx="4745992" cy="2913872"/>
          </a:xfrm>
        </p:spPr>
        <p:txBody>
          <a:bodyPr vert="horz" lIns="91440" tIns="45720" rIns="91440" bIns="45720" rtlCol="0" anchor="t">
            <a:normAutofit fontScale="92500" lnSpcReduction="10000"/>
          </a:bodyPr>
          <a:lstStyle/>
          <a:p>
            <a:pPr marL="0" indent="0" algn="just">
              <a:buNone/>
            </a:pPr>
            <a:r>
              <a:rPr lang="it-IT" dirty="0">
                <a:solidFill>
                  <a:schemeClr val="tx1">
                    <a:alpha val="80000"/>
                  </a:schemeClr>
                </a:solidFill>
                <a:latin typeface="Montserrat" panose="00000500000000000000" pitchFamily="2" charset="0"/>
              </a:rPr>
              <a:t>Le nuove generazioni chiedono ai governi una risposta incisiva sulla tutela dell’ambiente e, dunque, anche sulla responsabilità delle imprese per le attività inquinanti da esse portate avanti</a:t>
            </a:r>
          </a:p>
        </p:txBody>
      </p:sp>
      <p:sp>
        <p:nvSpPr>
          <p:cNvPr id="35" name="!!dot graphic">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7" name="!!Straight Connector">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856097"/>
      </p:ext>
    </p:extLst>
  </p:cSld>
  <p:clrMapOvr>
    <a:masterClrMapping/>
  </p:clrMapOvr>
</p:sld>
</file>

<file path=ppt/theme/theme1.xml><?xml version="1.0" encoding="utf-8"?>
<a:theme xmlns:a="http://schemas.openxmlformats.org/drawingml/2006/main" name="Tema di Office">
  <a:themeElements>
    <a:clrScheme name="Bl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lievo">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05AB5BC35818ED4BBDAA758E46B2B9CB" ma:contentTypeVersion="4" ma:contentTypeDescription="Creare un nuovo documento." ma:contentTypeScope="" ma:versionID="861a60485e908d016a22709ba246d4ee">
  <xsd:schema xmlns:xsd="http://www.w3.org/2001/XMLSchema" xmlns:xs="http://www.w3.org/2001/XMLSchema" xmlns:p="http://schemas.microsoft.com/office/2006/metadata/properties" xmlns:ns3="c5cad30e-4d9f-4a67-82f2-25f5b6b7106a" targetNamespace="http://schemas.microsoft.com/office/2006/metadata/properties" ma:root="true" ma:fieldsID="55a331e5dec63c308d08bba00fce1169" ns3:_="">
    <xsd:import namespace="c5cad30e-4d9f-4a67-82f2-25f5b6b7106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cad30e-4d9f-4a67-82f2-25f5b6b71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3EBD51-A308-435B-80AD-B40B041F6D03}">
  <ds:schemaRefs>
    <ds:schemaRef ds:uri="http://www.w3.org/XML/1998/namespace"/>
    <ds:schemaRef ds:uri="http://purl.org/dc/dcmitype/"/>
    <ds:schemaRef ds:uri="http://schemas.microsoft.com/office/2006/metadata/properties"/>
    <ds:schemaRef ds:uri="http://purl.org/dc/elements/1.1/"/>
    <ds:schemaRef ds:uri="http://purl.org/dc/terms/"/>
    <ds:schemaRef ds:uri="http://schemas.microsoft.com/office/2006/documentManagement/types"/>
    <ds:schemaRef ds:uri="c5cad30e-4d9f-4a67-82f2-25f5b6b7106a"/>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7C2F1514-4ACB-46B9-AD0E-E4A5161931B1}">
  <ds:schemaRefs>
    <ds:schemaRef ds:uri="http://schemas.microsoft.com/sharepoint/v3/contenttype/forms"/>
  </ds:schemaRefs>
</ds:datastoreItem>
</file>

<file path=customXml/itemProps3.xml><?xml version="1.0" encoding="utf-8"?>
<ds:datastoreItem xmlns:ds="http://schemas.openxmlformats.org/officeDocument/2006/customXml" ds:itemID="{3FB90511-1F41-483B-B693-422CAC443D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cad30e-4d9f-4a67-82f2-25f5b6b710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2194</TotalTime>
  <Words>5023</Words>
  <Application>Microsoft Macintosh PowerPoint</Application>
  <PresentationFormat>Widescreen</PresentationFormat>
  <Paragraphs>409</Paragraphs>
  <Slides>75</Slides>
  <Notes>2</Notes>
  <HiddenSlides>0</HiddenSlides>
  <MMClips>0</MMClips>
  <ScaleCrop>false</ScaleCrop>
  <HeadingPairs>
    <vt:vector size="6" baseType="variant">
      <vt:variant>
        <vt:lpstr>Caratteri utilizzati</vt:lpstr>
      </vt:variant>
      <vt:variant>
        <vt:i4>20</vt:i4>
      </vt:variant>
      <vt:variant>
        <vt:lpstr>Tema</vt:lpstr>
      </vt:variant>
      <vt:variant>
        <vt:i4>1</vt:i4>
      </vt:variant>
      <vt:variant>
        <vt:lpstr>Titoli diapositive</vt:lpstr>
      </vt:variant>
      <vt:variant>
        <vt:i4>75</vt:i4>
      </vt:variant>
    </vt:vector>
  </HeadingPairs>
  <TitlesOfParts>
    <vt:vector size="96" baseType="lpstr">
      <vt:lpstr>AdvOT596495f2</vt:lpstr>
      <vt:lpstr>Arial</vt:lpstr>
      <vt:lpstr>Brush Script MT</vt:lpstr>
      <vt:lpstr>Calibri</vt:lpstr>
      <vt:lpstr>Calibri Light</vt:lpstr>
      <vt:lpstr>Century Gothic</vt:lpstr>
      <vt:lpstr>Charter</vt:lpstr>
      <vt:lpstr>Colaborate-Light</vt:lpstr>
      <vt:lpstr>Freestyle Script</vt:lpstr>
      <vt:lpstr>GILL SANS LIGHT</vt:lpstr>
      <vt:lpstr>GuardianTextEgyptian</vt:lpstr>
      <vt:lpstr>Montserrat</vt:lpstr>
      <vt:lpstr>Rockwell</vt:lpstr>
      <vt:lpstr>Rockwell Condensed</vt:lpstr>
      <vt:lpstr>Text Regular Fallback</vt:lpstr>
      <vt:lpstr>Times New Roman</vt:lpstr>
      <vt:lpstr>Trebuchet MS</vt:lpstr>
      <vt:lpstr>Verdana</vt:lpstr>
      <vt:lpstr>Wingdings</vt:lpstr>
      <vt:lpstr>Wingdings 3</vt:lpstr>
      <vt:lpstr>Tema di Office</vt:lpstr>
      <vt:lpstr>Scuola di Cittadinanza 2023 Torino - Cuneo</vt:lpstr>
      <vt:lpstr>I fattori ESG</vt:lpstr>
      <vt:lpstr>Cosa si intende per «fattori ESG»?</vt:lpstr>
      <vt:lpstr>Che cos’è la sostenibilità dell’impresa?</vt:lpstr>
      <vt:lpstr>Le finalità della responsabilità sociale di impresa o Corporate Social Responsibility</vt:lpstr>
      <vt:lpstr>Presentazione di PowerPoint</vt:lpstr>
      <vt:lpstr>Chi sono gli stakeholders? </vt:lpstr>
      <vt:lpstr>Perché è importante incoraggiare le imprese a operare in modo sostenibile</vt:lpstr>
      <vt:lpstr>La sostenibilità nei movimenti generazionali</vt:lpstr>
      <vt:lpstr>Gli obiettivi dell’Agenda 2030 delle Nazioni Unite per lo sviluppo sostenibile</vt:lpstr>
      <vt:lpstr>La CSR oggi</vt:lpstr>
      <vt:lpstr>Il cammino verso la sostenibilità  a livello internazionale…</vt:lpstr>
      <vt:lpstr>Presentazione di PowerPoint</vt:lpstr>
      <vt:lpstr>Direttiva 2014/95/UE: Direttiva sulle informazioni non finanziarie (entrata in vigore nel 2018)</vt:lpstr>
      <vt:lpstr> La seconda Direttiva sui diritti degli azionisti (2017/828/UE) </vt:lpstr>
      <vt:lpstr>Presentazione di PowerPoint</vt:lpstr>
      <vt:lpstr>2018: Piano d’azione della Commissione Europea per la finanza sostenibile</vt:lpstr>
      <vt:lpstr>2019: il Green Deal</vt:lpstr>
      <vt:lpstr>Presentazione di PowerPoint</vt:lpstr>
      <vt:lpstr>5 gennaio 2023 entra in vigore la  Direttiva sul Corporate Sustainability Reporting cd. CSRD</vt:lpstr>
      <vt:lpstr>Gli obiettivi della CSRD</vt:lpstr>
      <vt:lpstr>Gli strumenti della CSRD</vt:lpstr>
      <vt:lpstr>Il Regolamento sulla «Tassonomia UE» e sugli investimenti sostenibili (Reg. UE 2020/852)</vt:lpstr>
      <vt:lpstr>La rilevanza della sostenibilità nelle dichiarazioni degli investitori…</vt:lpstr>
      <vt:lpstr>… e degli amministratori</vt:lpstr>
      <vt:lpstr>La proposta di Direttiva sulla Corporate Sustainability Due Diligence</vt:lpstr>
      <vt:lpstr>A chi si applica? </vt:lpstr>
      <vt:lpstr>Che cosa prevede? </vt:lpstr>
      <vt:lpstr>….E in Italia?  La recente riforma costituzionale </vt:lpstr>
      <vt:lpstr>La definizione di contratto di società nel codice civile</vt:lpstr>
      <vt:lpstr>La tutela degli stakeholders</vt:lpstr>
      <vt:lpstr>Presentazione di PowerPoint</vt:lpstr>
      <vt:lpstr>Gli interessi «emergenti» degli stakeholders nei modelli di organizzazione…</vt:lpstr>
      <vt:lpstr>..nella «società benefit»..</vt:lpstr>
      <vt:lpstr>…e nelle informazioni di carattere non finanziario</vt:lpstr>
      <vt:lpstr>Il «successo sostenibile» nel nuovo Codice di Corporate Governance 2020</vt:lpstr>
      <vt:lpstr>Presentazione di PowerPoint</vt:lpstr>
      <vt:lpstr>Il «successo sostenibile» negli statuti delle società </vt:lpstr>
      <vt:lpstr>Qualche dato sulla sostenibilità delle società quotate italiane </vt:lpstr>
      <vt:lpstr>Società quotate italiane e fattori ESG</vt:lpstr>
      <vt:lpstr>Come si dimostra la “coscienza” di un’azienda?</vt:lpstr>
      <vt:lpstr>Come si dimostra la «coscienza» di un’azienda? </vt:lpstr>
      <vt:lpstr>La certificazione B-Corp</vt:lpstr>
      <vt:lpstr>Focus:  sostenibilità e gender equality nei processi decisionali</vt:lpstr>
      <vt:lpstr>Presentazione di PowerPoint</vt:lpstr>
      <vt:lpstr>La rappresentanza  nei processi decisionali delle società  </vt:lpstr>
      <vt:lpstr>Presentazione di PowerPoint</vt:lpstr>
      <vt:lpstr>Prima dell’introduzione delle quote</vt:lpstr>
      <vt:lpstr>Presentazione di PowerPoint</vt:lpstr>
      <vt:lpstr>Presentazione di PowerPoint</vt:lpstr>
      <vt:lpstr>Occorreva un cambiamento culturale e…  talvolta la legge aiuta a cambiare la mentalità!  </vt:lpstr>
      <vt:lpstr>Presentazione di PowerPoint</vt:lpstr>
      <vt:lpstr>Presentazione di PowerPoint</vt:lpstr>
      <vt:lpstr>Why diversity?</vt:lpstr>
      <vt:lpstr>Ma non solo… la gender diversity è un valore…</vt:lpstr>
      <vt:lpstr>Diversity WINS…</vt:lpstr>
      <vt:lpstr>Embracing Equality is necessary not only in other parts of the world…also in Europe: not a woman in sight  </vt:lpstr>
      <vt:lpstr>Have we got a problem?</vt:lpstr>
      <vt:lpstr>Presentazione di PowerPoint</vt:lpstr>
      <vt:lpstr>Presentazione di PowerPoint</vt:lpstr>
      <vt:lpstr>Presentazione di PowerPoint</vt:lpstr>
      <vt:lpstr>Presentazione di PowerPoint</vt:lpstr>
      <vt:lpstr>The case of mandatory rules for boards</vt:lpstr>
      <vt:lpstr>Istruzione e opportunità di carriera: paradossi</vt:lpstr>
      <vt:lpstr>Presentazione di PowerPoint</vt:lpstr>
      <vt:lpstr>Quali sono i correttivi alla sotto rappresentazione femminile negli organi sociali nel quadro europeo? </vt:lpstr>
      <vt:lpstr>Presentazione di PowerPoint</vt:lpstr>
      <vt:lpstr>Presentazione di PowerPoint</vt:lpstr>
      <vt:lpstr>Presentazione di PowerPoint</vt:lpstr>
      <vt:lpstr>Nuovi strumenti a livello europeo e interno</vt:lpstr>
      <vt:lpstr>In Italia serviranno 132 anni  per colmare il gap di genere…  (Global Gender Gap Report  luglio 2022)</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fattori ESG</dc:title>
  <dc:creator>Lavinia Palombo</dc:creator>
  <cp:lastModifiedBy>ma.garrone@libero.it</cp:lastModifiedBy>
  <cp:revision>51</cp:revision>
  <dcterms:created xsi:type="dcterms:W3CDTF">2022-03-28T15:03:14Z</dcterms:created>
  <dcterms:modified xsi:type="dcterms:W3CDTF">2023-05-19T14:10:52Z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0x01010005AB5BC35818ED4BBDAA758E46B2B9CB</vt:lpwstr>
  </property>
</Properties>
</file>