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59" r:id="rId4"/>
    <p:sldId id="265" r:id="rId5"/>
    <p:sldId id="287" r:id="rId6"/>
    <p:sldId id="285" r:id="rId7"/>
    <p:sldId id="266" r:id="rId8"/>
    <p:sldId id="267" r:id="rId9"/>
    <p:sldId id="279" r:id="rId10"/>
    <p:sldId id="280" r:id="rId11"/>
    <p:sldId id="281" r:id="rId12"/>
    <p:sldId id="282" r:id="rId13"/>
    <p:sldId id="278" r:id="rId14"/>
    <p:sldId id="286" r:id="rId15"/>
    <p:sldId id="28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-43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11/2/20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F38B4-4956-0F4D-8D3A-D3E9DB7EC2CB}" type="slidenum">
              <a:rPr lang="it-IT"/>
              <a:pPr/>
              <a:t>5</a:t>
            </a:fld>
            <a:endParaRPr lang="it-IT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D9F26C-7E16-274D-83DA-D8C677BE452C}" type="slidenum">
              <a:rPr lang="it-IT" sz="1200">
                <a:solidFill>
                  <a:srgbClr val="000000"/>
                </a:solidFill>
              </a:rPr>
              <a:pPr algn="r"/>
              <a:t>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11/2/20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11/2/20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Border thought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20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20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orikanc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edralMex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2" y="435824"/>
            <a:ext cx="6250073" cy="5711933"/>
          </a:xfrm>
          <a:prstGeom prst="rect">
            <a:avLst/>
          </a:prstGeom>
        </p:spPr>
      </p:pic>
      <p:pic>
        <p:nvPicPr>
          <p:cNvPr id="3" name="Picture 2" descr="Templo-mayor-ciudad-de-mexico-940x6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8" y="1942529"/>
            <a:ext cx="6277871" cy="4180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974" y="1070881"/>
            <a:ext cx="373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Templo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5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89410" y="1917626"/>
            <a:ext cx="5826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Relaciones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geográficas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Indias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4"/>
          <a:srcRect l="-392" r="-289"/>
          <a:stretch/>
        </p:blipFill>
        <p:spPr>
          <a:xfrm>
            <a:off x="-32508" y="0"/>
            <a:ext cx="4900594" cy="60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31131" y="1905173"/>
            <a:ext cx="6511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Handbook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extirpation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idolatry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-1391"/>
          <a:stretch/>
        </p:blipFill>
        <p:spPr bwMode="auto">
          <a:xfrm>
            <a:off x="-1" y="-74712"/>
            <a:ext cx="4282919" cy="61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843184" y="1917626"/>
            <a:ext cx="582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Spanish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Chronicles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 rotWithShape="1">
          <a:blip r:embed="rId2"/>
          <a:srcRect l="-283" r="-159"/>
          <a:stretch/>
        </p:blipFill>
        <p:spPr>
          <a:xfrm>
            <a:off x="-1" y="-1"/>
            <a:ext cx="4021461" cy="6085765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33776" y="1021077"/>
            <a:ext cx="10034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must 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colonized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(Mignolo 2005)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958675" y="2639848"/>
            <a:ext cx="1012213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Modernity doesn't exist without colonization: one history prevails over the </a:t>
            </a:r>
            <a:r>
              <a:rPr lang="en-US" sz="2800" dirty="0" smtClean="0"/>
              <a:t>others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Evangelization as the </a:t>
            </a:r>
            <a:r>
              <a:rPr lang="en-US" sz="2800" dirty="0"/>
              <a:t>language of salvation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America as a European construction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Ideological </a:t>
            </a:r>
            <a:r>
              <a:rPr lang="en-US" sz="2800" dirty="0"/>
              <a:t>construction of racism as a fundamental new categorization of humanity to build the basis of the new hierarchical order</a:t>
            </a:r>
          </a:p>
          <a:p>
            <a:pPr marL="285750" indent="-285750">
              <a:buFont typeface="Arial"/>
              <a:buChar char="•"/>
            </a:pPr>
            <a:endParaRPr lang="it-IT" sz="28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9074" y="996169"/>
            <a:ext cx="10034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Columbus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America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4000" b="1" dirty="0" smtClean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Americans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867542" y="2430855"/>
            <a:ext cx="934317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smtClean="0"/>
              <a:t>Communication and lack of understanding </a:t>
            </a:r>
          </a:p>
          <a:p>
            <a:pPr marL="285750" indent="-285750">
              <a:buFont typeface="Arial"/>
              <a:buChar char="•"/>
            </a:pPr>
            <a:r>
              <a:rPr lang="en-GB" sz="2800" smtClean="0"/>
              <a:t>The doctrine of inequality: superiority and assimilation, proximity to the model of the human ideal </a:t>
            </a:r>
          </a:p>
          <a:p>
            <a:pPr marL="285750" indent="-285750">
              <a:buFont typeface="Arial"/>
              <a:buChar char="•"/>
            </a:pPr>
            <a:r>
              <a:rPr lang="en-GB" sz="2800" smtClean="0"/>
              <a:t>Alterity (otherness) is at the same time revealed and refused  </a:t>
            </a:r>
          </a:p>
          <a:p>
            <a:pPr marL="285750" indent="-285750">
              <a:buFont typeface="Arial"/>
              <a:buChar char="•"/>
            </a:pPr>
            <a:r>
              <a:rPr lang="en-GB" sz="2800" smtClean="0"/>
              <a:t>American alterity is perceived through projection of preexisting cultural categories: assimilation or difference.</a:t>
            </a:r>
          </a:p>
          <a:p>
            <a:pPr marL="285750" indent="-285750">
              <a:buFont typeface="Arial"/>
              <a:buChar char="•"/>
            </a:pPr>
            <a:r>
              <a:rPr lang="en-GB" sz="2800" smtClean="0"/>
              <a:t>Anomie (social instability): dismantling and violence without redress </a:t>
            </a:r>
            <a:endParaRPr lang="en-GB" sz="280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polemica de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it-IT" sz="36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naturales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dispute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humanity</a:t>
            </a:r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indios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195223" y="2985557"/>
            <a:ext cx="6627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The </a:t>
            </a:r>
            <a:r>
              <a:rPr lang="it-IT" sz="3200" i="1" dirty="0" err="1"/>
              <a:t>Junta</a:t>
            </a:r>
            <a:r>
              <a:rPr lang="it-IT" sz="3200" i="1" dirty="0"/>
              <a:t> de Valladolid </a:t>
            </a:r>
            <a:r>
              <a:rPr lang="it-IT" sz="3200" dirty="0"/>
              <a:t>1550; 1551</a:t>
            </a:r>
          </a:p>
          <a:p>
            <a:r>
              <a:rPr lang="it-IT" sz="3200" dirty="0" err="1"/>
              <a:t>Bartolomé</a:t>
            </a:r>
            <a:r>
              <a:rPr lang="it-IT" sz="3200" dirty="0"/>
              <a:t> de Las </a:t>
            </a:r>
            <a:r>
              <a:rPr lang="it-IT" sz="3200" dirty="0" err="1"/>
              <a:t>Casas</a:t>
            </a:r>
            <a:r>
              <a:rPr lang="it-IT" sz="3200" dirty="0"/>
              <a:t>: </a:t>
            </a:r>
            <a:r>
              <a:rPr lang="it-IT" sz="3200" dirty="0" err="1"/>
              <a:t>equality</a:t>
            </a:r>
            <a:r>
              <a:rPr lang="it-IT" sz="3200" dirty="0"/>
              <a:t> and </a:t>
            </a:r>
            <a:r>
              <a:rPr lang="it-IT" sz="3200" dirty="0" err="1"/>
              <a:t>assimilation</a:t>
            </a:r>
            <a:endParaRPr lang="it-IT" sz="3200" dirty="0"/>
          </a:p>
          <a:p>
            <a:r>
              <a:rPr lang="it-IT" sz="3200" dirty="0"/>
              <a:t>Juan </a:t>
            </a:r>
            <a:r>
              <a:rPr lang="it-IT" sz="3200" dirty="0" err="1"/>
              <a:t>Gines</a:t>
            </a:r>
            <a:r>
              <a:rPr lang="it-IT" sz="3200" dirty="0"/>
              <a:t> de Sepulveda: </a:t>
            </a:r>
            <a:r>
              <a:rPr lang="it-IT" sz="3200" dirty="0" err="1"/>
              <a:t>hierarchy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 a </a:t>
            </a:r>
            <a:r>
              <a:rPr lang="it-IT" sz="3200" dirty="0" err="1"/>
              <a:t>natural</a:t>
            </a:r>
            <a:r>
              <a:rPr lang="it-IT" sz="3200" dirty="0"/>
              <a:t> state of human society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diego-rivera-mu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6710736" y="1971285"/>
            <a:ext cx="5481264" cy="4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927846"/>
            <a:ext cx="6787444" cy="52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1. Mestizo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Morisco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6. Albino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morisca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7. Salta </a:t>
            </a: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atrás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albina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8. Lobo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9. Coyote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10. Chino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lobo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11.Cambujo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chino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12.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cambujo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13.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14.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smtClean="0">
                <a:solidFill>
                  <a:srgbClr val="000000"/>
                </a:solidFill>
              </a:rPr>
              <a:t>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15. </a:t>
            </a:r>
            <a:r>
              <a:rPr lang="en-US" sz="2000" dirty="0" err="1">
                <a:solidFill>
                  <a:srgbClr val="000000"/>
                </a:solidFill>
              </a:rPr>
              <a:t>Calpamulato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cambuja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59" r="-80959"/>
          <a:stretch>
            <a:fillRect/>
          </a:stretch>
        </p:blipFill>
        <p:spPr bwMode="auto">
          <a:xfrm>
            <a:off x="2568222" y="0"/>
            <a:ext cx="13981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80959" r="-80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033" y="152400"/>
            <a:ext cx="818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Taxonomic</a:t>
            </a:r>
            <a:r>
              <a:rPr lang="pt-BR" sz="2800" b="1" dirty="0"/>
              <a:t> </a:t>
            </a:r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</a:t>
            </a:r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" y="6169610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57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789410" y="1917626"/>
            <a:ext cx="5826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Evangelization</a:t>
            </a:r>
            <a:endParaRPr lang="it-IT" sz="4000" b="1" dirty="0" smtClean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supreme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justification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conquest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Placeholder 6" descr="Inti_Raim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r="623"/>
          <a:stretch/>
        </p:blipFill>
        <p:spPr>
          <a:xfrm>
            <a:off x="-1" y="-1"/>
            <a:ext cx="4173687" cy="60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80934" y="174329"/>
            <a:ext cx="519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Church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“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Westernizing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actor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5303842" y="2129312"/>
            <a:ext cx="6872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Among the lower classes the </a:t>
            </a:r>
            <a:r>
              <a:rPr lang="en-GB" sz="3000" i="1" dirty="0" err="1" smtClean="0"/>
              <a:t>mestiza</a:t>
            </a:r>
            <a:r>
              <a:rPr lang="en-GB" sz="3000" i="1" dirty="0" smtClean="0"/>
              <a:t> </a:t>
            </a:r>
            <a:r>
              <a:rPr lang="en-GB" sz="3000" dirty="0" smtClean="0"/>
              <a:t>religion</a:t>
            </a:r>
            <a:r>
              <a:rPr lang="en-GB" sz="3000" dirty="0" smtClean="0"/>
              <a:t>, with its periodic rites, the proliferation of the cults of Saints and various manifestations of the Virgin Mary, and with its innumerable organizations and fraternities, becomes a vehicle of social inclusion and integration among different races. </a:t>
            </a:r>
            <a:endParaRPr lang="en-GB" sz="3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24"/>
            <a:ext cx="4581727" cy="61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9542" y="1108238"/>
            <a:ext cx="6909942" cy="196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Reducciones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reconstruction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730588" y="2826629"/>
            <a:ext cx="7486639" cy="28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" y="0"/>
            <a:ext cx="4203047" cy="6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osI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12192000" cy="605172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it-IT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</a:t>
            </a:r>
            <a:endParaRPr lang="it-IT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3614</TotalTime>
  <Words>482</Words>
  <Application>Microsoft Macintosh PowerPoint</Application>
  <PresentationFormat>Custom</PresentationFormat>
  <Paragraphs>81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LatinAmericanAnthropology_1</vt:lpstr>
      <vt:lpstr>Border thought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76</cp:revision>
  <dcterms:created xsi:type="dcterms:W3CDTF">2019-05-28T15:53:33Z</dcterms:created>
  <dcterms:modified xsi:type="dcterms:W3CDTF">2020-11-03T08:44:02Z</dcterms:modified>
</cp:coreProperties>
</file>