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-46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3878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8a7bd4089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8a7bd4089_1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8a7bd4089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8a7bd4089_1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893b4282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893b4282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8a7bd4089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8a7bd4089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893b428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893b428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8bbedbb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8bbedbb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8bbedbb7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8bbedbb7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893b4282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893b4282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893b4282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893b4282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965474a9_3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965474a9_3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mailto:chiara.zago@edu.unito.it" TargetMode="External"/><Relationship Id="rId5" Type="http://schemas.openxmlformats.org/officeDocument/2006/relationships/hyperlink" Target="mailto:sarah.cerabona@edu.unito.it" TargetMode="External"/><Relationship Id="rId6" Type="http://schemas.openxmlformats.org/officeDocument/2006/relationships/hyperlink" Target="mailto:zoe.jan@sciencespo.fr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pdf/10.1080/13688790.2014.966414" TargetMode="External"/><Relationship Id="rId4" Type="http://schemas.openxmlformats.org/officeDocument/2006/relationships/hyperlink" Target="https://salalm.org/collection-development-resources/digital-primary-resources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-1752600" y="-1989450"/>
            <a:ext cx="13068301" cy="9627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ctrTitle" idx="4294967295"/>
          </p:nvPr>
        </p:nvSpPr>
        <p:spPr>
          <a:xfrm>
            <a:off x="729450" y="278100"/>
            <a:ext cx="7688100" cy="214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100" dirty="0">
                <a:solidFill>
                  <a:srgbClr val="107C52"/>
                </a:solidFill>
              </a:rPr>
              <a:t>The Idea of Latin America:</a:t>
            </a:r>
            <a:endParaRPr sz="4100" dirty="0">
              <a:solidFill>
                <a:srgbClr val="107C5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100" i="1" dirty="0">
                <a:solidFill>
                  <a:srgbClr val="107C52"/>
                </a:solidFill>
              </a:rPr>
              <a:t>Uncoupling the Name and the Reference</a:t>
            </a:r>
            <a:endParaRPr sz="4100" i="1" dirty="0">
              <a:solidFill>
                <a:srgbClr val="107C5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4294967295"/>
          </p:nvPr>
        </p:nvSpPr>
        <p:spPr>
          <a:xfrm>
            <a:off x="729450" y="2697550"/>
            <a:ext cx="4078200" cy="230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 AND GLOBAL STUDIES FOR INTERNATIONAL COOPERATION</a:t>
            </a:r>
            <a:endParaRPr sz="1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Latin American Anthropology (CPS0536)</a:t>
            </a:r>
            <a:endParaRPr sz="1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Corsi di Studio del Dipartimento di CPS</a:t>
            </a:r>
            <a:endParaRPr sz="1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Sofia Venturoli</a:t>
            </a:r>
            <a:endParaRPr sz="1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807650" y="2697550"/>
            <a:ext cx="4338000" cy="1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107C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CONTRIBUTORS:</a:t>
            </a:r>
            <a:endParaRPr sz="1600" b="1">
              <a:solidFill>
                <a:srgbClr val="107C5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latin typeface="Times New Roman"/>
                <a:ea typeface="Times New Roman"/>
                <a:cs typeface="Times New Roman"/>
                <a:sym typeface="Times New Roman"/>
              </a:rPr>
              <a:t>Chiara Zago  </a:t>
            </a:r>
            <a:r>
              <a:rPr lang="it" sz="16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it" sz="16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chiara.zago@edu.unito.it</a:t>
            </a:r>
            <a:r>
              <a:rPr lang="it" sz="16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latin typeface="Times New Roman"/>
                <a:ea typeface="Times New Roman"/>
                <a:cs typeface="Times New Roman"/>
                <a:sym typeface="Times New Roman"/>
              </a:rPr>
              <a:t>Sarah Cerabona</a:t>
            </a:r>
            <a:r>
              <a:rPr lang="it" sz="16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it" sz="16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sarah.cerabona@edu.unito.it</a:t>
            </a:r>
            <a:r>
              <a:rPr lang="it" sz="16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latin typeface="Times New Roman"/>
                <a:ea typeface="Times New Roman"/>
                <a:cs typeface="Times New Roman"/>
                <a:sym typeface="Times New Roman"/>
              </a:rPr>
              <a:t>Zoé Jan  </a:t>
            </a:r>
            <a:r>
              <a:rPr lang="it" sz="16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it" sz="16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zoe.jan@sciencespo.fr</a:t>
            </a:r>
            <a:r>
              <a:rPr lang="it" sz="16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/>
        </p:nvSpPr>
        <p:spPr>
          <a:xfrm>
            <a:off x="502800" y="310075"/>
            <a:ext cx="8138400" cy="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Conclusion</a:t>
            </a:r>
            <a:endParaRPr sz="3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3829800" y="1142575"/>
            <a:ext cx="4811400" cy="3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Mignolo, postcolonial scholar, retraced the history of the “Idea of Latin America”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History has been written from an European perspective, that is a perspective of </a:t>
            </a: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modernity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The counter-part of it is the perspective of </a:t>
            </a: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coloniality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The dualism of nature vs culture should be replaced by the dialogue of </a:t>
            </a: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interculturalidad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The geography of knowledge should move towards </a:t>
            </a:r>
            <a:r>
              <a:rPr lang="it" sz="1700" b="1" u="sng">
                <a:latin typeface="Times New Roman"/>
                <a:ea typeface="Times New Roman"/>
                <a:cs typeface="Times New Roman"/>
                <a:sym typeface="Times New Roman"/>
              </a:rPr>
              <a:t>decoloniality</a:t>
            </a: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rewriting history history following an-other logic, an-other language, an-other thinking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75" y="1142575"/>
            <a:ext cx="2559601" cy="354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/>
        </p:nvSpPr>
        <p:spPr>
          <a:xfrm>
            <a:off x="502800" y="270000"/>
            <a:ext cx="8138400" cy="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Some possible questions:</a:t>
            </a:r>
            <a:endParaRPr sz="3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502800" y="1102500"/>
            <a:ext cx="8138400" cy="3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What do you think about the paradigm </a:t>
            </a: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“nature vs culture”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? Do you think that this “dualism” still exist today?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In your opinion, which is the difference between </a:t>
            </a: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“interculturalidad”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“multiculturalidad”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? What could be the different changes that these two concepts create?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In your opinion, what is the difference between </a:t>
            </a: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postcolonial 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decolonial 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thinking?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As we have just seen, the </a:t>
            </a: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colonial difference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 must be kept in view. What examples of this aspect in today’s society come to your mind right now? Do you think these situations should change, and why?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/>
        </p:nvSpPr>
        <p:spPr>
          <a:xfrm>
            <a:off x="502800" y="537175"/>
            <a:ext cx="8138400" cy="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Bibliography and suggestions</a:t>
            </a:r>
            <a:endParaRPr sz="3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502800" y="1369675"/>
            <a:ext cx="8138400" cy="3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C. E. Walsh, 2005, </a:t>
            </a:r>
            <a:r>
              <a:rPr lang="it" sz="1700" i="1">
                <a:latin typeface="Times New Roman"/>
                <a:ea typeface="Times New Roman"/>
                <a:cs typeface="Times New Roman"/>
                <a:sym typeface="Times New Roman"/>
              </a:rPr>
              <a:t>Pensamiento crítico y matriz (de)colonial: reflexiones latinoamericanas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, Universidad Andina Simón Bolívar / Abya-Yala, Quito.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Gurminder K Bhambra, 2014, </a:t>
            </a:r>
            <a:r>
              <a:rPr lang="it" sz="1700" i="1">
                <a:latin typeface="Times New Roman"/>
                <a:ea typeface="Times New Roman"/>
                <a:cs typeface="Times New Roman"/>
                <a:sym typeface="Times New Roman"/>
              </a:rPr>
              <a:t>Postcolonial and decolonial dialogues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, Postcolonial Studies, 17:2, 115-121, </a:t>
            </a:r>
            <a:r>
              <a:rPr lang="it" sz="17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https://www.tandfonline.com/doi/pdf/10.1080/13688790.2014.966414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W. D. Mignolo, 2005,</a:t>
            </a:r>
            <a:r>
              <a:rPr lang="it" sz="1700" i="1">
                <a:latin typeface="Times New Roman"/>
                <a:ea typeface="Times New Roman"/>
                <a:cs typeface="Times New Roman"/>
                <a:sym typeface="Times New Roman"/>
              </a:rPr>
              <a:t> The Idea of Latin America,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 "Preface: Uncoupling the Name and the Reference", Balckwell Publishing, Oxford.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W. D. Mignolo, C. E. Walsh, 2018, </a:t>
            </a:r>
            <a:r>
              <a:rPr lang="it" sz="1700" i="1">
                <a:latin typeface="Times New Roman"/>
                <a:ea typeface="Times New Roman"/>
                <a:cs typeface="Times New Roman"/>
                <a:sym typeface="Times New Roman"/>
              </a:rPr>
              <a:t>On Decoloniality. Concepts, Analytics, Praxis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, Duke University Press.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Latin American and Caribbean Digital Primary Resources (SALALM-Seminar on the Acquisition of Latin American Library Materials) </a:t>
            </a:r>
            <a:r>
              <a:rPr lang="it" sz="17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https://salalm.org/collection-development-resources/digital-primary-resources/</a:t>
            </a:r>
            <a:endParaRPr sz="1700"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5"/>
          <p:cNvPicPr preferRelativeResize="0"/>
          <p:nvPr/>
        </p:nvPicPr>
        <p:blipFill>
          <a:blip r:embed="rId3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3663" y="-1496975"/>
            <a:ext cx="10311325" cy="981535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727800" y="181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Thank you for your attention!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 idx="4294967295"/>
          </p:nvPr>
        </p:nvSpPr>
        <p:spPr>
          <a:xfrm>
            <a:off x="535775" y="394900"/>
            <a:ext cx="6261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3300">
                <a:solidFill>
                  <a:schemeClr val="dk1"/>
                </a:solidFill>
              </a:rPr>
              <a:t>Introduction</a:t>
            </a:r>
            <a:endParaRPr sz="3300"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4294967295"/>
          </p:nvPr>
        </p:nvSpPr>
        <p:spPr>
          <a:xfrm>
            <a:off x="4654300" y="908500"/>
            <a:ext cx="4157700" cy="3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 b="0">
                <a:latin typeface="Times New Roman"/>
                <a:ea typeface="Times New Roman"/>
                <a:cs typeface="Times New Roman"/>
                <a:sym typeface="Times New Roman"/>
              </a:rPr>
              <a:t>Walter Mignolo, a central figure of Latin-American postcolonial studies</a:t>
            </a:r>
            <a:endParaRPr sz="17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34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"/>
              <a:buFont typeface="Times New Roman"/>
              <a:buChar char="○"/>
            </a:pPr>
            <a:endParaRPr sz="1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 b="0" i="1">
                <a:latin typeface="Times New Roman"/>
                <a:ea typeface="Times New Roman"/>
                <a:cs typeface="Times New Roman"/>
                <a:sym typeface="Times New Roman"/>
              </a:rPr>
              <a:t>The idea of Latin America</a:t>
            </a:r>
            <a:r>
              <a:rPr lang="it" sz="1700" b="0">
                <a:latin typeface="Times New Roman"/>
                <a:ea typeface="Times New Roman"/>
                <a:cs typeface="Times New Roman"/>
                <a:sym typeface="Times New Roman"/>
              </a:rPr>
              <a:t>, a geopolitical manifesto retracing the history of the concept of Latin America and rejecting it</a:t>
            </a:r>
            <a:endParaRPr sz="17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34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"/>
              <a:buFont typeface="Times New Roman"/>
              <a:buChar char="○"/>
            </a:pPr>
            <a:endParaRPr sz="1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 b="0" i="1">
                <a:latin typeface="Times New Roman"/>
                <a:ea typeface="Times New Roman"/>
                <a:cs typeface="Times New Roman"/>
                <a:sym typeface="Times New Roman"/>
              </a:rPr>
              <a:t>Uncoupling the Name and the Reference, </a:t>
            </a:r>
            <a:r>
              <a:rPr lang="it" sz="1700" b="0">
                <a:latin typeface="Times New Roman"/>
                <a:ea typeface="Times New Roman"/>
                <a:cs typeface="Times New Roman"/>
                <a:sym typeface="Times New Roman"/>
              </a:rPr>
              <a:t>a Preface in which Mignolo presents his will to adopt the perspective of coloniality</a:t>
            </a:r>
            <a:endParaRPr sz="17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700"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50" y="1355775"/>
            <a:ext cx="4518101" cy="30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-170950"/>
            <a:ext cx="4572000" cy="63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0" y="177325"/>
            <a:ext cx="52554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3300">
                <a:solidFill>
                  <a:schemeClr val="dk1"/>
                </a:solidFill>
              </a:rPr>
              <a:t>Modernity/Coloniality 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335450" y="1495525"/>
            <a:ext cx="4025400" cy="3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They are inextricably intertwined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Capitalism 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is the essence of both modernity and coloniality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colonial matrix of power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 is shaped by three heterogeneous historico-structural moments: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AutoNum type="arabicPeriod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Renaissance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AutoNum type="arabicPeriod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Enlightenment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AutoNum type="arabicPeriod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Cold War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391350" y="505075"/>
            <a:ext cx="3236700" cy="1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 Renaissance</a:t>
            </a:r>
            <a:endParaRPr sz="33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391350" y="1516075"/>
            <a:ext cx="3648000" cy="3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The invention of “</a:t>
            </a: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America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” originated in the 16th century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The discovery and conquest of “America” was elaborated through Christian cosmology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Indigenous cosmologies were not considered (ex. </a:t>
            </a:r>
            <a:r>
              <a:rPr lang="it" sz="1700" i="1">
                <a:latin typeface="Times New Roman"/>
                <a:ea typeface="Times New Roman"/>
                <a:cs typeface="Times New Roman"/>
                <a:sym typeface="Times New Roman"/>
              </a:rPr>
              <a:t>Pachakuti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 )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475" y="-125800"/>
            <a:ext cx="7038925" cy="526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307500" y="508000"/>
            <a:ext cx="37146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3300">
                <a:solidFill>
                  <a:schemeClr val="dk1"/>
                </a:solidFill>
              </a:rPr>
              <a:t>2. Enlightenment </a:t>
            </a:r>
            <a:endParaRPr sz="3300"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47325" y="1527275"/>
            <a:ext cx="35748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concept of “</a:t>
            </a:r>
            <a:r>
              <a:rPr lang="it" sz="17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Latinidad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shaped new identities: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7" name="Google Shape;117;p17"/>
          <p:cNvCxnSpPr/>
          <p:nvPr/>
        </p:nvCxnSpPr>
        <p:spPr>
          <a:xfrm>
            <a:off x="4458650" y="1968500"/>
            <a:ext cx="1397700" cy="8364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" name="Google Shape;118;p17"/>
          <p:cNvSpPr txBox="1"/>
          <p:nvPr/>
        </p:nvSpPr>
        <p:spPr>
          <a:xfrm>
            <a:off x="6040950" y="830450"/>
            <a:ext cx="2736600" cy="1059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“Latin” America as part of the West and peripheral to it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6040950" y="2571750"/>
            <a:ext cx="2736600" cy="1663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Creole as inferior to Anglo Americans but superior to Indians and Afro-South Americans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0" name="Google Shape;120;p17"/>
          <p:cNvCxnSpPr/>
          <p:nvPr/>
        </p:nvCxnSpPr>
        <p:spPr>
          <a:xfrm rot="10800000" flipH="1">
            <a:off x="4458650" y="1132100"/>
            <a:ext cx="1397700" cy="836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1" name="Google Shape;121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00" y="2571750"/>
            <a:ext cx="4654297" cy="2430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721225" y="549925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3300">
                <a:solidFill>
                  <a:schemeClr val="dk1"/>
                </a:solidFill>
              </a:rPr>
              <a:t>3. Cold War</a:t>
            </a:r>
            <a:endParaRPr sz="3300"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721225" y="1593375"/>
            <a:ext cx="3300900" cy="27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United States as world leader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Shifting in geography of knowledge → questioning the continental divide “</a:t>
            </a:r>
            <a:r>
              <a:rPr lang="it" sz="17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Latin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and “</a:t>
            </a:r>
            <a:r>
              <a:rPr lang="it" sz="17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Anglo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American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narratives are regenerating the “idea of Latin America”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350" y="-1653300"/>
            <a:ext cx="5273850" cy="747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809200" y="539725"/>
            <a:ext cx="7688400" cy="6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>
                <a:solidFill>
                  <a:schemeClr val="dk1"/>
                </a:solidFill>
              </a:rPr>
              <a:t>Nature vs Culture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441025" y="1383250"/>
            <a:ext cx="2728500" cy="3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Indigenous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XVI century, there was a sense of </a:t>
            </a:r>
            <a:r>
              <a:rPr lang="it" sz="17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admiration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the novelty and the exuberance of “nature”.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Spanish Jesuit </a:t>
            </a:r>
            <a:r>
              <a:rPr lang="it" sz="17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José de Acosta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(1590) 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it" sz="17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Frances Bacon </a:t>
            </a:r>
            <a:endParaRPr sz="1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2"/>
          </p:nvPr>
        </p:nvSpPr>
        <p:spPr>
          <a:xfrm>
            <a:off x="6137275" y="1383175"/>
            <a:ext cx="2967600" cy="3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Europeans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Toward the end of the XVIII century and through the XIX: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nature, as God’s creation, was opposed to culture as man’s creation → the </a:t>
            </a:r>
            <a:r>
              <a:rPr lang="it" sz="17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opposition between nature and humanity was simply redrawn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3169525" y="1383250"/>
            <a:ext cx="2967600" cy="37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Creoles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Creole intellectuals in the nineteenth century: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it" sz="17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“nature” versus “civilization”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paradigm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self-colonizing by taking on a French idea of themselves as “Latin” and </a:t>
            </a:r>
            <a:r>
              <a:rPr lang="it" sz="17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located them more on the side of “nature.”</a:t>
            </a:r>
            <a:endParaRPr sz="17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211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>
            <a:spLocks noGrp="1"/>
          </p:cNvSpPr>
          <p:nvPr>
            <p:ph type="title" idx="4294967295"/>
          </p:nvPr>
        </p:nvSpPr>
        <p:spPr>
          <a:xfrm>
            <a:off x="295325" y="47040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107C52"/>
                </a:solidFill>
              </a:rPr>
              <a:t>Ariruma Kowii and the </a:t>
            </a:r>
            <a:r>
              <a:rPr lang="it" i="1">
                <a:solidFill>
                  <a:srgbClr val="107C52"/>
                </a:solidFill>
              </a:rPr>
              <a:t>complementary dualism</a:t>
            </a:r>
            <a:endParaRPr i="1">
              <a:solidFill>
                <a:srgbClr val="107C52"/>
              </a:solidFill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371775" y="1490100"/>
            <a:ext cx="2629500" cy="2743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 idx="4294967295"/>
          </p:nvPr>
        </p:nvSpPr>
        <p:spPr>
          <a:xfrm>
            <a:off x="445725" y="1705550"/>
            <a:ext cx="2481600" cy="24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/>
              <a:t>Barbarie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700" b="0">
                <a:latin typeface="Times New Roman"/>
                <a:ea typeface="Times New Roman"/>
                <a:cs typeface="Times New Roman"/>
                <a:sym typeface="Times New Roman"/>
              </a:rPr>
              <a:t>It’s crucial to performing a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 decolonial shift </a:t>
            </a:r>
            <a:r>
              <a:rPr lang="it" sz="1700" b="0">
                <a:latin typeface="Times New Roman"/>
                <a:ea typeface="Times New Roman"/>
                <a:cs typeface="Times New Roman"/>
                <a:sym typeface="Times New Roman"/>
              </a:rPr>
              <a:t>in knowledge and understanding in order to have a change in the perception of the world and society as we know.</a:t>
            </a:r>
            <a:endParaRPr sz="1700"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3210425" y="1490000"/>
            <a:ext cx="2629500" cy="2743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title" idx="4294967295"/>
          </p:nvPr>
        </p:nvSpPr>
        <p:spPr>
          <a:xfrm>
            <a:off x="3286625" y="1705550"/>
            <a:ext cx="2481600" cy="23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/>
              <a:t>Civilizaciones 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700" b="0">
                <a:latin typeface="Times New Roman"/>
                <a:ea typeface="Times New Roman"/>
                <a:cs typeface="Times New Roman"/>
                <a:sym typeface="Times New Roman"/>
              </a:rPr>
              <a:t>Historical civilization of Indians was disqualified by the singular model of the Europeans → 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The terms of the conversation need to be redressed.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6049100" y="1490000"/>
            <a:ext cx="2629500" cy="2743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4294967295"/>
          </p:nvPr>
        </p:nvSpPr>
        <p:spPr>
          <a:xfrm>
            <a:off x="6125275" y="1705500"/>
            <a:ext cx="2481600" cy="23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/>
              <a:t>Interculturalidad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700" b="0">
                <a:latin typeface="Times New Roman"/>
                <a:ea typeface="Times New Roman"/>
                <a:cs typeface="Times New Roman"/>
                <a:sym typeface="Times New Roman"/>
              </a:rPr>
              <a:t>Once the terms are reconceived as dialogical, the final question will become 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how different civilizational structures can put barbarism aside.</a:t>
            </a:r>
            <a:r>
              <a:rPr lang="it" sz="1700" b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700"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229375" y="231575"/>
            <a:ext cx="4121700" cy="9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Decolonial theory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0" y="1225475"/>
            <a:ext cx="2560450" cy="354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4151150" y="1024025"/>
            <a:ext cx="4752600" cy="3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The colonial difference must be kept in view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: Creoles in the Americas of European descent may still see civilization and barbarism as ontological categories, and therefore they may have trouble accepting Indian or Islamic civilizational processes.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The future can </a:t>
            </a:r>
            <a:r>
              <a:rPr lang="it" sz="1700" b="1">
                <a:latin typeface="Times New Roman"/>
                <a:ea typeface="Times New Roman"/>
                <a:cs typeface="Times New Roman"/>
                <a:sym typeface="Times New Roman"/>
              </a:rPr>
              <a:t>no longer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 be thought of as the “defense of Western civilization,” constantly waiting for the barbarians.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it" sz="1700" b="1" u="sng">
                <a:latin typeface="Times New Roman"/>
                <a:ea typeface="Times New Roman"/>
                <a:cs typeface="Times New Roman"/>
                <a:sym typeface="Times New Roman"/>
              </a:rPr>
              <a:t>Dialogue can only take place once “modernity” is decolonized and dispossessed of its mythical march toward the future.</a:t>
            </a:r>
            <a:endParaRPr sz="17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Macintosh PowerPoint</Application>
  <PresentationFormat>On-screen Show (16:9)</PresentationFormat>
  <Paragraphs>78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Raleway</vt:lpstr>
      <vt:lpstr>Lato</vt:lpstr>
      <vt:lpstr>Streamline</vt:lpstr>
      <vt:lpstr>The Idea of Latin America: Uncoupling the Name and the Reference </vt:lpstr>
      <vt:lpstr>Introduction</vt:lpstr>
      <vt:lpstr>Modernity/Coloniality </vt:lpstr>
      <vt:lpstr>PowerPoint Presentation</vt:lpstr>
      <vt:lpstr>2. Enlightenment </vt:lpstr>
      <vt:lpstr>3. Cold War</vt:lpstr>
      <vt:lpstr>Nature vs Culture</vt:lpstr>
      <vt:lpstr>Ariruma Kowii and the complementary dualism</vt:lpstr>
      <vt:lpstr>Decolonial theory</vt:lpstr>
      <vt:lpstr>PowerPoint Presentation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Idea of Latin America: Uncoupling the Name and the Reference </dc:title>
  <cp:lastModifiedBy>sofia venturoli</cp:lastModifiedBy>
  <cp:revision>1</cp:revision>
  <dcterms:modified xsi:type="dcterms:W3CDTF">2020-11-08T20:17:50Z</dcterms:modified>
</cp:coreProperties>
</file>