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5" r:id="rId1"/>
  </p:sldMasterIdLst>
  <p:notesMasterIdLst>
    <p:notesMasterId r:id="rId40"/>
  </p:notesMasterIdLst>
  <p:handoutMasterIdLst>
    <p:handoutMasterId r:id="rId41"/>
  </p:handoutMasterIdLst>
  <p:sldIdLst>
    <p:sldId id="373" r:id="rId2"/>
    <p:sldId id="289" r:id="rId3"/>
    <p:sldId id="319" r:id="rId4"/>
    <p:sldId id="339" r:id="rId5"/>
    <p:sldId id="318" r:id="rId6"/>
    <p:sldId id="365" r:id="rId7"/>
    <p:sldId id="366" r:id="rId8"/>
    <p:sldId id="367" r:id="rId9"/>
    <p:sldId id="368" r:id="rId10"/>
    <p:sldId id="369" r:id="rId11"/>
    <p:sldId id="370" r:id="rId12"/>
    <p:sldId id="292" r:id="rId13"/>
    <p:sldId id="297" r:id="rId14"/>
    <p:sldId id="317" r:id="rId15"/>
    <p:sldId id="290" r:id="rId16"/>
    <p:sldId id="291" r:id="rId17"/>
    <p:sldId id="296" r:id="rId18"/>
    <p:sldId id="316" r:id="rId19"/>
    <p:sldId id="357" r:id="rId20"/>
    <p:sldId id="358" r:id="rId21"/>
    <p:sldId id="359" r:id="rId22"/>
    <p:sldId id="294" r:id="rId23"/>
    <p:sldId id="310" r:id="rId24"/>
    <p:sldId id="322" r:id="rId25"/>
    <p:sldId id="323" r:id="rId26"/>
    <p:sldId id="324" r:id="rId27"/>
    <p:sldId id="331" r:id="rId28"/>
    <p:sldId id="333" r:id="rId29"/>
    <p:sldId id="332" r:id="rId30"/>
    <p:sldId id="336" r:id="rId31"/>
    <p:sldId id="337" r:id="rId32"/>
    <p:sldId id="338" r:id="rId33"/>
    <p:sldId id="341" r:id="rId34"/>
    <p:sldId id="352" r:id="rId35"/>
    <p:sldId id="353" r:id="rId36"/>
    <p:sldId id="354" r:id="rId37"/>
    <p:sldId id="355" r:id="rId38"/>
    <p:sldId id="356" r:id="rId39"/>
  </p:sldIdLst>
  <p:sldSz cx="9144000" cy="6858000" type="screen4x3"/>
  <p:notesSz cx="6810375" cy="9942513"/>
  <p:defaultTextStyle>
    <a:defPPr>
      <a:defRPr lang="it-IT"/>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64" autoAdjust="0"/>
  </p:normalViewPr>
  <p:slideViewPr>
    <p:cSldViewPr>
      <p:cViewPr varScale="1">
        <p:scale>
          <a:sx n="78" d="100"/>
          <a:sy n="78" d="100"/>
        </p:scale>
        <p:origin x="965" y="67"/>
      </p:cViewPr>
      <p:guideLst>
        <p:guide orient="horz" pos="2160"/>
        <p:guide pos="2880"/>
      </p:guideLst>
    </p:cSldViewPr>
  </p:slideViewPr>
  <p:outlineViewPr>
    <p:cViewPr>
      <p:scale>
        <a:sx n="33" d="100"/>
        <a:sy n="33" d="100"/>
      </p:scale>
      <p:origin x="0" y="-7008"/>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7" d="100"/>
          <a:sy n="77" d="100"/>
        </p:scale>
        <p:origin x="-2202"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1484" cy="496807"/>
          </a:xfrm>
          <a:prstGeom prst="rect">
            <a:avLst/>
          </a:prstGeom>
        </p:spPr>
        <p:txBody>
          <a:bodyPr vert="horz" lIns="92144" tIns="46072" rIns="92144" bIns="46072" rtlCol="0"/>
          <a:lstStyle>
            <a:lvl1pPr algn="l">
              <a:defRPr sz="1200"/>
            </a:lvl1pPr>
          </a:lstStyle>
          <a:p>
            <a:pPr>
              <a:defRPr/>
            </a:pPr>
            <a:endParaRPr lang="it-IT"/>
          </a:p>
        </p:txBody>
      </p:sp>
      <p:sp>
        <p:nvSpPr>
          <p:cNvPr id="3" name="Segnaposto data 2"/>
          <p:cNvSpPr>
            <a:spLocks noGrp="1"/>
          </p:cNvSpPr>
          <p:nvPr>
            <p:ph type="dt" sz="quarter" idx="1"/>
          </p:nvPr>
        </p:nvSpPr>
        <p:spPr>
          <a:xfrm>
            <a:off x="3857288" y="0"/>
            <a:ext cx="2951484" cy="496807"/>
          </a:xfrm>
          <a:prstGeom prst="rect">
            <a:avLst/>
          </a:prstGeom>
        </p:spPr>
        <p:txBody>
          <a:bodyPr vert="horz" lIns="92144" tIns="46072" rIns="92144" bIns="46072" rtlCol="0"/>
          <a:lstStyle>
            <a:lvl1pPr algn="r">
              <a:defRPr sz="1200"/>
            </a:lvl1pPr>
          </a:lstStyle>
          <a:p>
            <a:pPr>
              <a:defRPr/>
            </a:pPr>
            <a:fld id="{532F228E-4039-4DD9-A2C6-173EED64E992}" type="datetimeFigureOut">
              <a:rPr lang="it-IT"/>
              <a:pPr>
                <a:defRPr/>
              </a:pPr>
              <a:t>15/10/2020</a:t>
            </a:fld>
            <a:endParaRPr lang="it-IT"/>
          </a:p>
        </p:txBody>
      </p:sp>
      <p:sp>
        <p:nvSpPr>
          <p:cNvPr id="4" name="Segnaposto piè di pagina 3"/>
          <p:cNvSpPr>
            <a:spLocks noGrp="1"/>
          </p:cNvSpPr>
          <p:nvPr>
            <p:ph type="ftr" sz="quarter" idx="2"/>
          </p:nvPr>
        </p:nvSpPr>
        <p:spPr>
          <a:xfrm>
            <a:off x="0" y="9444110"/>
            <a:ext cx="2951484" cy="496807"/>
          </a:xfrm>
          <a:prstGeom prst="rect">
            <a:avLst/>
          </a:prstGeom>
        </p:spPr>
        <p:txBody>
          <a:bodyPr vert="horz" lIns="92144" tIns="46072" rIns="92144" bIns="46072" rtlCol="0" anchor="b"/>
          <a:lstStyle>
            <a:lvl1pPr algn="l">
              <a:defRPr sz="1200"/>
            </a:lvl1pPr>
          </a:lstStyle>
          <a:p>
            <a:pPr>
              <a:defRPr/>
            </a:pPr>
            <a:endParaRPr lang="it-IT"/>
          </a:p>
        </p:txBody>
      </p:sp>
      <p:sp>
        <p:nvSpPr>
          <p:cNvPr id="5" name="Segnaposto numero diapositiva 4"/>
          <p:cNvSpPr>
            <a:spLocks noGrp="1"/>
          </p:cNvSpPr>
          <p:nvPr>
            <p:ph type="sldNum" sz="quarter" idx="3"/>
          </p:nvPr>
        </p:nvSpPr>
        <p:spPr>
          <a:xfrm>
            <a:off x="3857288" y="9444110"/>
            <a:ext cx="2951484" cy="496807"/>
          </a:xfrm>
          <a:prstGeom prst="rect">
            <a:avLst/>
          </a:prstGeom>
        </p:spPr>
        <p:txBody>
          <a:bodyPr vert="horz" lIns="92144" tIns="46072" rIns="92144" bIns="46072" rtlCol="0" anchor="b"/>
          <a:lstStyle>
            <a:lvl1pPr algn="r">
              <a:defRPr sz="1200"/>
            </a:lvl1pPr>
          </a:lstStyle>
          <a:p>
            <a:pPr>
              <a:defRPr/>
            </a:pPr>
            <a:fld id="{E8129FA6-54F6-4814-8110-887A8F2CF69B}" type="slidenum">
              <a:rPr lang="it-IT"/>
              <a:pPr>
                <a:defRPr/>
              </a:pPr>
              <a:t>‹N›</a:t>
            </a:fld>
            <a:endParaRPr lang="it-IT"/>
          </a:p>
        </p:txBody>
      </p:sp>
    </p:spTree>
    <p:extLst>
      <p:ext uri="{BB962C8B-B14F-4D97-AF65-F5344CB8AC3E}">
        <p14:creationId xmlns:p14="http://schemas.microsoft.com/office/powerpoint/2010/main" val="3062060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1484" cy="496807"/>
          </a:xfrm>
          <a:prstGeom prst="rect">
            <a:avLst/>
          </a:prstGeom>
        </p:spPr>
        <p:txBody>
          <a:bodyPr vert="horz" lIns="92144" tIns="46072" rIns="92144" bIns="46072" rtlCol="0"/>
          <a:lstStyle>
            <a:lvl1pPr algn="l">
              <a:defRPr sz="1200"/>
            </a:lvl1pPr>
          </a:lstStyle>
          <a:p>
            <a:endParaRPr lang="it-IT"/>
          </a:p>
        </p:txBody>
      </p:sp>
      <p:sp>
        <p:nvSpPr>
          <p:cNvPr id="3" name="Segnaposto data 2"/>
          <p:cNvSpPr>
            <a:spLocks noGrp="1"/>
          </p:cNvSpPr>
          <p:nvPr>
            <p:ph type="dt" idx="1"/>
          </p:nvPr>
        </p:nvSpPr>
        <p:spPr>
          <a:xfrm>
            <a:off x="3857288" y="0"/>
            <a:ext cx="2951484" cy="496807"/>
          </a:xfrm>
          <a:prstGeom prst="rect">
            <a:avLst/>
          </a:prstGeom>
        </p:spPr>
        <p:txBody>
          <a:bodyPr vert="horz" lIns="92144" tIns="46072" rIns="92144" bIns="46072" rtlCol="0"/>
          <a:lstStyle>
            <a:lvl1pPr algn="r">
              <a:defRPr sz="1200"/>
            </a:lvl1pPr>
          </a:lstStyle>
          <a:p>
            <a:fld id="{437AC053-8397-42F1-AC19-D9C50FDB8981}" type="datetimeFigureOut">
              <a:rPr lang="it-IT" smtClean="0"/>
              <a:t>15/10/2020</a:t>
            </a:fld>
            <a:endParaRPr lang="it-IT"/>
          </a:p>
        </p:txBody>
      </p:sp>
      <p:sp>
        <p:nvSpPr>
          <p:cNvPr id="4" name="Segnaposto immagine diapositiva 3"/>
          <p:cNvSpPr>
            <a:spLocks noGrp="1" noRot="1" noChangeAspect="1"/>
          </p:cNvSpPr>
          <p:nvPr>
            <p:ph type="sldImg" idx="2"/>
          </p:nvPr>
        </p:nvSpPr>
        <p:spPr>
          <a:xfrm>
            <a:off x="919163" y="746125"/>
            <a:ext cx="4972050" cy="3729038"/>
          </a:xfrm>
          <a:prstGeom prst="rect">
            <a:avLst/>
          </a:prstGeom>
          <a:noFill/>
          <a:ln w="12700">
            <a:solidFill>
              <a:prstClr val="black"/>
            </a:solidFill>
          </a:ln>
        </p:spPr>
        <p:txBody>
          <a:bodyPr vert="horz" lIns="92144" tIns="46072" rIns="92144" bIns="46072" rtlCol="0" anchor="ctr"/>
          <a:lstStyle/>
          <a:p>
            <a:endParaRPr lang="it-IT"/>
          </a:p>
        </p:txBody>
      </p:sp>
      <p:sp>
        <p:nvSpPr>
          <p:cNvPr id="5" name="Segnaposto note 4"/>
          <p:cNvSpPr>
            <a:spLocks noGrp="1"/>
          </p:cNvSpPr>
          <p:nvPr>
            <p:ph type="body" sz="quarter" idx="3"/>
          </p:nvPr>
        </p:nvSpPr>
        <p:spPr>
          <a:xfrm>
            <a:off x="681359" y="4722055"/>
            <a:ext cx="5447659" cy="4474451"/>
          </a:xfrm>
          <a:prstGeom prst="rect">
            <a:avLst/>
          </a:prstGeom>
        </p:spPr>
        <p:txBody>
          <a:bodyPr vert="horz" lIns="92144" tIns="46072" rIns="92144" bIns="46072"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44110"/>
            <a:ext cx="2951484" cy="496807"/>
          </a:xfrm>
          <a:prstGeom prst="rect">
            <a:avLst/>
          </a:prstGeom>
        </p:spPr>
        <p:txBody>
          <a:bodyPr vert="horz" lIns="92144" tIns="46072" rIns="92144" bIns="46072" rtlCol="0" anchor="b"/>
          <a:lstStyle>
            <a:lvl1pPr algn="l">
              <a:defRPr sz="1200"/>
            </a:lvl1pPr>
          </a:lstStyle>
          <a:p>
            <a:endParaRPr lang="it-IT"/>
          </a:p>
        </p:txBody>
      </p:sp>
      <p:sp>
        <p:nvSpPr>
          <p:cNvPr id="7" name="Segnaposto numero diapositiva 6"/>
          <p:cNvSpPr>
            <a:spLocks noGrp="1"/>
          </p:cNvSpPr>
          <p:nvPr>
            <p:ph type="sldNum" sz="quarter" idx="5"/>
          </p:nvPr>
        </p:nvSpPr>
        <p:spPr>
          <a:xfrm>
            <a:off x="3857288" y="9444110"/>
            <a:ext cx="2951484" cy="496807"/>
          </a:xfrm>
          <a:prstGeom prst="rect">
            <a:avLst/>
          </a:prstGeom>
        </p:spPr>
        <p:txBody>
          <a:bodyPr vert="horz" lIns="92144" tIns="46072" rIns="92144" bIns="46072" rtlCol="0" anchor="b"/>
          <a:lstStyle>
            <a:lvl1pPr algn="r">
              <a:defRPr sz="1200"/>
            </a:lvl1pPr>
          </a:lstStyle>
          <a:p>
            <a:fld id="{1D8C4498-FDB1-4AB7-AFED-A7A3F5EB4747}" type="slidenum">
              <a:rPr lang="it-IT" smtClean="0"/>
              <a:t>‹N›</a:t>
            </a:fld>
            <a:endParaRPr lang="it-IT"/>
          </a:p>
        </p:txBody>
      </p:sp>
    </p:spTree>
    <p:extLst>
      <p:ext uri="{BB962C8B-B14F-4D97-AF65-F5344CB8AC3E}">
        <p14:creationId xmlns:p14="http://schemas.microsoft.com/office/powerpoint/2010/main" val="76645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immagine diapositiva 1"/>
          <p:cNvSpPr>
            <a:spLocks noGrp="1" noRot="1" noChangeAspect="1" noTextEdit="1"/>
          </p:cNvSpPr>
          <p:nvPr>
            <p:ph type="sldImg"/>
          </p:nvPr>
        </p:nvSpPr>
        <p:spPr>
          <a:ln/>
        </p:spPr>
      </p:sp>
      <p:sp>
        <p:nvSpPr>
          <p:cNvPr id="1229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
        <p:nvSpPr>
          <p:cNvPr id="1229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6BAF015-1A97-48A3-B017-6B13E90CD481}" type="slidenum">
              <a:rPr kumimoji="0" lang="it-IT" altLang="it-IT" sz="12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it-IT" altLang="it-IT" sz="12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98720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D8C4498-FDB1-4AB7-AFED-A7A3F5EB4747}" type="slidenum">
              <a:rPr lang="it-IT" smtClean="0"/>
              <a:t>6</a:t>
            </a:fld>
            <a:endParaRPr lang="it-IT"/>
          </a:p>
        </p:txBody>
      </p:sp>
    </p:spTree>
    <p:extLst>
      <p:ext uri="{BB962C8B-B14F-4D97-AF65-F5344CB8AC3E}">
        <p14:creationId xmlns:p14="http://schemas.microsoft.com/office/powerpoint/2010/main" val="1354505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all" spc="0" normalizeH="0" baseline="0" noProof="0">
              <a:ln>
                <a:noFill/>
              </a:ln>
              <a:solidFill>
                <a:srgbClr val="FFFFFF"/>
              </a:solidFill>
              <a:effectLst/>
              <a:uLnTx/>
              <a:uFillTx/>
              <a:latin typeface="Times New Roman" pitchFamily="18"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9023CDC-3354-44C5-9A66-E11D4C95B0A8}" type="slidenum">
              <a:rPr kumimoji="0" lang="it-IT" sz="1050" b="0" i="0" u="none" strike="noStrike" kern="1200" cap="none" spc="0" normalizeH="0" baseline="0" noProof="0" smtClean="0">
                <a:ln>
                  <a:noFill/>
                </a:ln>
                <a:solidFill>
                  <a:srgbClr val="FFFFFF"/>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a:t>
            </a:fld>
            <a:endParaRPr kumimoji="0" lang="it-IT" sz="105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244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all" spc="0" normalizeH="0" baseline="0" noProof="0">
              <a:ln>
                <a:noFill/>
              </a:ln>
              <a:solidFill>
                <a:srgbClr val="FFFFFF"/>
              </a:solidFill>
              <a:effectLst/>
              <a:uLnTx/>
              <a:uFillTx/>
              <a:latin typeface="Times New Roman" pitchFamily="18"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91B633C-C59E-44FC-AD90-29AB0F854A49}" type="slidenum">
              <a:rPr kumimoji="0" lang="it-IT" sz="1050" b="0" i="0" u="none" strike="noStrike" kern="1200" cap="none" spc="0" normalizeH="0" baseline="0" noProof="0" smtClean="0">
                <a:ln>
                  <a:noFill/>
                </a:ln>
                <a:solidFill>
                  <a:srgbClr val="FFFFFF"/>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a:t>
            </a:fld>
            <a:endParaRPr kumimoji="0" lang="it-IT" sz="105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19623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all" spc="0" normalizeH="0" baseline="0" noProof="0">
              <a:ln>
                <a:noFill/>
              </a:ln>
              <a:solidFill>
                <a:srgbClr val="FFFFFF"/>
              </a:solidFill>
              <a:effectLst/>
              <a:uLnTx/>
              <a:uFillTx/>
              <a:latin typeface="Times New Roman" pitchFamily="18"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48DEE01-C39D-40A0-9544-305CD1C451EA}" type="slidenum">
              <a:rPr kumimoji="0" lang="it-IT" sz="1050" b="0" i="0" u="none" strike="noStrike" kern="1200" cap="none" spc="0" normalizeH="0" baseline="0" noProof="0" smtClean="0">
                <a:ln>
                  <a:noFill/>
                </a:ln>
                <a:solidFill>
                  <a:srgbClr val="FFFFFF"/>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a:t>
            </a:fld>
            <a:endParaRPr kumimoji="0" lang="it-IT" sz="105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287460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213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all" spc="0" normalizeH="0" baseline="0" noProof="0">
              <a:ln>
                <a:noFill/>
              </a:ln>
              <a:solidFill>
                <a:srgbClr val="FFFFFF"/>
              </a:solidFill>
              <a:effectLst/>
              <a:uLnTx/>
              <a:uFillTx/>
              <a:latin typeface="Times New Roman" pitchFamily="18"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31C130-5962-435C-975B-1FA99E1258F7}" type="slidenum">
              <a:rPr kumimoji="0" lang="it-IT" sz="1050" b="0" i="0" u="none" strike="noStrike" kern="1200" cap="none" spc="0" normalizeH="0" baseline="0" noProof="0" smtClean="0">
                <a:ln>
                  <a:noFill/>
                </a:ln>
                <a:solidFill>
                  <a:srgbClr val="FFFFFF"/>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a:t>
            </a:fld>
            <a:endParaRPr kumimoji="0" lang="it-IT" sz="105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7342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all" spc="0" normalizeH="0" baseline="0" noProof="0">
              <a:ln>
                <a:noFill/>
              </a:ln>
              <a:solidFill>
                <a:srgbClr val="FFFFFF"/>
              </a:solidFill>
              <a:effectLst/>
              <a:uLnTx/>
              <a:uFillTx/>
              <a:latin typeface="Times New Roman" pitchFamily="18"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A5367AC-D128-406D-B7E5-DA44E3EC5198}" type="slidenum">
              <a:rPr kumimoji="0" lang="it-IT" sz="1050" b="0" i="0" u="none" strike="noStrike" kern="1200" cap="none" spc="0" normalizeH="0" baseline="0" noProof="0" smtClean="0">
                <a:ln>
                  <a:noFill/>
                </a:ln>
                <a:solidFill>
                  <a:srgbClr val="FFFFFF"/>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a:t>
            </a:fld>
            <a:endParaRPr kumimoji="0" lang="it-IT" sz="105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4540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all" spc="0" normalizeH="0" baseline="0" noProof="0">
              <a:ln>
                <a:noFill/>
              </a:ln>
              <a:solidFill>
                <a:srgbClr val="FFFFFF"/>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3FCEED-30AF-462C-9F56-31D7117AF37D}" type="slidenum">
              <a:rPr kumimoji="0" lang="it-IT" sz="1050" b="0" i="0" u="none" strike="noStrike" kern="1200" cap="none" spc="0" normalizeH="0" baseline="0" noProof="0" smtClean="0">
                <a:ln>
                  <a:noFill/>
                </a:ln>
                <a:solidFill>
                  <a:srgbClr val="FFFFFF"/>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a:t>
            </a:fld>
            <a:endParaRPr kumimoji="0" lang="it-IT" sz="105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65945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822960" y="2582334"/>
            <a:ext cx="370332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4663440" y="2582334"/>
            <a:ext cx="370332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all" spc="0" normalizeH="0" baseline="0" noProof="0">
              <a:ln>
                <a:noFill/>
              </a:ln>
              <a:solidFill>
                <a:srgbClr val="FFFFFF"/>
              </a:solidFill>
              <a:effectLst/>
              <a:uLnTx/>
              <a:uFillTx/>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F7468F5-792D-4905-8EF4-CBB1DCFC65D9}" type="slidenum">
              <a:rPr kumimoji="0" lang="it-IT" sz="1050" b="0" i="0" u="none" strike="noStrike" kern="1200" cap="none" spc="0" normalizeH="0" baseline="0" noProof="0" smtClean="0">
                <a:ln>
                  <a:noFill/>
                </a:ln>
                <a:solidFill>
                  <a:srgbClr val="FFFFFF"/>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a:t>
            </a:fld>
            <a:endParaRPr kumimoji="0" lang="it-IT" sz="105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940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all" spc="0" normalizeH="0" baseline="0" noProof="0">
              <a:ln>
                <a:noFill/>
              </a:ln>
              <a:solidFill>
                <a:srgbClr val="FFFFFF"/>
              </a:solidFill>
              <a:effectLst/>
              <a:uLnTx/>
              <a:uFillTx/>
              <a:latin typeface="Times New Roman" pitchFamily="18"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0A8228-B229-4231-9582-872FF99D3108}" type="slidenum">
              <a:rPr kumimoji="0" lang="it-IT" sz="1050" b="0" i="0" u="none" strike="noStrike" kern="1200" cap="none" spc="0" normalizeH="0" baseline="0" noProof="0" smtClean="0">
                <a:ln>
                  <a:noFill/>
                </a:ln>
                <a:solidFill>
                  <a:srgbClr val="FFFFFF"/>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a:t>
            </a:fld>
            <a:endParaRPr kumimoji="0" lang="it-IT" sz="105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857997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8" name="Footer Placeholder 7"/>
          <p:cNvSpPr>
            <a:spLocks noGrp="1"/>
          </p:cNvSpPr>
          <p:nvPr>
            <p:ph type="ftr" sz="quarter" idx="11"/>
          </p:nvPr>
        </p:nvSpPr>
        <p:spPr/>
        <p:txBody>
          <a:bodyPr/>
          <a:lstStyle>
            <a:lvl1pPr>
              <a:defRPr>
                <a:solidFill>
                  <a:srgbClr val="FFFFFF"/>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all" spc="0" normalizeH="0" baseline="0" noProof="0">
              <a:ln>
                <a:noFill/>
              </a:ln>
              <a:solidFill>
                <a:srgbClr val="FFFFFF"/>
              </a:solidFill>
              <a:effectLst/>
              <a:uLnTx/>
              <a:uFillTx/>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17B5ABB-4843-4247-8CA5-21866032FD84}" type="slidenum">
              <a:rPr kumimoji="0" lang="it-IT" sz="1050" b="0" i="0" u="none" strike="noStrike" kern="1200" cap="none" spc="0" normalizeH="0" baseline="0" noProof="0" smtClean="0">
                <a:ln>
                  <a:noFill/>
                </a:ln>
                <a:solidFill>
                  <a:srgbClr val="FFFFFF"/>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a:t>
            </a:fld>
            <a:endParaRPr kumimoji="0" lang="it-IT" sz="105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3304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all" spc="0" normalizeH="0" baseline="0" noProof="0">
              <a:ln>
                <a:noFill/>
              </a:ln>
              <a:solidFill>
                <a:srgbClr val="455F5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55A76BE-9087-4EDA-938C-D08C0877F597}" type="slidenum">
              <a:rPr kumimoji="0" lang="it-IT" sz="1050" b="0" i="0" u="none" strike="noStrike" kern="1200" cap="none" spc="0" normalizeH="0" baseline="0" noProof="0" smtClean="0">
                <a:ln>
                  <a:noFill/>
                </a:ln>
                <a:solidFill>
                  <a:srgbClr val="455F5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a:t>
            </a:fld>
            <a:endParaRPr kumimoji="0" lang="it-IT" sz="1050" b="0" i="0" u="none" strike="noStrike" kern="1200" cap="none" spc="0" normalizeH="0" baseline="0" noProof="0">
              <a:ln>
                <a:noFill/>
              </a:ln>
              <a:solidFill>
                <a:srgbClr val="455F5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958431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sz="900" b="0" i="0" u="none" strike="noStrike" kern="1200" cap="all" spc="0" normalizeH="0" baseline="0" noProof="0">
              <a:ln>
                <a:noFill/>
              </a:ln>
              <a:solidFill>
                <a:srgbClr val="FFFFFF"/>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13971AE-74A5-4873-80CE-A71E8ADD15B5}" type="slidenum">
              <a:rPr kumimoji="0" lang="it-IT" sz="1050" b="0" i="0" u="none" strike="noStrike" kern="1200" cap="none" spc="0" normalizeH="0" baseline="0" noProof="0" smtClean="0">
                <a:ln>
                  <a:noFill/>
                </a:ln>
                <a:solidFill>
                  <a:srgbClr val="FFFFFF"/>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a:t>
            </a:fld>
            <a:endParaRPr kumimoji="0" lang="it-IT" sz="105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531104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it-IT"/>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it-IT"/>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F76EE438-EEBF-446D-949A-1E746D186D47}" type="slidenum">
              <a:rPr lang="it-IT" smtClean="0"/>
              <a:pPr>
                <a:defRPr/>
              </a:pPr>
              <a:t>‹N›</a:t>
            </a:fld>
            <a:endParaRPr lang="it-IT"/>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50953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900" b="0" i="0" u="none" strike="noStrike" kern="1200" cap="all" spc="0" normalizeH="0" baseline="0" noProof="0" smtClean="0">
                <a:ln>
                  <a:noFill/>
                </a:ln>
                <a:solidFill>
                  <a:srgbClr val="FFFFFF"/>
                </a:solidFill>
                <a:effectLst/>
                <a:uLnTx/>
                <a:uFillTx/>
                <a:latin typeface="Times New Roman" pitchFamily="18" charset="0"/>
                <a:ea typeface="+mn-ea"/>
                <a:cs typeface="+mn-cs"/>
              </a:rPr>
              <a:t>PSICOLOGIA SOCIALE</a:t>
            </a:r>
            <a:endParaRPr kumimoji="0" lang="it-IT" sz="900" b="0" i="0" u="none" strike="noStrike" kern="1200" cap="all" spc="0" normalizeH="0" baseline="0" noProof="0">
              <a:ln>
                <a:noFill/>
              </a:ln>
              <a:solidFill>
                <a:srgbClr val="FFFFFF"/>
              </a:solidFill>
              <a:effectLst/>
              <a:uLnTx/>
              <a:uFillTx/>
              <a:latin typeface="Times New Roman" pitchFamily="18" charset="0"/>
              <a:ea typeface="+mn-ea"/>
              <a:cs typeface="+mn-cs"/>
            </a:endParaRPr>
          </a:p>
        </p:txBody>
      </p:sp>
      <p:sp>
        <p:nvSpPr>
          <p:cNvPr id="2" name="Titolo 1"/>
          <p:cNvSpPr>
            <a:spLocks noGrp="1"/>
          </p:cNvSpPr>
          <p:nvPr>
            <p:ph type="ctrTitle" idx="4294967295"/>
          </p:nvPr>
        </p:nvSpPr>
        <p:spPr>
          <a:xfrm>
            <a:off x="0" y="2151063"/>
            <a:ext cx="9144000" cy="1343025"/>
          </a:xfrm>
        </p:spPr>
        <p:txBody>
          <a:bodyPr>
            <a:normAutofit fontScale="90000"/>
          </a:bodyPr>
          <a:lstStyle/>
          <a:p>
            <a:pPr marL="363474" algn="ctr">
              <a:defRPr/>
            </a:pPr>
            <a:r>
              <a:rPr lang="it-IT" sz="3000" b="1" dirty="0">
                <a:solidFill>
                  <a:schemeClr val="accent1">
                    <a:tint val="83000"/>
                    <a:satMod val="150000"/>
                  </a:schemeClr>
                </a:solidFill>
              </a:rPr>
              <a:t/>
            </a:r>
            <a:br>
              <a:rPr lang="it-IT" sz="3000" b="1" dirty="0">
                <a:solidFill>
                  <a:schemeClr val="accent1">
                    <a:tint val="83000"/>
                    <a:satMod val="150000"/>
                  </a:schemeClr>
                </a:solidFill>
              </a:rPr>
            </a:br>
            <a:r>
              <a:rPr lang="it-IT" sz="1800" b="1" dirty="0">
                <a:solidFill>
                  <a:schemeClr val="accent1">
                    <a:tint val="83000"/>
                    <a:satMod val="150000"/>
                  </a:schemeClr>
                </a:solidFill>
              </a:rPr>
              <a:t/>
            </a:r>
            <a:br>
              <a:rPr lang="it-IT" sz="1800" b="1" dirty="0">
                <a:solidFill>
                  <a:schemeClr val="accent1">
                    <a:tint val="83000"/>
                    <a:satMod val="150000"/>
                  </a:schemeClr>
                </a:solidFill>
              </a:rPr>
            </a:br>
            <a:r>
              <a:rPr lang="it-IT" sz="3000" b="1" dirty="0">
                <a:solidFill>
                  <a:srgbClr val="002060"/>
                </a:solidFill>
                <a:effectLst>
                  <a:outerShdw blurRad="38100" dist="38100" dir="2700000" algn="tl">
                    <a:srgbClr val="000000">
                      <a:alpha val="43137"/>
                    </a:srgbClr>
                  </a:outerShdw>
                </a:effectLst>
              </a:rPr>
              <a:t>Psicologia Sociale</a:t>
            </a:r>
            <a:br>
              <a:rPr lang="it-IT" sz="3000" b="1" dirty="0">
                <a:solidFill>
                  <a:srgbClr val="002060"/>
                </a:solidFill>
                <a:effectLst>
                  <a:outerShdw blurRad="38100" dist="38100" dir="2700000" algn="tl">
                    <a:srgbClr val="000000">
                      <a:alpha val="43137"/>
                    </a:srgbClr>
                  </a:outerShdw>
                </a:effectLst>
              </a:rPr>
            </a:br>
            <a:endParaRPr lang="it-IT" sz="3000" b="1" dirty="0">
              <a:solidFill>
                <a:srgbClr val="002060"/>
              </a:solidFill>
              <a:effectLst>
                <a:outerShdw blurRad="38100" dist="38100" dir="2700000" algn="tl">
                  <a:srgbClr val="000000">
                    <a:alpha val="43137"/>
                  </a:srgbClr>
                </a:outerShdw>
              </a:effectLst>
            </a:endParaRPr>
          </a:p>
        </p:txBody>
      </p:sp>
      <p:sp>
        <p:nvSpPr>
          <p:cNvPr id="11267" name="Sottotitolo 2"/>
          <p:cNvSpPr>
            <a:spLocks noGrp="1"/>
          </p:cNvSpPr>
          <p:nvPr>
            <p:ph type="subTitle" idx="4294967295"/>
          </p:nvPr>
        </p:nvSpPr>
        <p:spPr>
          <a:xfrm>
            <a:off x="0" y="4914900"/>
            <a:ext cx="9144000" cy="920750"/>
          </a:xfrm>
        </p:spPr>
        <p:txBody>
          <a:bodyPr/>
          <a:lstStyle/>
          <a:p>
            <a:pPr algn="ctr" eaLnBrk="1" hangingPunct="1">
              <a:spcAft>
                <a:spcPct val="0"/>
              </a:spcAft>
              <a:buFont typeface="Arial" panose="020B0604020202020204" pitchFamily="34" charset="0"/>
              <a:buNone/>
            </a:pPr>
            <a:r>
              <a:rPr lang="it-IT" altLang="it-IT" b="1" i="1" dirty="0" smtClean="0">
                <a:solidFill>
                  <a:srgbClr val="002060"/>
                </a:solidFill>
                <a:latin typeface="Century Gothic (Corpo)"/>
              </a:rPr>
              <a:t>Il sé</a:t>
            </a:r>
          </a:p>
          <a:p>
            <a:pPr algn="ctr" eaLnBrk="1" hangingPunct="1">
              <a:spcAft>
                <a:spcPct val="0"/>
              </a:spcAft>
              <a:buFont typeface="Arial" panose="020B0604020202020204" pitchFamily="34" charset="0"/>
              <a:buNone/>
            </a:pPr>
            <a:endParaRPr lang="it-IT" altLang="it-IT" b="1" i="1" dirty="0" smtClean="0">
              <a:solidFill>
                <a:srgbClr val="002060"/>
              </a:solidFill>
              <a:latin typeface="Century Gothic (Corpo)"/>
            </a:endParaRPr>
          </a:p>
        </p:txBody>
      </p:sp>
      <p:pic>
        <p:nvPicPr>
          <p:cNvPr id="11268" name="Picture 3" descr="logo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523325"/>
            <a:ext cx="514350" cy="513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4"/>
          <p:cNvSpPr txBox="1">
            <a:spLocks noChangeArrowheads="1"/>
          </p:cNvSpPr>
          <p:nvPr/>
        </p:nvSpPr>
        <p:spPr bwMode="auto">
          <a:xfrm>
            <a:off x="1258453" y="1168509"/>
            <a:ext cx="64817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defRPr>
            </a:lvl1pPr>
            <a:lvl2pPr marL="742950" indent="-28575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defRPr>
            </a:lvl2pPr>
            <a:lvl3pPr marL="1143000" indent="-22860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defRPr>
            </a:lvl3pPr>
            <a:lvl4pPr marL="1600200" indent="-22860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defRPr>
            </a:lvl4pPr>
            <a:lvl5pPr marL="2057400" indent="-22860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defRPr>
            </a:lvl5pPr>
            <a:lvl6pPr marL="25146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defRPr>
            </a:lvl6pPr>
            <a:lvl7pPr marL="29718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defRPr>
            </a:lvl7pPr>
            <a:lvl8pPr marL="34290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defRPr>
            </a:lvl8pPr>
            <a:lvl9pPr marL="38862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Arial" panose="020B0604020202020204" pitchFamily="34" charset="0"/>
              </a:rPr>
              <a:t>Università degli Studi di Torino			Dipartimento di Culture, </a:t>
            </a:r>
            <a:r>
              <a:rPr kumimoji="0" lang="it-IT" altLang="it-IT"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Arial" panose="020B0604020202020204" pitchFamily="34" charset="0"/>
              </a:rPr>
              <a:t>					Politica </a:t>
            </a:r>
            <a:r>
              <a:rPr kumimoji="0" lang="it-IT" altLang="it-IT"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Arial" panose="020B0604020202020204" pitchFamily="34" charset="0"/>
              </a:rPr>
              <a:t>e Società</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altLang="it-IT"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1" i="0" u="none" strike="noStrike" kern="1200" cap="none" spc="0" normalizeH="0" baseline="0" noProof="0" dirty="0">
                <a:ln>
                  <a:noFill/>
                </a:ln>
                <a:solidFill>
                  <a:srgbClr val="002060"/>
                </a:solidFill>
                <a:effectLst/>
                <a:uLnTx/>
                <a:uFillTx/>
                <a:latin typeface="Calibri Light" panose="020F0302020204030204"/>
                <a:ea typeface="+mn-ea"/>
                <a:cs typeface="Arial" panose="020B0604020202020204" pitchFamily="34" charset="0"/>
              </a:rPr>
              <a:t>Corso di laurea triennale in Servizio Sociale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1" i="0" u="none" strike="noStrike" kern="1200" cap="none" spc="0" normalizeH="0" baseline="0" noProof="0" dirty="0">
                <a:ln>
                  <a:noFill/>
                </a:ln>
                <a:solidFill>
                  <a:srgbClr val="002060"/>
                </a:solidFill>
                <a:effectLst/>
                <a:uLnTx/>
                <a:uFillTx/>
                <a:latin typeface="Calibri Light" panose="020F0302020204030204"/>
                <a:ea typeface="+mn-ea"/>
                <a:cs typeface="Arial" panose="020B0604020202020204" pitchFamily="34" charset="0"/>
              </a:rPr>
              <a:t> Classe L-39</a:t>
            </a:r>
          </a:p>
        </p:txBody>
      </p:sp>
      <p:pic>
        <p:nvPicPr>
          <p:cNvPr id="11270" name="Picture 7"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216" y="544161"/>
            <a:ext cx="4857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Rettangolo 6"/>
          <p:cNvSpPr>
            <a:spLocks noChangeArrowheads="1"/>
          </p:cNvSpPr>
          <p:nvPr/>
        </p:nvSpPr>
        <p:spPr bwMode="auto">
          <a:xfrm>
            <a:off x="3986214" y="5255107"/>
            <a:ext cx="10262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prstClr val="black"/>
                </a:solidFill>
                <a:effectLst/>
                <a:uLnTx/>
                <a:uFillTx/>
                <a:latin typeface="Times New Roman" pitchFamily="18" charset="0"/>
                <a:ea typeface="+mn-ea"/>
                <a:cs typeface="+mn-cs"/>
              </a:rPr>
              <a:t>A.A. 2020/21</a:t>
            </a:r>
            <a:endParaRPr kumimoji="0" lang="it-IT" altLang="it-IT"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pic>
        <p:nvPicPr>
          <p:cNvPr id="11272" name="Picture 11" descr="http://thechicagoschoolreviews.com/wp-content/uploads/2013/10/Social-Group-word-cloud-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7982" y="3233739"/>
            <a:ext cx="3761185" cy="1674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8387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3AAEEB7-370C-4CD1-84ED-44A96922B98A}" type="slidenum">
              <a:rPr lang="it-IT" smtClean="0"/>
              <a:pPr/>
              <a:t>10</a:t>
            </a:fld>
            <a:endParaRPr lang="it-IT"/>
          </a:p>
        </p:txBody>
      </p:sp>
      <p:sp>
        <p:nvSpPr>
          <p:cNvPr id="16" name="CasellaDiTesto 15"/>
          <p:cNvSpPr txBox="1"/>
          <p:nvPr/>
        </p:nvSpPr>
        <p:spPr>
          <a:xfrm>
            <a:off x="539552" y="1916832"/>
            <a:ext cx="1224136" cy="369332"/>
          </a:xfrm>
          <a:prstGeom prst="rect">
            <a:avLst/>
          </a:prstGeom>
          <a:noFill/>
        </p:spPr>
        <p:txBody>
          <a:bodyPr wrap="square" rtlCol="0">
            <a:spAutoFit/>
          </a:bodyPr>
          <a:lstStyle/>
          <a:p>
            <a:pPr algn="ctr"/>
            <a:r>
              <a:rPr lang="it-IT" dirty="0" smtClean="0"/>
              <a:t>STRATEGIE</a:t>
            </a:r>
            <a:endParaRPr lang="it-IT" dirty="0"/>
          </a:p>
        </p:txBody>
      </p:sp>
      <p:sp>
        <p:nvSpPr>
          <p:cNvPr id="17" name="CasellaDiTesto 16"/>
          <p:cNvSpPr txBox="1"/>
          <p:nvPr/>
        </p:nvSpPr>
        <p:spPr>
          <a:xfrm>
            <a:off x="2267744" y="1628800"/>
            <a:ext cx="1656184" cy="923330"/>
          </a:xfrm>
          <a:prstGeom prst="rect">
            <a:avLst/>
          </a:prstGeom>
          <a:noFill/>
        </p:spPr>
        <p:txBody>
          <a:bodyPr wrap="square" rtlCol="0">
            <a:spAutoFit/>
          </a:bodyPr>
          <a:lstStyle/>
          <a:p>
            <a:pPr algn="ctr"/>
            <a:r>
              <a:rPr lang="it-IT" b="1" dirty="0" smtClean="0"/>
              <a:t>ATTRIBUZIONI</a:t>
            </a:r>
          </a:p>
          <a:p>
            <a:pPr algn="ctr"/>
            <a:r>
              <a:rPr lang="it-IT" dirty="0" smtClean="0"/>
              <a:t>(Jones e </a:t>
            </a:r>
            <a:r>
              <a:rPr lang="it-IT" dirty="0" err="1" smtClean="0"/>
              <a:t>Nisbett</a:t>
            </a:r>
            <a:r>
              <a:rPr lang="it-IT" dirty="0" smtClean="0"/>
              <a:t>, 1972)</a:t>
            </a:r>
            <a:endParaRPr lang="it-IT" dirty="0"/>
          </a:p>
        </p:txBody>
      </p:sp>
      <p:sp>
        <p:nvSpPr>
          <p:cNvPr id="18" name="CasellaDiTesto 17"/>
          <p:cNvSpPr txBox="1"/>
          <p:nvPr/>
        </p:nvSpPr>
        <p:spPr>
          <a:xfrm>
            <a:off x="4427984" y="1268760"/>
            <a:ext cx="4572000" cy="646331"/>
          </a:xfrm>
          <a:prstGeom prst="rect">
            <a:avLst/>
          </a:prstGeom>
          <a:noFill/>
        </p:spPr>
        <p:txBody>
          <a:bodyPr wrap="square" rtlCol="0">
            <a:spAutoFit/>
          </a:bodyPr>
          <a:lstStyle/>
          <a:p>
            <a:pPr algn="ctr"/>
            <a:r>
              <a:rPr lang="it-IT" dirty="0" smtClean="0"/>
              <a:t>L’</a:t>
            </a:r>
            <a:r>
              <a:rPr lang="it-IT" b="1" dirty="0" smtClean="0">
                <a:solidFill>
                  <a:schemeClr val="accent6">
                    <a:lumMod val="75000"/>
                  </a:schemeClr>
                </a:solidFill>
              </a:rPr>
              <a:t>attore sociale </a:t>
            </a:r>
            <a:r>
              <a:rPr lang="it-IT" dirty="0" smtClean="0"/>
              <a:t>attribuirà il proprio comportamento a fattori </a:t>
            </a:r>
            <a:r>
              <a:rPr lang="it-IT" b="1" dirty="0" smtClean="0">
                <a:solidFill>
                  <a:schemeClr val="accent6">
                    <a:lumMod val="75000"/>
                  </a:schemeClr>
                </a:solidFill>
              </a:rPr>
              <a:t>situazionali</a:t>
            </a:r>
            <a:r>
              <a:rPr lang="it-IT" dirty="0" smtClean="0"/>
              <a:t> </a:t>
            </a:r>
            <a:endParaRPr lang="it-IT" dirty="0"/>
          </a:p>
        </p:txBody>
      </p:sp>
      <p:sp>
        <p:nvSpPr>
          <p:cNvPr id="19" name="CasellaDiTesto 18"/>
          <p:cNvSpPr txBox="1"/>
          <p:nvPr/>
        </p:nvSpPr>
        <p:spPr>
          <a:xfrm>
            <a:off x="4572000" y="2132856"/>
            <a:ext cx="4572000" cy="923330"/>
          </a:xfrm>
          <a:prstGeom prst="rect">
            <a:avLst/>
          </a:prstGeom>
          <a:noFill/>
        </p:spPr>
        <p:txBody>
          <a:bodyPr wrap="square" rtlCol="0">
            <a:spAutoFit/>
          </a:bodyPr>
          <a:lstStyle/>
          <a:p>
            <a:pPr algn="ctr"/>
            <a:r>
              <a:rPr lang="it-IT" dirty="0" smtClean="0"/>
              <a:t>L’</a:t>
            </a:r>
            <a:r>
              <a:rPr lang="it-IT" b="1" dirty="0" smtClean="0">
                <a:solidFill>
                  <a:schemeClr val="accent6">
                    <a:lumMod val="75000"/>
                  </a:schemeClr>
                </a:solidFill>
              </a:rPr>
              <a:t>osservatore </a:t>
            </a:r>
            <a:r>
              <a:rPr lang="it-IT" dirty="0" smtClean="0"/>
              <a:t>spiegherà il comportamento osservato in termini di caratteristiche </a:t>
            </a:r>
            <a:r>
              <a:rPr lang="it-IT" b="1" dirty="0" err="1" smtClean="0">
                <a:solidFill>
                  <a:schemeClr val="accent6">
                    <a:lumMod val="75000"/>
                  </a:schemeClr>
                </a:solidFill>
              </a:rPr>
              <a:t>disposizionali</a:t>
            </a:r>
            <a:r>
              <a:rPr lang="it-IT" dirty="0" smtClean="0"/>
              <a:t> </a:t>
            </a:r>
            <a:endParaRPr lang="it-IT" dirty="0"/>
          </a:p>
        </p:txBody>
      </p:sp>
      <p:cxnSp>
        <p:nvCxnSpPr>
          <p:cNvPr id="21" name="Connettore 2 20"/>
          <p:cNvCxnSpPr>
            <a:stCxn id="16" idx="3"/>
            <a:endCxn id="17" idx="1"/>
          </p:cNvCxnSpPr>
          <p:nvPr/>
        </p:nvCxnSpPr>
        <p:spPr>
          <a:xfrm flipV="1">
            <a:off x="1763688" y="2090465"/>
            <a:ext cx="504056" cy="110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ettangolo 21"/>
          <p:cNvSpPr/>
          <p:nvPr/>
        </p:nvSpPr>
        <p:spPr>
          <a:xfrm>
            <a:off x="4067944" y="764704"/>
            <a:ext cx="571797" cy="2554545"/>
          </a:xfrm>
          <a:prstGeom prst="rect">
            <a:avLst/>
          </a:prstGeom>
          <a:noFill/>
        </p:spPr>
        <p:txBody>
          <a:bodyPr wrap="square" lIns="91440" tIns="45720" rIns="91440" bIns="45720">
            <a:spAutoFit/>
          </a:bodyPr>
          <a:lstStyle/>
          <a:p>
            <a:pPr algn="ctr"/>
            <a:r>
              <a:rPr lang="it-IT" sz="1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it-IT" sz="160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2" name="Rettangolo 31"/>
          <p:cNvSpPr/>
          <p:nvPr/>
        </p:nvSpPr>
        <p:spPr>
          <a:xfrm>
            <a:off x="467544" y="3933056"/>
            <a:ext cx="2808312" cy="1200329"/>
          </a:xfrm>
          <a:prstGeom prst="rect">
            <a:avLst/>
          </a:prstGeom>
        </p:spPr>
        <p:txBody>
          <a:bodyPr wrap="square">
            <a:spAutoFit/>
          </a:bodyPr>
          <a:lstStyle/>
          <a:p>
            <a:pPr algn="ctr"/>
            <a:r>
              <a:rPr lang="it-IT" b="1" dirty="0" smtClean="0"/>
              <a:t>Motivi</a:t>
            </a:r>
            <a:r>
              <a:rPr lang="it-IT" dirty="0" smtClean="0"/>
              <a:t> per cui siamo inclini </a:t>
            </a:r>
          </a:p>
          <a:p>
            <a:pPr algn="ctr"/>
            <a:r>
              <a:rPr lang="it-IT" dirty="0" smtClean="0"/>
              <a:t>a spiegare i nostri</a:t>
            </a:r>
          </a:p>
          <a:p>
            <a:pPr algn="ctr"/>
            <a:r>
              <a:rPr lang="it-IT" dirty="0" smtClean="0"/>
              <a:t>comportamenti ricorrendo </a:t>
            </a:r>
          </a:p>
          <a:p>
            <a:pPr algn="ctr"/>
            <a:r>
              <a:rPr lang="it-IT" dirty="0" smtClean="0"/>
              <a:t>a fattori situazionali</a:t>
            </a:r>
            <a:endParaRPr lang="it-IT" dirty="0"/>
          </a:p>
        </p:txBody>
      </p:sp>
      <p:sp>
        <p:nvSpPr>
          <p:cNvPr id="33" name="Rettangolo 32"/>
          <p:cNvSpPr/>
          <p:nvPr/>
        </p:nvSpPr>
        <p:spPr>
          <a:xfrm>
            <a:off x="4788024" y="3717032"/>
            <a:ext cx="3888432" cy="369332"/>
          </a:xfrm>
          <a:prstGeom prst="rect">
            <a:avLst/>
          </a:prstGeom>
        </p:spPr>
        <p:txBody>
          <a:bodyPr wrap="square">
            <a:spAutoFit/>
          </a:bodyPr>
          <a:lstStyle/>
          <a:p>
            <a:pPr algn="ctr"/>
            <a:r>
              <a:rPr lang="it-IT" dirty="0" smtClean="0"/>
              <a:t>SALIENZA PERCETTIVA</a:t>
            </a:r>
            <a:endParaRPr lang="it-IT" dirty="0"/>
          </a:p>
        </p:txBody>
      </p:sp>
      <p:sp>
        <p:nvSpPr>
          <p:cNvPr id="34" name="Rettangolo 33"/>
          <p:cNvSpPr/>
          <p:nvPr/>
        </p:nvSpPr>
        <p:spPr>
          <a:xfrm>
            <a:off x="4716016" y="4365104"/>
            <a:ext cx="4030719" cy="369332"/>
          </a:xfrm>
          <a:prstGeom prst="rect">
            <a:avLst/>
          </a:prstGeom>
        </p:spPr>
        <p:txBody>
          <a:bodyPr wrap="none">
            <a:spAutoFit/>
          </a:bodyPr>
          <a:lstStyle/>
          <a:p>
            <a:pPr algn="ctr"/>
            <a:r>
              <a:rPr lang="it-IT" dirty="0" smtClean="0"/>
              <a:t>MAGGIORE QUANTITÀ </a:t>
            </a:r>
            <a:r>
              <a:rPr lang="it-IT" dirty="0" err="1" smtClean="0"/>
              <a:t>DI</a:t>
            </a:r>
            <a:r>
              <a:rPr lang="it-IT" dirty="0" smtClean="0"/>
              <a:t> INFORMAZIONI</a:t>
            </a:r>
            <a:endParaRPr lang="it-IT" dirty="0"/>
          </a:p>
        </p:txBody>
      </p:sp>
      <p:sp>
        <p:nvSpPr>
          <p:cNvPr id="36" name="Rettangolo 35"/>
          <p:cNvSpPr/>
          <p:nvPr/>
        </p:nvSpPr>
        <p:spPr>
          <a:xfrm>
            <a:off x="4860032" y="5085184"/>
            <a:ext cx="3816424" cy="369332"/>
          </a:xfrm>
          <a:prstGeom prst="rect">
            <a:avLst/>
          </a:prstGeom>
        </p:spPr>
        <p:txBody>
          <a:bodyPr wrap="square">
            <a:spAutoFit/>
          </a:bodyPr>
          <a:lstStyle/>
          <a:p>
            <a:pPr algn="ctr"/>
            <a:r>
              <a:rPr lang="it-IT" dirty="0" smtClean="0"/>
              <a:t>FATTORI LINGUISTICI</a:t>
            </a:r>
            <a:endParaRPr lang="it-IT" dirty="0"/>
          </a:p>
        </p:txBody>
      </p:sp>
      <p:cxnSp>
        <p:nvCxnSpPr>
          <p:cNvPr id="38" name="Connettore 2 37"/>
          <p:cNvCxnSpPr>
            <a:stCxn id="32" idx="3"/>
            <a:endCxn id="33" idx="1"/>
          </p:cNvCxnSpPr>
          <p:nvPr/>
        </p:nvCxnSpPr>
        <p:spPr>
          <a:xfrm flipV="1">
            <a:off x="3275856" y="3901698"/>
            <a:ext cx="1512168" cy="631523"/>
          </a:xfrm>
          <a:prstGeom prst="straightConnector1">
            <a:avLst/>
          </a:prstGeom>
          <a:ln w="254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Connettore 2 41"/>
          <p:cNvCxnSpPr>
            <a:stCxn id="32" idx="3"/>
            <a:endCxn id="34" idx="1"/>
          </p:cNvCxnSpPr>
          <p:nvPr/>
        </p:nvCxnSpPr>
        <p:spPr>
          <a:xfrm>
            <a:off x="3275856" y="4533221"/>
            <a:ext cx="1440160" cy="16549"/>
          </a:xfrm>
          <a:prstGeom prst="straightConnector1">
            <a:avLst/>
          </a:prstGeom>
          <a:ln w="254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ttore 2 45"/>
          <p:cNvCxnSpPr>
            <a:stCxn id="32" idx="3"/>
            <a:endCxn id="36" idx="1"/>
          </p:cNvCxnSpPr>
          <p:nvPr/>
        </p:nvCxnSpPr>
        <p:spPr>
          <a:xfrm>
            <a:off x="3275856" y="4533221"/>
            <a:ext cx="1584176" cy="736629"/>
          </a:xfrm>
          <a:prstGeom prst="straightConnector1">
            <a:avLst/>
          </a:prstGeom>
          <a:ln w="254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1497611"/>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3AAEEB7-370C-4CD1-84ED-44A96922B98A}" type="slidenum">
              <a:rPr lang="it-IT" smtClean="0"/>
              <a:pPr/>
              <a:t>11</a:t>
            </a:fld>
            <a:endParaRPr lang="it-IT"/>
          </a:p>
        </p:txBody>
      </p:sp>
      <p:sp>
        <p:nvSpPr>
          <p:cNvPr id="20" name="Rettangolo 19"/>
          <p:cNvSpPr/>
          <p:nvPr/>
        </p:nvSpPr>
        <p:spPr>
          <a:xfrm>
            <a:off x="1187624" y="764704"/>
            <a:ext cx="6696744" cy="646331"/>
          </a:xfrm>
          <a:prstGeom prst="rect">
            <a:avLst/>
          </a:prstGeom>
        </p:spPr>
        <p:txBody>
          <a:bodyPr wrap="square">
            <a:spAutoFit/>
          </a:bodyPr>
          <a:lstStyle/>
          <a:p>
            <a:pPr algn="ctr"/>
            <a:r>
              <a:rPr lang="it-IT" dirty="0" smtClean="0"/>
              <a:t>Si cercano conferme alle proprie credenze anche nel caso in cui queste siano negative</a:t>
            </a:r>
            <a:endParaRPr lang="it-IT" dirty="0"/>
          </a:p>
        </p:txBody>
      </p:sp>
      <p:sp>
        <p:nvSpPr>
          <p:cNvPr id="23" name="Rettangolo 22"/>
          <p:cNvSpPr/>
          <p:nvPr/>
        </p:nvSpPr>
        <p:spPr>
          <a:xfrm>
            <a:off x="3275856" y="1988840"/>
            <a:ext cx="2716449" cy="646331"/>
          </a:xfrm>
          <a:prstGeom prst="rect">
            <a:avLst/>
          </a:prstGeom>
        </p:spPr>
        <p:txBody>
          <a:bodyPr wrap="none">
            <a:spAutoFit/>
          </a:bodyPr>
          <a:lstStyle/>
          <a:p>
            <a:pPr algn="ctr"/>
            <a:r>
              <a:rPr lang="it-IT" b="1" dirty="0" smtClean="0"/>
              <a:t>Teoria della verifica del Sé </a:t>
            </a:r>
          </a:p>
          <a:p>
            <a:pPr algn="ctr"/>
            <a:r>
              <a:rPr lang="it-IT" dirty="0" smtClean="0"/>
              <a:t>(</a:t>
            </a:r>
            <a:r>
              <a:rPr lang="it-IT" dirty="0" err="1" smtClean="0"/>
              <a:t>Swann</a:t>
            </a:r>
            <a:r>
              <a:rPr lang="it-IT" dirty="0" smtClean="0"/>
              <a:t>, 1983)</a:t>
            </a:r>
            <a:endParaRPr lang="it-IT" dirty="0"/>
          </a:p>
        </p:txBody>
      </p:sp>
      <p:sp>
        <p:nvSpPr>
          <p:cNvPr id="25" name="CasellaDiTesto 24"/>
          <p:cNvSpPr txBox="1">
            <a:spLocks noChangeArrowheads="1"/>
          </p:cNvSpPr>
          <p:nvPr/>
        </p:nvSpPr>
        <p:spPr bwMode="auto">
          <a:xfrm>
            <a:off x="1259632" y="3356992"/>
            <a:ext cx="2808312" cy="2554545"/>
          </a:xfrm>
          <a:prstGeom prst="rect">
            <a:avLst/>
          </a:prstGeom>
          <a:noFill/>
          <a:ln w="9525">
            <a:solidFill>
              <a:schemeClr val="accent5">
                <a:lumMod val="75000"/>
              </a:schemeClr>
            </a:solidFill>
            <a:miter lim="800000"/>
            <a:headEnd/>
            <a:tailEnd/>
          </a:ln>
        </p:spPr>
        <p:txBody>
          <a:bodyPr wrap="square">
            <a:spAutoFit/>
          </a:bodyPr>
          <a:lstStyle/>
          <a:p>
            <a:pPr algn="ctr"/>
            <a:r>
              <a:rPr lang="it-IT" sz="2000" dirty="0"/>
              <a:t>Chi riceve una valutazione in linea con le credenze possedute non modifica la propria </a:t>
            </a:r>
            <a:r>
              <a:rPr lang="it-IT" sz="2000" dirty="0" smtClean="0"/>
              <a:t>condotta </a:t>
            </a:r>
          </a:p>
          <a:p>
            <a:pPr algn="ctr"/>
            <a:endParaRPr lang="it-IT" sz="2000" dirty="0" smtClean="0"/>
          </a:p>
          <a:p>
            <a:pPr algn="ctr"/>
            <a:r>
              <a:rPr lang="it-IT" sz="2000" dirty="0" smtClean="0"/>
              <a:t>(</a:t>
            </a:r>
            <a:r>
              <a:rPr lang="it-IT" sz="2000" dirty="0" err="1" smtClean="0"/>
              <a:t>Swann</a:t>
            </a:r>
            <a:r>
              <a:rPr lang="it-IT" sz="2000" dirty="0" smtClean="0"/>
              <a:t> e </a:t>
            </a:r>
            <a:r>
              <a:rPr lang="it-IT" sz="2000" dirty="0" err="1" smtClean="0"/>
              <a:t>Read</a:t>
            </a:r>
            <a:r>
              <a:rPr lang="it-IT" sz="2000" dirty="0" smtClean="0"/>
              <a:t>, 1981)</a:t>
            </a:r>
          </a:p>
          <a:p>
            <a:pPr algn="ctr"/>
            <a:endParaRPr lang="it-IT" sz="2000" dirty="0"/>
          </a:p>
        </p:txBody>
      </p:sp>
      <p:sp>
        <p:nvSpPr>
          <p:cNvPr id="27" name="CasellaDiTesto 26"/>
          <p:cNvSpPr txBox="1">
            <a:spLocks noChangeArrowheads="1"/>
          </p:cNvSpPr>
          <p:nvPr/>
        </p:nvSpPr>
        <p:spPr bwMode="auto">
          <a:xfrm>
            <a:off x="5220072" y="3356992"/>
            <a:ext cx="2808312" cy="2862322"/>
          </a:xfrm>
          <a:prstGeom prst="rect">
            <a:avLst/>
          </a:prstGeom>
          <a:noFill/>
          <a:ln w="9525">
            <a:solidFill>
              <a:schemeClr val="accent5">
                <a:lumMod val="75000"/>
              </a:schemeClr>
            </a:solidFill>
            <a:miter lim="800000"/>
            <a:headEnd/>
            <a:tailEnd/>
          </a:ln>
        </p:spPr>
        <p:txBody>
          <a:bodyPr wrap="square">
            <a:spAutoFit/>
          </a:bodyPr>
          <a:lstStyle/>
          <a:p>
            <a:pPr algn="ctr"/>
            <a:r>
              <a:rPr lang="it-IT" sz="2000" dirty="0" smtClean="0"/>
              <a:t>Gli individui che si valutano negativamente preferiscono interagire con chi li valuta in termini negativi.</a:t>
            </a:r>
          </a:p>
          <a:p>
            <a:pPr algn="ctr"/>
            <a:endParaRPr lang="it-IT" sz="2000" dirty="0" smtClean="0"/>
          </a:p>
          <a:p>
            <a:pPr algn="ctr"/>
            <a:r>
              <a:rPr lang="it-IT" sz="2000" dirty="0" smtClean="0"/>
              <a:t>(</a:t>
            </a:r>
            <a:r>
              <a:rPr lang="it-IT" sz="2000" dirty="0" err="1" smtClean="0"/>
              <a:t>Swann</a:t>
            </a:r>
            <a:r>
              <a:rPr lang="it-IT" sz="2000" dirty="0" smtClean="0"/>
              <a:t>, </a:t>
            </a:r>
            <a:r>
              <a:rPr lang="it-IT" sz="2000" dirty="0" err="1" smtClean="0"/>
              <a:t>Pelham</a:t>
            </a:r>
            <a:r>
              <a:rPr lang="it-IT" sz="2000" dirty="0" smtClean="0"/>
              <a:t> e </a:t>
            </a:r>
            <a:r>
              <a:rPr lang="it-IT" sz="2000" dirty="0" err="1" smtClean="0"/>
              <a:t>Krull</a:t>
            </a:r>
            <a:r>
              <a:rPr lang="it-IT" sz="2000" dirty="0" smtClean="0"/>
              <a:t>, 1989)</a:t>
            </a:r>
          </a:p>
          <a:p>
            <a:pPr algn="ctr"/>
            <a:endParaRPr lang="it-IT" sz="2000" dirty="0"/>
          </a:p>
        </p:txBody>
      </p:sp>
      <p:cxnSp>
        <p:nvCxnSpPr>
          <p:cNvPr id="29" name="Connettore 2 28"/>
          <p:cNvCxnSpPr>
            <a:stCxn id="23" idx="2"/>
            <a:endCxn id="25" idx="0"/>
          </p:cNvCxnSpPr>
          <p:nvPr/>
        </p:nvCxnSpPr>
        <p:spPr>
          <a:xfrm flipH="1">
            <a:off x="2663788" y="2635171"/>
            <a:ext cx="1970293" cy="721821"/>
          </a:xfrm>
          <a:prstGeom prst="straightConnector1">
            <a:avLst/>
          </a:prstGeom>
          <a:ln w="254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ttore 2 30"/>
          <p:cNvCxnSpPr>
            <a:stCxn id="23" idx="2"/>
            <a:endCxn id="27" idx="0"/>
          </p:cNvCxnSpPr>
          <p:nvPr/>
        </p:nvCxnSpPr>
        <p:spPr>
          <a:xfrm>
            <a:off x="4634081" y="2635171"/>
            <a:ext cx="1990147" cy="721821"/>
          </a:xfrm>
          <a:prstGeom prst="straightConnector1">
            <a:avLst/>
          </a:prstGeom>
          <a:ln w="254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5" name="Freccia bidirezionale verticale 34"/>
          <p:cNvSpPr/>
          <p:nvPr/>
        </p:nvSpPr>
        <p:spPr>
          <a:xfrm>
            <a:off x="4499992" y="1484784"/>
            <a:ext cx="216024" cy="432048"/>
          </a:xfrm>
          <a:prstGeom prst="upDown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145670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1+#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1+#ppt_w/2"/>
                                          </p:val>
                                        </p:tav>
                                        <p:tav tm="100000">
                                          <p:val>
                                            <p:strVal val="#ppt_x"/>
                                          </p:val>
                                        </p:tav>
                                      </p:tavLst>
                                    </p:anim>
                                    <p:anim calcmode="lin" valueType="num">
                                      <p:cBhvr additive="base">
                                        <p:cTn id="12"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914400"/>
            <a:ext cx="7772400" cy="1143000"/>
          </a:xfrm>
        </p:spPr>
        <p:txBody>
          <a:bodyPr>
            <a:normAutofit fontScale="90000"/>
          </a:bodyPr>
          <a:lstStyle/>
          <a:p>
            <a:pPr eaLnBrk="1" hangingPunct="1"/>
            <a:r>
              <a:rPr lang="it-IT" smtClean="0"/>
              <a:t>Dimensioni del sé implicate nelle diverse componenti del processo di autoregolazione</a:t>
            </a:r>
          </a:p>
        </p:txBody>
      </p:sp>
      <p:sp>
        <p:nvSpPr>
          <p:cNvPr id="37891" name="Rectangle 3"/>
          <p:cNvSpPr>
            <a:spLocks noGrp="1" noChangeArrowheads="1"/>
          </p:cNvSpPr>
          <p:nvPr>
            <p:ph idx="1"/>
          </p:nvPr>
        </p:nvSpPr>
        <p:spPr/>
        <p:txBody>
          <a:bodyPr/>
          <a:lstStyle/>
          <a:p>
            <a:pPr eaLnBrk="1" hangingPunct="1"/>
            <a:endParaRPr lang="it-IT" smtClean="0"/>
          </a:p>
          <a:p>
            <a:pPr eaLnBrk="1" hangingPunct="1"/>
            <a:endParaRPr lang="it-IT" smtClean="0"/>
          </a:p>
        </p:txBody>
      </p:sp>
      <p:sp>
        <p:nvSpPr>
          <p:cNvPr id="37892" name="Text Box 4"/>
          <p:cNvSpPr txBox="1">
            <a:spLocks noChangeArrowheads="1"/>
          </p:cNvSpPr>
          <p:nvPr/>
        </p:nvSpPr>
        <p:spPr bwMode="auto">
          <a:xfrm>
            <a:off x="0" y="2860675"/>
            <a:ext cx="2989263" cy="2320925"/>
          </a:xfrm>
          <a:prstGeom prst="rect">
            <a:avLst/>
          </a:prstGeom>
          <a:noFill/>
          <a:ln w="38100">
            <a:solidFill>
              <a:schemeClr val="accent2"/>
            </a:solidFill>
            <a:miter lim="800000"/>
            <a:headEnd/>
            <a:tailEnd/>
          </a:ln>
        </p:spPr>
        <p:txBody>
          <a:bodyPr wrap="none">
            <a:spAutoFit/>
          </a:bodyPr>
          <a:lstStyle/>
          <a:p>
            <a:pPr marL="457200" indent="-457200"/>
            <a:r>
              <a:rPr lang="it-IT" b="1" i="1" dirty="0"/>
              <a:t>Definizione-selezione </a:t>
            </a:r>
          </a:p>
          <a:p>
            <a:pPr marL="457200" indent="-457200"/>
            <a:r>
              <a:rPr lang="it-IT" b="1" i="1" dirty="0"/>
              <a:t>degli scopi</a:t>
            </a:r>
          </a:p>
          <a:p>
            <a:pPr marL="457200" indent="-457200">
              <a:buFontTx/>
              <a:buChar char="•"/>
            </a:pPr>
            <a:r>
              <a:rPr lang="it-IT" dirty="0"/>
              <a:t>Sé operativi</a:t>
            </a:r>
          </a:p>
          <a:p>
            <a:pPr marL="457200" indent="-457200">
              <a:buFontTx/>
              <a:buChar char="•"/>
            </a:pPr>
            <a:r>
              <a:rPr lang="it-IT" dirty="0"/>
              <a:t>Sé possibili</a:t>
            </a:r>
          </a:p>
          <a:p>
            <a:pPr marL="457200" indent="-457200">
              <a:buFontTx/>
              <a:buChar char="•"/>
            </a:pPr>
            <a:r>
              <a:rPr lang="it-IT" dirty="0"/>
              <a:t>Presentazione</a:t>
            </a:r>
          </a:p>
          <a:p>
            <a:pPr marL="457200" indent="-457200">
              <a:buFontTx/>
              <a:buChar char="•"/>
            </a:pPr>
            <a:r>
              <a:rPr lang="it-IT" dirty="0"/>
              <a:t>Espressione del sé</a:t>
            </a:r>
          </a:p>
        </p:txBody>
      </p:sp>
      <p:sp>
        <p:nvSpPr>
          <p:cNvPr id="37893" name="Text Box 5"/>
          <p:cNvSpPr txBox="1">
            <a:spLocks noChangeArrowheads="1"/>
          </p:cNvSpPr>
          <p:nvPr/>
        </p:nvSpPr>
        <p:spPr bwMode="auto">
          <a:xfrm>
            <a:off x="3259138" y="2895600"/>
            <a:ext cx="2836862" cy="1938992"/>
          </a:xfrm>
          <a:prstGeom prst="rect">
            <a:avLst/>
          </a:prstGeom>
          <a:noFill/>
          <a:ln w="38100">
            <a:solidFill>
              <a:schemeClr val="accent2"/>
            </a:solidFill>
            <a:miter lim="800000"/>
            <a:headEnd/>
            <a:tailEnd/>
          </a:ln>
        </p:spPr>
        <p:txBody>
          <a:bodyPr>
            <a:spAutoFit/>
          </a:bodyPr>
          <a:lstStyle/>
          <a:p>
            <a:pPr marL="457200" indent="-457200"/>
            <a:r>
              <a:rPr lang="it-IT" b="1" i="1" dirty="0"/>
              <a:t>Definizione dei piani strategici</a:t>
            </a:r>
          </a:p>
          <a:p>
            <a:r>
              <a:rPr lang="it-IT" dirty="0"/>
              <a:t>Schemi di sé</a:t>
            </a:r>
          </a:p>
          <a:p>
            <a:r>
              <a:rPr lang="it-IT" dirty="0"/>
              <a:t>Discrepanze tra le dimensioni del sé</a:t>
            </a:r>
          </a:p>
        </p:txBody>
      </p:sp>
      <p:sp>
        <p:nvSpPr>
          <p:cNvPr id="37894" name="Text Box 6"/>
          <p:cNvSpPr txBox="1">
            <a:spLocks noChangeArrowheads="1"/>
          </p:cNvSpPr>
          <p:nvPr/>
        </p:nvSpPr>
        <p:spPr bwMode="auto">
          <a:xfrm>
            <a:off x="6383338" y="2895600"/>
            <a:ext cx="2760662" cy="2320925"/>
          </a:xfrm>
          <a:prstGeom prst="rect">
            <a:avLst/>
          </a:prstGeom>
          <a:noFill/>
          <a:ln w="38100">
            <a:solidFill>
              <a:schemeClr val="accent2"/>
            </a:solidFill>
            <a:miter lim="800000"/>
            <a:headEnd/>
            <a:tailEnd/>
          </a:ln>
        </p:spPr>
        <p:txBody>
          <a:bodyPr>
            <a:spAutoFit/>
          </a:bodyPr>
          <a:lstStyle/>
          <a:p>
            <a:pPr marL="457200" indent="-457200"/>
            <a:r>
              <a:rPr lang="it-IT" b="1" i="1" dirty="0"/>
              <a:t>Osservazione</a:t>
            </a:r>
          </a:p>
          <a:p>
            <a:pPr marL="457200" indent="-457200"/>
            <a:r>
              <a:rPr lang="it-IT" b="1" i="1" dirty="0"/>
              <a:t>valutazione</a:t>
            </a:r>
          </a:p>
          <a:p>
            <a:r>
              <a:rPr lang="it-IT" dirty="0"/>
              <a:t>Consapevolezza</a:t>
            </a:r>
          </a:p>
          <a:p>
            <a:r>
              <a:rPr lang="it-IT" dirty="0"/>
              <a:t>Confronto con gli standard interni/esterni</a:t>
            </a:r>
          </a:p>
        </p:txBody>
      </p:sp>
      <p:sp>
        <p:nvSpPr>
          <p:cNvPr id="37895" name="Text Box 7"/>
          <p:cNvSpPr txBox="1">
            <a:spLocks noChangeArrowheads="1"/>
          </p:cNvSpPr>
          <p:nvPr/>
        </p:nvSpPr>
        <p:spPr bwMode="auto">
          <a:xfrm>
            <a:off x="288925" y="6137275"/>
            <a:ext cx="2941638" cy="457200"/>
          </a:xfrm>
          <a:prstGeom prst="rect">
            <a:avLst/>
          </a:prstGeom>
          <a:noFill/>
          <a:ln w="9525">
            <a:noFill/>
            <a:miter lim="800000"/>
            <a:headEnd/>
            <a:tailEnd/>
          </a:ln>
        </p:spPr>
        <p:txBody>
          <a:bodyPr wrap="none">
            <a:spAutoFit/>
          </a:bodyPr>
          <a:lstStyle/>
          <a:p>
            <a:r>
              <a:rPr lang="it-IT"/>
              <a:t>Fonte: Mancini (2001)</a:t>
            </a:r>
          </a:p>
        </p:txBody>
      </p:sp>
      <p:sp>
        <p:nvSpPr>
          <p:cNvPr id="37896" name="AutoShape 8"/>
          <p:cNvSpPr>
            <a:spLocks noChangeArrowheads="1"/>
          </p:cNvSpPr>
          <p:nvPr/>
        </p:nvSpPr>
        <p:spPr bwMode="auto">
          <a:xfrm rot="10800000">
            <a:off x="914400" y="5410200"/>
            <a:ext cx="7086600" cy="228600"/>
          </a:xfrm>
          <a:prstGeom prst="notchedRightArrow">
            <a:avLst>
              <a:gd name="adj1" fmla="val 50000"/>
              <a:gd name="adj2" fmla="val 775000"/>
            </a:avLst>
          </a:prstGeom>
          <a:solidFill>
            <a:srgbClr val="000080"/>
          </a:solidFill>
          <a:ln w="9525">
            <a:solidFill>
              <a:schemeClr val="tx1"/>
            </a:solidFill>
            <a:miter lim="800000"/>
            <a:headEnd/>
            <a:tailEnd/>
          </a:ln>
        </p:spPr>
        <p:txBody>
          <a:bodyPr wrap="none" anchor="ctr"/>
          <a:lstStyle/>
          <a:p>
            <a:endParaRPr lang="it-IT"/>
          </a:p>
        </p:txBody>
      </p:sp>
      <p:sp>
        <p:nvSpPr>
          <p:cNvPr id="37897" name="AutoShape 9"/>
          <p:cNvSpPr>
            <a:spLocks noChangeArrowheads="1"/>
          </p:cNvSpPr>
          <p:nvPr/>
        </p:nvSpPr>
        <p:spPr bwMode="auto">
          <a:xfrm>
            <a:off x="2971800" y="3962400"/>
            <a:ext cx="228600" cy="152400"/>
          </a:xfrm>
          <a:prstGeom prst="homePlate">
            <a:avLst>
              <a:gd name="adj" fmla="val 37500"/>
            </a:avLst>
          </a:prstGeom>
          <a:solidFill>
            <a:schemeClr val="accent2"/>
          </a:solidFill>
          <a:ln w="9525">
            <a:solidFill>
              <a:schemeClr val="tx1"/>
            </a:solidFill>
            <a:miter lim="800000"/>
            <a:headEnd/>
            <a:tailEnd/>
          </a:ln>
        </p:spPr>
        <p:txBody>
          <a:bodyPr wrap="none" anchor="ctr"/>
          <a:lstStyle/>
          <a:p>
            <a:endParaRPr lang="it-IT"/>
          </a:p>
        </p:txBody>
      </p:sp>
      <p:sp>
        <p:nvSpPr>
          <p:cNvPr id="37898" name="AutoShape 10"/>
          <p:cNvSpPr>
            <a:spLocks noChangeArrowheads="1"/>
          </p:cNvSpPr>
          <p:nvPr/>
        </p:nvSpPr>
        <p:spPr bwMode="auto">
          <a:xfrm>
            <a:off x="6096000" y="3962400"/>
            <a:ext cx="228600" cy="152400"/>
          </a:xfrm>
          <a:prstGeom prst="homePlate">
            <a:avLst>
              <a:gd name="adj" fmla="val 37500"/>
            </a:avLst>
          </a:prstGeom>
          <a:solidFill>
            <a:schemeClr val="accent2"/>
          </a:solidFill>
          <a:ln w="9525">
            <a:solidFill>
              <a:schemeClr val="tx1"/>
            </a:solidFill>
            <a:miter lim="800000"/>
            <a:headEnd/>
            <a:tailEnd/>
          </a:ln>
        </p:spPr>
        <p:txBody>
          <a:bodyPr wrap="none" anchor="ctr"/>
          <a:lstStyle/>
          <a:p>
            <a:endParaRPr lang="it-IT"/>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Titolo 1"/>
          <p:cNvSpPr>
            <a:spLocks noGrp="1"/>
          </p:cNvSpPr>
          <p:nvPr>
            <p:ph type="title"/>
          </p:nvPr>
        </p:nvSpPr>
        <p:spPr>
          <a:xfrm>
            <a:off x="685800" y="214313"/>
            <a:ext cx="7772400" cy="1143000"/>
          </a:xfrm>
        </p:spPr>
        <p:txBody>
          <a:bodyPr/>
          <a:lstStyle/>
          <a:p>
            <a:r>
              <a:rPr lang="it-IT" sz="3200" dirty="0" smtClean="0"/>
              <a:t>Teoria cibernetica dell’attenzione rivolta al sé e dell’autoregolazione (da Carver, 1979)</a:t>
            </a:r>
          </a:p>
        </p:txBody>
      </p:sp>
      <p:sp>
        <p:nvSpPr>
          <p:cNvPr id="36867" name="CasellaDiTesto 3"/>
          <p:cNvSpPr txBox="1">
            <a:spLocks noChangeArrowheads="1"/>
          </p:cNvSpPr>
          <p:nvPr/>
        </p:nvSpPr>
        <p:spPr bwMode="auto">
          <a:xfrm>
            <a:off x="3430588" y="1428750"/>
            <a:ext cx="1498600" cy="338138"/>
          </a:xfrm>
          <a:prstGeom prst="rect">
            <a:avLst/>
          </a:prstGeom>
          <a:noFill/>
          <a:ln w="9525">
            <a:noFill/>
            <a:miter lim="800000"/>
            <a:headEnd/>
            <a:tailEnd/>
          </a:ln>
        </p:spPr>
        <p:txBody>
          <a:bodyPr wrap="none">
            <a:spAutoFit/>
          </a:bodyPr>
          <a:lstStyle/>
          <a:p>
            <a:r>
              <a:rPr lang="it-IT" sz="1600"/>
              <a:t>autoregolazione</a:t>
            </a:r>
          </a:p>
        </p:txBody>
      </p:sp>
      <p:sp>
        <p:nvSpPr>
          <p:cNvPr id="5" name="CasellaDiTesto 4"/>
          <p:cNvSpPr txBox="1"/>
          <p:nvPr/>
        </p:nvSpPr>
        <p:spPr>
          <a:xfrm>
            <a:off x="3127375" y="2000250"/>
            <a:ext cx="2087563" cy="338138"/>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defRPr/>
            </a:pPr>
            <a:r>
              <a:rPr lang="it-IT" sz="1600" dirty="0"/>
              <a:t>Focalizzazione su di sé</a:t>
            </a:r>
          </a:p>
        </p:txBody>
      </p:sp>
      <p:sp>
        <p:nvSpPr>
          <p:cNvPr id="6" name="CasellaDiTesto 5"/>
          <p:cNvSpPr txBox="1"/>
          <p:nvPr/>
        </p:nvSpPr>
        <p:spPr>
          <a:xfrm>
            <a:off x="3175000" y="2571750"/>
            <a:ext cx="1968500" cy="58420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ctr">
              <a:defRPr/>
            </a:pPr>
            <a:r>
              <a:rPr lang="it-IT" sz="1600" dirty="0"/>
              <a:t>Tentativo di </a:t>
            </a:r>
          </a:p>
          <a:p>
            <a:pPr>
              <a:defRPr/>
            </a:pPr>
            <a:r>
              <a:rPr lang="it-IT" sz="1600" dirty="0"/>
              <a:t>ridurre la discrepanza</a:t>
            </a:r>
          </a:p>
        </p:txBody>
      </p:sp>
      <p:sp>
        <p:nvSpPr>
          <p:cNvPr id="36870" name="CasellaDiTesto 6"/>
          <p:cNvSpPr txBox="1">
            <a:spLocks noChangeArrowheads="1"/>
          </p:cNvSpPr>
          <p:nvPr/>
        </p:nvSpPr>
        <p:spPr bwMode="auto">
          <a:xfrm>
            <a:off x="3500438" y="3519488"/>
            <a:ext cx="1073150" cy="338137"/>
          </a:xfrm>
          <a:prstGeom prst="rect">
            <a:avLst/>
          </a:prstGeom>
          <a:noFill/>
          <a:ln w="9525">
            <a:noFill/>
            <a:miter lim="800000"/>
            <a:headEnd/>
            <a:tailEnd/>
          </a:ln>
        </p:spPr>
        <p:txBody>
          <a:bodyPr wrap="none">
            <a:spAutoFit/>
          </a:bodyPr>
          <a:lstStyle/>
          <a:p>
            <a:r>
              <a:rPr lang="it-IT" sz="1600"/>
              <a:t>Difficoltà?</a:t>
            </a:r>
          </a:p>
        </p:txBody>
      </p:sp>
      <p:sp>
        <p:nvSpPr>
          <p:cNvPr id="8" name="CasellaDiTesto 7"/>
          <p:cNvSpPr txBox="1"/>
          <p:nvPr/>
        </p:nvSpPr>
        <p:spPr>
          <a:xfrm>
            <a:off x="6500813" y="3286125"/>
            <a:ext cx="1987550" cy="830263"/>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a:defRPr/>
            </a:pPr>
            <a:r>
              <a:rPr lang="it-IT" sz="1600" dirty="0"/>
              <a:t>Completamento di </a:t>
            </a:r>
          </a:p>
          <a:p>
            <a:pPr>
              <a:defRPr/>
            </a:pPr>
            <a:r>
              <a:rPr lang="it-IT" sz="1600" dirty="0"/>
              <a:t>un’efficace riduzione </a:t>
            </a:r>
          </a:p>
          <a:p>
            <a:pPr>
              <a:defRPr/>
            </a:pPr>
            <a:r>
              <a:rPr lang="it-IT" sz="1600" dirty="0"/>
              <a:t>della discrepanza</a:t>
            </a:r>
          </a:p>
        </p:txBody>
      </p:sp>
      <p:sp>
        <p:nvSpPr>
          <p:cNvPr id="36872" name="CasellaDiTesto 8"/>
          <p:cNvSpPr txBox="1">
            <a:spLocks noChangeArrowheads="1"/>
          </p:cNvSpPr>
          <p:nvPr/>
        </p:nvSpPr>
        <p:spPr bwMode="auto">
          <a:xfrm>
            <a:off x="571500" y="5857875"/>
            <a:ext cx="1562100" cy="830263"/>
          </a:xfrm>
          <a:prstGeom prst="rect">
            <a:avLst/>
          </a:prstGeom>
          <a:noFill/>
          <a:ln w="9525">
            <a:noFill/>
            <a:miter lim="800000"/>
            <a:headEnd/>
            <a:tailEnd/>
          </a:ln>
        </p:spPr>
        <p:txBody>
          <a:bodyPr wrap="none">
            <a:spAutoFit/>
          </a:bodyPr>
          <a:lstStyle/>
          <a:p>
            <a:r>
              <a:rPr lang="it-IT" sz="1600"/>
              <a:t>Allontanamento </a:t>
            </a:r>
          </a:p>
          <a:p>
            <a:r>
              <a:rPr lang="it-IT" sz="1600"/>
              <a:t>attraverso il </a:t>
            </a:r>
          </a:p>
          <a:p>
            <a:r>
              <a:rPr lang="it-IT" sz="1600"/>
              <a:t>comportamento</a:t>
            </a:r>
          </a:p>
        </p:txBody>
      </p:sp>
      <p:sp>
        <p:nvSpPr>
          <p:cNvPr id="36873" name="CasellaDiTesto 9"/>
          <p:cNvSpPr txBox="1">
            <a:spLocks noChangeArrowheads="1"/>
          </p:cNvSpPr>
          <p:nvPr/>
        </p:nvSpPr>
        <p:spPr bwMode="auto">
          <a:xfrm>
            <a:off x="3411538" y="5786438"/>
            <a:ext cx="1803400" cy="830262"/>
          </a:xfrm>
          <a:prstGeom prst="rect">
            <a:avLst/>
          </a:prstGeom>
          <a:noFill/>
          <a:ln w="9525">
            <a:noFill/>
            <a:miter lim="800000"/>
            <a:headEnd/>
            <a:tailEnd/>
          </a:ln>
        </p:spPr>
        <p:txBody>
          <a:bodyPr>
            <a:spAutoFit/>
          </a:bodyPr>
          <a:lstStyle/>
          <a:p>
            <a:r>
              <a:rPr lang="it-IT" sz="1600"/>
              <a:t>È possibile</a:t>
            </a:r>
          </a:p>
          <a:p>
            <a:r>
              <a:rPr lang="it-IT" sz="1600"/>
              <a:t> una rinuncia manifesta?</a:t>
            </a:r>
          </a:p>
        </p:txBody>
      </p:sp>
      <p:sp>
        <p:nvSpPr>
          <p:cNvPr id="36874" name="CasellaDiTesto 11"/>
          <p:cNvSpPr txBox="1">
            <a:spLocks noChangeArrowheads="1"/>
          </p:cNvSpPr>
          <p:nvPr/>
        </p:nvSpPr>
        <p:spPr bwMode="auto">
          <a:xfrm>
            <a:off x="6215063" y="6019800"/>
            <a:ext cx="1608137" cy="338138"/>
          </a:xfrm>
          <a:prstGeom prst="rect">
            <a:avLst/>
          </a:prstGeom>
          <a:noFill/>
          <a:ln w="9525">
            <a:noFill/>
            <a:miter lim="800000"/>
            <a:headEnd/>
            <a:tailEnd/>
          </a:ln>
        </p:spPr>
        <p:txBody>
          <a:bodyPr wrap="none">
            <a:spAutoFit/>
          </a:bodyPr>
          <a:lstStyle/>
          <a:p>
            <a:r>
              <a:rPr lang="it-IT" sz="1600"/>
              <a:t>Distacco mentale</a:t>
            </a:r>
          </a:p>
        </p:txBody>
      </p:sp>
      <p:sp>
        <p:nvSpPr>
          <p:cNvPr id="13" name="Ovale 12"/>
          <p:cNvSpPr/>
          <p:nvPr/>
        </p:nvSpPr>
        <p:spPr>
          <a:xfrm>
            <a:off x="3357563" y="1357313"/>
            <a:ext cx="1714500" cy="50006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4" name="Ovale 13"/>
          <p:cNvSpPr/>
          <p:nvPr/>
        </p:nvSpPr>
        <p:spPr>
          <a:xfrm>
            <a:off x="6072188" y="3071813"/>
            <a:ext cx="2571750" cy="1143000"/>
          </a:xfrm>
          <a:prstGeom prst="ellipse">
            <a:avLst/>
          </a:prstGeom>
          <a:noFill/>
          <a:ln>
            <a:solidFill>
              <a:schemeClr val="accent6"/>
            </a:solidFill>
          </a:ln>
        </p:spPr>
        <p:style>
          <a:lnRef idx="2">
            <a:schemeClr val="accent5"/>
          </a:lnRef>
          <a:fillRef idx="1">
            <a:schemeClr val="lt1"/>
          </a:fillRef>
          <a:effectRef idx="0">
            <a:schemeClr val="accent5"/>
          </a:effectRef>
          <a:fontRef idx="minor">
            <a:schemeClr val="dk1"/>
          </a:fontRef>
        </p:style>
        <p:txBody>
          <a:bodyPr anchor="ctr"/>
          <a:lstStyle/>
          <a:p>
            <a:pPr algn="ctr">
              <a:defRPr/>
            </a:pPr>
            <a:endParaRPr lang="it-IT"/>
          </a:p>
        </p:txBody>
      </p:sp>
      <p:sp>
        <p:nvSpPr>
          <p:cNvPr id="15" name="Rombo 14"/>
          <p:cNvSpPr/>
          <p:nvPr/>
        </p:nvSpPr>
        <p:spPr>
          <a:xfrm>
            <a:off x="3500438" y="3214688"/>
            <a:ext cx="1000125" cy="857250"/>
          </a:xfrm>
          <a:prstGeom prst="diamond">
            <a:avLst/>
          </a:prstGeom>
          <a:noFill/>
        </p:spPr>
        <p:style>
          <a:lnRef idx="2">
            <a:schemeClr val="accent1"/>
          </a:lnRef>
          <a:fillRef idx="1">
            <a:schemeClr val="lt1"/>
          </a:fillRef>
          <a:effectRef idx="0">
            <a:schemeClr val="accent1"/>
          </a:effectRef>
          <a:fontRef idx="minor">
            <a:schemeClr val="dk1"/>
          </a:fontRef>
        </p:style>
        <p:txBody>
          <a:bodyPr anchor="ctr"/>
          <a:lstStyle/>
          <a:p>
            <a:pPr algn="ctr">
              <a:defRPr/>
            </a:pPr>
            <a:endParaRPr lang="it-IT"/>
          </a:p>
        </p:txBody>
      </p:sp>
      <p:sp>
        <p:nvSpPr>
          <p:cNvPr id="16" name="Ovale 15"/>
          <p:cNvSpPr/>
          <p:nvPr/>
        </p:nvSpPr>
        <p:spPr>
          <a:xfrm>
            <a:off x="5643563" y="5857875"/>
            <a:ext cx="2714625" cy="714375"/>
          </a:xfrm>
          <a:prstGeom prst="ellipse">
            <a:avLst/>
          </a:prstGeom>
          <a:noFill/>
          <a:ln>
            <a:solidFill>
              <a:schemeClr val="accent6"/>
            </a:solidFill>
          </a:ln>
        </p:spPr>
        <p:style>
          <a:lnRef idx="2">
            <a:schemeClr val="accent5"/>
          </a:lnRef>
          <a:fillRef idx="1">
            <a:schemeClr val="lt1"/>
          </a:fillRef>
          <a:effectRef idx="0">
            <a:schemeClr val="accent5"/>
          </a:effectRef>
          <a:fontRef idx="minor">
            <a:schemeClr val="dk1"/>
          </a:fontRef>
        </p:style>
        <p:txBody>
          <a:bodyPr anchor="ctr"/>
          <a:lstStyle/>
          <a:p>
            <a:pPr algn="ctr">
              <a:defRPr/>
            </a:pPr>
            <a:endParaRPr lang="it-IT"/>
          </a:p>
        </p:txBody>
      </p:sp>
      <p:sp>
        <p:nvSpPr>
          <p:cNvPr id="17" name="Ovale 16"/>
          <p:cNvSpPr/>
          <p:nvPr/>
        </p:nvSpPr>
        <p:spPr>
          <a:xfrm>
            <a:off x="71438" y="5715000"/>
            <a:ext cx="2571750" cy="1000125"/>
          </a:xfrm>
          <a:prstGeom prst="ellipse">
            <a:avLst/>
          </a:prstGeom>
          <a:noFill/>
          <a:ln>
            <a:solidFill>
              <a:schemeClr val="accent6"/>
            </a:solidFill>
          </a:ln>
        </p:spPr>
        <p:style>
          <a:lnRef idx="2">
            <a:schemeClr val="accent5"/>
          </a:lnRef>
          <a:fillRef idx="1">
            <a:schemeClr val="lt1"/>
          </a:fillRef>
          <a:effectRef idx="0">
            <a:schemeClr val="accent5"/>
          </a:effectRef>
          <a:fontRef idx="minor">
            <a:schemeClr val="dk1"/>
          </a:fontRef>
        </p:style>
        <p:txBody>
          <a:bodyPr anchor="ctr"/>
          <a:lstStyle/>
          <a:p>
            <a:pPr algn="ctr">
              <a:defRPr/>
            </a:pPr>
            <a:endParaRPr lang="it-IT"/>
          </a:p>
        </p:txBody>
      </p:sp>
      <p:sp>
        <p:nvSpPr>
          <p:cNvPr id="18" name="CasellaDiTesto 17"/>
          <p:cNvSpPr txBox="1"/>
          <p:nvPr/>
        </p:nvSpPr>
        <p:spPr>
          <a:xfrm>
            <a:off x="2786063" y="4241800"/>
            <a:ext cx="2836862" cy="58420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ctr">
              <a:defRPr/>
            </a:pPr>
            <a:r>
              <a:rPr lang="it-IT" sz="1600" dirty="0"/>
              <a:t>Interruzione e valutazione delle </a:t>
            </a:r>
          </a:p>
          <a:p>
            <a:pPr algn="ctr">
              <a:defRPr/>
            </a:pPr>
            <a:r>
              <a:rPr lang="it-IT" sz="1600" dirty="0"/>
              <a:t>aspettative relative agli esiti</a:t>
            </a:r>
          </a:p>
        </p:txBody>
      </p:sp>
      <p:sp>
        <p:nvSpPr>
          <p:cNvPr id="19" name="Rombo 18"/>
          <p:cNvSpPr/>
          <p:nvPr/>
        </p:nvSpPr>
        <p:spPr>
          <a:xfrm>
            <a:off x="2857500" y="5715000"/>
            <a:ext cx="2214563" cy="1000125"/>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0" name="CasellaDiTesto 19"/>
          <p:cNvSpPr txBox="1"/>
          <p:nvPr/>
        </p:nvSpPr>
        <p:spPr>
          <a:xfrm>
            <a:off x="2786063" y="5357813"/>
            <a:ext cx="2266950" cy="338137"/>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defRPr/>
            </a:pPr>
            <a:r>
              <a:rPr lang="it-IT" sz="1600" dirty="0"/>
              <a:t>Interruzione del tentativo</a:t>
            </a:r>
          </a:p>
        </p:txBody>
      </p:sp>
      <p:sp>
        <p:nvSpPr>
          <p:cNvPr id="36883" name="CasellaDiTesto 20"/>
          <p:cNvSpPr txBox="1">
            <a:spLocks noChangeArrowheads="1"/>
          </p:cNvSpPr>
          <p:nvPr/>
        </p:nvSpPr>
        <p:spPr bwMode="auto">
          <a:xfrm>
            <a:off x="2928938" y="5019675"/>
            <a:ext cx="2143125" cy="338138"/>
          </a:xfrm>
          <a:prstGeom prst="rect">
            <a:avLst/>
          </a:prstGeom>
          <a:noFill/>
          <a:ln w="9525">
            <a:noFill/>
            <a:miter lim="800000"/>
            <a:headEnd/>
            <a:tailEnd/>
          </a:ln>
        </p:spPr>
        <p:txBody>
          <a:bodyPr>
            <a:spAutoFit/>
          </a:bodyPr>
          <a:lstStyle/>
          <a:p>
            <a:pPr algn="ctr"/>
            <a:r>
              <a:rPr lang="it-IT" sz="1600"/>
              <a:t>fiducioso</a:t>
            </a:r>
          </a:p>
        </p:txBody>
      </p:sp>
      <p:sp>
        <p:nvSpPr>
          <p:cNvPr id="36884" name="CasellaDiTesto 21"/>
          <p:cNvSpPr txBox="1">
            <a:spLocks noChangeArrowheads="1"/>
          </p:cNvSpPr>
          <p:nvPr/>
        </p:nvSpPr>
        <p:spPr bwMode="auto">
          <a:xfrm>
            <a:off x="3929063" y="4786313"/>
            <a:ext cx="406400" cy="276225"/>
          </a:xfrm>
          <a:prstGeom prst="rect">
            <a:avLst/>
          </a:prstGeom>
          <a:noFill/>
          <a:ln w="9525">
            <a:noFill/>
            <a:miter lim="800000"/>
            <a:headEnd/>
            <a:tailEnd/>
          </a:ln>
        </p:spPr>
        <p:txBody>
          <a:bodyPr wrap="none">
            <a:spAutoFit/>
          </a:bodyPr>
          <a:lstStyle/>
          <a:p>
            <a:r>
              <a:rPr lang="it-IT" sz="1200"/>
              <a:t>NO</a:t>
            </a:r>
          </a:p>
        </p:txBody>
      </p:sp>
      <p:sp>
        <p:nvSpPr>
          <p:cNvPr id="36885" name="CasellaDiTesto 22"/>
          <p:cNvSpPr txBox="1">
            <a:spLocks noChangeArrowheads="1"/>
          </p:cNvSpPr>
          <p:nvPr/>
        </p:nvSpPr>
        <p:spPr bwMode="auto">
          <a:xfrm>
            <a:off x="5000625" y="3357563"/>
            <a:ext cx="406400" cy="276225"/>
          </a:xfrm>
          <a:prstGeom prst="rect">
            <a:avLst/>
          </a:prstGeom>
          <a:noFill/>
          <a:ln w="9525">
            <a:noFill/>
            <a:miter lim="800000"/>
            <a:headEnd/>
            <a:tailEnd/>
          </a:ln>
        </p:spPr>
        <p:txBody>
          <a:bodyPr wrap="none">
            <a:spAutoFit/>
          </a:bodyPr>
          <a:lstStyle/>
          <a:p>
            <a:r>
              <a:rPr lang="it-IT" sz="1200"/>
              <a:t>NO</a:t>
            </a:r>
          </a:p>
        </p:txBody>
      </p:sp>
      <p:sp>
        <p:nvSpPr>
          <p:cNvPr id="36886" name="CasellaDiTesto 23"/>
          <p:cNvSpPr txBox="1">
            <a:spLocks noChangeArrowheads="1"/>
          </p:cNvSpPr>
          <p:nvPr/>
        </p:nvSpPr>
        <p:spPr bwMode="auto">
          <a:xfrm>
            <a:off x="5143500" y="6000750"/>
            <a:ext cx="406400" cy="276225"/>
          </a:xfrm>
          <a:prstGeom prst="rect">
            <a:avLst/>
          </a:prstGeom>
          <a:noFill/>
          <a:ln w="9525">
            <a:noFill/>
            <a:miter lim="800000"/>
            <a:headEnd/>
            <a:tailEnd/>
          </a:ln>
        </p:spPr>
        <p:txBody>
          <a:bodyPr wrap="none">
            <a:spAutoFit/>
          </a:bodyPr>
          <a:lstStyle/>
          <a:p>
            <a:r>
              <a:rPr lang="it-IT" sz="1200"/>
              <a:t>NO</a:t>
            </a:r>
          </a:p>
        </p:txBody>
      </p:sp>
      <p:sp>
        <p:nvSpPr>
          <p:cNvPr id="25" name="Rombo 24"/>
          <p:cNvSpPr/>
          <p:nvPr/>
        </p:nvSpPr>
        <p:spPr>
          <a:xfrm>
            <a:off x="3357563" y="5072063"/>
            <a:ext cx="1214437" cy="285750"/>
          </a:xfrm>
          <a:prstGeom prst="diamond">
            <a:avLst/>
          </a:prstGeom>
          <a:noFill/>
        </p:spPr>
        <p:style>
          <a:lnRef idx="2">
            <a:schemeClr val="accent1"/>
          </a:lnRef>
          <a:fillRef idx="1">
            <a:schemeClr val="lt1"/>
          </a:fillRef>
          <a:effectRef idx="0">
            <a:schemeClr val="accent1"/>
          </a:effectRef>
          <a:fontRef idx="minor">
            <a:schemeClr val="dk1"/>
          </a:fontRef>
        </p:style>
        <p:txBody>
          <a:bodyPr anchor="ctr"/>
          <a:lstStyle/>
          <a:p>
            <a:pPr algn="ctr">
              <a:defRPr/>
            </a:pPr>
            <a:endParaRPr lang="it-IT"/>
          </a:p>
        </p:txBody>
      </p:sp>
      <p:sp>
        <p:nvSpPr>
          <p:cNvPr id="36888" name="CasellaDiTesto 25"/>
          <p:cNvSpPr txBox="1">
            <a:spLocks noChangeArrowheads="1"/>
          </p:cNvSpPr>
          <p:nvPr/>
        </p:nvSpPr>
        <p:spPr bwMode="auto">
          <a:xfrm>
            <a:off x="4214813" y="3929063"/>
            <a:ext cx="320675" cy="276225"/>
          </a:xfrm>
          <a:prstGeom prst="rect">
            <a:avLst/>
          </a:prstGeom>
          <a:noFill/>
          <a:ln w="9525">
            <a:noFill/>
            <a:miter lim="800000"/>
            <a:headEnd/>
            <a:tailEnd/>
          </a:ln>
        </p:spPr>
        <p:txBody>
          <a:bodyPr wrap="none">
            <a:spAutoFit/>
          </a:bodyPr>
          <a:lstStyle/>
          <a:p>
            <a:r>
              <a:rPr lang="it-IT" sz="1200"/>
              <a:t>SI</a:t>
            </a:r>
          </a:p>
        </p:txBody>
      </p:sp>
      <p:sp>
        <p:nvSpPr>
          <p:cNvPr id="36889" name="CasellaDiTesto 27"/>
          <p:cNvSpPr txBox="1">
            <a:spLocks noChangeArrowheads="1"/>
          </p:cNvSpPr>
          <p:nvPr/>
        </p:nvSpPr>
        <p:spPr bwMode="auto">
          <a:xfrm>
            <a:off x="2928938" y="5072063"/>
            <a:ext cx="320675" cy="276225"/>
          </a:xfrm>
          <a:prstGeom prst="rect">
            <a:avLst/>
          </a:prstGeom>
          <a:noFill/>
          <a:ln w="9525">
            <a:noFill/>
            <a:miter lim="800000"/>
            <a:headEnd/>
            <a:tailEnd/>
          </a:ln>
        </p:spPr>
        <p:txBody>
          <a:bodyPr wrap="none">
            <a:spAutoFit/>
          </a:bodyPr>
          <a:lstStyle/>
          <a:p>
            <a:r>
              <a:rPr lang="it-IT" sz="1200"/>
              <a:t>SI</a:t>
            </a:r>
          </a:p>
        </p:txBody>
      </p:sp>
      <p:sp>
        <p:nvSpPr>
          <p:cNvPr id="36890" name="CasellaDiTesto 28"/>
          <p:cNvSpPr txBox="1">
            <a:spLocks noChangeArrowheads="1"/>
          </p:cNvSpPr>
          <p:nvPr/>
        </p:nvSpPr>
        <p:spPr bwMode="auto">
          <a:xfrm>
            <a:off x="2571750" y="5857875"/>
            <a:ext cx="552450" cy="276225"/>
          </a:xfrm>
          <a:prstGeom prst="rect">
            <a:avLst/>
          </a:prstGeom>
          <a:noFill/>
          <a:ln w="9525">
            <a:noFill/>
            <a:miter lim="800000"/>
            <a:headEnd/>
            <a:tailEnd/>
          </a:ln>
        </p:spPr>
        <p:txBody>
          <a:bodyPr>
            <a:spAutoFit/>
          </a:bodyPr>
          <a:lstStyle/>
          <a:p>
            <a:r>
              <a:rPr lang="it-IT" sz="1200"/>
              <a:t>SI</a:t>
            </a:r>
          </a:p>
        </p:txBody>
      </p:sp>
      <p:cxnSp>
        <p:nvCxnSpPr>
          <p:cNvPr id="31" name="Connettore 2 30"/>
          <p:cNvCxnSpPr>
            <a:stCxn id="13" idx="4"/>
            <a:endCxn id="5" idx="0"/>
          </p:cNvCxnSpPr>
          <p:nvPr/>
        </p:nvCxnSpPr>
        <p:spPr>
          <a:xfrm rot="5400000">
            <a:off x="4121944" y="1907381"/>
            <a:ext cx="142875" cy="428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ttore 2 32"/>
          <p:cNvCxnSpPr>
            <a:stCxn id="5" idx="2"/>
            <a:endCxn id="6" idx="0"/>
          </p:cNvCxnSpPr>
          <p:nvPr/>
        </p:nvCxnSpPr>
        <p:spPr>
          <a:xfrm rot="5400000">
            <a:off x="4048919" y="2448719"/>
            <a:ext cx="233362" cy="12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Connettore 2 35"/>
          <p:cNvCxnSpPr>
            <a:stCxn id="15" idx="3"/>
            <a:endCxn id="14" idx="2"/>
          </p:cNvCxnSpPr>
          <p:nvPr/>
        </p:nvCxnSpPr>
        <p:spPr>
          <a:xfrm>
            <a:off x="4500563" y="3643313"/>
            <a:ext cx="157162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Connettore 2 46"/>
          <p:cNvCxnSpPr>
            <a:stCxn id="15" idx="2"/>
          </p:cNvCxnSpPr>
          <p:nvPr/>
        </p:nvCxnSpPr>
        <p:spPr>
          <a:xfrm rot="5400000">
            <a:off x="3928269" y="4144169"/>
            <a:ext cx="14287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Connettore 2 48"/>
          <p:cNvCxnSpPr/>
          <p:nvPr/>
        </p:nvCxnSpPr>
        <p:spPr>
          <a:xfrm rot="10800000" flipV="1">
            <a:off x="3929063" y="4857750"/>
            <a:ext cx="1587" cy="1476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Connettore 2 50"/>
          <p:cNvCxnSpPr>
            <a:stCxn id="19" idx="3"/>
            <a:endCxn id="16" idx="2"/>
          </p:cNvCxnSpPr>
          <p:nvPr/>
        </p:nvCxnSpPr>
        <p:spPr>
          <a:xfrm>
            <a:off x="5072063" y="6215063"/>
            <a:ext cx="5715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Connettore 2 52"/>
          <p:cNvCxnSpPr>
            <a:stCxn id="19" idx="1"/>
            <a:endCxn id="17" idx="6"/>
          </p:cNvCxnSpPr>
          <p:nvPr/>
        </p:nvCxnSpPr>
        <p:spPr>
          <a:xfrm rot="10800000">
            <a:off x="2643188" y="6215063"/>
            <a:ext cx="2143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Connettore 4 54"/>
          <p:cNvCxnSpPr>
            <a:stCxn id="20" idx="1"/>
            <a:endCxn id="6" idx="1"/>
          </p:cNvCxnSpPr>
          <p:nvPr/>
        </p:nvCxnSpPr>
        <p:spPr>
          <a:xfrm rot="10800000" flipH="1">
            <a:off x="2786063" y="2863850"/>
            <a:ext cx="388937" cy="2663825"/>
          </a:xfrm>
          <a:prstGeom prst="bentConnector3">
            <a:avLst>
              <a:gd name="adj1" fmla="val -58820"/>
            </a:avLst>
          </a:prstGeom>
          <a:ln>
            <a:tailEnd type="arrow"/>
          </a:ln>
        </p:spPr>
        <p:style>
          <a:lnRef idx="1">
            <a:schemeClr val="accent1"/>
          </a:lnRef>
          <a:fillRef idx="0">
            <a:schemeClr val="accent1"/>
          </a:fillRef>
          <a:effectRef idx="0">
            <a:schemeClr val="accent1"/>
          </a:effectRef>
          <a:fontRef idx="minor">
            <a:schemeClr val="tx1"/>
          </a:fontRef>
        </p:style>
      </p:cxnSp>
      <p:sp>
        <p:nvSpPr>
          <p:cNvPr id="3" name="CasellaDiTesto 2"/>
          <p:cNvSpPr txBox="1"/>
          <p:nvPr/>
        </p:nvSpPr>
        <p:spPr>
          <a:xfrm>
            <a:off x="395536" y="1857375"/>
            <a:ext cx="1169519" cy="3785652"/>
          </a:xfrm>
          <a:prstGeom prst="rect">
            <a:avLst/>
          </a:prstGeom>
          <a:noFill/>
          <a:ln>
            <a:solidFill>
              <a:srgbClr val="0070C0"/>
            </a:solidFill>
          </a:ln>
        </p:spPr>
        <p:txBody>
          <a:bodyPr wrap="square" rtlCol="0">
            <a:spAutoFit/>
          </a:bodyPr>
          <a:lstStyle/>
          <a:p>
            <a:r>
              <a:rPr lang="it-IT" dirty="0" smtClean="0"/>
              <a:t>Test</a:t>
            </a:r>
          </a:p>
          <a:p>
            <a:endParaRPr lang="it-IT" dirty="0" smtClean="0"/>
          </a:p>
          <a:p>
            <a:r>
              <a:rPr lang="it-IT" dirty="0" smtClean="0"/>
              <a:t>Operate</a:t>
            </a:r>
          </a:p>
          <a:p>
            <a:endParaRPr lang="it-IT" dirty="0" smtClean="0"/>
          </a:p>
          <a:p>
            <a:endParaRPr lang="it-IT" dirty="0" smtClean="0"/>
          </a:p>
          <a:p>
            <a:endParaRPr lang="it-IT" dirty="0"/>
          </a:p>
          <a:p>
            <a:r>
              <a:rPr lang="it-IT" dirty="0" smtClean="0"/>
              <a:t>Test</a:t>
            </a:r>
          </a:p>
          <a:p>
            <a:endParaRPr lang="it-IT" dirty="0" smtClean="0"/>
          </a:p>
          <a:p>
            <a:endParaRPr lang="it-IT" dirty="0"/>
          </a:p>
          <a:p>
            <a:r>
              <a:rPr lang="it-IT" dirty="0" smtClean="0"/>
              <a:t>exit</a:t>
            </a:r>
            <a:endParaRPr lang="it-IT"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idx="1"/>
          </p:nvPr>
        </p:nvSpPr>
        <p:spPr/>
        <p:txBody>
          <a:bodyPr/>
          <a:lstStyle/>
          <a:p>
            <a:pPr eaLnBrk="1" hangingPunct="1">
              <a:lnSpc>
                <a:spcPct val="90000"/>
              </a:lnSpc>
              <a:buFontTx/>
              <a:buNone/>
            </a:pPr>
            <a:endParaRPr lang="it-IT" sz="2800" dirty="0" smtClean="0"/>
          </a:p>
          <a:p>
            <a:pPr eaLnBrk="1" hangingPunct="1">
              <a:lnSpc>
                <a:spcPct val="90000"/>
              </a:lnSpc>
              <a:buFontTx/>
              <a:buNone/>
            </a:pPr>
            <a:endParaRPr lang="it-IT" sz="2800" dirty="0" smtClean="0"/>
          </a:p>
          <a:p>
            <a:pPr algn="ctr" eaLnBrk="1" hangingPunct="1">
              <a:lnSpc>
                <a:spcPct val="90000"/>
              </a:lnSpc>
              <a:buFontTx/>
              <a:buNone/>
            </a:pPr>
            <a:r>
              <a:rPr lang="it-IT" sz="2800" dirty="0" smtClean="0"/>
              <a:t>Il sé come oggetto di autoconsapevolezza</a:t>
            </a:r>
          </a:p>
          <a:p>
            <a:pPr algn="ct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p:txBody>
      </p:sp>
    </p:spTree>
    <p:extLst>
      <p:ext uri="{BB962C8B-B14F-4D97-AF65-F5344CB8AC3E}">
        <p14:creationId xmlns:p14="http://schemas.microsoft.com/office/powerpoint/2010/main" val="522692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304800" y="404813"/>
            <a:ext cx="8864600" cy="519112"/>
          </a:xfrm>
          <a:prstGeom prst="rect">
            <a:avLst/>
          </a:prstGeom>
          <a:noFill/>
          <a:ln w="9525">
            <a:noFill/>
            <a:miter lim="800000"/>
            <a:headEnd/>
            <a:tailEnd/>
          </a:ln>
        </p:spPr>
        <p:txBody>
          <a:bodyPr wrap="none">
            <a:spAutoFit/>
          </a:bodyPr>
          <a:lstStyle/>
          <a:p>
            <a:r>
              <a:rPr lang="it-IT" i="1" dirty="0"/>
              <a:t>TEORIA DELL’AUTOCONSAPEVOLEZZA</a:t>
            </a:r>
            <a:r>
              <a:rPr lang="it-IT" sz="2800" dirty="0"/>
              <a:t> </a:t>
            </a:r>
            <a:r>
              <a:rPr lang="it-IT" dirty="0"/>
              <a:t>(</a:t>
            </a:r>
            <a:r>
              <a:rPr lang="it-IT" dirty="0" err="1"/>
              <a:t>Duval</a:t>
            </a:r>
            <a:r>
              <a:rPr lang="it-IT" dirty="0"/>
              <a:t> e </a:t>
            </a:r>
            <a:r>
              <a:rPr lang="it-IT" dirty="0" err="1"/>
              <a:t>Wicklund</a:t>
            </a:r>
            <a:r>
              <a:rPr lang="it-IT" dirty="0"/>
              <a:t>, 1972)</a:t>
            </a:r>
          </a:p>
        </p:txBody>
      </p:sp>
      <p:sp>
        <p:nvSpPr>
          <p:cNvPr id="37891" name="Text Box 3"/>
          <p:cNvSpPr txBox="1">
            <a:spLocks noChangeArrowheads="1"/>
          </p:cNvSpPr>
          <p:nvPr/>
        </p:nvSpPr>
        <p:spPr bwMode="auto">
          <a:xfrm>
            <a:off x="593725" y="1336675"/>
            <a:ext cx="8093075" cy="5216525"/>
          </a:xfrm>
          <a:prstGeom prst="rect">
            <a:avLst/>
          </a:prstGeom>
          <a:noFill/>
          <a:ln w="9525">
            <a:noFill/>
            <a:miter lim="800000"/>
            <a:headEnd/>
            <a:tailEnd/>
          </a:ln>
        </p:spPr>
        <p:txBody>
          <a:bodyPr>
            <a:spAutoFit/>
          </a:bodyPr>
          <a:lstStyle/>
          <a:p>
            <a:r>
              <a:rPr lang="it-IT" sz="2800" dirty="0"/>
              <a:t>Quando l’attenzione è rivolta su di sé e il sé può diventare l’oggetto dei propri pensieri …</a:t>
            </a:r>
          </a:p>
          <a:p>
            <a:endParaRPr lang="it-IT" sz="2800" dirty="0"/>
          </a:p>
          <a:p>
            <a:r>
              <a:rPr lang="it-IT" sz="2800" dirty="0"/>
              <a:t>… il sé attuale si confronta con degli standard interni</a:t>
            </a:r>
          </a:p>
          <a:p>
            <a:endParaRPr lang="it-IT" sz="2800" dirty="0"/>
          </a:p>
          <a:p>
            <a:r>
              <a:rPr lang="it-IT" sz="2800" dirty="0"/>
              <a:t>Due conseguenze:</a:t>
            </a:r>
          </a:p>
          <a:p>
            <a:r>
              <a:rPr lang="it-IT" sz="2800" dirty="0"/>
              <a:t>1) Quando i valori del sé diventano salienti  è più probabile comportarsi in accordo con le norme sociali condivise</a:t>
            </a:r>
          </a:p>
          <a:p>
            <a:pPr lvl="1"/>
            <a:r>
              <a:rPr lang="it-IT" sz="2800" i="1" dirty="0"/>
              <a:t>Es:</a:t>
            </a:r>
            <a:r>
              <a:rPr lang="it-IT" sz="2800" dirty="0"/>
              <a:t> la presenza di uno specchio rendeva meno probabili i “furti” (</a:t>
            </a:r>
            <a:r>
              <a:rPr lang="it-IT" sz="2800" dirty="0" err="1"/>
              <a:t>Beaman</a:t>
            </a:r>
            <a:r>
              <a:rPr lang="it-IT" sz="2800" dirty="0"/>
              <a:t> et al., 1979)</a:t>
            </a:r>
          </a:p>
          <a:p>
            <a:pPr>
              <a:buFontTx/>
              <a:buChar char="-"/>
            </a:pPr>
            <a:endParaRPr lang="it-IT"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xEl>
                                              <p:pRg st="2" end="2"/>
                                            </p:txEl>
                                          </p:spTgt>
                                        </p:tgtEl>
                                        <p:attrNameLst>
                                          <p:attrName>style.visibility</p:attrName>
                                        </p:attrNameLst>
                                      </p:cBhvr>
                                      <p:to>
                                        <p:strVal val="visible"/>
                                      </p:to>
                                    </p:set>
                                    <p:anim calcmode="lin" valueType="num">
                                      <p:cBhvr additive="base">
                                        <p:cTn id="13"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891">
                                            <p:txEl>
                                              <p:pRg st="4" end="4"/>
                                            </p:txEl>
                                          </p:spTgt>
                                        </p:tgtEl>
                                        <p:attrNameLst>
                                          <p:attrName>style.visibility</p:attrName>
                                        </p:attrNameLst>
                                      </p:cBhvr>
                                      <p:to>
                                        <p:strVal val="visible"/>
                                      </p:to>
                                    </p:set>
                                    <p:anim calcmode="lin" valueType="num">
                                      <p:cBhvr additive="base">
                                        <p:cTn id="19" dur="500" fill="hold"/>
                                        <p:tgtEl>
                                          <p:spTgt spid="3789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891">
                                            <p:txEl>
                                              <p:pRg st="5" end="5"/>
                                            </p:txEl>
                                          </p:spTgt>
                                        </p:tgtEl>
                                        <p:attrNameLst>
                                          <p:attrName>style.visibility</p:attrName>
                                        </p:attrNameLst>
                                      </p:cBhvr>
                                      <p:to>
                                        <p:strVal val="visible"/>
                                      </p:to>
                                    </p:set>
                                    <p:anim calcmode="lin" valueType="num">
                                      <p:cBhvr additive="base">
                                        <p:cTn id="25" dur="500" fill="hold"/>
                                        <p:tgtEl>
                                          <p:spTgt spid="37891">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891">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7891">
                                            <p:txEl>
                                              <p:pRg st="6" end="6"/>
                                            </p:txEl>
                                          </p:spTgt>
                                        </p:tgtEl>
                                        <p:attrNameLst>
                                          <p:attrName>style.visibility</p:attrName>
                                        </p:attrNameLst>
                                      </p:cBhvr>
                                      <p:to>
                                        <p:strVal val="visible"/>
                                      </p:to>
                                    </p:set>
                                    <p:anim calcmode="lin" valueType="num">
                                      <p:cBhvr additive="base">
                                        <p:cTn id="29" dur="500" fill="hold"/>
                                        <p:tgtEl>
                                          <p:spTgt spid="37891">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789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517525" y="269875"/>
            <a:ext cx="8321675" cy="1117600"/>
          </a:xfrm>
          <a:prstGeom prst="rect">
            <a:avLst/>
          </a:prstGeom>
          <a:noFill/>
          <a:ln w="9525">
            <a:noFill/>
            <a:miter lim="800000"/>
            <a:headEnd/>
            <a:tailEnd/>
          </a:ln>
        </p:spPr>
        <p:txBody>
          <a:bodyPr>
            <a:spAutoFit/>
          </a:bodyPr>
          <a:lstStyle/>
          <a:p>
            <a:pPr>
              <a:lnSpc>
                <a:spcPct val="120000"/>
              </a:lnSpc>
            </a:pPr>
            <a:r>
              <a:rPr lang="it-IT" sz="2800"/>
              <a:t>2) Accentuazione possibili disagi legati a discrepanze nelle rappresentazioni di sé.</a:t>
            </a:r>
          </a:p>
        </p:txBody>
      </p:sp>
      <p:sp>
        <p:nvSpPr>
          <p:cNvPr id="38915" name="Line 3"/>
          <p:cNvSpPr>
            <a:spLocks noChangeShapeType="1"/>
          </p:cNvSpPr>
          <p:nvPr/>
        </p:nvSpPr>
        <p:spPr bwMode="auto">
          <a:xfrm>
            <a:off x="3124200" y="1524000"/>
            <a:ext cx="0" cy="1066800"/>
          </a:xfrm>
          <a:prstGeom prst="line">
            <a:avLst/>
          </a:prstGeom>
          <a:noFill/>
          <a:ln w="9525">
            <a:solidFill>
              <a:schemeClr val="tx1"/>
            </a:solidFill>
            <a:round/>
            <a:headEnd/>
            <a:tailEnd type="triangle" w="med" len="med"/>
          </a:ln>
        </p:spPr>
        <p:txBody>
          <a:bodyPr/>
          <a:lstStyle/>
          <a:p>
            <a:endParaRPr lang="it-IT"/>
          </a:p>
        </p:txBody>
      </p:sp>
      <p:sp>
        <p:nvSpPr>
          <p:cNvPr id="38916" name="Text Box 4"/>
          <p:cNvSpPr txBox="1">
            <a:spLocks noChangeArrowheads="1"/>
          </p:cNvSpPr>
          <p:nvPr/>
        </p:nvSpPr>
        <p:spPr bwMode="auto">
          <a:xfrm>
            <a:off x="685800" y="2819400"/>
            <a:ext cx="6950075" cy="1044575"/>
          </a:xfrm>
          <a:prstGeom prst="rect">
            <a:avLst/>
          </a:prstGeom>
          <a:noFill/>
          <a:ln w="9525">
            <a:noFill/>
            <a:miter lim="800000"/>
            <a:headEnd/>
            <a:tailEnd/>
          </a:ln>
        </p:spPr>
        <p:txBody>
          <a:bodyPr>
            <a:spAutoFit/>
          </a:bodyPr>
          <a:lstStyle/>
          <a:p>
            <a:pPr>
              <a:lnSpc>
                <a:spcPct val="120000"/>
              </a:lnSpc>
            </a:pPr>
            <a:r>
              <a:rPr lang="it-IT" sz="2600" dirty="0"/>
              <a:t>L’autoconsapevolezza può essere ridotta attraverso l’assunzione di sostanze (alcool, droghe, </a:t>
            </a:r>
            <a:r>
              <a:rPr lang="it-IT" sz="2600" dirty="0" err="1"/>
              <a:t>etc</a:t>
            </a:r>
            <a:r>
              <a:rPr lang="it-IT" sz="2600" dirty="0"/>
              <a:t>)</a:t>
            </a:r>
          </a:p>
        </p:txBody>
      </p:sp>
      <p:sp>
        <p:nvSpPr>
          <p:cNvPr id="38917" name="Text Box 5"/>
          <p:cNvSpPr txBox="1">
            <a:spLocks noChangeArrowheads="1"/>
          </p:cNvSpPr>
          <p:nvPr/>
        </p:nvSpPr>
        <p:spPr bwMode="auto">
          <a:xfrm>
            <a:off x="685800" y="4191000"/>
            <a:ext cx="7102475" cy="2503488"/>
          </a:xfrm>
          <a:prstGeom prst="rect">
            <a:avLst/>
          </a:prstGeom>
          <a:noFill/>
          <a:ln w="9525">
            <a:noFill/>
            <a:miter lim="800000"/>
            <a:headEnd/>
            <a:tailEnd/>
          </a:ln>
        </p:spPr>
        <p:txBody>
          <a:bodyPr>
            <a:spAutoFit/>
          </a:bodyPr>
          <a:lstStyle/>
          <a:p>
            <a:r>
              <a:rPr lang="it-IT" sz="2800" i="1" dirty="0"/>
              <a:t>Es:</a:t>
            </a:r>
            <a:r>
              <a:rPr lang="it-IT" sz="2800" dirty="0"/>
              <a:t> </a:t>
            </a:r>
            <a:r>
              <a:rPr lang="it-IT" sz="2600" dirty="0"/>
              <a:t>Persone con un alto livello di autoconsapevolezza bevono più alcolici dopo un fallimento (</a:t>
            </a:r>
            <a:r>
              <a:rPr lang="it-IT" sz="2600" dirty="0" err="1"/>
              <a:t>Hull</a:t>
            </a:r>
            <a:r>
              <a:rPr lang="it-IT" sz="2600" dirty="0"/>
              <a:t>  e Young, 1983)</a:t>
            </a:r>
          </a:p>
          <a:p>
            <a:endParaRPr lang="it-IT" sz="2600" dirty="0"/>
          </a:p>
          <a:p>
            <a:r>
              <a:rPr lang="it-IT" sz="2600" dirty="0"/>
              <a:t>Relazione tra autoconsapevolezza nei cantanti e l’uso di sostanze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0-#ppt_w/2"/>
                                          </p:val>
                                        </p:tav>
                                        <p:tav tm="100000">
                                          <p:val>
                                            <p:strVal val="#ppt_x"/>
                                          </p:val>
                                        </p:tav>
                                      </p:tavLst>
                                    </p:anim>
                                    <p:anim calcmode="lin" valueType="num">
                                      <p:cBhvr additive="base">
                                        <p:cTn id="8" dur="500" fill="hold"/>
                                        <p:tgtEl>
                                          <p:spTgt spid="389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gtEl>
                                        <p:attrNameLst>
                                          <p:attrName>style.visibility</p:attrName>
                                        </p:attrNameLst>
                                      </p:cBhvr>
                                      <p:to>
                                        <p:strVal val="visible"/>
                                      </p:to>
                                    </p:set>
                                    <p:anim calcmode="lin" valueType="num">
                                      <p:cBhvr additive="base">
                                        <p:cTn id="13" dur="500" fill="hold"/>
                                        <p:tgtEl>
                                          <p:spTgt spid="38915"/>
                                        </p:tgtEl>
                                        <p:attrNameLst>
                                          <p:attrName>ppt_x</p:attrName>
                                        </p:attrNameLst>
                                      </p:cBhvr>
                                      <p:tavLst>
                                        <p:tav tm="0">
                                          <p:val>
                                            <p:strVal val="0-#ppt_w/2"/>
                                          </p:val>
                                        </p:tav>
                                        <p:tav tm="100000">
                                          <p:val>
                                            <p:strVal val="#ppt_x"/>
                                          </p:val>
                                        </p:tav>
                                      </p:tavLst>
                                    </p:anim>
                                    <p:anim calcmode="lin" valueType="num">
                                      <p:cBhvr additive="base">
                                        <p:cTn id="14" dur="500" fill="hold"/>
                                        <p:tgtEl>
                                          <p:spTgt spid="38915"/>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38916"/>
                                        </p:tgtEl>
                                        <p:attrNameLst>
                                          <p:attrName>style.visibility</p:attrName>
                                        </p:attrNameLst>
                                      </p:cBhvr>
                                      <p:to>
                                        <p:strVal val="visible"/>
                                      </p:to>
                                    </p:set>
                                    <p:anim calcmode="lin" valueType="num">
                                      <p:cBhvr additive="base">
                                        <p:cTn id="18" dur="500" fill="hold"/>
                                        <p:tgtEl>
                                          <p:spTgt spid="38916"/>
                                        </p:tgtEl>
                                        <p:attrNameLst>
                                          <p:attrName>ppt_x</p:attrName>
                                        </p:attrNameLst>
                                      </p:cBhvr>
                                      <p:tavLst>
                                        <p:tav tm="0">
                                          <p:val>
                                            <p:strVal val="0-#ppt_w/2"/>
                                          </p:val>
                                        </p:tav>
                                        <p:tav tm="100000">
                                          <p:val>
                                            <p:strVal val="#ppt_x"/>
                                          </p:val>
                                        </p:tav>
                                      </p:tavLst>
                                    </p:anim>
                                    <p:anim calcmode="lin" valueType="num">
                                      <p:cBhvr additive="base">
                                        <p:cTn id="19" dur="500" fill="hold"/>
                                        <p:tgtEl>
                                          <p:spTgt spid="3891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8917">
                                            <p:txEl>
                                              <p:pRg st="0" end="0"/>
                                            </p:txEl>
                                          </p:spTgt>
                                        </p:tgtEl>
                                        <p:attrNameLst>
                                          <p:attrName>style.visibility</p:attrName>
                                        </p:attrNameLst>
                                      </p:cBhvr>
                                      <p:to>
                                        <p:strVal val="visible"/>
                                      </p:to>
                                    </p:set>
                                    <p:anim calcmode="lin" valueType="num">
                                      <p:cBhvr additive="base">
                                        <p:cTn id="24" dur="500" fill="hold"/>
                                        <p:tgtEl>
                                          <p:spTgt spid="38917">
                                            <p:txEl>
                                              <p:pRg st="0" end="0"/>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891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8917">
                                            <p:txEl>
                                              <p:pRg st="2" end="2"/>
                                            </p:txEl>
                                          </p:spTgt>
                                        </p:tgtEl>
                                        <p:attrNameLst>
                                          <p:attrName>style.visibility</p:attrName>
                                        </p:attrNameLst>
                                      </p:cBhvr>
                                      <p:to>
                                        <p:strVal val="visible"/>
                                      </p:to>
                                    </p:set>
                                    <p:anim calcmode="lin" valueType="num">
                                      <p:cBhvr additive="base">
                                        <p:cTn id="30" dur="500" fill="hold"/>
                                        <p:tgtEl>
                                          <p:spTgt spid="38917">
                                            <p:txEl>
                                              <p:pRg st="2" end="2"/>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891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animBg="1"/>
      <p:bldP spid="38916" grpId="0" autoUpdateAnimBg="0"/>
      <p:bldP spid="3891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olo 1"/>
          <p:cNvSpPr>
            <a:spLocks noGrp="1"/>
          </p:cNvSpPr>
          <p:nvPr>
            <p:ph type="title" idx="4294967295"/>
          </p:nvPr>
        </p:nvSpPr>
        <p:spPr>
          <a:xfrm>
            <a:off x="1371600" y="142875"/>
            <a:ext cx="7772400" cy="1143000"/>
          </a:xfrm>
        </p:spPr>
        <p:txBody>
          <a:bodyPr/>
          <a:lstStyle/>
          <a:p>
            <a:r>
              <a:rPr lang="it-IT" sz="3200" dirty="0" smtClean="0"/>
              <a:t>Il sé quale punto di riferimento</a:t>
            </a:r>
          </a:p>
        </p:txBody>
      </p:sp>
      <p:sp>
        <p:nvSpPr>
          <p:cNvPr id="39939" name="Segnaposto contenuto 2"/>
          <p:cNvSpPr>
            <a:spLocks noGrp="1"/>
          </p:cNvSpPr>
          <p:nvPr>
            <p:ph idx="4294967295"/>
          </p:nvPr>
        </p:nvSpPr>
        <p:spPr>
          <a:xfrm>
            <a:off x="714375" y="1557338"/>
            <a:ext cx="8429625" cy="4114800"/>
          </a:xfrm>
        </p:spPr>
        <p:txBody>
          <a:bodyPr>
            <a:normAutofit/>
          </a:bodyPr>
          <a:lstStyle/>
          <a:p>
            <a:pPr>
              <a:buFontTx/>
              <a:buNone/>
            </a:pPr>
            <a:r>
              <a:rPr lang="it-IT" sz="2400" dirty="0" smtClean="0"/>
              <a:t>Il sé ci fornisce una lente attraverso la quale interpretiamo qualità e comportamento altrui. </a:t>
            </a:r>
          </a:p>
          <a:p>
            <a:pPr>
              <a:buFontTx/>
              <a:buNone/>
            </a:pPr>
            <a:r>
              <a:rPr lang="it-IT" sz="2400" dirty="0" smtClean="0"/>
              <a:t>Dai primi studi sulla profondità dell’elaborazione alla comprensione delle basi neurali emerge che le informazioni apprese in riferimento al sé hanno un vantaggio in memoria.</a:t>
            </a:r>
          </a:p>
          <a:p>
            <a:pPr>
              <a:buFontTx/>
              <a:buNone/>
            </a:pPr>
            <a:r>
              <a:rPr lang="it-IT" sz="2400" dirty="0" smtClean="0"/>
              <a:t>L’attività a livello neurale alla base della riflessione sul Sé è rappresentata dall’attivazione a livello della corteccia prefrontale mediale. Il riferimento al sé dipenderebbe dall’abilità a immaginare pensieri, emozioni e comportamenti che adotterebbero in situazioni analoghe. (Teoria della simulazione)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11560" y="443476"/>
            <a:ext cx="7772400" cy="1143000"/>
          </a:xfrm>
        </p:spPr>
        <p:txBody>
          <a:bodyPr/>
          <a:lstStyle/>
          <a:p>
            <a:pPr eaLnBrk="1" hangingPunct="1"/>
            <a:r>
              <a:rPr lang="it-IT" sz="2800" dirty="0" smtClean="0"/>
              <a:t>Alcune differenze culturali nella costruzione del sé </a:t>
            </a:r>
          </a:p>
        </p:txBody>
      </p:sp>
      <p:sp>
        <p:nvSpPr>
          <p:cNvPr id="37891" name="Rectangle 3"/>
          <p:cNvSpPr>
            <a:spLocks noGrp="1" noChangeArrowheads="1"/>
          </p:cNvSpPr>
          <p:nvPr>
            <p:ph idx="1"/>
          </p:nvPr>
        </p:nvSpPr>
        <p:spPr/>
        <p:txBody>
          <a:bodyPr/>
          <a:lstStyle/>
          <a:p>
            <a:pPr eaLnBrk="1" hangingPunct="1"/>
            <a:endParaRPr lang="it-IT" dirty="0" smtClean="0"/>
          </a:p>
          <a:p>
            <a:pPr eaLnBrk="1" hangingPunct="1"/>
            <a:endParaRPr lang="it-IT" dirty="0" smtClean="0"/>
          </a:p>
        </p:txBody>
      </p:sp>
      <p:sp>
        <p:nvSpPr>
          <p:cNvPr id="37892" name="Text Box 4"/>
          <p:cNvSpPr txBox="1">
            <a:spLocks noChangeArrowheads="1"/>
          </p:cNvSpPr>
          <p:nvPr/>
        </p:nvSpPr>
        <p:spPr bwMode="auto">
          <a:xfrm>
            <a:off x="0" y="1957943"/>
            <a:ext cx="2987824" cy="3539430"/>
          </a:xfrm>
          <a:prstGeom prst="rect">
            <a:avLst/>
          </a:prstGeom>
          <a:noFill/>
          <a:ln w="38100">
            <a:solidFill>
              <a:schemeClr val="accent2"/>
            </a:solidFill>
            <a:miter lim="800000"/>
            <a:headEnd/>
            <a:tailEnd/>
          </a:ln>
        </p:spPr>
        <p:txBody>
          <a:bodyPr wrap="square">
            <a:spAutoFit/>
          </a:bodyPr>
          <a:lstStyle/>
          <a:p>
            <a:pPr marL="457200" indent="-457200"/>
            <a:r>
              <a:rPr lang="it-IT" b="1" i="1" dirty="0" smtClean="0"/>
              <a:t>caratteristica</a:t>
            </a:r>
            <a:endParaRPr lang="it-IT" b="1" i="1" dirty="0"/>
          </a:p>
          <a:p>
            <a:r>
              <a:rPr lang="it-IT" sz="2000" dirty="0" smtClean="0"/>
              <a:t>Definizione del Sé</a:t>
            </a:r>
          </a:p>
          <a:p>
            <a:endParaRPr lang="it-IT" sz="2000" dirty="0" smtClean="0"/>
          </a:p>
          <a:p>
            <a:endParaRPr lang="it-IT" sz="2000" dirty="0"/>
          </a:p>
          <a:p>
            <a:r>
              <a:rPr lang="it-IT" sz="2000" dirty="0" smtClean="0"/>
              <a:t>Struttura del Sé</a:t>
            </a:r>
          </a:p>
          <a:p>
            <a:pPr marL="457200" indent="-457200">
              <a:buFontTx/>
              <a:buChar char="•"/>
            </a:pPr>
            <a:endParaRPr lang="it-IT" sz="2000" dirty="0"/>
          </a:p>
          <a:p>
            <a:r>
              <a:rPr lang="it-IT" sz="2000" dirty="0" smtClean="0"/>
              <a:t>Caratteristiche importanti</a:t>
            </a:r>
          </a:p>
          <a:p>
            <a:pPr marL="457200" indent="-457200">
              <a:buFontTx/>
              <a:buChar char="•"/>
            </a:pPr>
            <a:endParaRPr lang="it-IT" sz="2000" dirty="0"/>
          </a:p>
          <a:p>
            <a:pPr marL="457200" indent="-457200">
              <a:buFontTx/>
              <a:buChar char="•"/>
            </a:pPr>
            <a:endParaRPr lang="it-IT" sz="2000" dirty="0"/>
          </a:p>
          <a:p>
            <a:r>
              <a:rPr lang="it-IT" sz="2000" dirty="0" smtClean="0"/>
              <a:t>Compiti significativi</a:t>
            </a:r>
          </a:p>
          <a:p>
            <a:pPr marL="457200" indent="-457200">
              <a:buFontTx/>
              <a:buChar char="•"/>
            </a:pPr>
            <a:endParaRPr lang="it-IT" sz="2000" dirty="0"/>
          </a:p>
        </p:txBody>
      </p:sp>
      <p:sp>
        <p:nvSpPr>
          <p:cNvPr id="37893" name="Text Box 5"/>
          <p:cNvSpPr txBox="1">
            <a:spLocks noChangeArrowheads="1"/>
          </p:cNvSpPr>
          <p:nvPr/>
        </p:nvSpPr>
        <p:spPr bwMode="auto">
          <a:xfrm>
            <a:off x="3260133" y="1965293"/>
            <a:ext cx="2836862" cy="4154984"/>
          </a:xfrm>
          <a:prstGeom prst="rect">
            <a:avLst/>
          </a:prstGeom>
          <a:noFill/>
          <a:ln w="38100">
            <a:solidFill>
              <a:schemeClr val="accent2"/>
            </a:solidFill>
            <a:miter lim="800000"/>
            <a:headEnd/>
            <a:tailEnd/>
          </a:ln>
        </p:spPr>
        <p:txBody>
          <a:bodyPr>
            <a:spAutoFit/>
          </a:bodyPr>
          <a:lstStyle/>
          <a:p>
            <a:pPr marL="457200" indent="-457200"/>
            <a:r>
              <a:rPr lang="it-IT" sz="2000" b="1" i="1" dirty="0" smtClean="0"/>
              <a:t>Culture individualiste</a:t>
            </a:r>
          </a:p>
          <a:p>
            <a:r>
              <a:rPr lang="it-IT" sz="2000" dirty="0" smtClean="0"/>
              <a:t>Unicità dell’individuo e sua separazione dal contesto sociale</a:t>
            </a:r>
          </a:p>
          <a:p>
            <a:r>
              <a:rPr lang="it-IT" sz="2000" dirty="0" smtClean="0"/>
              <a:t>Unitaria e stabile</a:t>
            </a:r>
          </a:p>
          <a:p>
            <a:endParaRPr lang="it-IT" sz="2000" dirty="0" smtClean="0"/>
          </a:p>
          <a:p>
            <a:r>
              <a:rPr lang="it-IT" sz="2000" dirty="0" smtClean="0"/>
              <a:t>Interne, sé privato</a:t>
            </a:r>
          </a:p>
          <a:p>
            <a:endParaRPr lang="it-IT" sz="2000" dirty="0" smtClean="0"/>
          </a:p>
          <a:p>
            <a:r>
              <a:rPr lang="it-IT" sz="2000" dirty="0" smtClean="0"/>
              <a:t>Essere unici, esprimere se stessi, promuovere i propri obiettivi</a:t>
            </a:r>
          </a:p>
          <a:p>
            <a:r>
              <a:rPr lang="it-IT" sz="2000" dirty="0" smtClean="0"/>
              <a:t>Essere diretti</a:t>
            </a:r>
          </a:p>
          <a:p>
            <a:pPr marL="457200" indent="-457200"/>
            <a:endParaRPr lang="it-IT" b="1" i="1" dirty="0"/>
          </a:p>
        </p:txBody>
      </p:sp>
      <p:sp>
        <p:nvSpPr>
          <p:cNvPr id="37894" name="Text Box 6"/>
          <p:cNvSpPr txBox="1">
            <a:spLocks noChangeArrowheads="1"/>
          </p:cNvSpPr>
          <p:nvPr/>
        </p:nvSpPr>
        <p:spPr bwMode="auto">
          <a:xfrm>
            <a:off x="6228184" y="1956923"/>
            <a:ext cx="2808312" cy="4093428"/>
          </a:xfrm>
          <a:prstGeom prst="rect">
            <a:avLst/>
          </a:prstGeom>
          <a:noFill/>
          <a:ln w="38100">
            <a:solidFill>
              <a:schemeClr val="accent2"/>
            </a:solidFill>
            <a:miter lim="800000"/>
            <a:headEnd/>
            <a:tailEnd/>
          </a:ln>
        </p:spPr>
        <p:txBody>
          <a:bodyPr wrap="square">
            <a:spAutoFit/>
          </a:bodyPr>
          <a:lstStyle/>
          <a:p>
            <a:pPr marL="457200" indent="-457200"/>
            <a:r>
              <a:rPr lang="it-IT" sz="2000" b="1" i="1" dirty="0" smtClean="0"/>
              <a:t>Culture collettiviste</a:t>
            </a:r>
            <a:endParaRPr lang="it-IT" sz="2000" b="1" i="1" dirty="0"/>
          </a:p>
          <a:p>
            <a:r>
              <a:rPr lang="it-IT" sz="2000" dirty="0" smtClean="0"/>
              <a:t>Connessione con gli altri in una fitta rete di ruoli sociali e relazioni le</a:t>
            </a:r>
          </a:p>
          <a:p>
            <a:r>
              <a:rPr lang="it-IT" sz="2000" dirty="0" smtClean="0"/>
              <a:t>Esterne e pubblico</a:t>
            </a:r>
          </a:p>
          <a:p>
            <a:pPr marL="457200" indent="-457200">
              <a:buFontTx/>
              <a:buChar char="•"/>
            </a:pPr>
            <a:endParaRPr lang="it-IT" sz="2000" dirty="0"/>
          </a:p>
          <a:p>
            <a:r>
              <a:rPr lang="it-IT" sz="2000" dirty="0" smtClean="0"/>
              <a:t>Appartenenza, adattamento</a:t>
            </a:r>
          </a:p>
          <a:p>
            <a:endParaRPr lang="it-IT" sz="2000" dirty="0" smtClean="0"/>
          </a:p>
          <a:p>
            <a:r>
              <a:rPr lang="it-IT" sz="2000" dirty="0" smtClean="0"/>
              <a:t>Agire nel modo appropriato promuovere gli obiettivi di gruppo, essere indiretti</a:t>
            </a:r>
            <a:endParaRPr lang="it-IT" sz="2000" dirty="0"/>
          </a:p>
        </p:txBody>
      </p:sp>
      <p:sp>
        <p:nvSpPr>
          <p:cNvPr id="37895" name="Text Box 7"/>
          <p:cNvSpPr txBox="1">
            <a:spLocks noChangeArrowheads="1"/>
          </p:cNvSpPr>
          <p:nvPr/>
        </p:nvSpPr>
        <p:spPr bwMode="auto">
          <a:xfrm>
            <a:off x="179512" y="6119257"/>
            <a:ext cx="4995278" cy="461665"/>
          </a:xfrm>
          <a:prstGeom prst="rect">
            <a:avLst/>
          </a:prstGeom>
          <a:noFill/>
          <a:ln w="9525">
            <a:noFill/>
            <a:miter lim="800000"/>
            <a:headEnd/>
            <a:tailEnd/>
          </a:ln>
        </p:spPr>
        <p:txBody>
          <a:bodyPr wrap="none">
            <a:spAutoFit/>
          </a:bodyPr>
          <a:lstStyle/>
          <a:p>
            <a:r>
              <a:rPr lang="it-IT" dirty="0"/>
              <a:t>Fonte: </a:t>
            </a:r>
            <a:r>
              <a:rPr lang="it-IT" dirty="0" smtClean="0"/>
              <a:t>Markus H. e </a:t>
            </a:r>
            <a:r>
              <a:rPr lang="it-IT" dirty="0" err="1" smtClean="0"/>
              <a:t>Kitayama</a:t>
            </a:r>
            <a:r>
              <a:rPr lang="it-IT" dirty="0" smtClean="0"/>
              <a:t> S (1991)</a:t>
            </a:r>
            <a:endParaRPr lang="it-IT" dirty="0"/>
          </a:p>
        </p:txBody>
      </p:sp>
    </p:spTree>
    <p:extLst>
      <p:ext uri="{BB962C8B-B14F-4D97-AF65-F5344CB8AC3E}">
        <p14:creationId xmlns:p14="http://schemas.microsoft.com/office/powerpoint/2010/main" val="1943946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idx="1"/>
          </p:nvPr>
        </p:nvSpPr>
        <p:spPr>
          <a:xfrm>
            <a:off x="179512" y="1196752"/>
            <a:ext cx="8712968" cy="4896544"/>
          </a:xfrm>
        </p:spPr>
        <p:txBody>
          <a:bodyPr/>
          <a:lstStyle/>
          <a:p>
            <a:pPr marL="438150" algn="just">
              <a:buClr>
                <a:schemeClr val="tx1"/>
              </a:buClr>
              <a:buFont typeface="Arial" pitchFamily="34" charset="0"/>
              <a:buChar char="•"/>
            </a:pPr>
            <a:r>
              <a:rPr lang="it-IT" sz="2200" dirty="0" smtClean="0"/>
              <a:t>In società a sempre più alta mobilità il problema posto da queste differenze risulta più rilevante quando un individuo si </a:t>
            </a:r>
            <a:r>
              <a:rPr lang="it-IT" sz="2200" dirty="0" smtClean="0">
                <a:solidFill>
                  <a:schemeClr val="tx1"/>
                </a:solidFill>
              </a:rPr>
              <a:t>muove da un contesto culturale all’altro.</a:t>
            </a:r>
          </a:p>
          <a:p>
            <a:pPr marL="438150" algn="just">
              <a:buClr>
                <a:schemeClr val="tx1"/>
              </a:buClr>
              <a:buFont typeface="Arial" pitchFamily="34" charset="0"/>
              <a:buChar char="•"/>
              <a:tabLst>
                <a:tab pos="273050" algn="l"/>
              </a:tabLst>
            </a:pPr>
            <a:r>
              <a:rPr lang="it-IT" sz="2200" dirty="0" smtClean="0"/>
              <a:t>Nasce l’esigenza di </a:t>
            </a:r>
            <a:r>
              <a:rPr lang="it-IT" sz="2200" dirty="0" err="1" smtClean="0">
                <a:solidFill>
                  <a:schemeClr val="tx1"/>
                </a:solidFill>
              </a:rPr>
              <a:t>riconcettualizzare</a:t>
            </a:r>
            <a:r>
              <a:rPr lang="it-IT" sz="2200" dirty="0" smtClean="0">
                <a:solidFill>
                  <a:schemeClr val="tx1"/>
                </a:solidFill>
              </a:rPr>
              <a:t> il senso di sé</a:t>
            </a:r>
            <a:endParaRPr lang="it-IT" sz="2200" dirty="0" smtClean="0"/>
          </a:p>
          <a:p>
            <a:pPr marL="438150" algn="just">
              <a:buClr>
                <a:schemeClr val="tx1"/>
              </a:buClr>
              <a:buFont typeface="Arial" pitchFamily="34" charset="0"/>
              <a:buChar char="•"/>
              <a:tabLst>
                <a:tab pos="273050" algn="l"/>
              </a:tabLst>
            </a:pPr>
            <a:r>
              <a:rPr lang="it-IT" sz="2200" dirty="0" smtClean="0">
                <a:solidFill>
                  <a:schemeClr val="tx1"/>
                </a:solidFill>
              </a:rPr>
              <a:t>Cultura individualista e cultura collettivista convivono </a:t>
            </a:r>
            <a:r>
              <a:rPr lang="it-IT" sz="2200" dirty="0" smtClean="0"/>
              <a:t>spesso negli stessi ambiti territoriali, economici e anche familiari. Le situazioni di tensione che si creano, in tal modo possono generare </a:t>
            </a:r>
            <a:r>
              <a:rPr lang="it-IT" sz="2200" dirty="0" smtClean="0">
                <a:solidFill>
                  <a:schemeClr val="tx1"/>
                </a:solidFill>
              </a:rPr>
              <a:t>conflitti</a:t>
            </a:r>
            <a:r>
              <a:rPr lang="it-IT" sz="2200" dirty="0" smtClean="0"/>
              <a:t> molto gravi.</a:t>
            </a:r>
          </a:p>
          <a:p>
            <a:pPr marL="438150" algn="just">
              <a:buClr>
                <a:schemeClr val="tx1"/>
              </a:buClr>
              <a:buFont typeface="Arial" pitchFamily="34" charset="0"/>
              <a:buChar char="•"/>
              <a:tabLst>
                <a:tab pos="273050" algn="l"/>
              </a:tabLst>
            </a:pPr>
            <a:r>
              <a:rPr lang="it-IT" sz="2200" dirty="0" smtClean="0"/>
              <a:t>La cultura non è separata dall’individuo, è un prodotto della attività umana.</a:t>
            </a:r>
          </a:p>
          <a:p>
            <a:pPr marL="438150" algn="just">
              <a:buClr>
                <a:schemeClr val="tx1"/>
              </a:buClr>
              <a:buFont typeface="Arial" pitchFamily="34" charset="0"/>
              <a:buChar char="•"/>
              <a:tabLst>
                <a:tab pos="273050" algn="l"/>
              </a:tabLst>
            </a:pPr>
            <a:r>
              <a:rPr lang="it-IT" sz="2200" dirty="0" smtClean="0"/>
              <a:t>Il contesto socio-culturale forma il Sé grazie a diversi suoi aspetti specifici</a:t>
            </a:r>
            <a:r>
              <a:rPr lang="it-IT" sz="2200" dirty="0" smtClean="0">
                <a:sym typeface="Wingdings" pitchFamily="2" charset="2"/>
              </a:rPr>
              <a:t></a:t>
            </a:r>
            <a:r>
              <a:rPr lang="it-IT" sz="2200" dirty="0" smtClean="0"/>
              <a:t>sia la </a:t>
            </a:r>
            <a:r>
              <a:rPr lang="it-IT" sz="2200" dirty="0" smtClean="0">
                <a:solidFill>
                  <a:schemeClr val="tx1"/>
                </a:solidFill>
              </a:rPr>
              <a:t>cultura</a:t>
            </a:r>
            <a:r>
              <a:rPr lang="it-IT" sz="2200" dirty="0" smtClean="0"/>
              <a:t>, sia il </a:t>
            </a:r>
            <a:r>
              <a:rPr lang="it-IT" sz="2200" dirty="0" smtClean="0">
                <a:solidFill>
                  <a:schemeClr val="tx1"/>
                </a:solidFill>
              </a:rPr>
              <a:t>Sé</a:t>
            </a:r>
            <a:r>
              <a:rPr lang="it-IT" sz="2200" dirty="0" smtClean="0"/>
              <a:t> sono </a:t>
            </a:r>
            <a:r>
              <a:rPr lang="it-IT" sz="2200" dirty="0" smtClean="0">
                <a:solidFill>
                  <a:schemeClr val="tx1"/>
                </a:solidFill>
              </a:rPr>
              <a:t>dinamici</a:t>
            </a:r>
            <a:r>
              <a:rPr lang="it-IT" sz="2200" dirty="0" smtClean="0"/>
              <a:t> [</a:t>
            </a:r>
            <a:r>
              <a:rPr lang="it-IT" sz="2200" dirty="0" err="1" smtClean="0"/>
              <a:t>Kitayama</a:t>
            </a:r>
            <a:r>
              <a:rPr lang="it-IT" sz="2200" dirty="0" smtClean="0"/>
              <a:t> </a:t>
            </a:r>
            <a:r>
              <a:rPr lang="it-IT" sz="2200" i="1" dirty="0" err="1" smtClean="0"/>
              <a:t>et</a:t>
            </a:r>
            <a:r>
              <a:rPr lang="it-IT" sz="2200" i="1" dirty="0" smtClean="0"/>
              <a:t> al. </a:t>
            </a:r>
            <a:r>
              <a:rPr lang="it-IT" sz="2200" dirty="0" smtClean="0"/>
              <a:t>2007]</a:t>
            </a:r>
          </a:p>
          <a:p>
            <a:pPr marL="438150" algn="just">
              <a:buClr>
                <a:schemeClr val="tx1"/>
              </a:buClr>
              <a:buFont typeface="Arial" pitchFamily="34" charset="0"/>
              <a:buChar char="•"/>
              <a:tabLst>
                <a:tab pos="273050" algn="l"/>
              </a:tabLst>
            </a:pPr>
            <a:endParaRPr lang="it-IT" dirty="0"/>
          </a:p>
        </p:txBody>
      </p:sp>
      <p:sp>
        <p:nvSpPr>
          <p:cNvPr id="4" name="Segnaposto numero diapositiva 3"/>
          <p:cNvSpPr>
            <a:spLocks noGrp="1"/>
          </p:cNvSpPr>
          <p:nvPr>
            <p:ph type="sldNum" sz="quarter" idx="12"/>
          </p:nvPr>
        </p:nvSpPr>
        <p:spPr/>
        <p:txBody>
          <a:bodyPr/>
          <a:lstStyle/>
          <a:p>
            <a:fld id="{3CDFF331-DAA6-4BD0-AAD5-58FC1597D83A}" type="slidenum">
              <a:rPr lang="it-IT" smtClean="0"/>
              <a:pPr/>
              <a:t>19</a:t>
            </a:fld>
            <a:endParaRPr lang="it-IT"/>
          </a:p>
        </p:txBody>
      </p:sp>
    </p:spTree>
    <p:extLst>
      <p:ext uri="{BB962C8B-B14F-4D97-AF65-F5344CB8AC3E}">
        <p14:creationId xmlns:p14="http://schemas.microsoft.com/office/powerpoint/2010/main" val="2028743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idx="1"/>
          </p:nvPr>
        </p:nvSpPr>
        <p:spPr/>
        <p:txBody>
          <a:bodyPr/>
          <a:lstStyle/>
          <a:p>
            <a:pPr eaLnBrk="1" hangingPunct="1">
              <a:lnSpc>
                <a:spcPct val="90000"/>
              </a:lnSpc>
              <a:buFontTx/>
              <a:buNone/>
            </a:pPr>
            <a:endParaRPr lang="it-IT" sz="2800" dirty="0" smtClean="0"/>
          </a:p>
          <a:p>
            <a:pPr eaLnBrk="1" hangingPunct="1">
              <a:lnSpc>
                <a:spcPct val="90000"/>
              </a:lnSpc>
              <a:buFontTx/>
              <a:buNone/>
            </a:pPr>
            <a:endParaRPr lang="it-IT" sz="2800" dirty="0" smtClean="0"/>
          </a:p>
          <a:p>
            <a:pPr algn="ctr" eaLnBrk="1" hangingPunct="1">
              <a:lnSpc>
                <a:spcPct val="90000"/>
              </a:lnSpc>
              <a:buFontTx/>
              <a:buNone/>
            </a:pPr>
            <a:r>
              <a:rPr lang="it-IT" sz="2800" dirty="0" smtClean="0"/>
              <a:t>Il sé come organizzatore delle conoscenze</a:t>
            </a:r>
          </a:p>
          <a:p>
            <a:pPr algn="ct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7788" y="332656"/>
            <a:ext cx="7772400" cy="1143000"/>
          </a:xfrm>
        </p:spPr>
        <p:txBody>
          <a:bodyPr/>
          <a:lstStyle/>
          <a:p>
            <a:r>
              <a:rPr lang="it-IT" sz="2800" dirty="0" smtClean="0"/>
              <a:t>Minacce all’autoregolazione</a:t>
            </a:r>
            <a:endParaRPr lang="it-IT" sz="2800" dirty="0"/>
          </a:p>
        </p:txBody>
      </p:sp>
      <p:sp>
        <p:nvSpPr>
          <p:cNvPr id="3" name="Segnaposto contenuto 2"/>
          <p:cNvSpPr>
            <a:spLocks noGrp="1"/>
          </p:cNvSpPr>
          <p:nvPr>
            <p:ph idx="1"/>
          </p:nvPr>
        </p:nvSpPr>
        <p:spPr>
          <a:xfrm>
            <a:off x="179512" y="1449308"/>
            <a:ext cx="8568952" cy="4571980"/>
          </a:xfrm>
        </p:spPr>
        <p:txBody>
          <a:bodyPr>
            <a:normAutofit fontScale="92500" lnSpcReduction="20000"/>
          </a:bodyPr>
          <a:lstStyle/>
          <a:p>
            <a:pPr marL="0" indent="0">
              <a:buNone/>
            </a:pPr>
            <a:r>
              <a:rPr lang="it-IT" sz="2800" dirty="0" smtClean="0"/>
              <a:t>L’esclusione sociale può compromettere l’abilità di autoregolarsi </a:t>
            </a:r>
            <a:r>
              <a:rPr lang="it-IT" sz="2000" dirty="0" smtClean="0"/>
              <a:t>(</a:t>
            </a:r>
            <a:r>
              <a:rPr lang="it-IT" sz="2000" dirty="0" err="1" smtClean="0"/>
              <a:t>Baumeister</a:t>
            </a:r>
            <a:r>
              <a:rPr lang="it-IT" sz="2000" dirty="0" smtClean="0"/>
              <a:t>, </a:t>
            </a:r>
            <a:r>
              <a:rPr lang="it-IT" sz="2000" dirty="0" err="1" smtClean="0"/>
              <a:t>DeWall</a:t>
            </a:r>
            <a:r>
              <a:rPr lang="it-IT" sz="2000" dirty="0" smtClean="0"/>
              <a:t>, </a:t>
            </a:r>
            <a:r>
              <a:rPr lang="it-IT" sz="2000" dirty="0" err="1" smtClean="0"/>
              <a:t>Ciarrocco</a:t>
            </a:r>
            <a:r>
              <a:rPr lang="it-IT" sz="2000" dirty="0" smtClean="0"/>
              <a:t> e </a:t>
            </a:r>
            <a:r>
              <a:rPr lang="it-IT" sz="2000" dirty="0" err="1" smtClean="0"/>
              <a:t>Twenge</a:t>
            </a:r>
            <a:r>
              <a:rPr lang="it-IT" sz="2000" dirty="0" smtClean="0"/>
              <a:t>, 2005)</a:t>
            </a:r>
            <a:r>
              <a:rPr lang="it-IT" dirty="0" smtClean="0"/>
              <a:t>.</a:t>
            </a:r>
          </a:p>
          <a:p>
            <a:pPr marL="0" indent="0">
              <a:buNone/>
            </a:pPr>
            <a:r>
              <a:rPr lang="it-IT" sz="2400" dirty="0" smtClean="0"/>
              <a:t>Quando una persona è rifiutata o esclusa da un gruppo sociale, trova maggiore difficoltà a svolgere compiti successivi: </a:t>
            </a:r>
          </a:p>
          <a:p>
            <a:r>
              <a:rPr lang="it-IT" sz="2000" dirty="0" smtClean="0"/>
              <a:t>decide di rinunciare prima all’esecuzione di un compito frustrante, </a:t>
            </a:r>
          </a:p>
          <a:p>
            <a:r>
              <a:rPr lang="it-IT" sz="2000" dirty="0" smtClean="0"/>
              <a:t>l’attenzione risulta compromessa </a:t>
            </a:r>
          </a:p>
          <a:p>
            <a:r>
              <a:rPr lang="it-IT" sz="2000" dirty="0" smtClean="0"/>
              <a:t>l’autocontrollo è minore.</a:t>
            </a:r>
          </a:p>
          <a:p>
            <a:pPr marL="0" indent="0">
              <a:buNone/>
            </a:pPr>
            <a:r>
              <a:rPr lang="it-IT" sz="2000" dirty="0" smtClean="0"/>
              <a:t>Studio 2 di </a:t>
            </a:r>
            <a:r>
              <a:rPr lang="it-IT" sz="2000" dirty="0" err="1" smtClean="0"/>
              <a:t>Baumeister</a:t>
            </a:r>
            <a:r>
              <a:rPr lang="it-IT" sz="2000" dirty="0" smtClean="0"/>
              <a:t>: i partecipanti a cui veniva detto che nessun altro membro del gruppo voleva più lavorare con loro, mangiavano più biscotti rispetto a coloro che non avevano subito il rifiuto. </a:t>
            </a:r>
          </a:p>
          <a:p>
            <a:pPr marL="0" indent="0">
              <a:buNone/>
            </a:pPr>
            <a:r>
              <a:rPr lang="it-IT" sz="2400" dirty="0" smtClean="0"/>
              <a:t>Una persona che viene esclusa assume uno stato mentale difensivo, caratterizzato da letargia, da uno scarso senso del tempo e dal fatto di evitare sia pensieri ed emozioni importanti, sia una consapevolezza di sé (</a:t>
            </a:r>
            <a:r>
              <a:rPr lang="it-IT" sz="2400" dirty="0" err="1" smtClean="0"/>
              <a:t>Twenge</a:t>
            </a:r>
            <a:r>
              <a:rPr lang="it-IT" sz="2400" dirty="0" smtClean="0"/>
              <a:t> et al. 2003)</a:t>
            </a:r>
            <a:endParaRPr lang="it-IT" sz="2400" dirty="0"/>
          </a:p>
        </p:txBody>
      </p:sp>
    </p:spTree>
    <p:extLst>
      <p:ext uri="{BB962C8B-B14F-4D97-AF65-F5344CB8AC3E}">
        <p14:creationId xmlns:p14="http://schemas.microsoft.com/office/powerpoint/2010/main" val="1055927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5445224"/>
            <a:ext cx="7772400" cy="1143000"/>
          </a:xfrm>
        </p:spPr>
        <p:txBody>
          <a:bodyPr>
            <a:normAutofit fontScale="90000"/>
          </a:bodyPr>
          <a:lstStyle/>
          <a:p>
            <a:r>
              <a:rPr lang="it-IT" sz="2800" dirty="0" smtClean="0"/>
              <a:t>Le basi neurali dell’autoregolazione: l’autoregolazione deliberata coinvolge regioni cerebrali diverse rispetto a quelle di tipo automatico (corteccia prefrontale)</a:t>
            </a:r>
            <a:endParaRPr lang="it-IT" sz="2800" dirty="0"/>
          </a:p>
        </p:txBody>
      </p:sp>
      <p:sp>
        <p:nvSpPr>
          <p:cNvPr id="3" name="Segnaposto contenuto 2"/>
          <p:cNvSpPr>
            <a:spLocks noGrp="1"/>
          </p:cNvSpPr>
          <p:nvPr>
            <p:ph idx="1"/>
          </p:nvPr>
        </p:nvSpPr>
        <p:spPr>
          <a:xfrm>
            <a:off x="179512" y="1449308"/>
            <a:ext cx="8568952" cy="4114800"/>
          </a:xfrm>
        </p:spPr>
        <p:txBody>
          <a:bodyPr/>
          <a:lstStyle/>
          <a:p>
            <a:pPr marL="0" indent="0">
              <a:buNone/>
            </a:pPr>
            <a:r>
              <a:rPr lang="it-IT" sz="2800" dirty="0" smtClean="0"/>
              <a:t>Molte circostanze che interessano l’autoregolazione creano dilemmi collegati all’autocontrollo. I risultati delle ricerche mettono in evidenza come l’autocontrollo aiuti gli individui ad agire in conformità con i propri interessi nel lungo periodo senza cedere alle tentazioni nel breve termine. Le emozioni rivolte verso il sé (colpa e vergogna) sono collegate a una prospettiva a lungo termine e possono aiutare a risolvere i problemi relativi all’autocontrollo (</a:t>
            </a:r>
            <a:r>
              <a:rPr lang="it-IT" sz="2800" dirty="0" err="1" smtClean="0"/>
              <a:t>Giner-Sorolla</a:t>
            </a:r>
            <a:r>
              <a:rPr lang="it-IT" sz="2800" dirty="0" smtClean="0"/>
              <a:t>, 2001).</a:t>
            </a:r>
          </a:p>
          <a:p>
            <a:pPr marL="0" indent="0">
              <a:buNone/>
            </a:pPr>
            <a:endParaRPr lang="it-IT" sz="2000" dirty="0" smtClean="0"/>
          </a:p>
        </p:txBody>
      </p:sp>
    </p:spTree>
    <p:extLst>
      <p:ext uri="{BB962C8B-B14F-4D97-AF65-F5344CB8AC3E}">
        <p14:creationId xmlns:p14="http://schemas.microsoft.com/office/powerpoint/2010/main" val="40083666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p:cNvSpPr>
            <a:spLocks noGrp="1"/>
          </p:cNvSpPr>
          <p:nvPr>
            <p:ph type="title"/>
          </p:nvPr>
        </p:nvSpPr>
        <p:spPr/>
        <p:txBody>
          <a:bodyPr/>
          <a:lstStyle/>
          <a:p>
            <a:r>
              <a:rPr lang="it-IT" smtClean="0"/>
              <a:t>Motivazione e autoregolazione</a:t>
            </a:r>
          </a:p>
        </p:txBody>
      </p:sp>
      <p:sp>
        <p:nvSpPr>
          <p:cNvPr id="38915" name="Segnaposto contenuto 2"/>
          <p:cNvSpPr>
            <a:spLocks noGrp="1"/>
          </p:cNvSpPr>
          <p:nvPr>
            <p:ph idx="1"/>
          </p:nvPr>
        </p:nvSpPr>
        <p:spPr/>
        <p:txBody>
          <a:bodyPr>
            <a:normAutofit/>
          </a:bodyPr>
          <a:lstStyle/>
          <a:p>
            <a:r>
              <a:rPr lang="it-IT" dirty="0" smtClean="0"/>
              <a:t>Il bisogno di accuratezza</a:t>
            </a:r>
          </a:p>
          <a:p>
            <a:r>
              <a:rPr lang="it-IT" dirty="0" smtClean="0"/>
              <a:t>Il bisogno di coerenza</a:t>
            </a:r>
          </a:p>
          <a:p>
            <a:r>
              <a:rPr lang="it-IT" dirty="0" smtClean="0"/>
              <a:t>Il bisogno di miglioramento</a:t>
            </a:r>
          </a:p>
          <a:p>
            <a:r>
              <a:rPr lang="it-IT" dirty="0" smtClean="0"/>
              <a:t>L’</a:t>
            </a:r>
            <a:r>
              <a:rPr lang="it-IT" dirty="0" err="1" smtClean="0"/>
              <a:t>autoaccrescimento</a:t>
            </a:r>
            <a:endParaRPr lang="it-IT" dirty="0" smtClean="0"/>
          </a:p>
          <a:p>
            <a:r>
              <a:rPr lang="it-IT" sz="2400" dirty="0" smtClean="0"/>
              <a:t>L’affermazione del Sé</a:t>
            </a:r>
          </a:p>
          <a:p>
            <a:r>
              <a:rPr lang="it-IT" sz="2400" dirty="0" smtClean="0"/>
              <a:t>Il mantenimento dell’autovalutazione</a:t>
            </a:r>
          </a:p>
          <a:p>
            <a:r>
              <a:rPr lang="it-IT" sz="2400" dirty="0" smtClean="0"/>
              <a:t>Teoria della gestione del terrore</a:t>
            </a:r>
          </a:p>
        </p:txBody>
      </p:sp>
      <p:sp>
        <p:nvSpPr>
          <p:cNvPr id="2" name="Parentesi graffa chiusa 1"/>
          <p:cNvSpPr/>
          <p:nvPr/>
        </p:nvSpPr>
        <p:spPr>
          <a:xfrm>
            <a:off x="5724128" y="2132856"/>
            <a:ext cx="144016" cy="8640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3" name="Parentesi graffa chiusa 2"/>
          <p:cNvSpPr/>
          <p:nvPr/>
        </p:nvSpPr>
        <p:spPr>
          <a:xfrm>
            <a:off x="5796136" y="3429000"/>
            <a:ext cx="648072" cy="20162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4" name="CasellaDiTesto 3"/>
          <p:cNvSpPr txBox="1"/>
          <p:nvPr/>
        </p:nvSpPr>
        <p:spPr>
          <a:xfrm>
            <a:off x="5940152" y="2316559"/>
            <a:ext cx="2908168" cy="461665"/>
          </a:xfrm>
          <a:prstGeom prst="rect">
            <a:avLst/>
          </a:prstGeom>
          <a:noFill/>
        </p:spPr>
        <p:txBody>
          <a:bodyPr wrap="none" rtlCol="0">
            <a:spAutoFit/>
          </a:bodyPr>
          <a:lstStyle/>
          <a:p>
            <a:r>
              <a:rPr lang="it-IT" dirty="0" smtClean="0"/>
              <a:t>Comprensione sociale</a:t>
            </a:r>
            <a:endParaRPr lang="it-IT" dirty="0"/>
          </a:p>
        </p:txBody>
      </p:sp>
      <p:sp>
        <p:nvSpPr>
          <p:cNvPr id="5" name="CasellaDiTesto 4"/>
          <p:cNvSpPr txBox="1"/>
          <p:nvPr/>
        </p:nvSpPr>
        <p:spPr>
          <a:xfrm>
            <a:off x="6444208" y="4206279"/>
            <a:ext cx="2659254" cy="461665"/>
          </a:xfrm>
          <a:prstGeom prst="rect">
            <a:avLst/>
          </a:prstGeom>
          <a:noFill/>
        </p:spPr>
        <p:txBody>
          <a:bodyPr wrap="none" rtlCol="0">
            <a:spAutoFit/>
          </a:bodyPr>
          <a:lstStyle/>
          <a:p>
            <a:r>
              <a:rPr lang="it-IT" dirty="0" smtClean="0"/>
              <a:t>Valorizzazione di sé</a:t>
            </a: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contenuto 2"/>
          <p:cNvSpPr>
            <a:spLocks noGrp="1"/>
          </p:cNvSpPr>
          <p:nvPr>
            <p:ph idx="1"/>
          </p:nvPr>
        </p:nvSpPr>
        <p:spPr>
          <a:xfrm>
            <a:off x="683568" y="548680"/>
            <a:ext cx="7772400" cy="4114800"/>
          </a:xfrm>
        </p:spPr>
        <p:txBody>
          <a:bodyPr>
            <a:normAutofit fontScale="92500"/>
          </a:bodyPr>
          <a:lstStyle/>
          <a:p>
            <a:pPr algn="just">
              <a:buFontTx/>
              <a:buNone/>
            </a:pPr>
            <a:r>
              <a:rPr lang="it-IT" sz="2800" dirty="0" smtClean="0"/>
              <a:t>Le autovalutazioni accurate ci consentono di prevedere le circostanze e controllare i comportamenti futuri (bisogno d’accuratezza - </a:t>
            </a:r>
            <a:r>
              <a:rPr lang="it-IT" sz="2800" dirty="0" err="1" smtClean="0"/>
              <a:t>Trope</a:t>
            </a:r>
            <a:r>
              <a:rPr lang="it-IT" sz="2800" dirty="0" smtClean="0"/>
              <a:t> e </a:t>
            </a:r>
            <a:r>
              <a:rPr lang="it-IT" sz="2800" dirty="0" err="1" smtClean="0"/>
              <a:t>Bassok</a:t>
            </a:r>
            <a:r>
              <a:rPr lang="it-IT" sz="2800" dirty="0" smtClean="0"/>
              <a:t>, 1982).</a:t>
            </a:r>
          </a:p>
          <a:p>
            <a:pPr algn="just">
              <a:buFontTx/>
              <a:buNone/>
            </a:pPr>
            <a:r>
              <a:rPr lang="it-IT" sz="2800" dirty="0" smtClean="0"/>
              <a:t>Secondo </a:t>
            </a:r>
            <a:r>
              <a:rPr lang="it-IT" sz="2800" dirty="0" err="1" smtClean="0"/>
              <a:t>Trope</a:t>
            </a:r>
            <a:r>
              <a:rPr lang="it-IT" sz="2800" dirty="0" smtClean="0"/>
              <a:t>, quando ci troviamo di fronte a una situazione in cui abbiamo bisogno di conoscere le nostre abilità in  riferimento a un compito, scegliamo dei «compiti diagnostici» ovvero compiti che siano informativi.</a:t>
            </a:r>
          </a:p>
          <a:p>
            <a:pPr algn="just">
              <a:buFontTx/>
              <a:buNone/>
            </a:pPr>
            <a:r>
              <a:rPr lang="it-IT" sz="2800" dirty="0" smtClean="0"/>
              <a:t>Avere un sé accurato è importante quando le conoscenze relative alle nostre abilità sono incerte.</a:t>
            </a:r>
          </a:p>
          <a:p>
            <a:endParaRPr lang="it-IT"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0992" y="332656"/>
            <a:ext cx="7772400" cy="1143000"/>
          </a:xfrm>
        </p:spPr>
        <p:txBody>
          <a:bodyPr>
            <a:normAutofit fontScale="90000"/>
          </a:bodyPr>
          <a:lstStyle/>
          <a:p>
            <a:r>
              <a:rPr lang="it-IT" dirty="0"/>
              <a:t>Il modello di mantenimento </a:t>
            </a:r>
            <a:r>
              <a:rPr lang="it-IT" dirty="0" smtClean="0"/>
              <a:t>dell’autovalutazione</a:t>
            </a:r>
            <a:endParaRPr lang="it-IT" dirty="0"/>
          </a:p>
        </p:txBody>
      </p:sp>
      <p:sp>
        <p:nvSpPr>
          <p:cNvPr id="3" name="Segnaposto contenuto 2"/>
          <p:cNvSpPr>
            <a:spLocks noGrp="1"/>
          </p:cNvSpPr>
          <p:nvPr>
            <p:ph idx="1"/>
          </p:nvPr>
        </p:nvSpPr>
        <p:spPr>
          <a:xfrm>
            <a:off x="670992" y="1628800"/>
            <a:ext cx="7772400" cy="4114800"/>
          </a:xfrm>
        </p:spPr>
        <p:txBody>
          <a:bodyPr/>
          <a:lstStyle/>
          <a:p>
            <a:pPr algn="just"/>
            <a:r>
              <a:rPr lang="it-IT" sz="2800" dirty="0" smtClean="0"/>
              <a:t>Secondo Tesser (1988) un ulteriore meccanismo per regolare la considerazione positiva di sé prevede la gestione delle prestazioni delle persone con cui si interagisce e confronta.</a:t>
            </a:r>
          </a:p>
          <a:p>
            <a:pPr marL="0" indent="0" algn="just">
              <a:buNone/>
            </a:pPr>
            <a:r>
              <a:rPr lang="it-IT" sz="2000" dirty="0" smtClean="0"/>
              <a:t>Es. Piero, il migliore amico di Gianni, ha da poco vinto un premio prestigioso per aver scritto un racconto. Gianni si sentirà compiaciuto e impaziente di raccontare agli altri il successo del proprio amico o si sentirà invidioso del successo di Marco e infelice per il fatto che in questo modo gli viene ricordato che lui è uno scrittore di minore talento?</a:t>
            </a:r>
            <a:endParaRPr lang="it-IT" sz="2000" dirty="0"/>
          </a:p>
        </p:txBody>
      </p:sp>
    </p:spTree>
    <p:extLst>
      <p:ext uri="{BB962C8B-B14F-4D97-AF65-F5344CB8AC3E}">
        <p14:creationId xmlns:p14="http://schemas.microsoft.com/office/powerpoint/2010/main" val="37334406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55576" y="260648"/>
            <a:ext cx="7772400" cy="4114800"/>
          </a:xfrm>
        </p:spPr>
        <p:txBody>
          <a:bodyPr>
            <a:normAutofit fontScale="92500" lnSpcReduction="20000"/>
          </a:bodyPr>
          <a:lstStyle/>
          <a:p>
            <a:pPr marL="0" indent="0" algn="just">
              <a:buNone/>
            </a:pPr>
            <a:r>
              <a:rPr lang="it-IT" sz="2800" dirty="0" smtClean="0"/>
              <a:t>Il comportamento delle persone a cui siamo legati ha un impatto su di noi in termini psicologici, maggiore rispetto a quello di persone a cui invece, non lo siamo.</a:t>
            </a:r>
          </a:p>
          <a:p>
            <a:pPr marL="0" indent="0" algn="just">
              <a:buNone/>
            </a:pPr>
            <a:r>
              <a:rPr lang="it-IT" sz="2000" dirty="0" smtClean="0"/>
              <a:t>La risposta di Gianni dipenderà dall’importanza che la scrittura ha per la propria concezione di sé:</a:t>
            </a:r>
          </a:p>
          <a:p>
            <a:pPr marL="0" indent="0" algn="just">
              <a:buNone/>
            </a:pPr>
            <a:r>
              <a:rPr lang="it-IT" sz="2000" dirty="0" smtClean="0"/>
              <a:t>Se  anche Gianni è uno scrittore che sta tentando di pubblicare i propri lavori, allora è probabile che gli ottimi risultati ottenuti dall’amico rappresentino per lui una minaccia personale e possano portarlo a provare emozioni negative e tentativi d’evitare Piero in futuro (</a:t>
            </a:r>
            <a:r>
              <a:rPr lang="it-IT" sz="2000" i="1" dirty="0" smtClean="0"/>
              <a:t>effetto di confronto</a:t>
            </a:r>
            <a:r>
              <a:rPr lang="it-IT" sz="2000" dirty="0" smtClean="0"/>
              <a:t>). Se invece, Gianni non scrive racconti, è probabile che sia felice del successo dell’amico e orgoglioso del premio che ha ottenuto (</a:t>
            </a:r>
            <a:r>
              <a:rPr lang="it-IT" sz="2000" i="1" dirty="0" smtClean="0"/>
              <a:t>effetto di rispecchiamento</a:t>
            </a:r>
            <a:r>
              <a:rPr lang="it-IT" sz="2000" dirty="0" smtClean="0"/>
              <a:t>).</a:t>
            </a:r>
          </a:p>
          <a:p>
            <a:pPr marL="0" indent="0" algn="just">
              <a:buNone/>
            </a:pPr>
            <a:r>
              <a:rPr lang="it-IT" sz="2400" dirty="0" smtClean="0"/>
              <a:t>Gli stessi fattori (legame e ottimi risultati) possono produrre effetti contrapposti sulle emozioni e sul comportamento dell’individuo in base al grado di rilevanza/irrilevanza che i risultati avranno per la definizione del proprio sé.</a:t>
            </a:r>
            <a:endParaRPr lang="it-IT" sz="2400" dirty="0"/>
          </a:p>
        </p:txBody>
      </p:sp>
    </p:spTree>
    <p:extLst>
      <p:ext uri="{BB962C8B-B14F-4D97-AF65-F5344CB8AC3E}">
        <p14:creationId xmlns:p14="http://schemas.microsoft.com/office/powerpoint/2010/main" val="37870448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olo 1"/>
          <p:cNvSpPr>
            <a:spLocks noGrp="1"/>
          </p:cNvSpPr>
          <p:nvPr>
            <p:ph type="title"/>
          </p:nvPr>
        </p:nvSpPr>
        <p:spPr/>
        <p:txBody>
          <a:bodyPr/>
          <a:lstStyle/>
          <a:p>
            <a:r>
              <a:rPr lang="it-IT" sz="3200" dirty="0" smtClean="0"/>
              <a:t>Il modello di mantenimento dell’autovalutazione (Tesser, 1988)</a:t>
            </a:r>
          </a:p>
        </p:txBody>
      </p:sp>
      <p:sp>
        <p:nvSpPr>
          <p:cNvPr id="35843" name="CasellaDiTesto 3"/>
          <p:cNvSpPr txBox="1">
            <a:spLocks noChangeArrowheads="1"/>
          </p:cNvSpPr>
          <p:nvPr/>
        </p:nvSpPr>
        <p:spPr bwMode="auto">
          <a:xfrm>
            <a:off x="2357438" y="1714500"/>
            <a:ext cx="4235450" cy="400050"/>
          </a:xfrm>
          <a:prstGeom prst="rect">
            <a:avLst/>
          </a:prstGeom>
          <a:noFill/>
          <a:ln w="9525">
            <a:noFill/>
            <a:miter lim="800000"/>
            <a:headEnd/>
            <a:tailEnd/>
          </a:ln>
        </p:spPr>
        <p:txBody>
          <a:bodyPr wrap="none">
            <a:spAutoFit/>
          </a:bodyPr>
          <a:lstStyle/>
          <a:p>
            <a:r>
              <a:rPr lang="it-IT" sz="2000"/>
              <a:t>COMPORTAMENTO EMOZIONALE</a:t>
            </a:r>
          </a:p>
        </p:txBody>
      </p:sp>
      <p:sp>
        <p:nvSpPr>
          <p:cNvPr id="35844" name="CasellaDiTesto 4"/>
          <p:cNvSpPr txBox="1">
            <a:spLocks noChangeArrowheads="1"/>
          </p:cNvSpPr>
          <p:nvPr/>
        </p:nvSpPr>
        <p:spPr bwMode="auto">
          <a:xfrm>
            <a:off x="214313" y="3286125"/>
            <a:ext cx="2165350" cy="1631950"/>
          </a:xfrm>
          <a:prstGeom prst="rect">
            <a:avLst/>
          </a:prstGeom>
          <a:noFill/>
          <a:ln w="9525">
            <a:noFill/>
            <a:miter lim="800000"/>
            <a:headEnd/>
            <a:tailEnd/>
          </a:ln>
        </p:spPr>
        <p:txBody>
          <a:bodyPr wrap="none">
            <a:spAutoFit/>
          </a:bodyPr>
          <a:lstStyle/>
          <a:p>
            <a:r>
              <a:rPr lang="it-IT" sz="2000"/>
              <a:t>CONDIZIONI </a:t>
            </a:r>
          </a:p>
          <a:p>
            <a:r>
              <a:rPr lang="it-IT" sz="2000"/>
              <a:t>ANTECEDENTI</a:t>
            </a:r>
          </a:p>
          <a:p>
            <a:r>
              <a:rPr lang="it-IT" sz="2000"/>
              <a:t>Rilevanza</a:t>
            </a:r>
          </a:p>
          <a:p>
            <a:r>
              <a:rPr lang="it-IT" sz="2000"/>
              <a:t>Risultati conseguiti</a:t>
            </a:r>
          </a:p>
          <a:p>
            <a:r>
              <a:rPr lang="it-IT" sz="2000"/>
              <a:t>Legame personale</a:t>
            </a:r>
          </a:p>
        </p:txBody>
      </p:sp>
      <p:sp>
        <p:nvSpPr>
          <p:cNvPr id="35845" name="CasellaDiTesto 5"/>
          <p:cNvSpPr txBox="1">
            <a:spLocks noChangeArrowheads="1"/>
          </p:cNvSpPr>
          <p:nvPr/>
        </p:nvSpPr>
        <p:spPr bwMode="auto">
          <a:xfrm>
            <a:off x="3714750" y="2286000"/>
            <a:ext cx="1525588" cy="892175"/>
          </a:xfrm>
          <a:prstGeom prst="rect">
            <a:avLst/>
          </a:prstGeom>
          <a:noFill/>
          <a:ln w="9525">
            <a:noFill/>
            <a:miter lim="800000"/>
            <a:headEnd/>
            <a:tailEnd/>
          </a:ln>
        </p:spPr>
        <p:txBody>
          <a:bodyPr wrap="none">
            <a:spAutoFit/>
          </a:bodyPr>
          <a:lstStyle/>
          <a:p>
            <a:r>
              <a:rPr lang="it-IT" sz="2000"/>
              <a:t>EMOZIONE</a:t>
            </a:r>
          </a:p>
          <a:p>
            <a:r>
              <a:rPr lang="it-IT" sz="1600"/>
              <a:t>Attivazione</a:t>
            </a:r>
          </a:p>
          <a:p>
            <a:r>
              <a:rPr lang="it-IT" sz="1600"/>
              <a:t> fisiologica</a:t>
            </a:r>
          </a:p>
        </p:txBody>
      </p:sp>
      <p:sp>
        <p:nvSpPr>
          <p:cNvPr id="35846" name="CasellaDiTesto 6"/>
          <p:cNvSpPr txBox="1">
            <a:spLocks noChangeArrowheads="1"/>
          </p:cNvSpPr>
          <p:nvPr/>
        </p:nvSpPr>
        <p:spPr bwMode="auto">
          <a:xfrm>
            <a:off x="3392488" y="3582988"/>
            <a:ext cx="2679700" cy="1631950"/>
          </a:xfrm>
          <a:prstGeom prst="rect">
            <a:avLst/>
          </a:prstGeom>
          <a:noFill/>
          <a:ln w="9525">
            <a:noFill/>
            <a:miter lim="800000"/>
            <a:headEnd/>
            <a:tailEnd/>
          </a:ln>
        </p:spPr>
        <p:txBody>
          <a:bodyPr wrap="none">
            <a:spAutoFit/>
          </a:bodyPr>
          <a:lstStyle/>
          <a:p>
            <a:r>
              <a:rPr lang="it-IT" sz="2000"/>
              <a:t>PROCESSI DI </a:t>
            </a:r>
          </a:p>
          <a:p>
            <a:r>
              <a:rPr lang="it-IT" sz="2000"/>
              <a:t>MANTENIMENTO </a:t>
            </a:r>
          </a:p>
          <a:p>
            <a:r>
              <a:rPr lang="it-IT" sz="2000"/>
              <a:t>DEL GIUDIZIO DI SE’</a:t>
            </a:r>
          </a:p>
          <a:p>
            <a:r>
              <a:rPr lang="it-IT" sz="2000"/>
              <a:t>Rispecchiamento</a:t>
            </a:r>
          </a:p>
          <a:p>
            <a:r>
              <a:rPr lang="it-IT" sz="2000"/>
              <a:t>confronto</a:t>
            </a:r>
          </a:p>
        </p:txBody>
      </p:sp>
      <p:sp>
        <p:nvSpPr>
          <p:cNvPr id="35847" name="CasellaDiTesto 7"/>
          <p:cNvSpPr txBox="1">
            <a:spLocks noChangeArrowheads="1"/>
          </p:cNvSpPr>
          <p:nvPr/>
        </p:nvSpPr>
        <p:spPr bwMode="auto">
          <a:xfrm>
            <a:off x="6429375" y="3214688"/>
            <a:ext cx="2519363" cy="1508125"/>
          </a:xfrm>
          <a:prstGeom prst="rect">
            <a:avLst/>
          </a:prstGeom>
          <a:noFill/>
          <a:ln w="9525">
            <a:noFill/>
            <a:miter lim="800000"/>
            <a:headEnd/>
            <a:tailEnd/>
          </a:ln>
        </p:spPr>
        <p:txBody>
          <a:bodyPr wrap="none">
            <a:spAutoFit/>
          </a:bodyPr>
          <a:lstStyle/>
          <a:p>
            <a:r>
              <a:rPr lang="it-IT" sz="2000"/>
              <a:t>AGGIUSTAMENTO</a:t>
            </a:r>
            <a:r>
              <a:rPr lang="it-IT" sz="1800"/>
              <a:t> </a:t>
            </a:r>
          </a:p>
          <a:p>
            <a:r>
              <a:rPr lang="it-IT" sz="1800"/>
              <a:t>COMPORTAMENTALE</a:t>
            </a:r>
          </a:p>
          <a:p>
            <a:r>
              <a:rPr lang="it-IT" sz="1800"/>
              <a:t>Rilevanza</a:t>
            </a:r>
          </a:p>
          <a:p>
            <a:r>
              <a:rPr lang="it-IT" sz="1800"/>
              <a:t>Risultati conseguiti</a:t>
            </a:r>
          </a:p>
          <a:p>
            <a:r>
              <a:rPr lang="it-IT" sz="1800"/>
              <a:t>Legame personale</a:t>
            </a:r>
          </a:p>
        </p:txBody>
      </p:sp>
      <p:sp>
        <p:nvSpPr>
          <p:cNvPr id="35848" name="CasellaDiTesto 8"/>
          <p:cNvSpPr txBox="1">
            <a:spLocks noChangeArrowheads="1"/>
          </p:cNvSpPr>
          <p:nvPr/>
        </p:nvSpPr>
        <p:spPr bwMode="auto">
          <a:xfrm>
            <a:off x="2428875" y="5715000"/>
            <a:ext cx="3541713" cy="400050"/>
          </a:xfrm>
          <a:prstGeom prst="rect">
            <a:avLst/>
          </a:prstGeom>
          <a:noFill/>
          <a:ln w="9525">
            <a:noFill/>
            <a:miter lim="800000"/>
            <a:headEnd/>
            <a:tailEnd/>
          </a:ln>
        </p:spPr>
        <p:txBody>
          <a:bodyPr wrap="none">
            <a:spAutoFit/>
          </a:bodyPr>
          <a:lstStyle/>
          <a:p>
            <a:r>
              <a:rPr lang="it-IT" sz="2000"/>
              <a:t>MINACCE NON COLLEGATE</a:t>
            </a:r>
          </a:p>
        </p:txBody>
      </p:sp>
      <p:sp>
        <p:nvSpPr>
          <p:cNvPr id="10" name="Ovale 9"/>
          <p:cNvSpPr/>
          <p:nvPr/>
        </p:nvSpPr>
        <p:spPr>
          <a:xfrm>
            <a:off x="0" y="2928938"/>
            <a:ext cx="2500313" cy="2286000"/>
          </a:xfrm>
          <a:prstGeom prst="ellipse">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it-IT"/>
          </a:p>
        </p:txBody>
      </p:sp>
      <p:sp>
        <p:nvSpPr>
          <p:cNvPr id="11" name="Ovale 10"/>
          <p:cNvSpPr/>
          <p:nvPr/>
        </p:nvSpPr>
        <p:spPr>
          <a:xfrm>
            <a:off x="6286500" y="2786063"/>
            <a:ext cx="2714625" cy="2357437"/>
          </a:xfrm>
          <a:prstGeom prst="ellipse">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it-IT"/>
          </a:p>
        </p:txBody>
      </p:sp>
      <p:sp>
        <p:nvSpPr>
          <p:cNvPr id="12" name="Ovale 11"/>
          <p:cNvSpPr/>
          <p:nvPr/>
        </p:nvSpPr>
        <p:spPr>
          <a:xfrm>
            <a:off x="3500438" y="2214563"/>
            <a:ext cx="2000250" cy="10001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3" name="Ovale 12"/>
          <p:cNvSpPr/>
          <p:nvPr/>
        </p:nvSpPr>
        <p:spPr>
          <a:xfrm>
            <a:off x="3000375" y="3357563"/>
            <a:ext cx="3000375" cy="20716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cxnSp>
        <p:nvCxnSpPr>
          <p:cNvPr id="15" name="Connettore 2 14"/>
          <p:cNvCxnSpPr>
            <a:stCxn id="10" idx="6"/>
          </p:cNvCxnSpPr>
          <p:nvPr/>
        </p:nvCxnSpPr>
        <p:spPr>
          <a:xfrm>
            <a:off x="2500313" y="4071938"/>
            <a:ext cx="500062" cy="1587"/>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5929313" y="4071938"/>
            <a:ext cx="357187" cy="1587"/>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rot="5400000" flipH="1" flipV="1">
            <a:off x="4214019" y="5714206"/>
            <a:ext cx="285750" cy="1588"/>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a:stCxn id="13" idx="0"/>
            <a:endCxn id="12" idx="4"/>
          </p:cNvCxnSpPr>
          <p:nvPr/>
        </p:nvCxnSpPr>
        <p:spPr>
          <a:xfrm rot="5400000" flipH="1" flipV="1">
            <a:off x="4428331" y="3285332"/>
            <a:ext cx="142875" cy="1588"/>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a:stCxn id="12" idx="0"/>
          </p:cNvCxnSpPr>
          <p:nvPr/>
        </p:nvCxnSpPr>
        <p:spPr>
          <a:xfrm rot="5400000" flipH="1" flipV="1">
            <a:off x="4429125" y="2143126"/>
            <a:ext cx="142875" cy="0"/>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27" name="Arco 26"/>
          <p:cNvSpPr/>
          <p:nvPr/>
        </p:nvSpPr>
        <p:spPr>
          <a:xfrm>
            <a:off x="1071563" y="4500563"/>
            <a:ext cx="6643687" cy="1214437"/>
          </a:xfrm>
          <a:prstGeom prst="arc">
            <a:avLst>
              <a:gd name="adj1" fmla="val 21569460"/>
              <a:gd name="adj2" fmla="val 10670663"/>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t-IT"/>
          </a:p>
        </p:txBody>
      </p:sp>
      <p:cxnSp>
        <p:nvCxnSpPr>
          <p:cNvPr id="29" name="Connettore 2 28"/>
          <p:cNvCxnSpPr>
            <a:stCxn id="12" idx="6"/>
          </p:cNvCxnSpPr>
          <p:nvPr/>
        </p:nvCxnSpPr>
        <p:spPr>
          <a:xfrm>
            <a:off x="5500688" y="2714625"/>
            <a:ext cx="1285875"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ttore 2 30"/>
          <p:cNvCxnSpPr/>
          <p:nvPr/>
        </p:nvCxnSpPr>
        <p:spPr>
          <a:xfrm rot="16200000" flipV="1">
            <a:off x="4000500" y="4357688"/>
            <a:ext cx="2786063" cy="71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ttore 2 32"/>
          <p:cNvCxnSpPr/>
          <p:nvPr/>
        </p:nvCxnSpPr>
        <p:spPr>
          <a:xfrm rot="5400000" flipH="1" flipV="1">
            <a:off x="2035969" y="2250282"/>
            <a:ext cx="928687"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ttore 2 34"/>
          <p:cNvCxnSpPr/>
          <p:nvPr/>
        </p:nvCxnSpPr>
        <p:spPr>
          <a:xfrm flipV="1">
            <a:off x="2357438" y="2786063"/>
            <a:ext cx="1071562" cy="642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51654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4" descr="strategia"/>
          <p:cNvPicPr>
            <a:picLocks noChangeAspect="1" noChangeArrowheads="1"/>
          </p:cNvPicPr>
          <p:nvPr/>
        </p:nvPicPr>
        <p:blipFill>
          <a:blip r:embed="rId2" cstate="print"/>
          <a:srcRect/>
          <a:stretch>
            <a:fillRect/>
          </a:stretch>
        </p:blipFill>
        <p:spPr bwMode="auto">
          <a:xfrm>
            <a:off x="857250" y="436563"/>
            <a:ext cx="7572375" cy="5870575"/>
          </a:xfrm>
          <a:prstGeom prst="rect">
            <a:avLst/>
          </a:prstGeom>
          <a:noFill/>
          <a:ln w="9525">
            <a:noFill/>
            <a:miter lim="800000"/>
            <a:headEnd/>
            <a:tailEnd/>
          </a:ln>
        </p:spPr>
      </p:pic>
    </p:spTree>
    <p:extLst>
      <p:ext uri="{BB962C8B-B14F-4D97-AF65-F5344CB8AC3E}">
        <p14:creationId xmlns:p14="http://schemas.microsoft.com/office/powerpoint/2010/main" val="42490651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olo 1"/>
          <p:cNvSpPr>
            <a:spLocks noGrp="1"/>
          </p:cNvSpPr>
          <p:nvPr>
            <p:ph type="title"/>
          </p:nvPr>
        </p:nvSpPr>
        <p:spPr/>
        <p:txBody>
          <a:bodyPr/>
          <a:lstStyle/>
          <a:p>
            <a:r>
              <a:rPr lang="it-IT" sz="3600" b="1" smtClean="0"/>
              <a:t>Automonitoraggio </a:t>
            </a:r>
            <a:r>
              <a:rPr lang="it-IT" sz="3600" i="1" smtClean="0"/>
              <a:t>(self-monitoring)</a:t>
            </a:r>
          </a:p>
        </p:txBody>
      </p:sp>
      <p:sp>
        <p:nvSpPr>
          <p:cNvPr id="45059" name="Segnaposto contenuto 2"/>
          <p:cNvSpPr>
            <a:spLocks noGrp="1"/>
          </p:cNvSpPr>
          <p:nvPr>
            <p:ph idx="1"/>
          </p:nvPr>
        </p:nvSpPr>
        <p:spPr/>
        <p:txBody>
          <a:bodyPr/>
          <a:lstStyle/>
          <a:p>
            <a:r>
              <a:rPr lang="it-IT" dirty="0" smtClean="0"/>
              <a:t>Il concetto di automonitoraggio descrive in che misura le persone controllano il proprio comportamento per adeguarlo alla situazione.</a:t>
            </a:r>
          </a:p>
          <a:p>
            <a:r>
              <a:rPr lang="it-IT" dirty="0" smtClean="0"/>
              <a:t>Le persone con alto livello di automonitoraggio prestano molta attenzione alla situazione, mentre per le persone con bassi livelli ciò che conta è il </a:t>
            </a:r>
            <a:r>
              <a:rPr lang="it-IT" dirty="0" err="1" smtClean="0"/>
              <a:t>Sè</a:t>
            </a:r>
            <a:r>
              <a:rPr lang="it-IT" dirty="0" smtClean="0"/>
              <a:t>.</a:t>
            </a:r>
          </a:p>
        </p:txBody>
      </p:sp>
    </p:spTree>
    <p:extLst>
      <p:ext uri="{BB962C8B-B14F-4D97-AF65-F5344CB8AC3E}">
        <p14:creationId xmlns:p14="http://schemas.microsoft.com/office/powerpoint/2010/main" val="24800463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olo 1"/>
          <p:cNvSpPr>
            <a:spLocks noGrp="1"/>
          </p:cNvSpPr>
          <p:nvPr>
            <p:ph type="title"/>
          </p:nvPr>
        </p:nvSpPr>
        <p:spPr>
          <a:xfrm>
            <a:off x="685800" y="357188"/>
            <a:ext cx="7772400" cy="1143000"/>
          </a:xfrm>
        </p:spPr>
        <p:txBody>
          <a:bodyPr/>
          <a:lstStyle/>
          <a:p>
            <a:r>
              <a:rPr lang="it-IT" sz="3200" smtClean="0"/>
              <a:t>Scala di automonitoraggio</a:t>
            </a:r>
          </a:p>
        </p:txBody>
      </p:sp>
      <p:sp>
        <p:nvSpPr>
          <p:cNvPr id="44035" name="Segnaposto contenuto 2"/>
          <p:cNvSpPr>
            <a:spLocks noGrp="1"/>
          </p:cNvSpPr>
          <p:nvPr>
            <p:ph idx="1"/>
          </p:nvPr>
        </p:nvSpPr>
        <p:spPr>
          <a:xfrm>
            <a:off x="685800" y="1571625"/>
            <a:ext cx="7772400" cy="4114800"/>
          </a:xfrm>
        </p:spPr>
        <p:txBody>
          <a:bodyPr>
            <a:normAutofit fontScale="92500" lnSpcReduction="10000"/>
          </a:bodyPr>
          <a:lstStyle/>
          <a:p>
            <a:pPr>
              <a:buFontTx/>
              <a:buNone/>
            </a:pPr>
            <a:r>
              <a:rPr lang="it-IT" sz="1600" smtClean="0"/>
              <a:t>Indicare VERO o FALSO per ciascuna di queste affermazioni:</a:t>
            </a:r>
          </a:p>
          <a:p>
            <a:pPr>
              <a:buFont typeface="Times New Roman" pitchFamily="18" charset="0"/>
              <a:buAutoNum type="arabicPeriod"/>
            </a:pPr>
            <a:r>
              <a:rPr lang="it-IT" sz="1600" smtClean="0"/>
              <a:t>Trovo difficile imitare il comportamento delle altre persone</a:t>
            </a:r>
          </a:p>
          <a:p>
            <a:pPr>
              <a:buFont typeface="Times New Roman" pitchFamily="18" charset="0"/>
              <a:buAutoNum type="arabicPeriod"/>
            </a:pPr>
            <a:r>
              <a:rPr lang="it-IT" sz="1600" smtClean="0"/>
              <a:t>Penso di metter su uno spettacolo per impressionare o intrattenere le persone</a:t>
            </a:r>
          </a:p>
          <a:p>
            <a:pPr>
              <a:buFont typeface="Times New Roman" pitchFamily="18" charset="0"/>
              <a:buAutoNum type="arabicPeriod"/>
            </a:pPr>
            <a:r>
              <a:rPr lang="it-IT" sz="1600" smtClean="0"/>
              <a:t>Probabilmente sarei un ottimo attore</a:t>
            </a:r>
          </a:p>
          <a:p>
            <a:pPr>
              <a:buFont typeface="Times New Roman" pitchFamily="18" charset="0"/>
              <a:buAutoNum type="arabicPeriod"/>
            </a:pPr>
            <a:r>
              <a:rPr lang="it-IT" sz="1600" smtClean="0"/>
              <a:t>A molte do agli altri l’impressione di provare emozioni più profonde di quanto non sia in realtà</a:t>
            </a:r>
          </a:p>
          <a:p>
            <a:pPr>
              <a:buFont typeface="Times New Roman" pitchFamily="18" charset="0"/>
              <a:buAutoNum type="arabicPeriod"/>
            </a:pPr>
            <a:r>
              <a:rPr lang="it-IT" sz="1600" smtClean="0"/>
              <a:t>In un gruppo di persone raramente sono al centro dell’attenzione</a:t>
            </a:r>
          </a:p>
          <a:p>
            <a:pPr>
              <a:buFont typeface="Times New Roman" pitchFamily="18" charset="0"/>
              <a:buAutoNum type="arabicPeriod"/>
            </a:pPr>
            <a:r>
              <a:rPr lang="it-IT" sz="1600" smtClean="0"/>
              <a:t>In situazioni diverse e con persone diverse, spesso agisco come se fossi una persona molto diversa</a:t>
            </a:r>
          </a:p>
          <a:p>
            <a:pPr>
              <a:buFont typeface="Times New Roman" pitchFamily="18" charset="0"/>
              <a:buAutoNum type="arabicPeriod"/>
            </a:pPr>
            <a:r>
              <a:rPr lang="it-IT" sz="1600" smtClean="0"/>
              <a:t>Posso sostenere solo le idee di cui sono già convinto</a:t>
            </a:r>
          </a:p>
          <a:p>
            <a:pPr>
              <a:buFont typeface="Times New Roman" pitchFamily="18" charset="0"/>
              <a:buAutoNum type="arabicPeriod"/>
            </a:pPr>
            <a:r>
              <a:rPr lang="it-IT" sz="1600" smtClean="0"/>
              <a:t>Per andare d’accordo ed essere apprezzato, tendo ad essere più di ogni altra cosa, quel che le persone si aspettano che io sia.</a:t>
            </a:r>
          </a:p>
          <a:p>
            <a:pPr>
              <a:buFont typeface="Times New Roman" pitchFamily="18" charset="0"/>
              <a:buAutoNum type="arabicPeriod"/>
            </a:pPr>
            <a:r>
              <a:rPr lang="it-IT" sz="1600" smtClean="0"/>
              <a:t>Posso ingannare le persone mostrandomi amichevole mentre in realtà le detesto</a:t>
            </a:r>
          </a:p>
          <a:p>
            <a:pPr>
              <a:buFont typeface="Times New Roman" pitchFamily="18" charset="0"/>
              <a:buAutoNum type="arabicPeriod"/>
            </a:pPr>
            <a:r>
              <a:rPr lang="it-IT" sz="1600" smtClean="0"/>
              <a:t>Non sempre sono la persona che appaio essere</a:t>
            </a:r>
          </a:p>
        </p:txBody>
      </p:sp>
      <p:sp>
        <p:nvSpPr>
          <p:cNvPr id="44036" name="CasellaDiTesto 4"/>
          <p:cNvSpPr txBox="1">
            <a:spLocks noChangeArrowheads="1"/>
          </p:cNvSpPr>
          <p:nvPr/>
        </p:nvSpPr>
        <p:spPr bwMode="auto">
          <a:xfrm>
            <a:off x="357188" y="5715000"/>
            <a:ext cx="8572500" cy="1077913"/>
          </a:xfrm>
          <a:prstGeom prst="rect">
            <a:avLst/>
          </a:prstGeom>
          <a:noFill/>
          <a:ln w="9525">
            <a:noFill/>
            <a:miter lim="800000"/>
            <a:headEnd/>
            <a:tailEnd/>
          </a:ln>
        </p:spPr>
        <p:txBody>
          <a:bodyPr>
            <a:spAutoFit/>
          </a:bodyPr>
          <a:lstStyle/>
          <a:p>
            <a:r>
              <a:rPr lang="it-IT" sz="1600"/>
              <a:t>D: 1,5,7 calcolate 1 punto per ogni risposta Falso. Per le restanti calcolate 1 punto per le risposte Vero.</a:t>
            </a:r>
          </a:p>
          <a:p>
            <a:r>
              <a:rPr lang="it-IT" sz="1600"/>
              <a:t> Sommate i punteggi se avete ottenuto &gt;7 probabilmente siete una persona ad alto livello di automonitoraggio, viceversa se avete ottenuto &lt;3 probabilmente siete una persona a basso livello di automonitoraggio</a:t>
            </a:r>
          </a:p>
        </p:txBody>
      </p:sp>
    </p:spTree>
    <p:extLst>
      <p:ext uri="{BB962C8B-B14F-4D97-AF65-F5344CB8AC3E}">
        <p14:creationId xmlns:p14="http://schemas.microsoft.com/office/powerpoint/2010/main" val="4253316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692696"/>
            <a:ext cx="8208912" cy="4114800"/>
          </a:xfrm>
        </p:spPr>
        <p:txBody>
          <a:bodyPr>
            <a:normAutofit fontScale="85000" lnSpcReduction="20000"/>
          </a:bodyPr>
          <a:lstStyle/>
          <a:p>
            <a:pPr marL="0" indent="0" algn="just">
              <a:buNone/>
            </a:pPr>
            <a:r>
              <a:rPr lang="it-IT" sz="2800" dirty="0" smtClean="0"/>
              <a:t>Le funzioni organizzative della conoscenza di sé:</a:t>
            </a:r>
          </a:p>
          <a:p>
            <a:pPr algn="just"/>
            <a:r>
              <a:rPr lang="it-IT" sz="2400" b="1" dirty="0" smtClean="0"/>
              <a:t>Effetto di autoreferenza </a:t>
            </a:r>
            <a:r>
              <a:rPr lang="it-IT" sz="2400" dirty="0" smtClean="0"/>
              <a:t>(</a:t>
            </a:r>
            <a:r>
              <a:rPr lang="it-IT" sz="2400" dirty="0" err="1" smtClean="0"/>
              <a:t>Kihlstrom</a:t>
            </a:r>
            <a:r>
              <a:rPr lang="it-IT" sz="2400" dirty="0" smtClean="0"/>
              <a:t>, </a:t>
            </a:r>
            <a:r>
              <a:rPr lang="it-IT" sz="2400" dirty="0" err="1" smtClean="0"/>
              <a:t>Beer</a:t>
            </a:r>
            <a:r>
              <a:rPr lang="it-IT" sz="2400" dirty="0" smtClean="0"/>
              <a:t> e Klein 2003, Markus, 1977) tendenza delle persone a ricordare meglio le informazioni che possono essere riferite a sé stessi</a:t>
            </a:r>
          </a:p>
          <a:p>
            <a:pPr algn="just"/>
            <a:r>
              <a:rPr lang="it-IT" sz="2400" b="1" dirty="0" err="1" smtClean="0"/>
              <a:t>Egocentralità</a:t>
            </a:r>
            <a:r>
              <a:rPr lang="it-IT" sz="2400" dirty="0" smtClean="0"/>
              <a:t> (</a:t>
            </a:r>
            <a:r>
              <a:rPr lang="it-IT" sz="2400" dirty="0" err="1" smtClean="0"/>
              <a:t>Greenwald</a:t>
            </a:r>
            <a:r>
              <a:rPr lang="it-IT" sz="2400" dirty="0" smtClean="0"/>
              <a:t>, 1980) tendenza a focalizzarsi sul sé nei compiti di giudizio e di memoria</a:t>
            </a:r>
          </a:p>
          <a:p>
            <a:pPr algn="just"/>
            <a:r>
              <a:rPr lang="it-IT" sz="2400" b="1" dirty="0" smtClean="0"/>
              <a:t>Aspettative egocentriche  </a:t>
            </a:r>
            <a:r>
              <a:rPr lang="it-IT" sz="2400" dirty="0" smtClean="0"/>
              <a:t>(Markus e </a:t>
            </a:r>
            <a:r>
              <a:rPr lang="it-IT" sz="2400" dirty="0" err="1" smtClean="0"/>
              <a:t>Wurf</a:t>
            </a:r>
            <a:r>
              <a:rPr lang="it-IT" sz="2400" dirty="0" smtClean="0"/>
              <a:t>, 1987) tendenza a valutare gli altri sulla base di dimensioni ritenute importanti per la valutazione di sé.</a:t>
            </a:r>
          </a:p>
          <a:p>
            <a:pPr algn="just"/>
            <a:endParaRPr lang="it-IT" sz="2400" dirty="0" smtClean="0"/>
          </a:p>
          <a:p>
            <a:pPr marL="0" indent="0" algn="just">
              <a:buNone/>
            </a:pPr>
            <a:r>
              <a:rPr lang="it-IT" sz="2800" dirty="0" smtClean="0"/>
              <a:t>Gli schemi di sé, una volta costruiti sono relativamente stabili, come spiega il </a:t>
            </a:r>
            <a:r>
              <a:rPr lang="it-IT" sz="2800" b="1" dirty="0" smtClean="0"/>
              <a:t>conservatorismo </a:t>
            </a:r>
            <a:r>
              <a:rPr lang="it-IT" sz="2800" dirty="0" smtClean="0"/>
              <a:t>cognitivo (</a:t>
            </a:r>
            <a:r>
              <a:rPr lang="it-IT" sz="2800" dirty="0" err="1" smtClean="0"/>
              <a:t>Greenwald</a:t>
            </a:r>
            <a:r>
              <a:rPr lang="it-IT" sz="2800" dirty="0" smtClean="0"/>
              <a:t>, 1988) ossia la tendenza a resistere ai cambiamenti.</a:t>
            </a:r>
          </a:p>
          <a:p>
            <a:pPr algn="just"/>
            <a:endParaRPr lang="it-IT" dirty="0"/>
          </a:p>
        </p:txBody>
      </p:sp>
    </p:spTree>
    <p:extLst>
      <p:ext uri="{BB962C8B-B14F-4D97-AF65-F5344CB8AC3E}">
        <p14:creationId xmlns:p14="http://schemas.microsoft.com/office/powerpoint/2010/main" val="3542005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a:spLocks noChangeArrowheads="1"/>
          </p:cNvSpPr>
          <p:nvPr/>
        </p:nvSpPr>
        <p:spPr bwMode="auto">
          <a:xfrm>
            <a:off x="3113088" y="765175"/>
            <a:ext cx="2824162" cy="523875"/>
          </a:xfrm>
          <a:prstGeom prst="rect">
            <a:avLst/>
          </a:prstGeom>
          <a:noFill/>
          <a:ln w="9525">
            <a:noFill/>
            <a:miter lim="800000"/>
            <a:headEnd/>
            <a:tailEnd/>
          </a:ln>
        </p:spPr>
        <p:txBody>
          <a:bodyPr wrap="none">
            <a:spAutoFit/>
          </a:bodyPr>
          <a:lstStyle/>
          <a:p>
            <a:pPr algn="ctr"/>
            <a:r>
              <a:rPr lang="it-IT" sz="2800" b="1">
                <a:latin typeface="Verdana" pitchFamily="34" charset="0"/>
              </a:rPr>
              <a:t>Autoefficacia</a:t>
            </a:r>
          </a:p>
        </p:txBody>
      </p:sp>
      <p:sp>
        <p:nvSpPr>
          <p:cNvPr id="4" name="Rettangolo 3"/>
          <p:cNvSpPr>
            <a:spLocks noChangeArrowheads="1"/>
          </p:cNvSpPr>
          <p:nvPr/>
        </p:nvSpPr>
        <p:spPr bwMode="auto">
          <a:xfrm>
            <a:off x="395288" y="1557338"/>
            <a:ext cx="8497887" cy="1014412"/>
          </a:xfrm>
          <a:prstGeom prst="rect">
            <a:avLst/>
          </a:prstGeom>
          <a:noFill/>
          <a:ln w="9525">
            <a:solidFill>
              <a:srgbClr val="C00000"/>
            </a:solidFill>
            <a:miter lim="800000"/>
            <a:headEnd/>
            <a:tailEnd/>
          </a:ln>
        </p:spPr>
        <p:txBody>
          <a:bodyPr>
            <a:spAutoFit/>
          </a:bodyPr>
          <a:lstStyle/>
          <a:p>
            <a:pPr algn="just"/>
            <a:r>
              <a:rPr lang="it-IT" sz="2000">
                <a:latin typeface="Verdana" pitchFamily="34" charset="0"/>
              </a:rPr>
              <a:t>Si intende il giudizio relativo alla propria capacità di organizzare ed eseguire un corso di azioni adeguato a raggiungere livelli di prestazione prefissati in un contesto specifico.</a:t>
            </a:r>
          </a:p>
        </p:txBody>
      </p:sp>
      <p:sp>
        <p:nvSpPr>
          <p:cNvPr id="6" name="Rettangolo 5"/>
          <p:cNvSpPr>
            <a:spLocks noChangeArrowheads="1"/>
          </p:cNvSpPr>
          <p:nvPr/>
        </p:nvSpPr>
        <p:spPr bwMode="auto">
          <a:xfrm>
            <a:off x="1476375" y="3068638"/>
            <a:ext cx="6551613" cy="708025"/>
          </a:xfrm>
          <a:prstGeom prst="rect">
            <a:avLst/>
          </a:prstGeom>
          <a:noFill/>
          <a:ln w="9525">
            <a:noFill/>
            <a:miter lim="800000"/>
            <a:headEnd/>
            <a:tailEnd/>
          </a:ln>
        </p:spPr>
        <p:txBody>
          <a:bodyPr>
            <a:spAutoFit/>
          </a:bodyPr>
          <a:lstStyle/>
          <a:p>
            <a:pPr algn="ctr"/>
            <a:r>
              <a:rPr lang="it-IT" sz="2000">
                <a:latin typeface="Verdana" pitchFamily="34" charset="0"/>
              </a:rPr>
              <a:t>Una capacità autoregolativa che si sviluppa attraverso gli scambi tra l’individuo e l’ambiente.</a:t>
            </a:r>
          </a:p>
        </p:txBody>
      </p:sp>
      <p:sp>
        <p:nvSpPr>
          <p:cNvPr id="7" name="CasellaDiTesto 6"/>
          <p:cNvSpPr txBox="1">
            <a:spLocks noChangeArrowheads="1"/>
          </p:cNvSpPr>
          <p:nvPr/>
        </p:nvSpPr>
        <p:spPr bwMode="auto">
          <a:xfrm>
            <a:off x="611188" y="4076700"/>
            <a:ext cx="7742237" cy="400050"/>
          </a:xfrm>
          <a:prstGeom prst="rect">
            <a:avLst/>
          </a:prstGeom>
          <a:noFill/>
          <a:ln w="9525">
            <a:noFill/>
            <a:miter lim="800000"/>
            <a:headEnd/>
            <a:tailEnd/>
          </a:ln>
        </p:spPr>
        <p:txBody>
          <a:bodyPr wrap="none">
            <a:spAutoFit/>
          </a:bodyPr>
          <a:lstStyle/>
          <a:p>
            <a:pPr algn="ctr"/>
            <a:r>
              <a:rPr lang="it-IT" sz="2000">
                <a:latin typeface="Verdana" pitchFamily="34" charset="0"/>
              </a:rPr>
              <a:t>La convinzione riguardo alla propria efficacia originano da:</a:t>
            </a:r>
          </a:p>
        </p:txBody>
      </p:sp>
      <p:sp>
        <p:nvSpPr>
          <p:cNvPr id="9" name="Rettangolo 8"/>
          <p:cNvSpPr>
            <a:spLocks noChangeArrowheads="1"/>
          </p:cNvSpPr>
          <p:nvPr/>
        </p:nvSpPr>
        <p:spPr bwMode="auto">
          <a:xfrm>
            <a:off x="1258888" y="4652963"/>
            <a:ext cx="2736850" cy="708025"/>
          </a:xfrm>
          <a:prstGeom prst="rect">
            <a:avLst/>
          </a:prstGeom>
          <a:noFill/>
          <a:ln w="9525">
            <a:solidFill>
              <a:srgbClr val="C00000"/>
            </a:solidFill>
            <a:miter lim="800000"/>
            <a:headEnd/>
            <a:tailEnd/>
          </a:ln>
        </p:spPr>
        <p:txBody>
          <a:bodyPr>
            <a:spAutoFit/>
          </a:bodyPr>
          <a:lstStyle/>
          <a:p>
            <a:pPr marL="457200" indent="-457200" algn="ctr"/>
            <a:r>
              <a:rPr lang="it-IT" sz="2000">
                <a:latin typeface="Verdana" pitchFamily="34" charset="0"/>
              </a:rPr>
              <a:t>esperienza diretta</a:t>
            </a:r>
          </a:p>
          <a:p>
            <a:pPr marL="457200" indent="-457200" algn="ctr"/>
            <a:r>
              <a:rPr lang="it-IT" sz="2000">
                <a:latin typeface="Verdana" pitchFamily="34" charset="0"/>
              </a:rPr>
              <a:t>di gestione efficace</a:t>
            </a:r>
          </a:p>
        </p:txBody>
      </p:sp>
      <p:sp>
        <p:nvSpPr>
          <p:cNvPr id="10" name="Rettangolo 9"/>
          <p:cNvSpPr>
            <a:spLocks noChangeArrowheads="1"/>
          </p:cNvSpPr>
          <p:nvPr/>
        </p:nvSpPr>
        <p:spPr bwMode="auto">
          <a:xfrm>
            <a:off x="4859338" y="4652963"/>
            <a:ext cx="3168650" cy="708025"/>
          </a:xfrm>
          <a:prstGeom prst="rect">
            <a:avLst/>
          </a:prstGeom>
          <a:noFill/>
          <a:ln w="9525">
            <a:solidFill>
              <a:srgbClr val="C00000"/>
            </a:solidFill>
            <a:miter lim="800000"/>
            <a:headEnd/>
            <a:tailEnd/>
          </a:ln>
        </p:spPr>
        <p:txBody>
          <a:bodyPr>
            <a:spAutoFit/>
          </a:bodyPr>
          <a:lstStyle/>
          <a:p>
            <a:pPr algn="ctr"/>
            <a:r>
              <a:rPr lang="it-IT" sz="2000">
                <a:latin typeface="Verdana" pitchFamily="34" charset="0"/>
              </a:rPr>
              <a:t>esperienza vicaria fornita dai modelli</a:t>
            </a:r>
          </a:p>
        </p:txBody>
      </p:sp>
      <p:sp>
        <p:nvSpPr>
          <p:cNvPr id="11" name="Rettangolo 10"/>
          <p:cNvSpPr>
            <a:spLocks noChangeArrowheads="1"/>
          </p:cNvSpPr>
          <p:nvPr/>
        </p:nvSpPr>
        <p:spPr bwMode="auto">
          <a:xfrm>
            <a:off x="1042988" y="5732463"/>
            <a:ext cx="2752725" cy="401637"/>
          </a:xfrm>
          <a:prstGeom prst="rect">
            <a:avLst/>
          </a:prstGeom>
          <a:noFill/>
          <a:ln w="9525">
            <a:solidFill>
              <a:srgbClr val="C00000"/>
            </a:solidFill>
            <a:miter lim="800000"/>
            <a:headEnd/>
            <a:tailEnd/>
          </a:ln>
        </p:spPr>
        <p:txBody>
          <a:bodyPr>
            <a:spAutoFit/>
          </a:bodyPr>
          <a:lstStyle/>
          <a:p>
            <a:pPr algn="ctr"/>
            <a:r>
              <a:rPr lang="it-IT" sz="2000">
                <a:latin typeface="Verdana" pitchFamily="34" charset="0"/>
              </a:rPr>
              <a:t>persuasione verbale</a:t>
            </a:r>
          </a:p>
        </p:txBody>
      </p:sp>
      <p:sp>
        <p:nvSpPr>
          <p:cNvPr id="12" name="Rettangolo 11"/>
          <p:cNvSpPr>
            <a:spLocks noChangeArrowheads="1"/>
          </p:cNvSpPr>
          <p:nvPr/>
        </p:nvSpPr>
        <p:spPr bwMode="auto">
          <a:xfrm>
            <a:off x="5076825" y="5732463"/>
            <a:ext cx="3232150" cy="401637"/>
          </a:xfrm>
          <a:prstGeom prst="rect">
            <a:avLst/>
          </a:prstGeom>
          <a:noFill/>
          <a:ln w="9525">
            <a:solidFill>
              <a:srgbClr val="C00000"/>
            </a:solidFill>
            <a:miter lim="800000"/>
            <a:headEnd/>
            <a:tailEnd/>
          </a:ln>
        </p:spPr>
        <p:txBody>
          <a:bodyPr wrap="none">
            <a:spAutoFit/>
          </a:bodyPr>
          <a:lstStyle/>
          <a:p>
            <a:pPr algn="ctr"/>
            <a:r>
              <a:rPr lang="it-IT" sz="2000">
                <a:latin typeface="Verdana" pitchFamily="34" charset="0"/>
              </a:rPr>
              <a:t>controllo delle emozioni</a:t>
            </a:r>
          </a:p>
        </p:txBody>
      </p:sp>
    </p:spTree>
    <p:extLst>
      <p:ext uri="{BB962C8B-B14F-4D97-AF65-F5344CB8AC3E}">
        <p14:creationId xmlns:p14="http://schemas.microsoft.com/office/powerpoint/2010/main" val="33684968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0-#ppt_w/2"/>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p:bldP spid="7" grpId="0"/>
      <p:bldP spid="9" grpId="0" animBg="1"/>
      <p:bldP spid="10" grpId="0" animBg="1"/>
      <p:bldP spid="11"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ttangolo 2"/>
          <p:cNvSpPr>
            <a:spLocks noChangeArrowheads="1"/>
          </p:cNvSpPr>
          <p:nvPr/>
        </p:nvSpPr>
        <p:spPr bwMode="auto">
          <a:xfrm>
            <a:off x="3779838" y="765175"/>
            <a:ext cx="4968875" cy="1477963"/>
          </a:xfrm>
          <a:prstGeom prst="rect">
            <a:avLst/>
          </a:prstGeom>
          <a:noFill/>
          <a:ln w="9525">
            <a:noFill/>
            <a:miter lim="800000"/>
            <a:headEnd/>
            <a:tailEnd/>
          </a:ln>
        </p:spPr>
        <p:txBody>
          <a:bodyPr>
            <a:spAutoFit/>
          </a:bodyPr>
          <a:lstStyle/>
          <a:p>
            <a:pPr algn="ctr"/>
            <a:r>
              <a:rPr lang="it-IT" sz="1800">
                <a:latin typeface="Verdana" pitchFamily="34" charset="0"/>
              </a:rPr>
              <a:t>Comporta l’acquisizione di strumenti cognitivi, comportamentali e di autoregolazione idonei a progettare ed eseguire azioni appropriate per la gestione di circostanze di vita.</a:t>
            </a:r>
          </a:p>
        </p:txBody>
      </p:sp>
      <p:sp>
        <p:nvSpPr>
          <p:cNvPr id="4" name="Rettangolo 3"/>
          <p:cNvSpPr>
            <a:spLocks noChangeArrowheads="1"/>
          </p:cNvSpPr>
          <p:nvPr/>
        </p:nvSpPr>
        <p:spPr bwMode="auto">
          <a:xfrm>
            <a:off x="468313" y="1052513"/>
            <a:ext cx="2735262" cy="706437"/>
          </a:xfrm>
          <a:prstGeom prst="rect">
            <a:avLst/>
          </a:prstGeom>
          <a:noFill/>
          <a:ln w="9525">
            <a:solidFill>
              <a:srgbClr val="C00000"/>
            </a:solidFill>
            <a:miter lim="800000"/>
            <a:headEnd/>
            <a:tailEnd/>
          </a:ln>
        </p:spPr>
        <p:txBody>
          <a:bodyPr>
            <a:spAutoFit/>
          </a:bodyPr>
          <a:lstStyle/>
          <a:p>
            <a:pPr marL="457200" indent="-457200" algn="ctr"/>
            <a:r>
              <a:rPr lang="it-IT" sz="2000">
                <a:latin typeface="Verdana" pitchFamily="34" charset="0"/>
              </a:rPr>
              <a:t>esperienza diretta</a:t>
            </a:r>
          </a:p>
          <a:p>
            <a:pPr marL="457200" indent="-457200" algn="ctr"/>
            <a:r>
              <a:rPr lang="it-IT" sz="2000">
                <a:latin typeface="Verdana" pitchFamily="34" charset="0"/>
              </a:rPr>
              <a:t>di gestione efficace</a:t>
            </a:r>
          </a:p>
        </p:txBody>
      </p:sp>
      <p:sp>
        <p:nvSpPr>
          <p:cNvPr id="20485" name="Parentesi graffa aperta 4"/>
          <p:cNvSpPr>
            <a:spLocks/>
          </p:cNvSpPr>
          <p:nvPr/>
        </p:nvSpPr>
        <p:spPr bwMode="auto">
          <a:xfrm>
            <a:off x="3563938" y="765175"/>
            <a:ext cx="215900" cy="1439863"/>
          </a:xfrm>
          <a:prstGeom prst="leftBrace">
            <a:avLst>
              <a:gd name="adj1" fmla="val 8336"/>
              <a:gd name="adj2" fmla="val 50000"/>
            </a:avLst>
          </a:prstGeom>
          <a:noFill/>
          <a:ln w="9525" algn="ctr">
            <a:solidFill>
              <a:srgbClr val="C00000"/>
            </a:solidFill>
            <a:round/>
            <a:headEnd/>
            <a:tailEnd/>
          </a:ln>
        </p:spPr>
        <p:txBody>
          <a:bodyPr anchor="ctr"/>
          <a:lstStyle/>
          <a:p>
            <a:pPr algn="ctr"/>
            <a:endParaRPr lang="it-IT" sz="2000">
              <a:latin typeface="Verdana" pitchFamily="34" charset="0"/>
            </a:endParaRPr>
          </a:p>
        </p:txBody>
      </p:sp>
      <p:sp>
        <p:nvSpPr>
          <p:cNvPr id="6" name="Rettangolo 5"/>
          <p:cNvSpPr>
            <a:spLocks noChangeArrowheads="1"/>
          </p:cNvSpPr>
          <p:nvPr/>
        </p:nvSpPr>
        <p:spPr bwMode="auto">
          <a:xfrm>
            <a:off x="468313" y="2781300"/>
            <a:ext cx="2808287" cy="708025"/>
          </a:xfrm>
          <a:prstGeom prst="rect">
            <a:avLst/>
          </a:prstGeom>
          <a:noFill/>
          <a:ln w="9525">
            <a:solidFill>
              <a:srgbClr val="C00000"/>
            </a:solidFill>
            <a:miter lim="800000"/>
            <a:headEnd/>
            <a:tailEnd/>
          </a:ln>
        </p:spPr>
        <p:txBody>
          <a:bodyPr>
            <a:spAutoFit/>
          </a:bodyPr>
          <a:lstStyle/>
          <a:p>
            <a:pPr algn="ctr"/>
            <a:r>
              <a:rPr lang="it-IT" sz="2000">
                <a:latin typeface="Verdana" pitchFamily="34" charset="0"/>
              </a:rPr>
              <a:t>esperienza vicaria fornita dai modelli</a:t>
            </a:r>
          </a:p>
        </p:txBody>
      </p:sp>
      <p:sp>
        <p:nvSpPr>
          <p:cNvPr id="20487" name="Rettangolo 6"/>
          <p:cNvSpPr>
            <a:spLocks noChangeArrowheads="1"/>
          </p:cNvSpPr>
          <p:nvPr/>
        </p:nvSpPr>
        <p:spPr bwMode="auto">
          <a:xfrm>
            <a:off x="3708400" y="2349500"/>
            <a:ext cx="5184775" cy="1754188"/>
          </a:xfrm>
          <a:prstGeom prst="rect">
            <a:avLst/>
          </a:prstGeom>
          <a:noFill/>
          <a:ln w="9525">
            <a:noFill/>
            <a:miter lim="800000"/>
            <a:headEnd/>
            <a:tailEnd/>
          </a:ln>
        </p:spPr>
        <p:txBody>
          <a:bodyPr>
            <a:spAutoFit/>
          </a:bodyPr>
          <a:lstStyle/>
          <a:p>
            <a:pPr algn="ctr"/>
            <a:r>
              <a:rPr lang="it-IT" sz="1800">
                <a:latin typeface="Verdana" pitchFamily="34" charset="0"/>
              </a:rPr>
              <a:t>Vedere una persona simile a sé che raggiunge determinati obiettivi incrementa nell’osservatore la fiducia di possedere anch’egli le capacità per riuscire, mentre l’osservazione di persone che falliscono abbassa il livello di motivazione.</a:t>
            </a:r>
          </a:p>
        </p:txBody>
      </p:sp>
      <p:sp>
        <p:nvSpPr>
          <p:cNvPr id="20488" name="Parentesi graffa aperta 7"/>
          <p:cNvSpPr>
            <a:spLocks/>
          </p:cNvSpPr>
          <p:nvPr/>
        </p:nvSpPr>
        <p:spPr bwMode="auto">
          <a:xfrm>
            <a:off x="3563938" y="2492375"/>
            <a:ext cx="144462" cy="1512888"/>
          </a:xfrm>
          <a:prstGeom prst="leftBrace">
            <a:avLst>
              <a:gd name="adj1" fmla="val 8291"/>
              <a:gd name="adj2" fmla="val 50000"/>
            </a:avLst>
          </a:prstGeom>
          <a:noFill/>
          <a:ln w="9525" algn="ctr">
            <a:solidFill>
              <a:srgbClr val="C00000"/>
            </a:solidFill>
            <a:round/>
            <a:headEnd/>
            <a:tailEnd/>
          </a:ln>
        </p:spPr>
        <p:txBody>
          <a:bodyPr anchor="ctr"/>
          <a:lstStyle/>
          <a:p>
            <a:pPr algn="ctr"/>
            <a:endParaRPr lang="it-IT" sz="2000">
              <a:latin typeface="Verdana" pitchFamily="34" charset="0"/>
            </a:endParaRPr>
          </a:p>
        </p:txBody>
      </p:sp>
      <p:sp>
        <p:nvSpPr>
          <p:cNvPr id="9" name="Rettangolo 8"/>
          <p:cNvSpPr>
            <a:spLocks noChangeArrowheads="1"/>
          </p:cNvSpPr>
          <p:nvPr/>
        </p:nvSpPr>
        <p:spPr bwMode="auto">
          <a:xfrm>
            <a:off x="539750" y="4581525"/>
            <a:ext cx="2751138" cy="401638"/>
          </a:xfrm>
          <a:prstGeom prst="rect">
            <a:avLst/>
          </a:prstGeom>
          <a:noFill/>
          <a:ln w="9525">
            <a:solidFill>
              <a:srgbClr val="C00000"/>
            </a:solidFill>
            <a:miter lim="800000"/>
            <a:headEnd/>
            <a:tailEnd/>
          </a:ln>
        </p:spPr>
        <p:txBody>
          <a:bodyPr>
            <a:spAutoFit/>
          </a:bodyPr>
          <a:lstStyle/>
          <a:p>
            <a:pPr algn="ctr"/>
            <a:r>
              <a:rPr lang="it-IT" sz="2000">
                <a:latin typeface="Verdana" pitchFamily="34" charset="0"/>
              </a:rPr>
              <a:t>persuasione verbale</a:t>
            </a:r>
          </a:p>
        </p:txBody>
      </p:sp>
      <p:sp>
        <p:nvSpPr>
          <p:cNvPr id="10" name="Rettangolo 9"/>
          <p:cNvSpPr>
            <a:spLocks noChangeArrowheads="1"/>
          </p:cNvSpPr>
          <p:nvPr/>
        </p:nvSpPr>
        <p:spPr bwMode="auto">
          <a:xfrm>
            <a:off x="611188" y="5516563"/>
            <a:ext cx="2592387" cy="708025"/>
          </a:xfrm>
          <a:prstGeom prst="rect">
            <a:avLst/>
          </a:prstGeom>
          <a:noFill/>
          <a:ln w="9525">
            <a:solidFill>
              <a:srgbClr val="C00000"/>
            </a:solidFill>
            <a:miter lim="800000"/>
            <a:headEnd/>
            <a:tailEnd/>
          </a:ln>
        </p:spPr>
        <p:txBody>
          <a:bodyPr>
            <a:spAutoFit/>
          </a:bodyPr>
          <a:lstStyle/>
          <a:p>
            <a:pPr algn="ctr"/>
            <a:r>
              <a:rPr lang="it-IT" sz="2000">
                <a:latin typeface="Verdana" pitchFamily="34" charset="0"/>
              </a:rPr>
              <a:t>controllo delle emozioni</a:t>
            </a:r>
          </a:p>
        </p:txBody>
      </p:sp>
      <p:sp>
        <p:nvSpPr>
          <p:cNvPr id="20491" name="Rettangolo 10"/>
          <p:cNvSpPr>
            <a:spLocks noChangeArrowheads="1"/>
          </p:cNvSpPr>
          <p:nvPr/>
        </p:nvSpPr>
        <p:spPr bwMode="auto">
          <a:xfrm>
            <a:off x="3851275" y="4365625"/>
            <a:ext cx="5292725" cy="922338"/>
          </a:xfrm>
          <a:prstGeom prst="rect">
            <a:avLst/>
          </a:prstGeom>
          <a:noFill/>
          <a:ln w="9525">
            <a:noFill/>
            <a:miter lim="800000"/>
            <a:headEnd/>
            <a:tailEnd/>
          </a:ln>
        </p:spPr>
        <p:txBody>
          <a:bodyPr>
            <a:spAutoFit/>
          </a:bodyPr>
          <a:lstStyle/>
          <a:p>
            <a:pPr algn="ctr"/>
            <a:r>
              <a:rPr lang="it-IT" sz="1800">
                <a:latin typeface="Verdana" pitchFamily="34" charset="0"/>
              </a:rPr>
              <a:t>Le persone persuase verbalmente delle loro capacità attivano un impegno maggiore rispetto chi nutre dei dubbi su di sé.</a:t>
            </a:r>
          </a:p>
        </p:txBody>
      </p:sp>
      <p:sp>
        <p:nvSpPr>
          <p:cNvPr id="20492" name="Parentesi graffa aperta 11"/>
          <p:cNvSpPr>
            <a:spLocks/>
          </p:cNvSpPr>
          <p:nvPr/>
        </p:nvSpPr>
        <p:spPr bwMode="auto">
          <a:xfrm>
            <a:off x="3563938" y="4437063"/>
            <a:ext cx="144462" cy="792162"/>
          </a:xfrm>
          <a:prstGeom prst="leftBrace">
            <a:avLst>
              <a:gd name="adj1" fmla="val 8301"/>
              <a:gd name="adj2" fmla="val 50000"/>
            </a:avLst>
          </a:prstGeom>
          <a:noFill/>
          <a:ln w="9525" algn="ctr">
            <a:solidFill>
              <a:srgbClr val="C00000"/>
            </a:solidFill>
            <a:round/>
            <a:headEnd/>
            <a:tailEnd/>
          </a:ln>
        </p:spPr>
        <p:txBody>
          <a:bodyPr anchor="ctr"/>
          <a:lstStyle/>
          <a:p>
            <a:pPr algn="ctr"/>
            <a:endParaRPr lang="it-IT" sz="2000">
              <a:latin typeface="Verdana" pitchFamily="34" charset="0"/>
            </a:endParaRPr>
          </a:p>
        </p:txBody>
      </p:sp>
      <p:sp>
        <p:nvSpPr>
          <p:cNvPr id="13" name="Rettangolo 12"/>
          <p:cNvSpPr>
            <a:spLocks noChangeArrowheads="1"/>
          </p:cNvSpPr>
          <p:nvPr/>
        </p:nvSpPr>
        <p:spPr bwMode="auto">
          <a:xfrm>
            <a:off x="3708400" y="5373688"/>
            <a:ext cx="4967288" cy="922337"/>
          </a:xfrm>
          <a:prstGeom prst="rect">
            <a:avLst/>
          </a:prstGeom>
          <a:noFill/>
          <a:ln w="9525">
            <a:noFill/>
            <a:miter lim="800000"/>
            <a:headEnd/>
            <a:tailEnd/>
          </a:ln>
        </p:spPr>
        <p:txBody>
          <a:bodyPr>
            <a:spAutoFit/>
          </a:bodyPr>
          <a:lstStyle/>
          <a:p>
            <a:pPr algn="ctr"/>
            <a:r>
              <a:rPr lang="it-IT" sz="1800">
                <a:latin typeface="Verdana" pitchFamily="34" charset="0"/>
              </a:rPr>
              <a:t>Nel valutare le proprie capacità le persone si basano in parte anche sugli stati emotivi e fisiologici.</a:t>
            </a:r>
          </a:p>
        </p:txBody>
      </p:sp>
      <p:sp>
        <p:nvSpPr>
          <p:cNvPr id="14" name="Parentesi graffa aperta 11"/>
          <p:cNvSpPr>
            <a:spLocks/>
          </p:cNvSpPr>
          <p:nvPr/>
        </p:nvSpPr>
        <p:spPr bwMode="auto">
          <a:xfrm>
            <a:off x="3563938" y="5445125"/>
            <a:ext cx="144462" cy="792163"/>
          </a:xfrm>
          <a:prstGeom prst="leftBrace">
            <a:avLst>
              <a:gd name="adj1" fmla="val 8301"/>
              <a:gd name="adj2" fmla="val 50000"/>
            </a:avLst>
          </a:prstGeom>
          <a:noFill/>
          <a:ln w="9525" algn="ctr">
            <a:solidFill>
              <a:srgbClr val="C00000"/>
            </a:solidFill>
            <a:round/>
            <a:headEnd/>
            <a:tailEnd/>
          </a:ln>
        </p:spPr>
        <p:txBody>
          <a:bodyPr anchor="ctr"/>
          <a:lstStyle/>
          <a:p>
            <a:pPr algn="ctr"/>
            <a:endParaRPr lang="it-IT" sz="2000">
              <a:latin typeface="Verdana" pitchFamily="34" charset="0"/>
            </a:endParaRPr>
          </a:p>
        </p:txBody>
      </p:sp>
    </p:spTree>
    <p:extLst>
      <p:ext uri="{BB962C8B-B14F-4D97-AF65-F5344CB8AC3E}">
        <p14:creationId xmlns:p14="http://schemas.microsoft.com/office/powerpoint/2010/main" val="13901708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485"/>
                                        </p:tgtEl>
                                        <p:attrNameLst>
                                          <p:attrName>style.visibility</p:attrName>
                                        </p:attrNameLst>
                                      </p:cBhvr>
                                      <p:to>
                                        <p:strVal val="visible"/>
                                      </p:to>
                                    </p:set>
                                    <p:anim calcmode="lin" valueType="num">
                                      <p:cBhvr additive="base">
                                        <p:cTn id="13" dur="500" fill="hold"/>
                                        <p:tgtEl>
                                          <p:spTgt spid="20485"/>
                                        </p:tgtEl>
                                        <p:attrNameLst>
                                          <p:attrName>ppt_x</p:attrName>
                                        </p:attrNameLst>
                                      </p:cBhvr>
                                      <p:tavLst>
                                        <p:tav tm="0">
                                          <p:val>
                                            <p:strVal val="1+#ppt_w/2"/>
                                          </p:val>
                                        </p:tav>
                                        <p:tav tm="100000">
                                          <p:val>
                                            <p:strVal val="#ppt_x"/>
                                          </p:val>
                                        </p:tav>
                                      </p:tavLst>
                                    </p:anim>
                                    <p:anim calcmode="lin" valueType="num">
                                      <p:cBhvr additive="base">
                                        <p:cTn id="14" dur="500" fill="hold"/>
                                        <p:tgtEl>
                                          <p:spTgt spid="20485"/>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0483"/>
                                        </p:tgtEl>
                                        <p:attrNameLst>
                                          <p:attrName>style.visibility</p:attrName>
                                        </p:attrNameLst>
                                      </p:cBhvr>
                                      <p:to>
                                        <p:strVal val="visible"/>
                                      </p:to>
                                    </p:set>
                                    <p:anim calcmode="lin" valueType="num">
                                      <p:cBhvr additive="base">
                                        <p:cTn id="17" dur="500" fill="hold"/>
                                        <p:tgtEl>
                                          <p:spTgt spid="20483"/>
                                        </p:tgtEl>
                                        <p:attrNameLst>
                                          <p:attrName>ppt_x</p:attrName>
                                        </p:attrNameLst>
                                      </p:cBhvr>
                                      <p:tavLst>
                                        <p:tav tm="0">
                                          <p:val>
                                            <p:strVal val="1+#ppt_w/2"/>
                                          </p:val>
                                        </p:tav>
                                        <p:tav tm="100000">
                                          <p:val>
                                            <p:strVal val="#ppt_x"/>
                                          </p:val>
                                        </p:tav>
                                      </p:tavLst>
                                    </p:anim>
                                    <p:anim calcmode="lin" valueType="num">
                                      <p:cBhvr additive="base">
                                        <p:cTn id="18" dur="500" fill="hold"/>
                                        <p:tgtEl>
                                          <p:spTgt spid="20483"/>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20488"/>
                                        </p:tgtEl>
                                        <p:attrNameLst>
                                          <p:attrName>style.visibility</p:attrName>
                                        </p:attrNameLst>
                                      </p:cBhvr>
                                      <p:to>
                                        <p:strVal val="visible"/>
                                      </p:to>
                                    </p:set>
                                    <p:anim calcmode="lin" valueType="num">
                                      <p:cBhvr additive="base">
                                        <p:cTn id="29" dur="500" fill="hold"/>
                                        <p:tgtEl>
                                          <p:spTgt spid="20488"/>
                                        </p:tgtEl>
                                        <p:attrNameLst>
                                          <p:attrName>ppt_x</p:attrName>
                                        </p:attrNameLst>
                                      </p:cBhvr>
                                      <p:tavLst>
                                        <p:tav tm="0">
                                          <p:val>
                                            <p:strVal val="1+#ppt_w/2"/>
                                          </p:val>
                                        </p:tav>
                                        <p:tav tm="100000">
                                          <p:val>
                                            <p:strVal val="#ppt_x"/>
                                          </p:val>
                                        </p:tav>
                                      </p:tavLst>
                                    </p:anim>
                                    <p:anim calcmode="lin" valueType="num">
                                      <p:cBhvr additive="base">
                                        <p:cTn id="30" dur="500" fill="hold"/>
                                        <p:tgtEl>
                                          <p:spTgt spid="20488"/>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20487"/>
                                        </p:tgtEl>
                                        <p:attrNameLst>
                                          <p:attrName>style.visibility</p:attrName>
                                        </p:attrNameLst>
                                      </p:cBhvr>
                                      <p:to>
                                        <p:strVal val="visible"/>
                                      </p:to>
                                    </p:set>
                                    <p:anim calcmode="lin" valueType="num">
                                      <p:cBhvr additive="base">
                                        <p:cTn id="33" dur="500" fill="hold"/>
                                        <p:tgtEl>
                                          <p:spTgt spid="20487"/>
                                        </p:tgtEl>
                                        <p:attrNameLst>
                                          <p:attrName>ppt_x</p:attrName>
                                        </p:attrNameLst>
                                      </p:cBhvr>
                                      <p:tavLst>
                                        <p:tav tm="0">
                                          <p:val>
                                            <p:strVal val="1+#ppt_w/2"/>
                                          </p:val>
                                        </p:tav>
                                        <p:tav tm="100000">
                                          <p:val>
                                            <p:strVal val="#ppt_x"/>
                                          </p:val>
                                        </p:tav>
                                      </p:tavLst>
                                    </p:anim>
                                    <p:anim calcmode="lin" valueType="num">
                                      <p:cBhvr additive="base">
                                        <p:cTn id="34" dur="500" fill="hold"/>
                                        <p:tgtEl>
                                          <p:spTgt spid="20487"/>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0-#ppt_w/2"/>
                                          </p:val>
                                        </p:tav>
                                        <p:tav tm="100000">
                                          <p:val>
                                            <p:strVal val="#ppt_x"/>
                                          </p:val>
                                        </p:tav>
                                      </p:tavLst>
                                    </p:anim>
                                    <p:anim calcmode="lin" valueType="num">
                                      <p:cBhvr additive="base">
                                        <p:cTn id="4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20492"/>
                                        </p:tgtEl>
                                        <p:attrNameLst>
                                          <p:attrName>style.visibility</p:attrName>
                                        </p:attrNameLst>
                                      </p:cBhvr>
                                      <p:to>
                                        <p:strVal val="visible"/>
                                      </p:to>
                                    </p:set>
                                    <p:anim calcmode="lin" valueType="num">
                                      <p:cBhvr additive="base">
                                        <p:cTn id="45" dur="500" fill="hold"/>
                                        <p:tgtEl>
                                          <p:spTgt spid="20492"/>
                                        </p:tgtEl>
                                        <p:attrNameLst>
                                          <p:attrName>ppt_x</p:attrName>
                                        </p:attrNameLst>
                                      </p:cBhvr>
                                      <p:tavLst>
                                        <p:tav tm="0">
                                          <p:val>
                                            <p:strVal val="1+#ppt_w/2"/>
                                          </p:val>
                                        </p:tav>
                                        <p:tav tm="100000">
                                          <p:val>
                                            <p:strVal val="#ppt_x"/>
                                          </p:val>
                                        </p:tav>
                                      </p:tavLst>
                                    </p:anim>
                                    <p:anim calcmode="lin" valueType="num">
                                      <p:cBhvr additive="base">
                                        <p:cTn id="46" dur="500" fill="hold"/>
                                        <p:tgtEl>
                                          <p:spTgt spid="20492"/>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20491"/>
                                        </p:tgtEl>
                                        <p:attrNameLst>
                                          <p:attrName>style.visibility</p:attrName>
                                        </p:attrNameLst>
                                      </p:cBhvr>
                                      <p:to>
                                        <p:strVal val="visible"/>
                                      </p:to>
                                    </p:set>
                                    <p:anim calcmode="lin" valueType="num">
                                      <p:cBhvr additive="base">
                                        <p:cTn id="49" dur="500" fill="hold"/>
                                        <p:tgtEl>
                                          <p:spTgt spid="20491"/>
                                        </p:tgtEl>
                                        <p:attrNameLst>
                                          <p:attrName>ppt_x</p:attrName>
                                        </p:attrNameLst>
                                      </p:cBhvr>
                                      <p:tavLst>
                                        <p:tav tm="0">
                                          <p:val>
                                            <p:strVal val="1+#ppt_w/2"/>
                                          </p:val>
                                        </p:tav>
                                        <p:tav tm="100000">
                                          <p:val>
                                            <p:strVal val="#ppt_x"/>
                                          </p:val>
                                        </p:tav>
                                      </p:tavLst>
                                    </p:anim>
                                    <p:anim calcmode="lin" valueType="num">
                                      <p:cBhvr additive="base">
                                        <p:cTn id="50" dur="500" fill="hold"/>
                                        <p:tgtEl>
                                          <p:spTgt spid="20491"/>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0-#ppt_w/2"/>
                                          </p:val>
                                        </p:tav>
                                        <p:tav tm="100000">
                                          <p:val>
                                            <p:strVal val="#ppt_x"/>
                                          </p:val>
                                        </p:tav>
                                      </p:tavLst>
                                    </p:anim>
                                    <p:anim calcmode="lin" valueType="num">
                                      <p:cBhvr additive="base">
                                        <p:cTn id="5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1+#ppt_w/2"/>
                                          </p:val>
                                        </p:tav>
                                        <p:tav tm="100000">
                                          <p:val>
                                            <p:strVal val="#ppt_x"/>
                                          </p:val>
                                        </p:tav>
                                      </p:tavLst>
                                    </p:anim>
                                    <p:anim calcmode="lin" valueType="num">
                                      <p:cBhvr additive="base">
                                        <p:cTn id="62" dur="500" fill="hold"/>
                                        <p:tgtEl>
                                          <p:spTgt spid="14"/>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500" fill="hold"/>
                                        <p:tgtEl>
                                          <p:spTgt spid="13"/>
                                        </p:tgtEl>
                                        <p:attrNameLst>
                                          <p:attrName>ppt_x</p:attrName>
                                        </p:attrNameLst>
                                      </p:cBhvr>
                                      <p:tavLst>
                                        <p:tav tm="0">
                                          <p:val>
                                            <p:strVal val="1+#ppt_w/2"/>
                                          </p:val>
                                        </p:tav>
                                        <p:tav tm="100000">
                                          <p:val>
                                            <p:strVal val="#ppt_x"/>
                                          </p:val>
                                        </p:tav>
                                      </p:tavLst>
                                    </p:anim>
                                    <p:anim calcmode="lin" valueType="num">
                                      <p:cBhvr additive="base">
                                        <p:cTn id="66"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4" grpId="0" animBg="1"/>
      <p:bldP spid="20485" grpId="0" animBg="1"/>
      <p:bldP spid="6" grpId="0" animBg="1"/>
      <p:bldP spid="20487" grpId="0"/>
      <p:bldP spid="20488" grpId="0" animBg="1"/>
      <p:bldP spid="9" grpId="0" animBg="1"/>
      <p:bldP spid="10" grpId="0" animBg="1"/>
      <p:bldP spid="20491" grpId="0"/>
      <p:bldP spid="20492" grpId="0" animBg="1"/>
      <p:bldP spid="13" grpId="0"/>
      <p:bldP spid="1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a:spLocks noChangeArrowheads="1"/>
          </p:cNvSpPr>
          <p:nvPr/>
        </p:nvSpPr>
        <p:spPr bwMode="auto">
          <a:xfrm>
            <a:off x="468313" y="765175"/>
            <a:ext cx="7632700" cy="400050"/>
          </a:xfrm>
          <a:prstGeom prst="rect">
            <a:avLst/>
          </a:prstGeom>
          <a:noFill/>
          <a:ln w="9525">
            <a:noFill/>
            <a:miter lim="800000"/>
            <a:headEnd/>
            <a:tailEnd/>
          </a:ln>
        </p:spPr>
        <p:txBody>
          <a:bodyPr>
            <a:spAutoFit/>
          </a:bodyPr>
          <a:lstStyle/>
          <a:p>
            <a:pPr algn="ctr"/>
            <a:r>
              <a:rPr lang="it-IT" sz="2000">
                <a:latin typeface="Verdana" pitchFamily="34" charset="0"/>
              </a:rPr>
              <a:t>Possedere elevati livelli di efficacia è importante per …</a:t>
            </a:r>
          </a:p>
        </p:txBody>
      </p:sp>
      <p:sp>
        <p:nvSpPr>
          <p:cNvPr id="4" name="Rettangolo 3"/>
          <p:cNvSpPr>
            <a:spLocks noChangeArrowheads="1"/>
          </p:cNvSpPr>
          <p:nvPr/>
        </p:nvSpPr>
        <p:spPr bwMode="auto">
          <a:xfrm>
            <a:off x="900113" y="3657600"/>
            <a:ext cx="7200900" cy="708025"/>
          </a:xfrm>
          <a:prstGeom prst="rect">
            <a:avLst/>
          </a:prstGeom>
          <a:noFill/>
          <a:ln w="9525">
            <a:noFill/>
            <a:miter lim="800000"/>
            <a:headEnd/>
            <a:tailEnd/>
          </a:ln>
        </p:spPr>
        <p:txBody>
          <a:bodyPr>
            <a:spAutoFit/>
          </a:bodyPr>
          <a:lstStyle/>
          <a:p>
            <a:pPr algn="ctr"/>
            <a:r>
              <a:rPr lang="it-IT" sz="2000">
                <a:latin typeface="Verdana" pitchFamily="34" charset="0"/>
              </a:rPr>
              <a:t>L’autoefficacia influenza le emozioni che vengono sperimentate in situazioni pericolose o difficili.</a:t>
            </a:r>
          </a:p>
        </p:txBody>
      </p:sp>
      <p:sp>
        <p:nvSpPr>
          <p:cNvPr id="5" name="Rettangolo 4"/>
          <p:cNvSpPr>
            <a:spLocks noChangeArrowheads="1"/>
          </p:cNvSpPr>
          <p:nvPr/>
        </p:nvSpPr>
        <p:spPr bwMode="auto">
          <a:xfrm>
            <a:off x="971550" y="4718050"/>
            <a:ext cx="7129463" cy="1200329"/>
          </a:xfrm>
          <a:prstGeom prst="rect">
            <a:avLst/>
          </a:prstGeom>
          <a:noFill/>
          <a:ln w="9525">
            <a:noFill/>
            <a:miter lim="800000"/>
            <a:headEnd/>
            <a:tailEnd/>
          </a:ln>
        </p:spPr>
        <p:txBody>
          <a:bodyPr>
            <a:spAutoFit/>
          </a:bodyPr>
          <a:lstStyle/>
          <a:p>
            <a:pPr algn="ctr"/>
            <a:r>
              <a:rPr lang="it-IT" dirty="0">
                <a:latin typeface="+mn-lt"/>
              </a:rPr>
              <a:t>L’autoefficacia, quindi, può modellare il corso che la vita assume anche determinando il genere di attività che vengono intraprese e la scelta dei contesti.</a:t>
            </a:r>
          </a:p>
        </p:txBody>
      </p:sp>
      <p:sp>
        <p:nvSpPr>
          <p:cNvPr id="6" name="Rettangolo arrotondato 5"/>
          <p:cNvSpPr>
            <a:spLocks noChangeArrowheads="1"/>
          </p:cNvSpPr>
          <p:nvPr/>
        </p:nvSpPr>
        <p:spPr bwMode="auto">
          <a:xfrm>
            <a:off x="1763713" y="1628775"/>
            <a:ext cx="2303462" cy="504825"/>
          </a:xfrm>
          <a:prstGeom prst="roundRect">
            <a:avLst>
              <a:gd name="adj" fmla="val 16667"/>
            </a:avLst>
          </a:prstGeom>
          <a:noFill/>
          <a:ln w="9525" algn="ctr">
            <a:solidFill>
              <a:srgbClr val="C00000"/>
            </a:solidFill>
            <a:round/>
            <a:headEnd/>
            <a:tailEnd/>
          </a:ln>
        </p:spPr>
        <p:txBody>
          <a:bodyPr anchor="ctr"/>
          <a:lstStyle/>
          <a:p>
            <a:pPr algn="ctr"/>
            <a:r>
              <a:rPr lang="it-IT" sz="2000">
                <a:latin typeface="Verdana" pitchFamily="34" charset="0"/>
              </a:rPr>
              <a:t>livello cognitivo</a:t>
            </a:r>
          </a:p>
        </p:txBody>
      </p:sp>
      <p:sp>
        <p:nvSpPr>
          <p:cNvPr id="7" name="Rettangolo arrotondato 6"/>
          <p:cNvSpPr>
            <a:spLocks noChangeArrowheads="1"/>
          </p:cNvSpPr>
          <p:nvPr/>
        </p:nvSpPr>
        <p:spPr bwMode="auto">
          <a:xfrm>
            <a:off x="5076825" y="1628775"/>
            <a:ext cx="2303463" cy="504825"/>
          </a:xfrm>
          <a:prstGeom prst="roundRect">
            <a:avLst>
              <a:gd name="adj" fmla="val 16667"/>
            </a:avLst>
          </a:prstGeom>
          <a:noFill/>
          <a:ln w="9525" algn="ctr">
            <a:solidFill>
              <a:srgbClr val="C00000"/>
            </a:solidFill>
            <a:round/>
            <a:headEnd/>
            <a:tailEnd/>
          </a:ln>
        </p:spPr>
        <p:txBody>
          <a:bodyPr anchor="ctr"/>
          <a:lstStyle/>
          <a:p>
            <a:pPr algn="ctr"/>
            <a:r>
              <a:rPr lang="it-IT" sz="2000">
                <a:latin typeface="Verdana" pitchFamily="34" charset="0"/>
              </a:rPr>
              <a:t>livello affettivo</a:t>
            </a:r>
          </a:p>
        </p:txBody>
      </p:sp>
      <p:sp>
        <p:nvSpPr>
          <p:cNvPr id="8" name="Rettangolo arrotondato 7"/>
          <p:cNvSpPr>
            <a:spLocks noChangeArrowheads="1"/>
          </p:cNvSpPr>
          <p:nvPr/>
        </p:nvSpPr>
        <p:spPr bwMode="auto">
          <a:xfrm>
            <a:off x="1116013" y="2492375"/>
            <a:ext cx="2303462" cy="649288"/>
          </a:xfrm>
          <a:prstGeom prst="roundRect">
            <a:avLst>
              <a:gd name="adj" fmla="val 16667"/>
            </a:avLst>
          </a:prstGeom>
          <a:noFill/>
          <a:ln w="9525" algn="ctr">
            <a:solidFill>
              <a:srgbClr val="C00000"/>
            </a:solidFill>
            <a:round/>
            <a:headEnd/>
            <a:tailEnd/>
          </a:ln>
        </p:spPr>
        <p:txBody>
          <a:bodyPr anchor="ctr"/>
          <a:lstStyle/>
          <a:p>
            <a:pPr algn="ctr"/>
            <a:r>
              <a:rPr lang="it-IT" sz="2000">
                <a:latin typeface="Verdana" pitchFamily="34" charset="0"/>
              </a:rPr>
              <a:t>livello motivazionale</a:t>
            </a:r>
          </a:p>
        </p:txBody>
      </p:sp>
      <p:sp>
        <p:nvSpPr>
          <p:cNvPr id="9" name="Rettangolo arrotondato 8"/>
          <p:cNvSpPr>
            <a:spLocks noChangeArrowheads="1"/>
          </p:cNvSpPr>
          <p:nvPr/>
        </p:nvSpPr>
        <p:spPr bwMode="auto">
          <a:xfrm>
            <a:off x="4356100" y="2565400"/>
            <a:ext cx="2303463" cy="503238"/>
          </a:xfrm>
          <a:prstGeom prst="roundRect">
            <a:avLst>
              <a:gd name="adj" fmla="val 16667"/>
            </a:avLst>
          </a:prstGeom>
          <a:noFill/>
          <a:ln w="9525" algn="ctr">
            <a:solidFill>
              <a:srgbClr val="C00000"/>
            </a:solidFill>
            <a:round/>
            <a:headEnd/>
            <a:tailEnd/>
          </a:ln>
        </p:spPr>
        <p:txBody>
          <a:bodyPr anchor="ctr"/>
          <a:lstStyle/>
          <a:p>
            <a:pPr algn="ctr"/>
            <a:r>
              <a:rPr lang="it-IT" sz="2000">
                <a:latin typeface="Verdana" pitchFamily="34" charset="0"/>
              </a:rPr>
              <a:t>livello di scelta</a:t>
            </a:r>
          </a:p>
        </p:txBody>
      </p:sp>
    </p:spTree>
    <p:extLst>
      <p:ext uri="{BB962C8B-B14F-4D97-AF65-F5344CB8AC3E}">
        <p14:creationId xmlns:p14="http://schemas.microsoft.com/office/powerpoint/2010/main" val="18517683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1+#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0-#ppt_w/2"/>
                                          </p:val>
                                        </p:tav>
                                        <p:tav tm="100000">
                                          <p:val>
                                            <p:strVal val="#ppt_x"/>
                                          </p:val>
                                        </p:tav>
                                      </p:tavLst>
                                    </p:anim>
                                    <p:anim calcmode="lin" valueType="num">
                                      <p:cBhvr additive="base">
                                        <p:cTn id="3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0-#ppt_w/2"/>
                                          </p:val>
                                        </p:tav>
                                        <p:tav tm="100000">
                                          <p:val>
                                            <p:strVal val="#ppt_x"/>
                                          </p:val>
                                        </p:tav>
                                      </p:tavLst>
                                    </p:anim>
                                    <p:anim calcmode="lin" valueType="num">
                                      <p:cBhvr additive="base">
                                        <p:cTn id="4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7" grpId="0" animBg="1"/>
      <p:bldP spid="8" grpId="0"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asellaDiTesto 1"/>
          <p:cNvSpPr txBox="1">
            <a:spLocks noChangeArrowheads="1"/>
          </p:cNvSpPr>
          <p:nvPr/>
        </p:nvSpPr>
        <p:spPr bwMode="auto">
          <a:xfrm>
            <a:off x="1357313" y="928688"/>
            <a:ext cx="7143750" cy="3908762"/>
          </a:xfrm>
          <a:prstGeom prst="rect">
            <a:avLst/>
          </a:prstGeom>
          <a:noFill/>
          <a:ln w="9525">
            <a:noFill/>
            <a:miter lim="800000"/>
            <a:headEnd/>
            <a:tailEnd/>
          </a:ln>
        </p:spPr>
        <p:txBody>
          <a:bodyPr>
            <a:spAutoFit/>
          </a:bodyPr>
          <a:lstStyle/>
          <a:p>
            <a:r>
              <a:rPr lang="it-IT" sz="2800" b="1" i="1" dirty="0"/>
              <a:t>IDENTITÀ</a:t>
            </a:r>
          </a:p>
          <a:p>
            <a:endParaRPr lang="it-IT" sz="2800" b="1" i="1" dirty="0"/>
          </a:p>
          <a:p>
            <a:r>
              <a:rPr lang="it-IT" dirty="0" smtClean="0"/>
              <a:t>Quale espressione </a:t>
            </a:r>
            <a:r>
              <a:rPr lang="it-IT" dirty="0"/>
              <a:t>particolare della complessità del sé (</a:t>
            </a:r>
            <a:r>
              <a:rPr lang="it-IT" dirty="0" err="1"/>
              <a:t>Deaux</a:t>
            </a:r>
            <a:r>
              <a:rPr lang="it-IT" dirty="0"/>
              <a:t>, 1993</a:t>
            </a:r>
            <a:r>
              <a:rPr lang="it-IT" dirty="0" smtClean="0"/>
              <a:t>).L’accento </a:t>
            </a:r>
            <a:r>
              <a:rPr lang="it-IT" dirty="0"/>
              <a:t>è </a:t>
            </a:r>
            <a:r>
              <a:rPr lang="it-IT" dirty="0" smtClean="0"/>
              <a:t>posto </a:t>
            </a:r>
            <a:r>
              <a:rPr lang="it-IT" dirty="0"/>
              <a:t>esplicitamente sui ruoli e sull’appartenenza, secondo una visione più collettiva.</a:t>
            </a:r>
          </a:p>
          <a:p>
            <a:r>
              <a:rPr lang="it-IT" dirty="0"/>
              <a:t>L’identità </a:t>
            </a:r>
            <a:r>
              <a:rPr lang="it-IT" dirty="0" smtClean="0"/>
              <a:t>si possono analizzare in varie componenti, i ruoli, </a:t>
            </a:r>
            <a:r>
              <a:rPr lang="it-IT" dirty="0"/>
              <a:t>hobby, idee, stigma, appartenenze – etnica, politica, gruppale-, lo schema, di solito,  sui tratti di personalità</a:t>
            </a:r>
          </a:p>
          <a:p>
            <a:r>
              <a:rPr lang="it-IT" dirty="0"/>
              <a:t>Le identità sono create socialmente.</a:t>
            </a:r>
          </a:p>
        </p:txBody>
      </p:sp>
    </p:spTree>
    <p:extLst>
      <p:ext uri="{BB962C8B-B14F-4D97-AF65-F5344CB8AC3E}">
        <p14:creationId xmlns:p14="http://schemas.microsoft.com/office/powerpoint/2010/main" val="38939168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2786" name="Rectangle 2"/>
          <p:cNvSpPr>
            <a:spLocks noGrp="1" noChangeArrowheads="1"/>
          </p:cNvSpPr>
          <p:nvPr>
            <p:ph idx="1"/>
          </p:nvPr>
        </p:nvSpPr>
        <p:spPr>
          <a:xfrm>
            <a:off x="395536" y="980728"/>
            <a:ext cx="8229600" cy="5386536"/>
          </a:xfrm>
        </p:spPr>
        <p:txBody>
          <a:bodyPr/>
          <a:lstStyle/>
          <a:p>
            <a:pPr marL="0" indent="0" algn="ctr" defTabSz="762000">
              <a:lnSpc>
                <a:spcPct val="90000"/>
              </a:lnSpc>
              <a:spcBef>
                <a:spcPct val="50000"/>
              </a:spcBef>
              <a:buNone/>
            </a:pPr>
            <a:r>
              <a:rPr lang="it-IT" u="sng" dirty="0" smtClean="0">
                <a:solidFill>
                  <a:schemeClr val="hlink"/>
                </a:solidFill>
                <a:cs typeface="Arial" charset="0"/>
              </a:rPr>
              <a:t>L’identità </a:t>
            </a:r>
            <a:r>
              <a:rPr lang="it-IT" u="sng" dirty="0">
                <a:solidFill>
                  <a:schemeClr val="hlink"/>
                </a:solidFill>
                <a:cs typeface="Arial" charset="0"/>
              </a:rPr>
              <a:t>come qualità relazionale e temporale del Sé</a:t>
            </a:r>
          </a:p>
          <a:p>
            <a:pPr marL="292100" indent="-292100" algn="just" defTabSz="762000">
              <a:lnSpc>
                <a:spcPct val="90000"/>
              </a:lnSpc>
              <a:spcBef>
                <a:spcPct val="50000"/>
              </a:spcBef>
            </a:pPr>
            <a:r>
              <a:rPr lang="it-IT" sz="2200" dirty="0">
                <a:cs typeface="Times New Roman" pitchFamily="18" charset="0"/>
              </a:rPr>
              <a:t>La nozione di </a:t>
            </a:r>
            <a:r>
              <a:rPr lang="it-IT" sz="2200" dirty="0">
                <a:solidFill>
                  <a:schemeClr val="hlink"/>
                </a:solidFill>
                <a:cs typeface="Times New Roman" pitchFamily="18" charset="0"/>
              </a:rPr>
              <a:t>“identità”</a:t>
            </a:r>
            <a:r>
              <a:rPr lang="it-IT" sz="2200" dirty="0">
                <a:cs typeface="Times New Roman" pitchFamily="18" charset="0"/>
              </a:rPr>
              <a:t> è stata elaborata in modo approfondito da </a:t>
            </a:r>
            <a:r>
              <a:rPr lang="it-IT" sz="2200" dirty="0" err="1">
                <a:cs typeface="Times New Roman" pitchFamily="18" charset="0"/>
              </a:rPr>
              <a:t>Erikson</a:t>
            </a:r>
            <a:r>
              <a:rPr lang="it-IT" sz="2200" dirty="0">
                <a:cs typeface="Times New Roman" pitchFamily="18" charset="0"/>
              </a:rPr>
              <a:t>, la cui tesi è stata in seguito approfondita da Marcia</a:t>
            </a:r>
            <a:endParaRPr lang="it-IT" sz="2200" i="1" dirty="0">
              <a:cs typeface="Times New Roman" pitchFamily="18" charset="0"/>
            </a:endParaRPr>
          </a:p>
          <a:p>
            <a:pPr marL="0" indent="0" algn="just" defTabSz="762000">
              <a:lnSpc>
                <a:spcPct val="90000"/>
              </a:lnSpc>
              <a:spcBef>
                <a:spcPct val="50000"/>
              </a:spcBef>
              <a:buNone/>
            </a:pPr>
            <a:r>
              <a:rPr lang="it-IT" sz="2200" dirty="0" smtClean="0">
                <a:solidFill>
                  <a:schemeClr val="hlink"/>
                </a:solidFill>
                <a:cs typeface="Times New Roman" pitchFamily="18" charset="0"/>
              </a:rPr>
              <a:t>E.H</a:t>
            </a:r>
            <a:r>
              <a:rPr lang="it-IT" sz="2200" dirty="0">
                <a:solidFill>
                  <a:schemeClr val="hlink"/>
                </a:solidFill>
                <a:cs typeface="Times New Roman" pitchFamily="18" charset="0"/>
              </a:rPr>
              <a:t>. </a:t>
            </a:r>
            <a:r>
              <a:rPr lang="it-IT" sz="2200" dirty="0" err="1">
                <a:solidFill>
                  <a:schemeClr val="hlink"/>
                </a:solidFill>
                <a:cs typeface="Times New Roman" pitchFamily="18" charset="0"/>
              </a:rPr>
              <a:t>Erikson</a:t>
            </a:r>
            <a:r>
              <a:rPr lang="it-IT" sz="2200" dirty="0">
                <a:solidFill>
                  <a:schemeClr val="hlink"/>
                </a:solidFill>
                <a:cs typeface="Times New Roman" pitchFamily="18" charset="0"/>
              </a:rPr>
              <a:t> (1968):</a:t>
            </a:r>
            <a:r>
              <a:rPr lang="it-IT" sz="2200" dirty="0">
                <a:cs typeface="Times New Roman" pitchFamily="18" charset="0"/>
              </a:rPr>
              <a:t> </a:t>
            </a:r>
          </a:p>
          <a:p>
            <a:pPr marL="768350" lvl="1" algn="just" defTabSz="762000">
              <a:lnSpc>
                <a:spcPct val="90000"/>
              </a:lnSpc>
              <a:spcBef>
                <a:spcPct val="50000"/>
              </a:spcBef>
            </a:pPr>
            <a:r>
              <a:rPr lang="it-IT" sz="2200" dirty="0">
                <a:solidFill>
                  <a:schemeClr val="hlink"/>
                </a:solidFill>
                <a:cs typeface="Times New Roman" pitchFamily="18" charset="0"/>
              </a:rPr>
              <a:t>l’acquisizione dell’identità </a:t>
            </a:r>
            <a:r>
              <a:rPr lang="it-IT" sz="2200" dirty="0">
                <a:cs typeface="Times New Roman" pitchFamily="18" charset="0"/>
              </a:rPr>
              <a:t>è il risultato positivo di uno dei conflitti vitali che la persona affronta nel corso della vita; caratterizza in particolare l’adolescenza, ma se si propone in ogni  transizione.</a:t>
            </a:r>
          </a:p>
          <a:p>
            <a:pPr marL="0" indent="0" algn="just" defTabSz="762000">
              <a:lnSpc>
                <a:spcPct val="90000"/>
              </a:lnSpc>
              <a:spcBef>
                <a:spcPct val="50000"/>
              </a:spcBef>
              <a:buNone/>
            </a:pPr>
            <a:r>
              <a:rPr lang="it-IT" sz="2200" dirty="0" err="1">
                <a:solidFill>
                  <a:schemeClr val="hlink"/>
                </a:solidFill>
                <a:cs typeface="Times New Roman" pitchFamily="18" charset="0"/>
              </a:rPr>
              <a:t>J.E.Marcia</a:t>
            </a:r>
            <a:r>
              <a:rPr lang="it-IT" sz="2200" dirty="0">
                <a:solidFill>
                  <a:schemeClr val="hlink"/>
                </a:solidFill>
                <a:cs typeface="Times New Roman" pitchFamily="18" charset="0"/>
              </a:rPr>
              <a:t> (1980):</a:t>
            </a:r>
            <a:r>
              <a:rPr lang="it-IT" sz="2200" dirty="0">
                <a:cs typeface="Times New Roman" pitchFamily="18" charset="0"/>
              </a:rPr>
              <a:t> </a:t>
            </a:r>
          </a:p>
          <a:p>
            <a:pPr marL="768350" lvl="1" algn="just" defTabSz="762000">
              <a:lnSpc>
                <a:spcPct val="90000"/>
              </a:lnSpc>
            </a:pPr>
            <a:r>
              <a:rPr lang="it-IT" sz="2200" dirty="0">
                <a:cs typeface="Times New Roman" pitchFamily="18" charset="0"/>
              </a:rPr>
              <a:t>il processo di acquisizione dell’identità in adolescenza può condurre a  </a:t>
            </a:r>
            <a:r>
              <a:rPr lang="it-IT" sz="2200" dirty="0">
                <a:solidFill>
                  <a:schemeClr val="hlink"/>
                </a:solidFill>
                <a:cs typeface="Times New Roman" pitchFamily="18" charset="0"/>
              </a:rPr>
              <a:t>quattro esiti</a:t>
            </a:r>
            <a:r>
              <a:rPr lang="it-IT" sz="2200" dirty="0">
                <a:cs typeface="Times New Roman" pitchFamily="18" charset="0"/>
              </a:rPr>
              <a:t>, non immodificabili, ciascuno dei quali è definito su due dimensioni:</a:t>
            </a:r>
          </a:p>
          <a:p>
            <a:pPr marL="1276350" lvl="2" algn="just" defTabSz="762000">
              <a:lnSpc>
                <a:spcPct val="90000"/>
              </a:lnSpc>
              <a:buClr>
                <a:schemeClr val="hlink"/>
              </a:buClr>
            </a:pPr>
            <a:r>
              <a:rPr lang="it-IT" sz="2200" dirty="0">
                <a:cs typeface="Times New Roman" pitchFamily="18" charset="0"/>
              </a:rPr>
              <a:t>esplorazione di alternative possibili</a:t>
            </a:r>
          </a:p>
          <a:p>
            <a:pPr marL="1276350" lvl="2" algn="just" defTabSz="762000">
              <a:lnSpc>
                <a:spcPct val="90000"/>
              </a:lnSpc>
              <a:buClr>
                <a:schemeClr val="hlink"/>
              </a:buClr>
            </a:pPr>
            <a:r>
              <a:rPr lang="it-IT" sz="2200" dirty="0">
                <a:cs typeface="Times New Roman" pitchFamily="18" charset="0"/>
              </a:rPr>
              <a:t>impegno o coinvolgimento nell’alternativa prescelta</a:t>
            </a:r>
            <a:endParaRPr lang="it-IT" sz="2200" dirty="0">
              <a:cs typeface="Arial" charset="0"/>
            </a:endParaRPr>
          </a:p>
        </p:txBody>
      </p:sp>
      <p:sp>
        <p:nvSpPr>
          <p:cNvPr id="3" name="Segnaposto numero diapositiva 3"/>
          <p:cNvSpPr>
            <a:spLocks noGrp="1"/>
          </p:cNvSpPr>
          <p:nvPr>
            <p:ph type="sldNum" sz="quarter" idx="12"/>
          </p:nvPr>
        </p:nvSpPr>
        <p:spPr/>
        <p:txBody>
          <a:bodyPr/>
          <a:lstStyle/>
          <a:p>
            <a:fld id="{72DF23D9-8280-4C14-8F34-D6D97E805D5F}" type="slidenum">
              <a:rPr lang="it-IT"/>
              <a:pPr/>
              <a:t>34</a:t>
            </a:fld>
            <a:endParaRPr lang="it-IT"/>
          </a:p>
        </p:txBody>
      </p:sp>
    </p:spTree>
    <p:extLst>
      <p:ext uri="{BB962C8B-B14F-4D97-AF65-F5344CB8AC3E}">
        <p14:creationId xmlns:p14="http://schemas.microsoft.com/office/powerpoint/2010/main" val="445634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42786">
                                            <p:txEl>
                                              <p:pRg st="0" end="0"/>
                                            </p:txEl>
                                          </p:spTgt>
                                        </p:tgtEl>
                                        <p:attrNameLst>
                                          <p:attrName>style.visibility</p:attrName>
                                        </p:attrNameLst>
                                      </p:cBhvr>
                                      <p:to>
                                        <p:strVal val="visible"/>
                                      </p:to>
                                    </p:set>
                                    <p:anim calcmode="lin" valueType="num">
                                      <p:cBhvr additive="base">
                                        <p:cTn id="7" dur="500" fill="hold"/>
                                        <p:tgtEl>
                                          <p:spTgt spid="114278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427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42786">
                                            <p:txEl>
                                              <p:pRg st="1" end="1"/>
                                            </p:txEl>
                                          </p:spTgt>
                                        </p:tgtEl>
                                        <p:attrNameLst>
                                          <p:attrName>style.visibility</p:attrName>
                                        </p:attrNameLst>
                                      </p:cBhvr>
                                      <p:to>
                                        <p:strVal val="visible"/>
                                      </p:to>
                                    </p:set>
                                    <p:anim calcmode="lin" valueType="num">
                                      <p:cBhvr additive="base">
                                        <p:cTn id="13" dur="500" fill="hold"/>
                                        <p:tgtEl>
                                          <p:spTgt spid="114278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427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42786">
                                            <p:txEl>
                                              <p:pRg st="2" end="2"/>
                                            </p:txEl>
                                          </p:spTgt>
                                        </p:tgtEl>
                                        <p:attrNameLst>
                                          <p:attrName>style.visibility</p:attrName>
                                        </p:attrNameLst>
                                      </p:cBhvr>
                                      <p:to>
                                        <p:strVal val="visible"/>
                                      </p:to>
                                    </p:set>
                                    <p:anim calcmode="lin" valueType="num">
                                      <p:cBhvr additive="base">
                                        <p:cTn id="19" dur="500" fill="hold"/>
                                        <p:tgtEl>
                                          <p:spTgt spid="114278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427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42786">
                                            <p:txEl>
                                              <p:pRg st="3" end="3"/>
                                            </p:txEl>
                                          </p:spTgt>
                                        </p:tgtEl>
                                        <p:attrNameLst>
                                          <p:attrName>style.visibility</p:attrName>
                                        </p:attrNameLst>
                                      </p:cBhvr>
                                      <p:to>
                                        <p:strVal val="visible"/>
                                      </p:to>
                                    </p:set>
                                    <p:anim calcmode="lin" valueType="num">
                                      <p:cBhvr additive="base">
                                        <p:cTn id="25" dur="500" fill="hold"/>
                                        <p:tgtEl>
                                          <p:spTgt spid="114278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4278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42786">
                                            <p:txEl>
                                              <p:pRg st="4" end="4"/>
                                            </p:txEl>
                                          </p:spTgt>
                                        </p:tgtEl>
                                        <p:attrNameLst>
                                          <p:attrName>style.visibility</p:attrName>
                                        </p:attrNameLst>
                                      </p:cBhvr>
                                      <p:to>
                                        <p:strVal val="visible"/>
                                      </p:to>
                                    </p:set>
                                    <p:anim calcmode="lin" valueType="num">
                                      <p:cBhvr additive="base">
                                        <p:cTn id="31" dur="500" fill="hold"/>
                                        <p:tgtEl>
                                          <p:spTgt spid="114278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4278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42786">
                                            <p:txEl>
                                              <p:pRg st="5" end="5"/>
                                            </p:txEl>
                                          </p:spTgt>
                                        </p:tgtEl>
                                        <p:attrNameLst>
                                          <p:attrName>style.visibility</p:attrName>
                                        </p:attrNameLst>
                                      </p:cBhvr>
                                      <p:to>
                                        <p:strVal val="visible"/>
                                      </p:to>
                                    </p:set>
                                    <p:anim calcmode="lin" valueType="num">
                                      <p:cBhvr additive="base">
                                        <p:cTn id="37" dur="500" fill="hold"/>
                                        <p:tgtEl>
                                          <p:spTgt spid="114278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4278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42786">
                                            <p:txEl>
                                              <p:pRg st="6" end="6"/>
                                            </p:txEl>
                                          </p:spTgt>
                                        </p:tgtEl>
                                        <p:attrNameLst>
                                          <p:attrName>style.visibility</p:attrName>
                                        </p:attrNameLst>
                                      </p:cBhvr>
                                      <p:to>
                                        <p:strVal val="visible"/>
                                      </p:to>
                                    </p:set>
                                    <p:anim calcmode="lin" valueType="num">
                                      <p:cBhvr additive="base">
                                        <p:cTn id="43" dur="500" fill="hold"/>
                                        <p:tgtEl>
                                          <p:spTgt spid="114278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4278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42786">
                                            <p:txEl>
                                              <p:pRg st="7" end="7"/>
                                            </p:txEl>
                                          </p:spTgt>
                                        </p:tgtEl>
                                        <p:attrNameLst>
                                          <p:attrName>style.visibility</p:attrName>
                                        </p:attrNameLst>
                                      </p:cBhvr>
                                      <p:to>
                                        <p:strVal val="visible"/>
                                      </p:to>
                                    </p:set>
                                    <p:anim calcmode="lin" valueType="num">
                                      <p:cBhvr additive="base">
                                        <p:cTn id="49" dur="500" fill="hold"/>
                                        <p:tgtEl>
                                          <p:spTgt spid="1142786">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42786">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2786" grpId="0" build="p" bldLvl="3"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6098" name="Rectangle 2"/>
          <p:cNvSpPr>
            <a:spLocks noGrp="1" noChangeArrowheads="1"/>
          </p:cNvSpPr>
          <p:nvPr>
            <p:ph idx="1"/>
          </p:nvPr>
        </p:nvSpPr>
        <p:spPr>
          <a:xfrm>
            <a:off x="152400" y="914400"/>
            <a:ext cx="8839200" cy="5486400"/>
          </a:xfrm>
        </p:spPr>
        <p:txBody>
          <a:bodyPr/>
          <a:lstStyle/>
          <a:p>
            <a:pPr marL="292100" indent="-292100" algn="ctr" defTabSz="762000">
              <a:lnSpc>
                <a:spcPct val="90000"/>
              </a:lnSpc>
              <a:spcBef>
                <a:spcPct val="50000"/>
              </a:spcBef>
            </a:pPr>
            <a:r>
              <a:rPr lang="it-IT" sz="2100" dirty="0">
                <a:solidFill>
                  <a:schemeClr val="hlink"/>
                </a:solidFill>
                <a:cs typeface="Times New Roman" pitchFamily="18" charset="0"/>
              </a:rPr>
              <a:t>I quattro stati dell’identità descritti da Marcia</a:t>
            </a:r>
          </a:p>
          <a:p>
            <a:pPr marL="292100" indent="-292100" algn="ctr" defTabSz="762000">
              <a:lnSpc>
                <a:spcPct val="90000"/>
              </a:lnSpc>
              <a:spcBef>
                <a:spcPct val="50000"/>
              </a:spcBef>
            </a:pPr>
            <a:endParaRPr lang="it-IT" sz="2100" dirty="0">
              <a:cs typeface="Times New Roman" pitchFamily="18" charset="0"/>
            </a:endParaRPr>
          </a:p>
          <a:p>
            <a:pPr marL="292100" indent="-292100" algn="just" defTabSz="762000">
              <a:lnSpc>
                <a:spcPct val="90000"/>
              </a:lnSpc>
              <a:spcBef>
                <a:spcPct val="50000"/>
              </a:spcBef>
              <a:buClr>
                <a:schemeClr val="hlink"/>
              </a:buClr>
              <a:buFont typeface="Wingdings" pitchFamily="2" charset="2"/>
              <a:buChar char="Ø"/>
            </a:pPr>
            <a:r>
              <a:rPr lang="it-IT" sz="2200" dirty="0">
                <a:solidFill>
                  <a:schemeClr val="hlink"/>
                </a:solidFill>
                <a:cs typeface="Times New Roman" pitchFamily="18" charset="0"/>
              </a:rPr>
              <a:t>Acquisizione dell’identità:</a:t>
            </a:r>
            <a:r>
              <a:rPr lang="it-IT" sz="2200" dirty="0">
                <a:cs typeface="Times New Roman" pitchFamily="18" charset="0"/>
              </a:rPr>
              <a:t> l’individuo raggiunge questo stato attraverso un processo di esplorazione di varie alternative possibili a cui segue l’impegno in rapporto ai ruoli sociali prescelti</a:t>
            </a:r>
          </a:p>
          <a:p>
            <a:pPr marL="292100" indent="-292100" algn="just" defTabSz="762000">
              <a:lnSpc>
                <a:spcPct val="90000"/>
              </a:lnSpc>
              <a:spcBef>
                <a:spcPct val="50000"/>
              </a:spcBef>
              <a:buClr>
                <a:schemeClr val="hlink"/>
              </a:buClr>
              <a:buFont typeface="Wingdings" pitchFamily="2" charset="2"/>
              <a:buChar char="Ø"/>
            </a:pPr>
            <a:r>
              <a:rPr lang="it-IT" sz="2200" dirty="0">
                <a:solidFill>
                  <a:schemeClr val="hlink"/>
                </a:solidFill>
                <a:cs typeface="Times New Roman" pitchFamily="18" charset="0"/>
              </a:rPr>
              <a:t>Blocco dell’identità: </a:t>
            </a:r>
            <a:r>
              <a:rPr lang="it-IT" sz="2200" dirty="0">
                <a:cs typeface="Times New Roman" pitchFamily="18" charset="0"/>
              </a:rPr>
              <a:t>l’individuo si impegna in certi ruoli e valori ispirati alle figure di identificazione infantili, in assenza di una fase precedente di conflitto ed </a:t>
            </a:r>
            <a:r>
              <a:rPr lang="it-IT" sz="2200" dirty="0" smtClean="0">
                <a:cs typeface="Times New Roman" pitchFamily="18" charset="0"/>
              </a:rPr>
              <a:t>esplorazione</a:t>
            </a:r>
            <a:endParaRPr lang="it-IT" sz="2200" dirty="0">
              <a:solidFill>
                <a:schemeClr val="hlink"/>
              </a:solidFill>
              <a:cs typeface="Times New Roman" pitchFamily="18" charset="0"/>
            </a:endParaRPr>
          </a:p>
          <a:p>
            <a:pPr marL="292100" indent="-292100" algn="just" defTabSz="762000">
              <a:lnSpc>
                <a:spcPct val="90000"/>
              </a:lnSpc>
              <a:spcBef>
                <a:spcPct val="50000"/>
              </a:spcBef>
              <a:buClr>
                <a:schemeClr val="hlink"/>
              </a:buClr>
              <a:buFont typeface="Wingdings" pitchFamily="2" charset="2"/>
              <a:buChar char="Ø"/>
            </a:pPr>
            <a:r>
              <a:rPr lang="it-IT" sz="2200" dirty="0" smtClean="0">
                <a:solidFill>
                  <a:schemeClr val="hlink"/>
                </a:solidFill>
                <a:cs typeface="Times New Roman" pitchFamily="18" charset="0"/>
              </a:rPr>
              <a:t>Moratoria</a:t>
            </a:r>
            <a:r>
              <a:rPr lang="it-IT" sz="2200" dirty="0">
                <a:solidFill>
                  <a:schemeClr val="hlink"/>
                </a:solidFill>
                <a:cs typeface="Times New Roman" pitchFamily="18" charset="0"/>
              </a:rPr>
              <a:t>: </a:t>
            </a:r>
            <a:r>
              <a:rPr lang="it-IT" sz="2200" dirty="0">
                <a:cs typeface="Times New Roman" pitchFamily="18" charset="0"/>
              </a:rPr>
              <a:t>l’individuo non attua alcun impegno preciso ma procede nello sforzo di esplorazione della realtà</a:t>
            </a:r>
            <a:r>
              <a:rPr lang="it-IT" sz="2200" dirty="0">
                <a:solidFill>
                  <a:schemeClr val="hlink"/>
                </a:solidFill>
                <a:cs typeface="Times New Roman" pitchFamily="18" charset="0"/>
              </a:rPr>
              <a:t> </a:t>
            </a:r>
            <a:endParaRPr lang="it-IT" sz="2200" dirty="0" smtClean="0">
              <a:solidFill>
                <a:schemeClr val="hlink"/>
              </a:solidFill>
              <a:cs typeface="Times New Roman" pitchFamily="18" charset="0"/>
            </a:endParaRPr>
          </a:p>
          <a:p>
            <a:pPr marL="292100" indent="-292100" algn="just" defTabSz="762000">
              <a:lnSpc>
                <a:spcPct val="90000"/>
              </a:lnSpc>
              <a:spcBef>
                <a:spcPct val="50000"/>
              </a:spcBef>
              <a:buClr>
                <a:schemeClr val="hlink"/>
              </a:buClr>
              <a:buFont typeface="Wingdings" pitchFamily="2" charset="2"/>
              <a:buChar char="Ø"/>
            </a:pPr>
            <a:r>
              <a:rPr lang="it-IT" sz="2200" dirty="0" smtClean="0">
                <a:solidFill>
                  <a:schemeClr val="hlink"/>
                </a:solidFill>
                <a:cs typeface="Times New Roman" pitchFamily="18" charset="0"/>
              </a:rPr>
              <a:t>Diffusione </a:t>
            </a:r>
            <a:r>
              <a:rPr lang="it-IT" sz="2200" dirty="0">
                <a:solidFill>
                  <a:schemeClr val="hlink"/>
                </a:solidFill>
                <a:cs typeface="Times New Roman" pitchFamily="18" charset="0"/>
              </a:rPr>
              <a:t>dell’identità: </a:t>
            </a:r>
            <a:r>
              <a:rPr lang="it-IT" sz="2200" dirty="0">
                <a:cs typeface="Times New Roman" pitchFamily="18" charset="0"/>
              </a:rPr>
              <a:t>l’individuo passa da una identificazione momentanea all’altra, senza sviluppare alcun reale interesse e senza impegnarsi in alcun ruolo</a:t>
            </a:r>
          </a:p>
          <a:p>
            <a:pPr marL="0" indent="0" defTabSz="762000">
              <a:lnSpc>
                <a:spcPct val="90000"/>
              </a:lnSpc>
              <a:spcBef>
                <a:spcPct val="50000"/>
              </a:spcBef>
              <a:buNone/>
            </a:pPr>
            <a:r>
              <a:rPr lang="it-IT" sz="2200" dirty="0">
                <a:solidFill>
                  <a:schemeClr val="hlink"/>
                </a:solidFill>
                <a:cs typeface="Times New Roman" pitchFamily="18" charset="0"/>
              </a:rPr>
              <a:t>	</a:t>
            </a:r>
          </a:p>
        </p:txBody>
      </p:sp>
      <p:sp>
        <p:nvSpPr>
          <p:cNvPr id="3" name="Segnaposto numero diapositiva 3"/>
          <p:cNvSpPr>
            <a:spLocks noGrp="1"/>
          </p:cNvSpPr>
          <p:nvPr>
            <p:ph type="sldNum" sz="quarter" idx="12"/>
          </p:nvPr>
        </p:nvSpPr>
        <p:spPr/>
        <p:txBody>
          <a:bodyPr/>
          <a:lstStyle/>
          <a:p>
            <a:fld id="{F0C9336E-956D-4EE5-BE79-8DF1B81C76AF}" type="slidenum">
              <a:rPr lang="it-IT"/>
              <a:pPr/>
              <a:t>35</a:t>
            </a:fld>
            <a:endParaRPr lang="it-IT"/>
          </a:p>
        </p:txBody>
      </p:sp>
    </p:spTree>
    <p:extLst>
      <p:ext uri="{BB962C8B-B14F-4D97-AF65-F5344CB8AC3E}">
        <p14:creationId xmlns:p14="http://schemas.microsoft.com/office/powerpoint/2010/main" val="1241669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56098">
                                            <p:txEl>
                                              <p:pRg st="0" end="0"/>
                                            </p:txEl>
                                          </p:spTgt>
                                        </p:tgtEl>
                                        <p:attrNameLst>
                                          <p:attrName>style.visibility</p:attrName>
                                        </p:attrNameLst>
                                      </p:cBhvr>
                                      <p:to>
                                        <p:strVal val="visible"/>
                                      </p:to>
                                    </p:set>
                                    <p:anim calcmode="lin" valueType="num">
                                      <p:cBhvr additive="base">
                                        <p:cTn id="7" dur="500" fill="hold"/>
                                        <p:tgtEl>
                                          <p:spTgt spid="115609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560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56098">
                                            <p:txEl>
                                              <p:pRg st="2" end="2"/>
                                            </p:txEl>
                                          </p:spTgt>
                                        </p:tgtEl>
                                        <p:attrNameLst>
                                          <p:attrName>style.visibility</p:attrName>
                                        </p:attrNameLst>
                                      </p:cBhvr>
                                      <p:to>
                                        <p:strVal val="visible"/>
                                      </p:to>
                                    </p:set>
                                    <p:anim calcmode="lin" valueType="num">
                                      <p:cBhvr additive="base">
                                        <p:cTn id="13" dur="500" fill="hold"/>
                                        <p:tgtEl>
                                          <p:spTgt spid="115609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5609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56098">
                                            <p:txEl>
                                              <p:pRg st="3" end="3"/>
                                            </p:txEl>
                                          </p:spTgt>
                                        </p:tgtEl>
                                        <p:attrNameLst>
                                          <p:attrName>style.visibility</p:attrName>
                                        </p:attrNameLst>
                                      </p:cBhvr>
                                      <p:to>
                                        <p:strVal val="visible"/>
                                      </p:to>
                                    </p:set>
                                    <p:anim calcmode="lin" valueType="num">
                                      <p:cBhvr additive="base">
                                        <p:cTn id="19" dur="500" fill="hold"/>
                                        <p:tgtEl>
                                          <p:spTgt spid="1156098">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5609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56098">
                                            <p:txEl>
                                              <p:pRg st="4" end="4"/>
                                            </p:txEl>
                                          </p:spTgt>
                                        </p:tgtEl>
                                        <p:attrNameLst>
                                          <p:attrName>style.visibility</p:attrName>
                                        </p:attrNameLst>
                                      </p:cBhvr>
                                      <p:to>
                                        <p:strVal val="visible"/>
                                      </p:to>
                                    </p:set>
                                    <p:anim calcmode="lin" valueType="num">
                                      <p:cBhvr additive="base">
                                        <p:cTn id="25" dur="500" fill="hold"/>
                                        <p:tgtEl>
                                          <p:spTgt spid="1156098">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5609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56098">
                                            <p:txEl>
                                              <p:pRg st="5" end="5"/>
                                            </p:txEl>
                                          </p:spTgt>
                                        </p:tgtEl>
                                        <p:attrNameLst>
                                          <p:attrName>style.visibility</p:attrName>
                                        </p:attrNameLst>
                                      </p:cBhvr>
                                      <p:to>
                                        <p:strVal val="visible"/>
                                      </p:to>
                                    </p:set>
                                    <p:anim calcmode="lin" valueType="num">
                                      <p:cBhvr additive="base">
                                        <p:cTn id="31" dur="500" fill="hold"/>
                                        <p:tgtEl>
                                          <p:spTgt spid="1156098">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5609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56098">
                                            <p:txEl>
                                              <p:pRg st="6" end="6"/>
                                            </p:txEl>
                                          </p:spTgt>
                                        </p:tgtEl>
                                        <p:attrNameLst>
                                          <p:attrName>style.visibility</p:attrName>
                                        </p:attrNameLst>
                                      </p:cBhvr>
                                      <p:to>
                                        <p:strVal val="visible"/>
                                      </p:to>
                                    </p:set>
                                    <p:anim calcmode="lin" valueType="num">
                                      <p:cBhvr additive="base">
                                        <p:cTn id="37" dur="500" fill="hold"/>
                                        <p:tgtEl>
                                          <p:spTgt spid="1156098">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5609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6098" grpId="0" build="p" bldLvl="3"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22" name="Rectangle 2"/>
          <p:cNvSpPr>
            <a:spLocks noGrp="1" noChangeArrowheads="1"/>
          </p:cNvSpPr>
          <p:nvPr>
            <p:ph idx="1"/>
          </p:nvPr>
        </p:nvSpPr>
        <p:spPr>
          <a:xfrm>
            <a:off x="304800" y="836712"/>
            <a:ext cx="8839200" cy="5832648"/>
          </a:xfrm>
        </p:spPr>
        <p:txBody>
          <a:bodyPr/>
          <a:lstStyle/>
          <a:p>
            <a:pPr marL="292100" indent="-292100" defTabSz="762000">
              <a:spcBef>
                <a:spcPct val="50000"/>
              </a:spcBef>
              <a:buClr>
                <a:schemeClr val="tx1"/>
              </a:buClr>
              <a:buFont typeface="Arial" pitchFamily="34" charset="0"/>
              <a:buChar char="•"/>
            </a:pPr>
            <a:r>
              <a:rPr lang="it-IT" sz="2100" dirty="0" smtClean="0">
                <a:cs typeface="Times New Roman" pitchFamily="18" charset="0"/>
              </a:rPr>
              <a:t>Anche nel modello di Marcia permane il problema logico ed empirico della trasformazione dell’identità nel tempo</a:t>
            </a:r>
          </a:p>
          <a:p>
            <a:pPr marL="292100" indent="-292100" defTabSz="762000">
              <a:spcBef>
                <a:spcPct val="50000"/>
              </a:spcBef>
              <a:buFont typeface="Arial" pitchFamily="34" charset="0"/>
              <a:buChar char="•"/>
            </a:pPr>
            <a:r>
              <a:rPr lang="it-IT" sz="2100" dirty="0" err="1" smtClean="0">
                <a:solidFill>
                  <a:schemeClr val="tx1"/>
                </a:solidFill>
                <a:cs typeface="Times New Roman" pitchFamily="18" charset="0"/>
              </a:rPr>
              <a:t>Meeus</a:t>
            </a:r>
            <a:r>
              <a:rPr lang="it-IT" sz="2100" dirty="0" smtClean="0">
                <a:cs typeface="Times New Roman" pitchFamily="18" charset="0"/>
              </a:rPr>
              <a:t> nelle sue ricerche si focalizza sull’esigenza di rielaborare il modello di Marcia per superarne la rigidità</a:t>
            </a:r>
          </a:p>
          <a:p>
            <a:pPr marL="1077913" indent="-450850" defTabSz="762000">
              <a:spcBef>
                <a:spcPct val="50000"/>
              </a:spcBef>
              <a:buFont typeface="Wingdings" pitchFamily="2" charset="2"/>
              <a:buChar char="Ø"/>
            </a:pPr>
            <a:r>
              <a:rPr lang="it-IT" sz="2100" dirty="0" smtClean="0">
                <a:solidFill>
                  <a:schemeClr val="tx1"/>
                </a:solidFill>
              </a:rPr>
              <a:t>Impegno</a:t>
            </a:r>
          </a:p>
          <a:p>
            <a:pPr marL="1077913" indent="-450850" defTabSz="762000">
              <a:spcBef>
                <a:spcPct val="50000"/>
              </a:spcBef>
              <a:buFont typeface="Wingdings" pitchFamily="2" charset="2"/>
              <a:buChar char="Ø"/>
            </a:pPr>
            <a:r>
              <a:rPr lang="it-IT" sz="2100" dirty="0" smtClean="0">
                <a:solidFill>
                  <a:schemeClr val="tx1"/>
                </a:solidFill>
              </a:rPr>
              <a:t>Esplorazione in profondità</a:t>
            </a:r>
          </a:p>
          <a:p>
            <a:pPr marL="1077913" indent="-450850" defTabSz="762000">
              <a:spcBef>
                <a:spcPct val="50000"/>
              </a:spcBef>
              <a:buFont typeface="Wingdings" pitchFamily="2" charset="2"/>
              <a:buChar char="Ø"/>
            </a:pPr>
            <a:r>
              <a:rPr lang="it-IT" sz="2100" dirty="0" smtClean="0">
                <a:solidFill>
                  <a:schemeClr val="tx1"/>
                </a:solidFill>
              </a:rPr>
              <a:t>Riconsiderazione dell’impegno</a:t>
            </a:r>
            <a:endParaRPr lang="it-IT" sz="2100" dirty="0" smtClean="0">
              <a:solidFill>
                <a:schemeClr val="tx1"/>
              </a:solidFill>
              <a:cs typeface="Times New Roman" pitchFamily="18" charset="0"/>
            </a:endParaRPr>
          </a:p>
          <a:p>
            <a:pPr marL="273050" indent="-273050" defTabSz="762000">
              <a:spcBef>
                <a:spcPct val="50000"/>
              </a:spcBef>
              <a:buClr>
                <a:schemeClr val="tx1"/>
              </a:buClr>
              <a:buFont typeface="Arial" pitchFamily="34" charset="0"/>
              <a:buChar char="•"/>
            </a:pPr>
            <a:r>
              <a:rPr lang="it-IT" sz="2100" dirty="0" smtClean="0"/>
              <a:t>Cinque stati dell’identità [</a:t>
            </a:r>
            <a:r>
              <a:rPr lang="it-IT" sz="2100" dirty="0" err="1" smtClean="0"/>
              <a:t>Crocetti</a:t>
            </a:r>
            <a:r>
              <a:rPr lang="it-IT" sz="2100" dirty="0" smtClean="0"/>
              <a:t> </a:t>
            </a:r>
            <a:r>
              <a:rPr lang="it-IT" sz="2100" i="1" dirty="0" err="1" smtClean="0"/>
              <a:t>et</a:t>
            </a:r>
            <a:r>
              <a:rPr lang="it-IT" sz="2100" i="1" dirty="0" smtClean="0"/>
              <a:t> al. 2008; </a:t>
            </a:r>
            <a:r>
              <a:rPr lang="it-IT" sz="2100" i="1" dirty="0" err="1" smtClean="0"/>
              <a:t>Meeus</a:t>
            </a:r>
            <a:r>
              <a:rPr lang="it-IT" sz="2100" i="1" dirty="0" smtClean="0"/>
              <a:t> </a:t>
            </a:r>
            <a:r>
              <a:rPr lang="it-IT" sz="2100" i="1" dirty="0" err="1" smtClean="0"/>
              <a:t>et</a:t>
            </a:r>
            <a:r>
              <a:rPr lang="it-IT" sz="2100" i="1" dirty="0" smtClean="0"/>
              <a:t> al. 2010]:</a:t>
            </a:r>
          </a:p>
          <a:p>
            <a:pPr marL="1077913" indent="-450850" defTabSz="762000">
              <a:spcBef>
                <a:spcPct val="50000"/>
              </a:spcBef>
              <a:buClr>
                <a:schemeClr val="tx1"/>
              </a:buClr>
              <a:buFont typeface="Wingdings" pitchFamily="2" charset="2"/>
              <a:buChar char="Ø"/>
            </a:pPr>
            <a:r>
              <a:rPr lang="it-IT" sz="2100" dirty="0" smtClean="0">
                <a:solidFill>
                  <a:schemeClr val="tx1"/>
                </a:solidFill>
              </a:rPr>
              <a:t>Acquisizione</a:t>
            </a:r>
          </a:p>
          <a:p>
            <a:pPr marL="1077913" indent="-450850" defTabSz="762000">
              <a:spcBef>
                <a:spcPct val="50000"/>
              </a:spcBef>
              <a:buClr>
                <a:schemeClr val="tx1"/>
              </a:buClr>
              <a:buFont typeface="Wingdings" pitchFamily="2" charset="2"/>
              <a:buChar char="Ø"/>
            </a:pPr>
            <a:r>
              <a:rPr lang="it-IT" sz="2100" dirty="0" smtClean="0">
                <a:solidFill>
                  <a:schemeClr val="tx1"/>
                </a:solidFill>
              </a:rPr>
              <a:t>Chiusura</a:t>
            </a:r>
          </a:p>
          <a:p>
            <a:pPr marL="1077913" indent="-450850" defTabSz="762000">
              <a:spcBef>
                <a:spcPct val="50000"/>
              </a:spcBef>
              <a:buClr>
                <a:schemeClr val="tx1"/>
              </a:buClr>
              <a:buFont typeface="Wingdings" pitchFamily="2" charset="2"/>
              <a:buChar char="Ø"/>
            </a:pPr>
            <a:r>
              <a:rPr lang="it-IT" sz="2100" dirty="0" smtClean="0">
                <a:solidFill>
                  <a:schemeClr val="tx1"/>
                </a:solidFill>
              </a:rPr>
              <a:t>Diffusione</a:t>
            </a:r>
          </a:p>
          <a:p>
            <a:pPr marL="1077913" indent="-450850" defTabSz="762000">
              <a:spcBef>
                <a:spcPct val="50000"/>
              </a:spcBef>
              <a:buClr>
                <a:schemeClr val="tx1"/>
              </a:buClr>
              <a:buFont typeface="Wingdings" pitchFamily="2" charset="2"/>
              <a:buChar char="Ø"/>
            </a:pPr>
            <a:r>
              <a:rPr lang="it-IT" sz="2100" dirty="0" err="1" smtClean="0">
                <a:solidFill>
                  <a:schemeClr val="tx1"/>
                </a:solidFill>
              </a:rPr>
              <a:t>Moratorium</a:t>
            </a:r>
            <a:endParaRPr lang="it-IT" sz="2100" dirty="0" smtClean="0">
              <a:solidFill>
                <a:schemeClr val="tx1"/>
              </a:solidFill>
            </a:endParaRPr>
          </a:p>
          <a:p>
            <a:pPr marL="1077913" indent="-450850" defTabSz="762000">
              <a:spcBef>
                <a:spcPct val="50000"/>
              </a:spcBef>
              <a:buClr>
                <a:schemeClr val="tx1"/>
              </a:buClr>
              <a:buFont typeface="Wingdings" pitchFamily="2" charset="2"/>
              <a:buChar char="Ø"/>
            </a:pPr>
            <a:r>
              <a:rPr lang="it-IT" sz="2100" dirty="0" err="1" smtClean="0">
                <a:solidFill>
                  <a:schemeClr val="tx1"/>
                </a:solidFill>
              </a:rPr>
              <a:t>Searching</a:t>
            </a:r>
            <a:r>
              <a:rPr lang="it-IT" sz="2100" dirty="0" smtClean="0">
                <a:solidFill>
                  <a:schemeClr val="tx1"/>
                </a:solidFill>
              </a:rPr>
              <a:t> </a:t>
            </a:r>
            <a:r>
              <a:rPr lang="it-IT" sz="2100" dirty="0" err="1" smtClean="0">
                <a:solidFill>
                  <a:schemeClr val="tx1"/>
                </a:solidFill>
              </a:rPr>
              <a:t>moratorium</a:t>
            </a:r>
            <a:endParaRPr lang="it-IT" sz="2100" dirty="0" smtClean="0">
              <a:solidFill>
                <a:schemeClr val="tx1"/>
              </a:solidFill>
            </a:endParaRPr>
          </a:p>
        </p:txBody>
      </p:sp>
      <p:sp>
        <p:nvSpPr>
          <p:cNvPr id="3" name="Segnaposto numero diapositiva 3"/>
          <p:cNvSpPr>
            <a:spLocks noGrp="1"/>
          </p:cNvSpPr>
          <p:nvPr>
            <p:ph type="sldNum" sz="quarter" idx="12"/>
          </p:nvPr>
        </p:nvSpPr>
        <p:spPr/>
        <p:txBody>
          <a:bodyPr/>
          <a:lstStyle/>
          <a:p>
            <a:fld id="{12E415FB-C84F-4B1F-8D90-5268E5CD636C}" type="slidenum">
              <a:rPr lang="it-IT"/>
              <a:pPr/>
              <a:t>36</a:t>
            </a:fld>
            <a:endParaRPr lang="it-IT"/>
          </a:p>
        </p:txBody>
      </p:sp>
    </p:spTree>
    <p:extLst>
      <p:ext uri="{BB962C8B-B14F-4D97-AF65-F5344CB8AC3E}">
        <p14:creationId xmlns:p14="http://schemas.microsoft.com/office/powerpoint/2010/main" val="1533904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57122">
                                            <p:txEl>
                                              <p:pRg st="0" end="0"/>
                                            </p:txEl>
                                          </p:spTgt>
                                        </p:tgtEl>
                                        <p:attrNameLst>
                                          <p:attrName>style.visibility</p:attrName>
                                        </p:attrNameLst>
                                      </p:cBhvr>
                                      <p:to>
                                        <p:strVal val="visible"/>
                                      </p:to>
                                    </p:set>
                                    <p:anim calcmode="lin" valueType="num">
                                      <p:cBhvr additive="base">
                                        <p:cTn id="7" dur="500" fill="hold"/>
                                        <p:tgtEl>
                                          <p:spTgt spid="115712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5712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57122">
                                            <p:txEl>
                                              <p:pRg st="1" end="1"/>
                                            </p:txEl>
                                          </p:spTgt>
                                        </p:tgtEl>
                                        <p:attrNameLst>
                                          <p:attrName>style.visibility</p:attrName>
                                        </p:attrNameLst>
                                      </p:cBhvr>
                                      <p:to>
                                        <p:strVal val="visible"/>
                                      </p:to>
                                    </p:set>
                                    <p:anim calcmode="lin" valueType="num">
                                      <p:cBhvr additive="base">
                                        <p:cTn id="13" dur="500" fill="hold"/>
                                        <p:tgtEl>
                                          <p:spTgt spid="115712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5712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57122">
                                            <p:txEl>
                                              <p:pRg st="2" end="2"/>
                                            </p:txEl>
                                          </p:spTgt>
                                        </p:tgtEl>
                                        <p:attrNameLst>
                                          <p:attrName>style.visibility</p:attrName>
                                        </p:attrNameLst>
                                      </p:cBhvr>
                                      <p:to>
                                        <p:strVal val="visible"/>
                                      </p:to>
                                    </p:set>
                                    <p:anim calcmode="lin" valueType="num">
                                      <p:cBhvr additive="base">
                                        <p:cTn id="19" dur="500" fill="hold"/>
                                        <p:tgtEl>
                                          <p:spTgt spid="115712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5712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57122">
                                            <p:txEl>
                                              <p:pRg st="3" end="3"/>
                                            </p:txEl>
                                          </p:spTgt>
                                        </p:tgtEl>
                                        <p:attrNameLst>
                                          <p:attrName>style.visibility</p:attrName>
                                        </p:attrNameLst>
                                      </p:cBhvr>
                                      <p:to>
                                        <p:strVal val="visible"/>
                                      </p:to>
                                    </p:set>
                                    <p:anim calcmode="lin" valueType="num">
                                      <p:cBhvr additive="base">
                                        <p:cTn id="25" dur="500" fill="hold"/>
                                        <p:tgtEl>
                                          <p:spTgt spid="115712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5712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57122">
                                            <p:txEl>
                                              <p:pRg st="4" end="4"/>
                                            </p:txEl>
                                          </p:spTgt>
                                        </p:tgtEl>
                                        <p:attrNameLst>
                                          <p:attrName>style.visibility</p:attrName>
                                        </p:attrNameLst>
                                      </p:cBhvr>
                                      <p:to>
                                        <p:strVal val="visible"/>
                                      </p:to>
                                    </p:set>
                                    <p:anim calcmode="lin" valueType="num">
                                      <p:cBhvr additive="base">
                                        <p:cTn id="31" dur="500" fill="hold"/>
                                        <p:tgtEl>
                                          <p:spTgt spid="115712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5712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57122">
                                            <p:txEl>
                                              <p:pRg st="5" end="5"/>
                                            </p:txEl>
                                          </p:spTgt>
                                        </p:tgtEl>
                                        <p:attrNameLst>
                                          <p:attrName>style.visibility</p:attrName>
                                        </p:attrNameLst>
                                      </p:cBhvr>
                                      <p:to>
                                        <p:strVal val="visible"/>
                                      </p:to>
                                    </p:set>
                                    <p:anim calcmode="lin" valueType="num">
                                      <p:cBhvr additive="base">
                                        <p:cTn id="37" dur="500" fill="hold"/>
                                        <p:tgtEl>
                                          <p:spTgt spid="1157122">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5712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57122">
                                            <p:txEl>
                                              <p:pRg st="6" end="6"/>
                                            </p:txEl>
                                          </p:spTgt>
                                        </p:tgtEl>
                                        <p:attrNameLst>
                                          <p:attrName>style.visibility</p:attrName>
                                        </p:attrNameLst>
                                      </p:cBhvr>
                                      <p:to>
                                        <p:strVal val="visible"/>
                                      </p:to>
                                    </p:set>
                                    <p:anim calcmode="lin" valueType="num">
                                      <p:cBhvr additive="base">
                                        <p:cTn id="43" dur="500" fill="hold"/>
                                        <p:tgtEl>
                                          <p:spTgt spid="1157122">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5712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57122">
                                            <p:txEl>
                                              <p:pRg st="7" end="7"/>
                                            </p:txEl>
                                          </p:spTgt>
                                        </p:tgtEl>
                                        <p:attrNameLst>
                                          <p:attrName>style.visibility</p:attrName>
                                        </p:attrNameLst>
                                      </p:cBhvr>
                                      <p:to>
                                        <p:strVal val="visible"/>
                                      </p:to>
                                    </p:set>
                                    <p:anim calcmode="lin" valueType="num">
                                      <p:cBhvr additive="base">
                                        <p:cTn id="49" dur="500" fill="hold"/>
                                        <p:tgtEl>
                                          <p:spTgt spid="1157122">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5712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157122">
                                            <p:txEl>
                                              <p:pRg st="8" end="8"/>
                                            </p:txEl>
                                          </p:spTgt>
                                        </p:tgtEl>
                                        <p:attrNameLst>
                                          <p:attrName>style.visibility</p:attrName>
                                        </p:attrNameLst>
                                      </p:cBhvr>
                                      <p:to>
                                        <p:strVal val="visible"/>
                                      </p:to>
                                    </p:set>
                                    <p:anim calcmode="lin" valueType="num">
                                      <p:cBhvr additive="base">
                                        <p:cTn id="55" dur="500" fill="hold"/>
                                        <p:tgtEl>
                                          <p:spTgt spid="1157122">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15712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157122">
                                            <p:txEl>
                                              <p:pRg st="9" end="9"/>
                                            </p:txEl>
                                          </p:spTgt>
                                        </p:tgtEl>
                                        <p:attrNameLst>
                                          <p:attrName>style.visibility</p:attrName>
                                        </p:attrNameLst>
                                      </p:cBhvr>
                                      <p:to>
                                        <p:strVal val="visible"/>
                                      </p:to>
                                    </p:set>
                                    <p:anim calcmode="lin" valueType="num">
                                      <p:cBhvr additive="base">
                                        <p:cTn id="61" dur="500" fill="hold"/>
                                        <p:tgtEl>
                                          <p:spTgt spid="1157122">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15712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157122">
                                            <p:txEl>
                                              <p:pRg st="10" end="10"/>
                                            </p:txEl>
                                          </p:spTgt>
                                        </p:tgtEl>
                                        <p:attrNameLst>
                                          <p:attrName>style.visibility</p:attrName>
                                        </p:attrNameLst>
                                      </p:cBhvr>
                                      <p:to>
                                        <p:strVal val="visible"/>
                                      </p:to>
                                    </p:set>
                                    <p:anim calcmode="lin" valueType="num">
                                      <p:cBhvr additive="base">
                                        <p:cTn id="67" dur="500" fill="hold"/>
                                        <p:tgtEl>
                                          <p:spTgt spid="1157122">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157122">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22" grpId="0" build="p" bldLvl="3"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836712"/>
            <a:ext cx="8640960" cy="432048"/>
          </a:xfrm>
        </p:spPr>
        <p:txBody>
          <a:bodyPr/>
          <a:lstStyle/>
          <a:p>
            <a:r>
              <a:rPr lang="it-IT" sz="2400" u="sng" dirty="0" smtClean="0"/>
              <a:t> Identità e concetto di Sé: una sintesi</a:t>
            </a:r>
            <a:endParaRPr lang="it-IT" sz="2400" u="sng" dirty="0"/>
          </a:p>
        </p:txBody>
      </p:sp>
      <p:sp>
        <p:nvSpPr>
          <p:cNvPr id="3" name="Segnaposto contenuto 2"/>
          <p:cNvSpPr>
            <a:spLocks noGrp="1"/>
          </p:cNvSpPr>
          <p:nvPr>
            <p:ph idx="1"/>
          </p:nvPr>
        </p:nvSpPr>
        <p:spPr>
          <a:xfrm>
            <a:off x="251520" y="1700808"/>
            <a:ext cx="8640960" cy="4824536"/>
          </a:xfrm>
        </p:spPr>
        <p:txBody>
          <a:bodyPr/>
          <a:lstStyle/>
          <a:p>
            <a:pPr marL="615950" indent="-520700" algn="just">
              <a:buClr>
                <a:schemeClr val="tx1"/>
              </a:buClr>
              <a:buFont typeface="Arial" pitchFamily="34" charset="0"/>
              <a:buChar char="•"/>
            </a:pPr>
            <a:r>
              <a:rPr lang="it-IT" dirty="0" smtClean="0"/>
              <a:t>Sia gli studi sull’identità sia quelli sul concetto di sé analizzano come gli attori sociali rispondano alla domanda «chi sono io?», condividono perciò lo stesso oggetto di indagine esaminandolo però da angolature diverse.</a:t>
            </a:r>
          </a:p>
          <a:p>
            <a:pPr marL="615950" indent="-520700" algn="just">
              <a:buClr>
                <a:schemeClr val="tx1"/>
              </a:buClr>
            </a:pPr>
            <a:endParaRPr lang="it-IT" dirty="0" smtClean="0"/>
          </a:p>
          <a:p>
            <a:pPr marL="627063" indent="-531813" algn="just">
              <a:buClr>
                <a:schemeClr val="tx1"/>
              </a:buClr>
              <a:buFont typeface="Arial" pitchFamily="34" charset="0"/>
              <a:buChar char="•"/>
            </a:pPr>
            <a:r>
              <a:rPr lang="it-IT" dirty="0" smtClean="0"/>
              <a:t>Interdipendenza tra </a:t>
            </a:r>
            <a:r>
              <a:rPr lang="it-IT" dirty="0" smtClean="0">
                <a:solidFill>
                  <a:schemeClr val="tx1"/>
                </a:solidFill>
              </a:rPr>
              <a:t>processi </a:t>
            </a:r>
            <a:r>
              <a:rPr lang="it-IT" dirty="0" err="1" smtClean="0">
                <a:solidFill>
                  <a:schemeClr val="tx1"/>
                </a:solidFill>
              </a:rPr>
              <a:t>identitari</a:t>
            </a:r>
            <a:r>
              <a:rPr lang="it-IT" dirty="0" smtClean="0">
                <a:solidFill>
                  <a:schemeClr val="tx1"/>
                </a:solidFill>
              </a:rPr>
              <a:t> </a:t>
            </a:r>
            <a:r>
              <a:rPr lang="it-IT" dirty="0" smtClean="0"/>
              <a:t>e </a:t>
            </a:r>
            <a:r>
              <a:rPr lang="it-IT" dirty="0" smtClean="0">
                <a:solidFill>
                  <a:schemeClr val="tx1"/>
                </a:solidFill>
              </a:rPr>
              <a:t>contenuti del concetto di sé</a:t>
            </a:r>
            <a:r>
              <a:rPr lang="it-IT" dirty="0" smtClean="0"/>
              <a:t>. Entrambi sono strettamente correlati alla stima di sé [</a:t>
            </a:r>
            <a:r>
              <a:rPr lang="it-IT" dirty="0" err="1" smtClean="0"/>
              <a:t>Harter</a:t>
            </a:r>
            <a:r>
              <a:rPr lang="it-IT" dirty="0" smtClean="0"/>
              <a:t> 1999] e confluiscono nel </a:t>
            </a:r>
            <a:r>
              <a:rPr lang="it-IT" dirty="0" smtClean="0">
                <a:solidFill>
                  <a:schemeClr val="tx1"/>
                </a:solidFill>
              </a:rPr>
              <a:t>sentimento di identità</a:t>
            </a:r>
            <a:r>
              <a:rPr lang="it-IT" dirty="0" smtClean="0">
                <a:solidFill>
                  <a:schemeClr val="tx1"/>
                </a:solidFill>
                <a:sym typeface="Wingdings" pitchFamily="2" charset="2"/>
              </a:rPr>
              <a:t></a:t>
            </a:r>
            <a:r>
              <a:rPr lang="it-IT" b="1" dirty="0" smtClean="0">
                <a:sym typeface="Wingdings" pitchFamily="2" charset="2"/>
              </a:rPr>
              <a:t> </a:t>
            </a:r>
            <a:r>
              <a:rPr lang="it-IT" i="1" dirty="0" smtClean="0"/>
              <a:t>qualità relazionale e temporale dell’esperienza globale di sé.</a:t>
            </a:r>
            <a:endParaRPr lang="it-IT" dirty="0"/>
          </a:p>
        </p:txBody>
      </p:sp>
      <p:sp>
        <p:nvSpPr>
          <p:cNvPr id="4" name="Segnaposto numero diapositiva 3"/>
          <p:cNvSpPr>
            <a:spLocks noGrp="1"/>
          </p:cNvSpPr>
          <p:nvPr>
            <p:ph type="sldNum" sz="quarter" idx="12"/>
          </p:nvPr>
        </p:nvSpPr>
        <p:spPr/>
        <p:txBody>
          <a:bodyPr/>
          <a:lstStyle/>
          <a:p>
            <a:fld id="{3CDFF331-DAA6-4BD0-AAD5-58FC1597D83A}" type="slidenum">
              <a:rPr lang="it-IT" smtClean="0"/>
              <a:pPr/>
              <a:t>37</a:t>
            </a:fld>
            <a:endParaRPr lang="it-IT"/>
          </a:p>
        </p:txBody>
      </p:sp>
    </p:spTree>
    <p:extLst>
      <p:ext uri="{BB962C8B-B14F-4D97-AF65-F5344CB8AC3E}">
        <p14:creationId xmlns:p14="http://schemas.microsoft.com/office/powerpoint/2010/main" val="263830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8146" name="Rectangle 2"/>
          <p:cNvSpPr>
            <a:spLocks noGrp="1" noChangeArrowheads="1"/>
          </p:cNvSpPr>
          <p:nvPr>
            <p:ph idx="1"/>
          </p:nvPr>
        </p:nvSpPr>
        <p:spPr>
          <a:xfrm>
            <a:off x="152400" y="914400"/>
            <a:ext cx="8839200" cy="5105400"/>
          </a:xfrm>
        </p:spPr>
        <p:txBody>
          <a:bodyPr/>
          <a:lstStyle/>
          <a:p>
            <a:pPr marL="0" indent="0" algn="ctr" defTabSz="762000">
              <a:spcBef>
                <a:spcPct val="50000"/>
              </a:spcBef>
              <a:buNone/>
            </a:pPr>
            <a:r>
              <a:rPr lang="it-IT" u="sng" dirty="0" smtClean="0">
                <a:solidFill>
                  <a:schemeClr val="hlink"/>
                </a:solidFill>
                <a:cs typeface="Times New Roman" pitchFamily="18" charset="0"/>
              </a:rPr>
              <a:t>Sentimento </a:t>
            </a:r>
            <a:r>
              <a:rPr lang="it-IT" u="sng" dirty="0">
                <a:solidFill>
                  <a:schemeClr val="hlink"/>
                </a:solidFill>
                <a:cs typeface="Times New Roman" pitchFamily="18" charset="0"/>
              </a:rPr>
              <a:t>di identità e identità tipizzate</a:t>
            </a:r>
            <a:r>
              <a:rPr lang="it-IT" sz="2100" dirty="0">
                <a:solidFill>
                  <a:schemeClr val="hlink"/>
                </a:solidFill>
                <a:cs typeface="Times New Roman" pitchFamily="18" charset="0"/>
              </a:rPr>
              <a:t> </a:t>
            </a:r>
          </a:p>
          <a:p>
            <a:pPr marL="292100" indent="-292100" algn="ctr" defTabSz="762000">
              <a:spcBef>
                <a:spcPct val="50000"/>
              </a:spcBef>
            </a:pPr>
            <a:endParaRPr lang="it-IT" sz="2100" dirty="0">
              <a:solidFill>
                <a:schemeClr val="hlink"/>
              </a:solidFill>
              <a:cs typeface="Times New Roman" pitchFamily="18" charset="0"/>
            </a:endParaRPr>
          </a:p>
          <a:p>
            <a:pPr marL="0" indent="0" algn="just" defTabSz="762000">
              <a:spcBef>
                <a:spcPct val="50000"/>
              </a:spcBef>
              <a:buNone/>
            </a:pPr>
            <a:r>
              <a:rPr lang="it-IT" sz="2100" dirty="0">
                <a:solidFill>
                  <a:schemeClr val="hlink"/>
                </a:solidFill>
                <a:cs typeface="Times New Roman" pitchFamily="18" charset="0"/>
              </a:rPr>
              <a:t>	</a:t>
            </a:r>
            <a:r>
              <a:rPr lang="it-IT" sz="2100" dirty="0" err="1">
                <a:solidFill>
                  <a:schemeClr val="hlink"/>
                </a:solidFill>
                <a:cs typeface="Times New Roman" pitchFamily="18" charset="0"/>
              </a:rPr>
              <a:t>Jacobson</a:t>
            </a:r>
            <a:r>
              <a:rPr lang="it-IT" sz="2100" dirty="0">
                <a:solidFill>
                  <a:schemeClr val="hlink"/>
                </a:solidFill>
                <a:cs typeface="Times New Roman" pitchFamily="18" charset="0"/>
              </a:rPr>
              <a:t> (1961):</a:t>
            </a:r>
            <a:r>
              <a:rPr lang="it-IT" sz="2100" dirty="0">
                <a:cs typeface="Times New Roman" pitchFamily="18" charset="0"/>
              </a:rPr>
              <a:t> distinzione fra sentimento di identità, o espressione soggettiva dell’identità, e identità definita con criteri “oggettivi”</a:t>
            </a:r>
          </a:p>
          <a:p>
            <a:pPr marL="0" indent="0" algn="just" defTabSz="762000">
              <a:spcBef>
                <a:spcPct val="50000"/>
              </a:spcBef>
              <a:buNone/>
            </a:pPr>
            <a:r>
              <a:rPr lang="it-IT" sz="2100" dirty="0">
                <a:cs typeface="Times New Roman" pitchFamily="18" charset="0"/>
              </a:rPr>
              <a:t>	</a:t>
            </a:r>
            <a:r>
              <a:rPr lang="it-IT" sz="2100" dirty="0">
                <a:solidFill>
                  <a:schemeClr val="hlink"/>
                </a:solidFill>
                <a:cs typeface="Times New Roman" pitchFamily="18" charset="0"/>
              </a:rPr>
              <a:t>Berger e </a:t>
            </a:r>
            <a:r>
              <a:rPr lang="it-IT" sz="2100" dirty="0" err="1">
                <a:solidFill>
                  <a:schemeClr val="hlink"/>
                </a:solidFill>
                <a:cs typeface="Times New Roman" pitchFamily="18" charset="0"/>
              </a:rPr>
              <a:t>Luckmann</a:t>
            </a:r>
            <a:r>
              <a:rPr lang="it-IT" sz="2100" dirty="0">
                <a:solidFill>
                  <a:schemeClr val="hlink"/>
                </a:solidFill>
                <a:cs typeface="Times New Roman" pitchFamily="18" charset="0"/>
              </a:rPr>
              <a:t> (1966):</a:t>
            </a:r>
            <a:r>
              <a:rPr lang="it-IT" sz="2100" dirty="0">
                <a:cs typeface="Times New Roman" pitchFamily="18" charset="0"/>
              </a:rPr>
              <a:t> specifiche strutture sociali producono </a:t>
            </a:r>
            <a:r>
              <a:rPr lang="it-IT" sz="2100" dirty="0">
                <a:solidFill>
                  <a:schemeClr val="hlink"/>
                </a:solidFill>
                <a:cs typeface="Times New Roman" pitchFamily="18" charset="0"/>
              </a:rPr>
              <a:t>“tipi di identità”</a:t>
            </a:r>
            <a:r>
              <a:rPr lang="it-IT" sz="2100" dirty="0">
                <a:cs typeface="Times New Roman" pitchFamily="18" charset="0"/>
              </a:rPr>
              <a:t> (ad esempio, l’identità di un americano rispetto ad un italiano)</a:t>
            </a:r>
          </a:p>
          <a:p>
            <a:pPr marL="0" indent="0" algn="just" defTabSz="762000">
              <a:spcBef>
                <a:spcPct val="50000"/>
              </a:spcBef>
              <a:buNone/>
            </a:pPr>
            <a:r>
              <a:rPr lang="it-IT" sz="2100" dirty="0">
                <a:cs typeface="Times New Roman" pitchFamily="18" charset="0"/>
              </a:rPr>
              <a:t>	Queste tipizzazioni costituiscono dunque una sorta di </a:t>
            </a:r>
            <a:r>
              <a:rPr lang="it-IT" sz="2100" dirty="0">
                <a:solidFill>
                  <a:schemeClr val="hlink"/>
                </a:solidFill>
                <a:cs typeface="Times New Roman" pitchFamily="18" charset="0"/>
              </a:rPr>
              <a:t>“stereotipi”</a:t>
            </a:r>
            <a:r>
              <a:rPr lang="it-IT" sz="2100" dirty="0">
                <a:cs typeface="Times New Roman" pitchFamily="18" charset="0"/>
              </a:rPr>
              <a:t> che semplificano la conoscenza e danno luogo a certe spiegazioni ingenue degli eventi sociali</a:t>
            </a:r>
          </a:p>
          <a:p>
            <a:pPr marL="0" indent="0" algn="just" defTabSz="762000">
              <a:spcBef>
                <a:spcPct val="50000"/>
              </a:spcBef>
              <a:buNone/>
            </a:pPr>
            <a:r>
              <a:rPr lang="it-IT" sz="2100" dirty="0">
                <a:cs typeface="Times New Roman" pitchFamily="18" charset="0"/>
              </a:rPr>
              <a:t>	</a:t>
            </a:r>
            <a:r>
              <a:rPr lang="it-IT" sz="2100" dirty="0">
                <a:solidFill>
                  <a:schemeClr val="hlink"/>
                </a:solidFill>
                <a:cs typeface="Times New Roman" pitchFamily="18" charset="0"/>
              </a:rPr>
              <a:t>Il sentimento di identità,</a:t>
            </a:r>
            <a:r>
              <a:rPr lang="it-IT" sz="2100" dirty="0">
                <a:cs typeface="Times New Roman" pitchFamily="18" charset="0"/>
              </a:rPr>
              <a:t> descritto da </a:t>
            </a:r>
            <a:r>
              <a:rPr lang="it-IT" sz="2100" dirty="0" err="1">
                <a:cs typeface="Times New Roman" pitchFamily="18" charset="0"/>
              </a:rPr>
              <a:t>Codol</a:t>
            </a:r>
            <a:r>
              <a:rPr lang="it-IT" sz="2100" dirty="0">
                <a:cs typeface="Times New Roman" pitchFamily="18" charset="0"/>
              </a:rPr>
              <a:t> (1980), non coincide dunque con la nozione tipizzata di identità, che fa riferimento ad una identità definita sulla base di criteri esterni all’esperienza dell’individuo, legati esclusivamente al posto che egli occupa nella società</a:t>
            </a:r>
            <a:endParaRPr lang="it-IT" sz="2200" dirty="0">
              <a:cs typeface="Times New Roman" pitchFamily="18" charset="0"/>
            </a:endParaRPr>
          </a:p>
        </p:txBody>
      </p:sp>
      <p:sp>
        <p:nvSpPr>
          <p:cNvPr id="3" name="Segnaposto numero diapositiva 3"/>
          <p:cNvSpPr>
            <a:spLocks noGrp="1"/>
          </p:cNvSpPr>
          <p:nvPr>
            <p:ph type="sldNum" sz="quarter" idx="12"/>
          </p:nvPr>
        </p:nvSpPr>
        <p:spPr/>
        <p:txBody>
          <a:bodyPr/>
          <a:lstStyle/>
          <a:p>
            <a:fld id="{54F598E9-E54B-4CF1-A929-DE95569CA941}" type="slidenum">
              <a:rPr lang="it-IT"/>
              <a:pPr/>
              <a:t>38</a:t>
            </a:fld>
            <a:endParaRPr lang="it-IT"/>
          </a:p>
        </p:txBody>
      </p:sp>
    </p:spTree>
    <p:extLst>
      <p:ext uri="{BB962C8B-B14F-4D97-AF65-F5344CB8AC3E}">
        <p14:creationId xmlns:p14="http://schemas.microsoft.com/office/powerpoint/2010/main" val="2213538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58146">
                                            <p:txEl>
                                              <p:pRg st="0" end="0"/>
                                            </p:txEl>
                                          </p:spTgt>
                                        </p:tgtEl>
                                        <p:attrNameLst>
                                          <p:attrName>style.visibility</p:attrName>
                                        </p:attrNameLst>
                                      </p:cBhvr>
                                      <p:to>
                                        <p:strVal val="visible"/>
                                      </p:to>
                                    </p:set>
                                    <p:anim calcmode="lin" valueType="num">
                                      <p:cBhvr additive="base">
                                        <p:cTn id="7" dur="500" fill="hold"/>
                                        <p:tgtEl>
                                          <p:spTgt spid="11581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5814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58146">
                                            <p:txEl>
                                              <p:pRg st="2" end="2"/>
                                            </p:txEl>
                                          </p:spTgt>
                                        </p:tgtEl>
                                        <p:attrNameLst>
                                          <p:attrName>style.visibility</p:attrName>
                                        </p:attrNameLst>
                                      </p:cBhvr>
                                      <p:to>
                                        <p:strVal val="visible"/>
                                      </p:to>
                                    </p:set>
                                    <p:anim calcmode="lin" valueType="num">
                                      <p:cBhvr additive="base">
                                        <p:cTn id="13" dur="500" fill="hold"/>
                                        <p:tgtEl>
                                          <p:spTgt spid="115814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5814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58146">
                                            <p:txEl>
                                              <p:pRg st="3" end="3"/>
                                            </p:txEl>
                                          </p:spTgt>
                                        </p:tgtEl>
                                        <p:attrNameLst>
                                          <p:attrName>style.visibility</p:attrName>
                                        </p:attrNameLst>
                                      </p:cBhvr>
                                      <p:to>
                                        <p:strVal val="visible"/>
                                      </p:to>
                                    </p:set>
                                    <p:anim calcmode="lin" valueType="num">
                                      <p:cBhvr additive="base">
                                        <p:cTn id="19" dur="500" fill="hold"/>
                                        <p:tgtEl>
                                          <p:spTgt spid="1158146">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5814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58146">
                                            <p:txEl>
                                              <p:pRg st="4" end="4"/>
                                            </p:txEl>
                                          </p:spTgt>
                                        </p:tgtEl>
                                        <p:attrNameLst>
                                          <p:attrName>style.visibility</p:attrName>
                                        </p:attrNameLst>
                                      </p:cBhvr>
                                      <p:to>
                                        <p:strVal val="visible"/>
                                      </p:to>
                                    </p:set>
                                    <p:anim calcmode="lin" valueType="num">
                                      <p:cBhvr additive="base">
                                        <p:cTn id="25" dur="500" fill="hold"/>
                                        <p:tgtEl>
                                          <p:spTgt spid="1158146">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5814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58146">
                                            <p:txEl>
                                              <p:pRg st="5" end="5"/>
                                            </p:txEl>
                                          </p:spTgt>
                                        </p:tgtEl>
                                        <p:attrNameLst>
                                          <p:attrName>style.visibility</p:attrName>
                                        </p:attrNameLst>
                                      </p:cBhvr>
                                      <p:to>
                                        <p:strVal val="visible"/>
                                      </p:to>
                                    </p:set>
                                    <p:anim calcmode="lin" valueType="num">
                                      <p:cBhvr additive="base">
                                        <p:cTn id="31" dur="500" fill="hold"/>
                                        <p:tgtEl>
                                          <p:spTgt spid="1158146">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5814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8146"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3792" y="548680"/>
            <a:ext cx="7772400" cy="1143000"/>
          </a:xfrm>
        </p:spPr>
        <p:txBody>
          <a:bodyPr/>
          <a:lstStyle/>
          <a:p>
            <a:r>
              <a:rPr lang="it-IT" dirty="0" smtClean="0"/>
              <a:t>Spunti per la riflessione …</a:t>
            </a:r>
            <a:endParaRPr lang="it-IT" dirty="0"/>
          </a:p>
        </p:txBody>
      </p:sp>
      <p:sp>
        <p:nvSpPr>
          <p:cNvPr id="3" name="Segnaposto contenuto 2"/>
          <p:cNvSpPr>
            <a:spLocks noGrp="1"/>
          </p:cNvSpPr>
          <p:nvPr>
            <p:ph idx="1"/>
          </p:nvPr>
        </p:nvSpPr>
        <p:spPr>
          <a:xfrm>
            <a:off x="179512" y="1715242"/>
            <a:ext cx="8640960" cy="4114800"/>
          </a:xfrm>
        </p:spPr>
        <p:txBody>
          <a:bodyPr/>
          <a:lstStyle/>
          <a:p>
            <a:r>
              <a:rPr lang="en-US" dirty="0" smtClean="0"/>
              <a:t>In </a:t>
            </a:r>
            <a:r>
              <a:rPr lang="en-US" dirty="0" err="1" smtClean="0"/>
              <a:t>che</a:t>
            </a:r>
            <a:r>
              <a:rPr lang="en-US" dirty="0" smtClean="0"/>
              <a:t> </a:t>
            </a:r>
            <a:r>
              <a:rPr lang="en-US" dirty="0" err="1" smtClean="0"/>
              <a:t>modo</a:t>
            </a:r>
            <a:r>
              <a:rPr lang="en-US" dirty="0" smtClean="0"/>
              <a:t> le </a:t>
            </a:r>
            <a:r>
              <a:rPr lang="en-US" dirty="0" err="1" smtClean="0"/>
              <a:t>convinzioni</a:t>
            </a:r>
            <a:r>
              <a:rPr lang="en-US" dirty="0" smtClean="0"/>
              <a:t> circa </a:t>
            </a:r>
            <a:r>
              <a:rPr lang="en-US" dirty="0" err="1" smtClean="0"/>
              <a:t>noi</a:t>
            </a:r>
            <a:r>
              <a:rPr lang="en-US" dirty="0" smtClean="0"/>
              <a:t> </a:t>
            </a:r>
            <a:r>
              <a:rPr lang="en-US" dirty="0" err="1" smtClean="0"/>
              <a:t>stessi</a:t>
            </a:r>
            <a:r>
              <a:rPr lang="en-US" dirty="0" smtClean="0"/>
              <a:t> </a:t>
            </a:r>
            <a:r>
              <a:rPr lang="en-US" dirty="0" err="1" smtClean="0"/>
              <a:t>influenzano</a:t>
            </a:r>
            <a:r>
              <a:rPr lang="en-US" dirty="0" smtClean="0"/>
              <a:t> </a:t>
            </a:r>
            <a:r>
              <a:rPr lang="en-US" dirty="0" err="1" smtClean="0"/>
              <a:t>pensieri</a:t>
            </a:r>
            <a:r>
              <a:rPr lang="en-US" dirty="0" smtClean="0"/>
              <a:t>, </a:t>
            </a:r>
            <a:r>
              <a:rPr lang="en-US" dirty="0" err="1" smtClean="0"/>
              <a:t>comportamenti</a:t>
            </a:r>
            <a:r>
              <a:rPr lang="en-US" dirty="0" smtClean="0"/>
              <a:t> e le </a:t>
            </a:r>
            <a:r>
              <a:rPr lang="en-US" dirty="0" err="1" smtClean="0"/>
              <a:t>percezioni</a:t>
            </a:r>
            <a:r>
              <a:rPr lang="en-US" dirty="0" smtClean="0"/>
              <a:t> </a:t>
            </a:r>
            <a:r>
              <a:rPr lang="en-US" dirty="0" err="1" smtClean="0"/>
              <a:t>degli</a:t>
            </a:r>
            <a:r>
              <a:rPr lang="en-US" dirty="0" smtClean="0"/>
              <a:t> </a:t>
            </a:r>
            <a:r>
              <a:rPr lang="en-US" dirty="0" err="1" smtClean="0"/>
              <a:t>altri</a:t>
            </a:r>
            <a:r>
              <a:rPr lang="en-US" dirty="0" smtClean="0"/>
              <a:t>?</a:t>
            </a:r>
          </a:p>
          <a:p>
            <a:r>
              <a:rPr lang="en-US" dirty="0" smtClean="0"/>
              <a:t>In </a:t>
            </a:r>
            <a:r>
              <a:rPr lang="en-US" dirty="0" err="1" smtClean="0"/>
              <a:t>che</a:t>
            </a:r>
            <a:r>
              <a:rPr lang="en-US" dirty="0" smtClean="0"/>
              <a:t> </a:t>
            </a:r>
            <a:r>
              <a:rPr lang="en-US" dirty="0" err="1" smtClean="0"/>
              <a:t>modo</a:t>
            </a:r>
            <a:r>
              <a:rPr lang="en-US" dirty="0" smtClean="0"/>
              <a:t> le </a:t>
            </a:r>
            <a:r>
              <a:rPr lang="en-US" dirty="0" err="1" smtClean="0"/>
              <a:t>convinzioni</a:t>
            </a:r>
            <a:r>
              <a:rPr lang="en-US" dirty="0" smtClean="0"/>
              <a:t> </a:t>
            </a:r>
            <a:r>
              <a:rPr lang="en-US" dirty="0" err="1" smtClean="0"/>
              <a:t>altrui</a:t>
            </a:r>
            <a:r>
              <a:rPr lang="en-US" dirty="0" smtClean="0"/>
              <a:t> </a:t>
            </a:r>
            <a:r>
              <a:rPr lang="en-US" dirty="0" err="1" smtClean="0"/>
              <a:t>influenzano</a:t>
            </a:r>
            <a:r>
              <a:rPr lang="en-US" dirty="0" smtClean="0"/>
              <a:t> </a:t>
            </a:r>
            <a:r>
              <a:rPr lang="en-US" dirty="0" err="1" smtClean="0"/>
              <a:t>il</a:t>
            </a:r>
            <a:r>
              <a:rPr lang="en-US" dirty="0" smtClean="0"/>
              <a:t> </a:t>
            </a:r>
            <a:r>
              <a:rPr lang="en-US" dirty="0" err="1" smtClean="0"/>
              <a:t>nostro</a:t>
            </a:r>
            <a:r>
              <a:rPr lang="en-US" dirty="0" smtClean="0"/>
              <a:t> </a:t>
            </a:r>
            <a:r>
              <a:rPr lang="en-US" dirty="0" err="1" smtClean="0"/>
              <a:t>comportamento</a:t>
            </a:r>
            <a:r>
              <a:rPr lang="en-US" dirty="0" smtClean="0"/>
              <a:t>?</a:t>
            </a:r>
          </a:p>
          <a:p>
            <a:r>
              <a:rPr lang="en-US" dirty="0" err="1" smtClean="0"/>
              <a:t>Vogliamo</a:t>
            </a:r>
            <a:r>
              <a:rPr lang="en-US" dirty="0" smtClean="0"/>
              <a:t> </a:t>
            </a:r>
            <a:r>
              <a:rPr lang="en-US" dirty="0" err="1" smtClean="0"/>
              <a:t>sentirci</a:t>
            </a:r>
            <a:r>
              <a:rPr lang="en-US" dirty="0" smtClean="0"/>
              <a:t> bene o </a:t>
            </a:r>
            <a:r>
              <a:rPr lang="en-US" dirty="0" err="1" smtClean="0"/>
              <a:t>essere</a:t>
            </a:r>
            <a:r>
              <a:rPr lang="en-US" dirty="0" smtClean="0"/>
              <a:t> accurate?</a:t>
            </a:r>
            <a:endParaRPr lang="en-US" dirty="0"/>
          </a:p>
          <a:p>
            <a:r>
              <a:rPr lang="en-US" dirty="0" smtClean="0"/>
              <a:t>Come </a:t>
            </a:r>
            <a:r>
              <a:rPr lang="en-US" dirty="0" err="1" smtClean="0"/>
              <a:t>proteggiamo</a:t>
            </a:r>
            <a:r>
              <a:rPr lang="en-US" dirty="0" smtClean="0"/>
              <a:t> le </a:t>
            </a:r>
            <a:r>
              <a:rPr lang="en-US" dirty="0" err="1" smtClean="0"/>
              <a:t>convinzioni</a:t>
            </a:r>
            <a:r>
              <a:rPr lang="en-US" dirty="0" smtClean="0"/>
              <a:t> </a:t>
            </a:r>
            <a:r>
              <a:rPr lang="en-US" dirty="0" err="1" smtClean="0"/>
              <a:t>su</a:t>
            </a:r>
            <a:r>
              <a:rPr lang="en-US" dirty="0" smtClean="0"/>
              <a:t> </a:t>
            </a:r>
            <a:r>
              <a:rPr lang="en-US" dirty="0" err="1" smtClean="0"/>
              <a:t>noi</a:t>
            </a:r>
            <a:r>
              <a:rPr lang="en-US" dirty="0" smtClean="0"/>
              <a:t> </a:t>
            </a:r>
            <a:r>
              <a:rPr lang="en-US" dirty="0" err="1" smtClean="0"/>
              <a:t>stessi</a:t>
            </a:r>
            <a:r>
              <a:rPr lang="en-US" dirty="0" smtClean="0"/>
              <a:t>?</a:t>
            </a:r>
            <a:endParaRPr lang="en-US" dirty="0"/>
          </a:p>
          <a:p>
            <a:r>
              <a:rPr lang="en-US" dirty="0" err="1" smtClean="0"/>
              <a:t>Riteniamo</a:t>
            </a:r>
            <a:r>
              <a:rPr lang="en-US" dirty="0" smtClean="0"/>
              <a:t> </a:t>
            </a:r>
            <a:r>
              <a:rPr lang="en-US" dirty="0" err="1" smtClean="0"/>
              <a:t>che</a:t>
            </a:r>
            <a:r>
              <a:rPr lang="en-US" dirty="0" smtClean="0"/>
              <a:t> ci </a:t>
            </a:r>
            <a:r>
              <a:rPr lang="en-US" dirty="0" err="1" smtClean="0"/>
              <a:t>siano</a:t>
            </a:r>
            <a:r>
              <a:rPr lang="en-US" dirty="0" smtClean="0"/>
              <a:t> </a:t>
            </a:r>
            <a:r>
              <a:rPr lang="en-US" dirty="0" err="1" smtClean="0"/>
              <a:t>delle</a:t>
            </a:r>
            <a:r>
              <a:rPr lang="en-US" dirty="0" smtClean="0"/>
              <a:t> </a:t>
            </a:r>
            <a:r>
              <a:rPr lang="en-US" dirty="0" err="1" smtClean="0"/>
              <a:t>differenze</a:t>
            </a:r>
            <a:r>
              <a:rPr lang="en-US" dirty="0" smtClean="0"/>
              <a:t> </a:t>
            </a:r>
            <a:r>
              <a:rPr lang="en-US" dirty="0" err="1" smtClean="0"/>
              <a:t>culturali</a:t>
            </a:r>
            <a:r>
              <a:rPr lang="en-US" dirty="0" smtClean="0"/>
              <a:t> in termini di </a:t>
            </a:r>
            <a:r>
              <a:rPr lang="en-US" dirty="0" err="1" smtClean="0"/>
              <a:t>autostima</a:t>
            </a:r>
            <a:r>
              <a:rPr lang="en-US" dirty="0" smtClean="0"/>
              <a:t>?</a:t>
            </a:r>
            <a:endParaRPr lang="en-US" dirty="0"/>
          </a:p>
          <a:p>
            <a:endParaRPr lang="it-IT" dirty="0"/>
          </a:p>
        </p:txBody>
      </p:sp>
    </p:spTree>
    <p:extLst>
      <p:ext uri="{BB962C8B-B14F-4D97-AF65-F5344CB8AC3E}">
        <p14:creationId xmlns:p14="http://schemas.microsoft.com/office/powerpoint/2010/main" val="175033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idx="1"/>
          </p:nvPr>
        </p:nvSpPr>
        <p:spPr>
          <a:xfrm>
            <a:off x="611560" y="260648"/>
            <a:ext cx="7992888" cy="4114800"/>
          </a:xfrm>
        </p:spPr>
        <p:txBody>
          <a:bodyPr>
            <a:normAutofit fontScale="62500" lnSpcReduction="20000"/>
          </a:bodyPr>
          <a:lstStyle/>
          <a:p>
            <a:pPr eaLnBrk="1" hangingPunct="1">
              <a:lnSpc>
                <a:spcPct val="90000"/>
              </a:lnSpc>
              <a:buFontTx/>
              <a:buNone/>
            </a:pPr>
            <a:endParaRPr lang="it-IT" sz="2800" dirty="0" smtClean="0"/>
          </a:p>
          <a:p>
            <a:pPr algn="ctr" eaLnBrk="1" hangingPunct="1">
              <a:lnSpc>
                <a:spcPct val="90000"/>
              </a:lnSpc>
              <a:buFontTx/>
              <a:buNone/>
            </a:pPr>
            <a:r>
              <a:rPr lang="it-IT" sz="2800" b="1" dirty="0" smtClean="0"/>
              <a:t>Il sé come regolatore del comportamento</a:t>
            </a:r>
          </a:p>
          <a:p>
            <a:pPr algn="ctr" eaLnBrk="1" hangingPunct="1">
              <a:lnSpc>
                <a:spcPct val="90000"/>
              </a:lnSpc>
              <a:buFontTx/>
              <a:buNone/>
            </a:pPr>
            <a:endParaRPr lang="it-IT" sz="2800" dirty="0"/>
          </a:p>
          <a:p>
            <a:pPr marL="0" indent="0" defTabSz="1609725" eaLnBrk="1" hangingPunct="1">
              <a:lnSpc>
                <a:spcPct val="90000"/>
              </a:lnSpc>
              <a:buFontTx/>
              <a:buNone/>
            </a:pPr>
            <a:r>
              <a:rPr lang="it-IT" sz="2800" dirty="0" smtClean="0"/>
              <a:t>AUTOREGOLAZIONE= modi in cui le persone controllano e guidano le proprie azioni, emozioni e pensieri. Tale processo si svolge in gran parte in modo automatico (Lieberman et al., 2004)</a:t>
            </a:r>
          </a:p>
          <a:p>
            <a:pPr eaLnBrk="1" hangingPunct="1">
              <a:lnSpc>
                <a:spcPct val="90000"/>
              </a:lnSpc>
              <a:buFontTx/>
              <a:buNone/>
            </a:pPr>
            <a:r>
              <a:rPr lang="it-IT" sz="2800" dirty="0"/>
              <a:t>F</a:t>
            </a:r>
            <a:r>
              <a:rPr lang="it-IT" sz="2800" dirty="0" smtClean="0"/>
              <a:t>onti d’</a:t>
            </a:r>
            <a:r>
              <a:rPr lang="it-IT" sz="2800" b="1" dirty="0" smtClean="0"/>
              <a:t>influenza</a:t>
            </a:r>
            <a:r>
              <a:rPr lang="it-IT" sz="2800" dirty="0" smtClean="0"/>
              <a:t>: </a:t>
            </a:r>
          </a:p>
          <a:p>
            <a:pPr marL="0" indent="0" eaLnBrk="1" hangingPunct="1">
              <a:lnSpc>
                <a:spcPct val="90000"/>
              </a:lnSpc>
              <a:buFontTx/>
              <a:buNone/>
            </a:pPr>
            <a:r>
              <a:rPr lang="it-IT" sz="2800" dirty="0" smtClean="0"/>
              <a:t>contenuti del sé operante (ruoli, valori, concezioni che predominano in una determinata circostanza, </a:t>
            </a:r>
            <a:r>
              <a:rPr lang="it-IT" sz="2800" dirty="0" err="1" smtClean="0"/>
              <a:t>Verplanken</a:t>
            </a:r>
            <a:r>
              <a:rPr lang="it-IT" sz="2800" dirty="0" smtClean="0"/>
              <a:t> e </a:t>
            </a:r>
            <a:r>
              <a:rPr lang="it-IT" sz="2800" dirty="0" err="1" smtClean="0"/>
              <a:t>Holland</a:t>
            </a:r>
            <a:r>
              <a:rPr lang="it-IT" sz="2800" dirty="0" smtClean="0"/>
              <a:t>, 2002)</a:t>
            </a:r>
          </a:p>
          <a:p>
            <a:pPr marL="0" indent="0" eaLnBrk="1" hangingPunct="1">
              <a:lnSpc>
                <a:spcPct val="90000"/>
              </a:lnSpc>
              <a:buFontTx/>
              <a:buNone/>
            </a:pPr>
            <a:r>
              <a:rPr lang="it-IT" sz="2800" dirty="0" smtClean="0"/>
              <a:t>Comportamenti d’approccio e di </a:t>
            </a:r>
            <a:r>
              <a:rPr lang="it-IT" sz="2800" dirty="0" err="1" smtClean="0"/>
              <a:t>evitamento</a:t>
            </a:r>
            <a:endParaRPr lang="it-IT" sz="2800" dirty="0" smtClean="0"/>
          </a:p>
          <a:p>
            <a:pPr marL="0" indent="0" eaLnBrk="1" hangingPunct="1">
              <a:lnSpc>
                <a:spcPct val="90000"/>
              </a:lnSpc>
              <a:buFontTx/>
              <a:buNone/>
            </a:pPr>
            <a:r>
              <a:rPr lang="it-IT" sz="2800" dirty="0" smtClean="0"/>
              <a:t>L’autoregolazione coinvolge decisioni fondamentali relativamente alle persone e alle situazioni alle quali  avvicinarsi (</a:t>
            </a:r>
            <a:r>
              <a:rPr lang="it-IT" sz="2800" i="1" dirty="0" err="1" smtClean="0"/>
              <a:t>behavioral</a:t>
            </a:r>
            <a:r>
              <a:rPr lang="it-IT" sz="2800" i="1" dirty="0" smtClean="0"/>
              <a:t> </a:t>
            </a:r>
            <a:r>
              <a:rPr lang="it-IT" sz="2800" i="1" dirty="0" err="1" smtClean="0"/>
              <a:t>activation</a:t>
            </a:r>
            <a:r>
              <a:rPr lang="it-IT" sz="2800" i="1" dirty="0" smtClean="0"/>
              <a:t> </a:t>
            </a:r>
            <a:r>
              <a:rPr lang="it-IT" sz="2800" i="1" dirty="0" err="1" smtClean="0"/>
              <a:t>system</a:t>
            </a:r>
            <a:r>
              <a:rPr lang="it-IT" sz="2800" dirty="0" smtClean="0"/>
              <a:t>)  e a quelle da evitare (</a:t>
            </a:r>
            <a:r>
              <a:rPr lang="it-IT" sz="2800" i="1" dirty="0" err="1" smtClean="0"/>
              <a:t>behavioral</a:t>
            </a:r>
            <a:r>
              <a:rPr lang="it-IT" sz="2800" i="1" dirty="0" smtClean="0"/>
              <a:t> </a:t>
            </a:r>
            <a:r>
              <a:rPr lang="it-IT" sz="2800" i="1" dirty="0" err="1" smtClean="0"/>
              <a:t>inhibition</a:t>
            </a:r>
            <a:r>
              <a:rPr lang="it-IT" sz="2800" i="1" dirty="0" smtClean="0"/>
              <a:t> </a:t>
            </a:r>
            <a:r>
              <a:rPr lang="it-IT" sz="2800" i="1" dirty="0" err="1" smtClean="0"/>
              <a:t>system</a:t>
            </a:r>
            <a:r>
              <a:rPr lang="it-IT" sz="2800" dirty="0" smtClean="0"/>
              <a:t>).</a:t>
            </a:r>
          </a:p>
          <a:p>
            <a:pPr marL="0" indent="0" algn="ct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a:p>
            <a:pPr eaLnBrk="1" hangingPunct="1">
              <a:lnSpc>
                <a:spcPct val="90000"/>
              </a:lnSpc>
              <a:buFontTx/>
              <a:buNone/>
            </a:pPr>
            <a:endParaRPr lang="it-IT" sz="2800" dirty="0" smtClean="0"/>
          </a:p>
        </p:txBody>
      </p:sp>
    </p:spTree>
    <p:extLst>
      <p:ext uri="{BB962C8B-B14F-4D97-AF65-F5344CB8AC3E}">
        <p14:creationId xmlns:p14="http://schemas.microsoft.com/office/powerpoint/2010/main" val="393423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411760" y="692696"/>
            <a:ext cx="4521559" cy="369332"/>
          </a:xfrm>
          <a:prstGeom prst="rect">
            <a:avLst/>
          </a:prstGeom>
        </p:spPr>
        <p:txBody>
          <a:bodyPr wrap="none">
            <a:spAutoFit/>
          </a:bodyPr>
          <a:lstStyle/>
          <a:p>
            <a:r>
              <a:rPr lang="it-IT" sz="1800" b="1" dirty="0" smtClean="0">
                <a:solidFill>
                  <a:schemeClr val="accent6">
                    <a:lumMod val="75000"/>
                  </a:schemeClr>
                </a:solidFill>
              </a:rPr>
              <a:t> MANTENIMENTO DELLA STIMA DI SÉ</a:t>
            </a:r>
            <a:endParaRPr lang="it-IT" sz="1800" dirty="0">
              <a:solidFill>
                <a:schemeClr val="accent6">
                  <a:lumMod val="75000"/>
                </a:schemeClr>
              </a:solidFill>
            </a:endParaRPr>
          </a:p>
        </p:txBody>
      </p:sp>
      <p:sp>
        <p:nvSpPr>
          <p:cNvPr id="4" name="Rettangolo 3"/>
          <p:cNvSpPr/>
          <p:nvPr/>
        </p:nvSpPr>
        <p:spPr>
          <a:xfrm>
            <a:off x="1475656" y="1268760"/>
            <a:ext cx="6030416" cy="369332"/>
          </a:xfrm>
          <a:prstGeom prst="rect">
            <a:avLst/>
          </a:prstGeom>
        </p:spPr>
        <p:txBody>
          <a:bodyPr wrap="square">
            <a:spAutoFit/>
          </a:bodyPr>
          <a:lstStyle/>
          <a:p>
            <a:pPr algn="ctr"/>
            <a:r>
              <a:rPr lang="it-IT" sz="1800" b="1" dirty="0" smtClean="0"/>
              <a:t>BISOGNO </a:t>
            </a:r>
            <a:r>
              <a:rPr lang="it-IT" sz="1800" b="1" dirty="0" err="1" smtClean="0"/>
              <a:t>DI</a:t>
            </a:r>
            <a:r>
              <a:rPr lang="it-IT" sz="1800" b="1" dirty="0" smtClean="0"/>
              <a:t> UNA VISIONE POSITIVA </a:t>
            </a:r>
            <a:r>
              <a:rPr lang="it-IT" sz="1800" b="1" dirty="0" err="1" smtClean="0"/>
              <a:t>DI</a:t>
            </a:r>
            <a:r>
              <a:rPr lang="it-IT" sz="1800" b="1" dirty="0" smtClean="0"/>
              <a:t> SÉ</a:t>
            </a:r>
            <a:endParaRPr lang="it-IT" sz="1800" b="1" dirty="0"/>
          </a:p>
        </p:txBody>
      </p:sp>
      <p:sp>
        <p:nvSpPr>
          <p:cNvPr id="5" name="CasellaDiTesto 4"/>
          <p:cNvSpPr txBox="1"/>
          <p:nvPr/>
        </p:nvSpPr>
        <p:spPr>
          <a:xfrm>
            <a:off x="2699792" y="1916832"/>
            <a:ext cx="3744416" cy="369332"/>
          </a:xfrm>
          <a:prstGeom prst="rect">
            <a:avLst/>
          </a:prstGeom>
          <a:noFill/>
          <a:ln w="25400">
            <a:solidFill>
              <a:schemeClr val="accent6">
                <a:lumMod val="75000"/>
              </a:schemeClr>
            </a:solidFill>
          </a:ln>
        </p:spPr>
        <p:txBody>
          <a:bodyPr wrap="square" rtlCol="0">
            <a:spAutoFit/>
          </a:bodyPr>
          <a:lstStyle/>
          <a:p>
            <a:pPr algn="ctr"/>
            <a:r>
              <a:rPr lang="it-IT" sz="1800" dirty="0" smtClean="0"/>
              <a:t>STRATEGIE </a:t>
            </a:r>
            <a:r>
              <a:rPr lang="it-IT" sz="1800" dirty="0" err="1" smtClean="0"/>
              <a:t>DI</a:t>
            </a:r>
            <a:r>
              <a:rPr lang="it-IT" sz="1800" dirty="0" smtClean="0"/>
              <a:t> AUTOINGANNO</a:t>
            </a:r>
            <a:endParaRPr lang="it-IT" sz="1800" dirty="0"/>
          </a:p>
        </p:txBody>
      </p:sp>
      <p:sp>
        <p:nvSpPr>
          <p:cNvPr id="6" name="Rettangolo 5"/>
          <p:cNvSpPr>
            <a:spLocks noChangeArrowheads="1"/>
          </p:cNvSpPr>
          <p:nvPr/>
        </p:nvSpPr>
        <p:spPr bwMode="auto">
          <a:xfrm>
            <a:off x="1043608" y="3645024"/>
            <a:ext cx="2808287" cy="1477328"/>
          </a:xfrm>
          <a:prstGeom prst="rect">
            <a:avLst/>
          </a:prstGeom>
          <a:noFill/>
          <a:ln w="9525">
            <a:noFill/>
            <a:miter lim="800000"/>
            <a:headEnd/>
            <a:tailEnd/>
          </a:ln>
        </p:spPr>
        <p:txBody>
          <a:bodyPr>
            <a:spAutoFit/>
          </a:bodyPr>
          <a:lstStyle/>
          <a:p>
            <a:pPr algn="ctr"/>
            <a:r>
              <a:rPr lang="it-IT" sz="1800" dirty="0"/>
              <a:t>Tendiamo ad attribuire i </a:t>
            </a:r>
            <a:r>
              <a:rPr lang="it-IT" sz="1800" b="1" dirty="0"/>
              <a:t>successi</a:t>
            </a:r>
            <a:r>
              <a:rPr lang="it-IT" sz="1800" dirty="0"/>
              <a:t> alle abilità personali e i </a:t>
            </a:r>
            <a:r>
              <a:rPr lang="it-IT" sz="1800" b="1" dirty="0"/>
              <a:t>fallimenti</a:t>
            </a:r>
            <a:r>
              <a:rPr lang="it-IT" sz="1800" dirty="0"/>
              <a:t> a fattori esterni quali la sfortuna o il caso.</a:t>
            </a:r>
          </a:p>
        </p:txBody>
      </p:sp>
      <p:sp>
        <p:nvSpPr>
          <p:cNvPr id="7" name="Rettangolo 6"/>
          <p:cNvSpPr/>
          <p:nvPr/>
        </p:nvSpPr>
        <p:spPr>
          <a:xfrm>
            <a:off x="4932040" y="3645024"/>
            <a:ext cx="3096344" cy="1477328"/>
          </a:xfrm>
          <a:prstGeom prst="rect">
            <a:avLst/>
          </a:prstGeom>
        </p:spPr>
        <p:txBody>
          <a:bodyPr wrap="square">
            <a:spAutoFit/>
          </a:bodyPr>
          <a:lstStyle/>
          <a:p>
            <a:pPr algn="ctr"/>
            <a:r>
              <a:rPr lang="it-IT" sz="1800" dirty="0" smtClean="0"/>
              <a:t>Soffermarsi sui </a:t>
            </a:r>
            <a:r>
              <a:rPr lang="it-IT" sz="1800" b="1" dirty="0" smtClean="0"/>
              <a:t>feedback positivi</a:t>
            </a:r>
            <a:r>
              <a:rPr lang="it-IT" sz="1800" i="1" dirty="0" smtClean="0"/>
              <a:t> </a:t>
            </a:r>
            <a:r>
              <a:rPr lang="it-IT" sz="1800" dirty="0" smtClean="0"/>
              <a:t>che riguardano la propria persona, dedicando invece poca attenzione a </a:t>
            </a:r>
          </a:p>
          <a:p>
            <a:pPr algn="ctr"/>
            <a:r>
              <a:rPr lang="it-IT" sz="1800" dirty="0" smtClean="0"/>
              <a:t>quelli </a:t>
            </a:r>
            <a:r>
              <a:rPr lang="it-IT" sz="1800" b="1" dirty="0" smtClean="0"/>
              <a:t>negativi</a:t>
            </a:r>
            <a:endParaRPr lang="it-IT" sz="1800" b="1" dirty="0"/>
          </a:p>
        </p:txBody>
      </p:sp>
      <p:sp>
        <p:nvSpPr>
          <p:cNvPr id="8" name="Ovale 7"/>
          <p:cNvSpPr/>
          <p:nvPr/>
        </p:nvSpPr>
        <p:spPr>
          <a:xfrm>
            <a:off x="1115616" y="3068960"/>
            <a:ext cx="2664296" cy="2448272"/>
          </a:xfrm>
          <a:prstGeom prst="ellipse">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Ovale 8"/>
          <p:cNvSpPr/>
          <p:nvPr/>
        </p:nvSpPr>
        <p:spPr>
          <a:xfrm>
            <a:off x="5076056" y="2996952"/>
            <a:ext cx="2808312" cy="2592288"/>
          </a:xfrm>
          <a:prstGeom prst="ellipse">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1" name="Connettore 2 10"/>
          <p:cNvCxnSpPr>
            <a:stCxn id="5" idx="2"/>
            <a:endCxn id="8" idx="0"/>
          </p:cNvCxnSpPr>
          <p:nvPr/>
        </p:nvCxnSpPr>
        <p:spPr>
          <a:xfrm flipH="1">
            <a:off x="2447764" y="2286164"/>
            <a:ext cx="2124236" cy="7827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a:stCxn id="5" idx="2"/>
            <a:endCxn id="9" idx="0"/>
          </p:cNvCxnSpPr>
          <p:nvPr/>
        </p:nvCxnSpPr>
        <p:spPr>
          <a:xfrm>
            <a:off x="4572000" y="2286164"/>
            <a:ext cx="1908212"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98774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3AAEEB7-370C-4CD1-84ED-44A96922B98A}" type="slidenum">
              <a:rPr lang="it-IT" smtClean="0"/>
              <a:pPr/>
              <a:t>7</a:t>
            </a:fld>
            <a:endParaRPr lang="it-IT"/>
          </a:p>
        </p:txBody>
      </p:sp>
      <p:sp>
        <p:nvSpPr>
          <p:cNvPr id="4" name="CasellaDiTesto 3"/>
          <p:cNvSpPr txBox="1"/>
          <p:nvPr/>
        </p:nvSpPr>
        <p:spPr>
          <a:xfrm>
            <a:off x="2771800" y="908720"/>
            <a:ext cx="3744416" cy="400110"/>
          </a:xfrm>
          <a:prstGeom prst="rect">
            <a:avLst/>
          </a:prstGeom>
          <a:noFill/>
          <a:ln w="25400">
            <a:solidFill>
              <a:schemeClr val="accent6">
                <a:lumMod val="75000"/>
              </a:schemeClr>
            </a:solidFill>
          </a:ln>
        </p:spPr>
        <p:txBody>
          <a:bodyPr wrap="square" rtlCol="0">
            <a:spAutoFit/>
          </a:bodyPr>
          <a:lstStyle/>
          <a:p>
            <a:pPr algn="ctr"/>
            <a:r>
              <a:rPr lang="it-IT" sz="2000" dirty="0" smtClean="0"/>
              <a:t>CONFRONTO CON GLI ALTRI</a:t>
            </a:r>
            <a:endParaRPr lang="it-IT" sz="2000" dirty="0"/>
          </a:p>
        </p:txBody>
      </p:sp>
      <p:sp>
        <p:nvSpPr>
          <p:cNvPr id="5" name="Rettangolo 4"/>
          <p:cNvSpPr/>
          <p:nvPr/>
        </p:nvSpPr>
        <p:spPr>
          <a:xfrm>
            <a:off x="1403648" y="2204864"/>
            <a:ext cx="3006080" cy="1015663"/>
          </a:xfrm>
          <a:prstGeom prst="rect">
            <a:avLst/>
          </a:prstGeom>
        </p:spPr>
        <p:txBody>
          <a:bodyPr wrap="square">
            <a:spAutoFit/>
          </a:bodyPr>
          <a:lstStyle/>
          <a:p>
            <a:pPr algn="ctr"/>
            <a:r>
              <a:rPr lang="it-IT" sz="2000" dirty="0" smtClean="0">
                <a:latin typeface="+mn-lt"/>
              </a:rPr>
              <a:t>Teoria del mantenimento del giudizio di sé (Tesser 1988)</a:t>
            </a:r>
            <a:endParaRPr lang="it-IT" sz="2000" dirty="0">
              <a:latin typeface="+mn-lt"/>
            </a:endParaRPr>
          </a:p>
        </p:txBody>
      </p:sp>
      <p:sp>
        <p:nvSpPr>
          <p:cNvPr id="6" name="Rettangolo 5"/>
          <p:cNvSpPr/>
          <p:nvPr/>
        </p:nvSpPr>
        <p:spPr>
          <a:xfrm>
            <a:off x="5364088" y="2348880"/>
            <a:ext cx="2274982" cy="400110"/>
          </a:xfrm>
          <a:prstGeom prst="rect">
            <a:avLst/>
          </a:prstGeom>
        </p:spPr>
        <p:txBody>
          <a:bodyPr wrap="none">
            <a:spAutoFit/>
          </a:bodyPr>
          <a:lstStyle/>
          <a:p>
            <a:r>
              <a:rPr lang="it-IT" sz="2000" dirty="0" smtClean="0">
                <a:latin typeface="+mn-lt"/>
              </a:rPr>
              <a:t>Confronto al ribasso</a:t>
            </a:r>
            <a:endParaRPr lang="it-IT" sz="2000" dirty="0">
              <a:latin typeface="+mn-lt"/>
            </a:endParaRPr>
          </a:p>
        </p:txBody>
      </p:sp>
      <p:sp>
        <p:nvSpPr>
          <p:cNvPr id="7" name="Ovale 6"/>
          <p:cNvSpPr/>
          <p:nvPr/>
        </p:nvSpPr>
        <p:spPr>
          <a:xfrm>
            <a:off x="1403648" y="1916832"/>
            <a:ext cx="3024336" cy="1224136"/>
          </a:xfrm>
          <a:prstGeom prst="ellipse">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Ovale 8"/>
          <p:cNvSpPr/>
          <p:nvPr/>
        </p:nvSpPr>
        <p:spPr>
          <a:xfrm>
            <a:off x="4860032" y="1916832"/>
            <a:ext cx="3024336" cy="1224136"/>
          </a:xfrm>
          <a:prstGeom prst="ellipse">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1" name="Connettore 2 10"/>
          <p:cNvCxnSpPr>
            <a:stCxn id="4" idx="2"/>
            <a:endCxn id="7" idx="0"/>
          </p:cNvCxnSpPr>
          <p:nvPr/>
        </p:nvCxnSpPr>
        <p:spPr>
          <a:xfrm flipH="1">
            <a:off x="2915816" y="1308830"/>
            <a:ext cx="1728192" cy="608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a:stCxn id="4" idx="2"/>
            <a:endCxn id="9" idx="0"/>
          </p:cNvCxnSpPr>
          <p:nvPr/>
        </p:nvCxnSpPr>
        <p:spPr>
          <a:xfrm>
            <a:off x="4644008" y="1308830"/>
            <a:ext cx="1728192" cy="608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ttangolo 13"/>
          <p:cNvSpPr/>
          <p:nvPr/>
        </p:nvSpPr>
        <p:spPr>
          <a:xfrm>
            <a:off x="2627784" y="3645024"/>
            <a:ext cx="5693803" cy="707886"/>
          </a:xfrm>
          <a:prstGeom prst="rect">
            <a:avLst/>
          </a:prstGeom>
          <a:ln w="25400">
            <a:solidFill>
              <a:schemeClr val="accent6">
                <a:lumMod val="75000"/>
              </a:schemeClr>
            </a:solidFill>
          </a:ln>
        </p:spPr>
        <p:txBody>
          <a:bodyPr wrap="none">
            <a:spAutoFit/>
          </a:bodyPr>
          <a:lstStyle/>
          <a:p>
            <a:r>
              <a:rPr lang="it-IT" sz="2000" dirty="0" smtClean="0"/>
              <a:t>TENDENZA A </a:t>
            </a:r>
            <a:r>
              <a:rPr lang="it-IT" sz="2000" b="1" dirty="0" smtClean="0"/>
              <a:t>DISTORCERE LA PERCEZIONE</a:t>
            </a:r>
          </a:p>
          <a:p>
            <a:pPr algn="ctr"/>
            <a:r>
              <a:rPr lang="it-IT" sz="2000" dirty="0" smtClean="0"/>
              <a:t>(Campbell 1986)</a:t>
            </a:r>
            <a:endParaRPr lang="it-IT" sz="2000" dirty="0"/>
          </a:p>
        </p:txBody>
      </p:sp>
      <p:sp>
        <p:nvSpPr>
          <p:cNvPr id="15" name="Ovale 8"/>
          <p:cNvSpPr>
            <a:spLocks noChangeArrowheads="1"/>
          </p:cNvSpPr>
          <p:nvPr/>
        </p:nvSpPr>
        <p:spPr bwMode="auto">
          <a:xfrm>
            <a:off x="1763688" y="4869160"/>
            <a:ext cx="1871663" cy="647253"/>
          </a:xfrm>
          <a:prstGeom prst="ellipse">
            <a:avLst/>
          </a:prstGeom>
          <a:noFill/>
          <a:ln w="25400" algn="ctr">
            <a:solidFill>
              <a:schemeClr val="accent5">
                <a:lumMod val="75000"/>
              </a:schemeClr>
            </a:solidFill>
            <a:round/>
            <a:headEnd/>
            <a:tailEnd/>
          </a:ln>
        </p:spPr>
        <p:txBody>
          <a:bodyPr anchor="ctr"/>
          <a:lstStyle/>
          <a:p>
            <a:pPr algn="ctr"/>
            <a:r>
              <a:rPr lang="it-IT" sz="2000" dirty="0" smtClean="0">
                <a:latin typeface="+mn-lt"/>
              </a:rPr>
              <a:t>Opinioni</a:t>
            </a:r>
            <a:endParaRPr lang="it-IT" sz="2000" dirty="0">
              <a:latin typeface="+mn-lt"/>
            </a:endParaRPr>
          </a:p>
        </p:txBody>
      </p:sp>
      <p:sp>
        <p:nvSpPr>
          <p:cNvPr id="16" name="Ovale 8"/>
          <p:cNvSpPr>
            <a:spLocks noChangeArrowheads="1"/>
          </p:cNvSpPr>
          <p:nvPr/>
        </p:nvSpPr>
        <p:spPr bwMode="auto">
          <a:xfrm>
            <a:off x="5436096" y="4869160"/>
            <a:ext cx="1871663" cy="648072"/>
          </a:xfrm>
          <a:prstGeom prst="ellipse">
            <a:avLst/>
          </a:prstGeom>
          <a:noFill/>
          <a:ln w="25400" algn="ctr">
            <a:solidFill>
              <a:schemeClr val="accent5">
                <a:lumMod val="75000"/>
              </a:schemeClr>
            </a:solidFill>
            <a:round/>
            <a:headEnd/>
            <a:tailEnd/>
          </a:ln>
        </p:spPr>
        <p:txBody>
          <a:bodyPr anchor="ctr"/>
          <a:lstStyle/>
          <a:p>
            <a:pPr algn="ctr"/>
            <a:r>
              <a:rPr lang="it-IT" dirty="0" smtClean="0">
                <a:latin typeface="+mn-lt"/>
              </a:rPr>
              <a:t>Abilità</a:t>
            </a:r>
            <a:endParaRPr lang="it-IT" dirty="0">
              <a:latin typeface="+mn-lt"/>
            </a:endParaRPr>
          </a:p>
        </p:txBody>
      </p:sp>
      <p:cxnSp>
        <p:nvCxnSpPr>
          <p:cNvPr id="18" name="Connettore 2 17"/>
          <p:cNvCxnSpPr>
            <a:endCxn id="15" idx="0"/>
          </p:cNvCxnSpPr>
          <p:nvPr/>
        </p:nvCxnSpPr>
        <p:spPr>
          <a:xfrm flipH="1">
            <a:off x="2699520" y="4352910"/>
            <a:ext cx="1872480" cy="516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a:endCxn id="16" idx="0"/>
          </p:cNvCxnSpPr>
          <p:nvPr/>
        </p:nvCxnSpPr>
        <p:spPr>
          <a:xfrm>
            <a:off x="4644008" y="4352910"/>
            <a:ext cx="1727920" cy="516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06194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3AAEEB7-370C-4CD1-84ED-44A96922B98A}" type="slidenum">
              <a:rPr lang="it-IT" smtClean="0"/>
              <a:pPr/>
              <a:t>8</a:t>
            </a:fld>
            <a:endParaRPr lang="it-IT"/>
          </a:p>
        </p:txBody>
      </p:sp>
      <p:sp>
        <p:nvSpPr>
          <p:cNvPr id="5" name="CasellaDiTesto 4"/>
          <p:cNvSpPr txBox="1"/>
          <p:nvPr/>
        </p:nvSpPr>
        <p:spPr>
          <a:xfrm>
            <a:off x="2699792" y="1196752"/>
            <a:ext cx="3744416" cy="369332"/>
          </a:xfrm>
          <a:prstGeom prst="rect">
            <a:avLst/>
          </a:prstGeom>
          <a:noFill/>
          <a:ln w="25400">
            <a:solidFill>
              <a:schemeClr val="accent6">
                <a:lumMod val="75000"/>
              </a:schemeClr>
            </a:solidFill>
          </a:ln>
        </p:spPr>
        <p:txBody>
          <a:bodyPr wrap="square" rtlCol="0">
            <a:spAutoFit/>
          </a:bodyPr>
          <a:lstStyle/>
          <a:p>
            <a:pPr algn="ctr"/>
            <a:r>
              <a:rPr lang="it-IT" dirty="0" smtClean="0"/>
              <a:t>MECCANISMI </a:t>
            </a:r>
            <a:r>
              <a:rPr lang="it-IT" dirty="0" err="1" smtClean="0"/>
              <a:t>DI</a:t>
            </a:r>
            <a:r>
              <a:rPr lang="it-IT" dirty="0" smtClean="0"/>
              <a:t> COMPENSAZIONE</a:t>
            </a:r>
            <a:endParaRPr lang="it-IT" dirty="0"/>
          </a:p>
        </p:txBody>
      </p:sp>
      <p:sp>
        <p:nvSpPr>
          <p:cNvPr id="6" name="Rettangolo 5"/>
          <p:cNvSpPr>
            <a:spLocks noChangeArrowheads="1"/>
          </p:cNvSpPr>
          <p:nvPr/>
        </p:nvSpPr>
        <p:spPr bwMode="auto">
          <a:xfrm>
            <a:off x="899592" y="3212976"/>
            <a:ext cx="3312368" cy="1477328"/>
          </a:xfrm>
          <a:prstGeom prst="rect">
            <a:avLst/>
          </a:prstGeom>
          <a:noFill/>
          <a:ln w="25400">
            <a:solidFill>
              <a:schemeClr val="accent5">
                <a:lumMod val="75000"/>
              </a:schemeClr>
            </a:solidFill>
            <a:miter lim="800000"/>
            <a:headEnd/>
            <a:tailEnd/>
          </a:ln>
        </p:spPr>
        <p:txBody>
          <a:bodyPr wrap="square">
            <a:spAutoFit/>
          </a:bodyPr>
          <a:lstStyle/>
          <a:p>
            <a:pPr algn="ctr"/>
            <a:r>
              <a:rPr lang="it-IT" b="1" dirty="0" smtClean="0"/>
              <a:t>Teoria del completamento del Sé </a:t>
            </a:r>
          </a:p>
          <a:p>
            <a:pPr algn="ctr"/>
            <a:r>
              <a:rPr lang="it-IT" dirty="0" smtClean="0"/>
              <a:t>(</a:t>
            </a:r>
            <a:r>
              <a:rPr lang="it-IT" dirty="0" err="1" smtClean="0"/>
              <a:t>Wicklund</a:t>
            </a:r>
            <a:r>
              <a:rPr lang="it-IT" dirty="0" smtClean="0"/>
              <a:t> e </a:t>
            </a:r>
            <a:r>
              <a:rPr lang="it-IT" dirty="0" err="1" smtClean="0"/>
              <a:t>Gollwitzer</a:t>
            </a:r>
            <a:r>
              <a:rPr lang="it-IT" dirty="0" smtClean="0"/>
              <a:t>, 1982) </a:t>
            </a:r>
          </a:p>
          <a:p>
            <a:pPr algn="ctr"/>
            <a:endParaRPr lang="it-IT" dirty="0" smtClean="0"/>
          </a:p>
          <a:p>
            <a:pPr algn="ctr"/>
            <a:r>
              <a:rPr lang="it-IT" dirty="0" smtClean="0"/>
              <a:t>procurarsi nuovi simboli di competenza in quell’ambito.</a:t>
            </a:r>
            <a:endParaRPr lang="it-IT" dirty="0"/>
          </a:p>
        </p:txBody>
      </p:sp>
      <p:sp>
        <p:nvSpPr>
          <p:cNvPr id="7" name="Rettangolo 6"/>
          <p:cNvSpPr/>
          <p:nvPr/>
        </p:nvSpPr>
        <p:spPr>
          <a:xfrm>
            <a:off x="5004048" y="3212976"/>
            <a:ext cx="3096344" cy="1477328"/>
          </a:xfrm>
          <a:prstGeom prst="rect">
            <a:avLst/>
          </a:prstGeom>
          <a:ln w="25400" cap="rnd">
            <a:solidFill>
              <a:schemeClr val="accent5">
                <a:lumMod val="75000"/>
              </a:schemeClr>
            </a:solidFill>
          </a:ln>
        </p:spPr>
        <p:txBody>
          <a:bodyPr wrap="square">
            <a:spAutoFit/>
          </a:bodyPr>
          <a:lstStyle/>
          <a:p>
            <a:pPr algn="ctr"/>
            <a:r>
              <a:rPr lang="it-IT" b="1" dirty="0" smtClean="0"/>
              <a:t>Teoria dell’autoaffermazione </a:t>
            </a:r>
            <a:r>
              <a:rPr lang="it-IT" dirty="0" smtClean="0"/>
              <a:t>(</a:t>
            </a:r>
            <a:r>
              <a:rPr lang="it-IT" dirty="0" err="1" smtClean="0"/>
              <a:t>Steele</a:t>
            </a:r>
            <a:r>
              <a:rPr lang="it-IT" dirty="0" smtClean="0"/>
              <a:t>, 1988) </a:t>
            </a:r>
          </a:p>
          <a:p>
            <a:pPr algn="ctr"/>
            <a:endParaRPr lang="it-IT" dirty="0" smtClean="0"/>
          </a:p>
          <a:p>
            <a:pPr algn="ctr"/>
            <a:r>
              <a:rPr lang="it-IT" dirty="0" smtClean="0"/>
              <a:t>si enfatizzano competenze in altri ambiti di competenza.</a:t>
            </a:r>
            <a:endParaRPr lang="it-IT" b="1" dirty="0"/>
          </a:p>
        </p:txBody>
      </p:sp>
      <p:cxnSp>
        <p:nvCxnSpPr>
          <p:cNvPr id="11" name="Connettore 2 10"/>
          <p:cNvCxnSpPr>
            <a:stCxn id="5" idx="2"/>
            <a:endCxn id="6" idx="0"/>
          </p:cNvCxnSpPr>
          <p:nvPr/>
        </p:nvCxnSpPr>
        <p:spPr>
          <a:xfrm flipH="1">
            <a:off x="2555776" y="1988840"/>
            <a:ext cx="2016224"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a:stCxn id="5" idx="2"/>
            <a:endCxn id="7" idx="0"/>
          </p:cNvCxnSpPr>
          <p:nvPr/>
        </p:nvCxnSpPr>
        <p:spPr>
          <a:xfrm>
            <a:off x="4572000" y="1988840"/>
            <a:ext cx="1980220"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65231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3AAEEB7-370C-4CD1-84ED-44A96922B98A}" type="slidenum">
              <a:rPr lang="it-IT" smtClean="0"/>
              <a:pPr/>
              <a:t>9</a:t>
            </a:fld>
            <a:endParaRPr lang="it-IT"/>
          </a:p>
        </p:txBody>
      </p:sp>
      <p:sp>
        <p:nvSpPr>
          <p:cNvPr id="3" name="Rettangolo 2"/>
          <p:cNvSpPr/>
          <p:nvPr/>
        </p:nvSpPr>
        <p:spPr>
          <a:xfrm>
            <a:off x="492105" y="548680"/>
            <a:ext cx="7692362" cy="461665"/>
          </a:xfrm>
          <a:prstGeom prst="rect">
            <a:avLst/>
          </a:prstGeom>
        </p:spPr>
        <p:txBody>
          <a:bodyPr wrap="none">
            <a:spAutoFit/>
          </a:bodyPr>
          <a:lstStyle/>
          <a:p>
            <a:r>
              <a:rPr lang="it-IT" b="1" dirty="0" smtClean="0">
                <a:solidFill>
                  <a:schemeClr val="accent6">
                    <a:lumMod val="75000"/>
                  </a:schemeClr>
                </a:solidFill>
              </a:rPr>
              <a:t>MANTENIMENTO DI UN SENSO DI SÉ COERENTE</a:t>
            </a:r>
            <a:endParaRPr lang="it-IT" dirty="0">
              <a:solidFill>
                <a:schemeClr val="accent6">
                  <a:lumMod val="75000"/>
                </a:schemeClr>
              </a:solidFill>
            </a:endParaRPr>
          </a:p>
        </p:txBody>
      </p:sp>
      <p:sp>
        <p:nvSpPr>
          <p:cNvPr id="4" name="Rettangolo 3"/>
          <p:cNvSpPr/>
          <p:nvPr/>
        </p:nvSpPr>
        <p:spPr>
          <a:xfrm>
            <a:off x="1475656" y="1844824"/>
            <a:ext cx="6030416" cy="369332"/>
          </a:xfrm>
          <a:prstGeom prst="rect">
            <a:avLst/>
          </a:prstGeom>
        </p:spPr>
        <p:txBody>
          <a:bodyPr wrap="square">
            <a:spAutoFit/>
          </a:bodyPr>
          <a:lstStyle/>
          <a:p>
            <a:pPr algn="ctr"/>
            <a:r>
              <a:rPr lang="it-IT" b="1" dirty="0" smtClean="0"/>
              <a:t>TENDENZA A PRESERVARE LE OPINIONI CIRCA SE STESSI</a:t>
            </a:r>
            <a:endParaRPr lang="it-IT" b="1" dirty="0"/>
          </a:p>
        </p:txBody>
      </p:sp>
      <p:sp>
        <p:nvSpPr>
          <p:cNvPr id="12" name="Rettangolo 11"/>
          <p:cNvSpPr/>
          <p:nvPr/>
        </p:nvSpPr>
        <p:spPr>
          <a:xfrm>
            <a:off x="467544" y="2780928"/>
            <a:ext cx="8280920" cy="2031325"/>
          </a:xfrm>
          <a:prstGeom prst="rect">
            <a:avLst/>
          </a:prstGeom>
        </p:spPr>
        <p:txBody>
          <a:bodyPr wrap="square">
            <a:spAutoFit/>
          </a:bodyPr>
          <a:lstStyle/>
          <a:p>
            <a:pPr algn="ctr"/>
            <a:r>
              <a:rPr lang="it-IT" dirty="0" smtClean="0"/>
              <a:t>Il Sé è un complesso sistema dinamico composto da una moltitudine di conoscenze</a:t>
            </a:r>
          </a:p>
          <a:p>
            <a:pPr algn="ctr"/>
            <a:endParaRPr lang="it-IT" b="1" dirty="0" smtClean="0"/>
          </a:p>
          <a:p>
            <a:pPr algn="ctr"/>
            <a:endParaRPr lang="it-IT" b="1" dirty="0" smtClean="0"/>
          </a:p>
          <a:p>
            <a:pPr algn="ctr"/>
            <a:endParaRPr lang="it-IT" b="1" dirty="0" smtClean="0"/>
          </a:p>
          <a:p>
            <a:pPr algn="ctr"/>
            <a:endParaRPr lang="it-IT" b="1" dirty="0" smtClean="0"/>
          </a:p>
          <a:p>
            <a:pPr algn="ctr"/>
            <a:r>
              <a:rPr lang="it-IT" dirty="0" smtClean="0"/>
              <a:t>Il </a:t>
            </a:r>
            <a:r>
              <a:rPr lang="it-IT" b="1" dirty="0" smtClean="0"/>
              <a:t>Sé fenomenico </a:t>
            </a:r>
            <a:r>
              <a:rPr lang="it-IT" dirty="0" smtClean="0"/>
              <a:t>(Jones e Gerard 1967) è la parte sulla quale viene focalizzata l’attenzione in un particolare frangente ed è internamente coerente.</a:t>
            </a:r>
            <a:endParaRPr lang="it-IT" b="1" dirty="0"/>
          </a:p>
        </p:txBody>
      </p:sp>
      <p:cxnSp>
        <p:nvCxnSpPr>
          <p:cNvPr id="15" name="Connettore 2 14"/>
          <p:cNvCxnSpPr/>
          <p:nvPr/>
        </p:nvCxnSpPr>
        <p:spPr>
          <a:xfrm>
            <a:off x="4572000" y="3429000"/>
            <a:ext cx="0" cy="360040"/>
          </a:xfrm>
          <a:prstGeom prst="straightConnector1">
            <a:avLst/>
          </a:prstGeom>
          <a:ln w="254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391442"/>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2296</TotalTime>
  <Words>2715</Words>
  <Application>Microsoft Office PowerPoint</Application>
  <PresentationFormat>Presentazione su schermo (4:3)</PresentationFormat>
  <Paragraphs>364</Paragraphs>
  <Slides>38</Slides>
  <Notes>2</Notes>
  <HiddenSlides>2</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38</vt:i4>
      </vt:variant>
    </vt:vector>
  </HeadingPairs>
  <TitlesOfParts>
    <vt:vector size="46" baseType="lpstr">
      <vt:lpstr>Arial</vt:lpstr>
      <vt:lpstr>Calibri</vt:lpstr>
      <vt:lpstr>Calibri Light</vt:lpstr>
      <vt:lpstr>Century Gothic (Corpo)</vt:lpstr>
      <vt:lpstr>Times New Roman</vt:lpstr>
      <vt:lpstr>Verdana</vt:lpstr>
      <vt:lpstr>Wingdings</vt:lpstr>
      <vt:lpstr>Retrospettivo</vt:lpstr>
      <vt:lpstr>  Psicologia Sociale </vt:lpstr>
      <vt:lpstr>Presentazione standard di PowerPoint</vt:lpstr>
      <vt:lpstr>Presentazione standard di PowerPoint</vt:lpstr>
      <vt:lpstr>Spunti per la riflessione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Dimensioni del sé implicate nelle diverse componenti del processo di autoregolazione</vt:lpstr>
      <vt:lpstr>Teoria cibernetica dell’attenzione rivolta al sé e dell’autoregolazione (da Carver, 1979)</vt:lpstr>
      <vt:lpstr>Presentazione standard di PowerPoint</vt:lpstr>
      <vt:lpstr>Presentazione standard di PowerPoint</vt:lpstr>
      <vt:lpstr>Presentazione standard di PowerPoint</vt:lpstr>
      <vt:lpstr>Il sé quale punto di riferimento</vt:lpstr>
      <vt:lpstr>Alcune differenze culturali nella costruzione del sé </vt:lpstr>
      <vt:lpstr>Presentazione standard di PowerPoint</vt:lpstr>
      <vt:lpstr>Minacce all’autoregolazione</vt:lpstr>
      <vt:lpstr>Le basi neurali dell’autoregolazione: l’autoregolazione deliberata coinvolge regioni cerebrali diverse rispetto a quelle di tipo automatico (corteccia prefrontale)</vt:lpstr>
      <vt:lpstr>Motivazione e autoregolazione</vt:lpstr>
      <vt:lpstr>Presentazione standard di PowerPoint</vt:lpstr>
      <vt:lpstr>Il modello di mantenimento dell’autovalutazione</vt:lpstr>
      <vt:lpstr>Presentazione standard di PowerPoint</vt:lpstr>
      <vt:lpstr>Il modello di mantenimento dell’autovalutazione (Tesser, 1988)</vt:lpstr>
      <vt:lpstr>Presentazione standard di PowerPoint</vt:lpstr>
      <vt:lpstr>Automonitoraggio (self-monitoring)</vt:lpstr>
      <vt:lpstr>Scala di automonitoraggio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Identità e concetto di Sé: una sintesi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Categorie: il modello probabilistico</dc:title>
  <dc:creator>mosso</dc:creator>
  <cp:lastModifiedBy>Mosso</cp:lastModifiedBy>
  <cp:revision>155</cp:revision>
  <cp:lastPrinted>2015-10-14T13:14:00Z</cp:lastPrinted>
  <dcterms:created xsi:type="dcterms:W3CDTF">2006-04-24T13:14:31Z</dcterms:created>
  <dcterms:modified xsi:type="dcterms:W3CDTF">2020-10-15T09:04:12Z</dcterms:modified>
</cp:coreProperties>
</file>