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58" r:id="rId7"/>
    <p:sldId id="260" r:id="rId8"/>
    <p:sldId id="259" r:id="rId9"/>
    <p:sldId id="271" r:id="rId10"/>
    <p:sldId id="263" r:id="rId11"/>
    <p:sldId id="264" r:id="rId12"/>
    <p:sldId id="269" r:id="rId13"/>
    <p:sldId id="272" r:id="rId14"/>
    <p:sldId id="265" r:id="rId15"/>
    <p:sldId id="267" r:id="rId16"/>
    <p:sldId id="266"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silvia ferreri" initials="Sf" lastIdx="4" clrIdx="0"/>
  <p:cmAuthor id="1" name="Alessia Picciuto" initials="AP" lastIdx="1" clrIdx="1">
    <p:extLst>
      <p:ext uri="{19B8F6BF-5375-455C-9EA6-DF929625EA0E}">
        <p15:presenceInfo xmlns:p15="http://schemas.microsoft.com/office/powerpoint/2012/main" xmlns="" userId="S::alessia.picciuto@edu.unito.it::3401bc8f-e007-4669-a2ad-d5015a2984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3"/>
  </p:normalViewPr>
  <p:slideViewPr>
    <p:cSldViewPr snapToGrid="0" snapToObjects="1">
      <p:cViewPr>
        <p:scale>
          <a:sx n="122" d="100"/>
          <a:sy n="122"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1160EA64-D806-43AC-9DF2-F8C432F32B4C}" type="datetimeFigureOut">
              <a:rPr lang="en-US" dirty="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F7D4976-E339-4826-83B7-FBD03F55ECF8}" type="datetimeFigureOut">
              <a:rPr lang="en-US" dirty="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D1BE4249-C0D0-4B06-8692-E8BB871AF643}" type="datetimeFigureOut">
              <a:rPr lang="en-US" dirty="0"/>
              <a:t>10/13/2020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10/13/2020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10/13/2020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1ACDB40-B619-1F40-ADE3-36D18089FF59}"/>
              </a:ext>
            </a:extLst>
          </p:cNvPr>
          <p:cNvSpPr>
            <a:spLocks noGrp="1"/>
          </p:cNvSpPr>
          <p:nvPr>
            <p:ph type="ctrTitle"/>
          </p:nvPr>
        </p:nvSpPr>
        <p:spPr/>
        <p:txBody>
          <a:bodyPr/>
          <a:lstStyle/>
          <a:p>
            <a:r>
              <a:rPr lang="it-IT" dirty="0"/>
              <a:t>LA FINZIONE GIURIDICA</a:t>
            </a:r>
          </a:p>
        </p:txBody>
      </p:sp>
    </p:spTree>
    <p:extLst>
      <p:ext uri="{BB962C8B-B14F-4D97-AF65-F5344CB8AC3E}">
        <p14:creationId xmlns:p14="http://schemas.microsoft.com/office/powerpoint/2010/main" val="324079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0125A69-BEDD-4CD7-8020-2FEF6BCD1FCC}"/>
              </a:ext>
            </a:extLst>
          </p:cNvPr>
          <p:cNvSpPr>
            <a:spLocks noGrp="1"/>
          </p:cNvSpPr>
          <p:nvPr>
            <p:ph type="title"/>
          </p:nvPr>
        </p:nvSpPr>
        <p:spPr/>
        <p:txBody>
          <a:bodyPr/>
          <a:lstStyle/>
          <a:p>
            <a:r>
              <a:rPr lang="it-IT" dirty="0"/>
              <a:t>IL DIVIETO DI VENIRE CONTRA FACTUM PROPRIUM</a:t>
            </a:r>
          </a:p>
        </p:txBody>
      </p:sp>
      <p:sp>
        <p:nvSpPr>
          <p:cNvPr id="3" name="Segnaposto contenuto 2">
            <a:extLst>
              <a:ext uri="{FF2B5EF4-FFF2-40B4-BE49-F238E27FC236}">
                <a16:creationId xmlns:a16="http://schemas.microsoft.com/office/drawing/2014/main" xmlns="" id="{80886340-13FB-457C-BF5F-34A0296E1571}"/>
              </a:ext>
            </a:extLst>
          </p:cNvPr>
          <p:cNvSpPr>
            <a:spLocks noGrp="1"/>
          </p:cNvSpPr>
          <p:nvPr>
            <p:ph sz="half" idx="4294967295"/>
          </p:nvPr>
        </p:nvSpPr>
        <p:spPr>
          <a:xfrm>
            <a:off x="785312" y="2473626"/>
            <a:ext cx="4271963" cy="1677403"/>
          </a:xfrm>
        </p:spPr>
        <p:txBody>
          <a:bodyPr>
            <a:noAutofit/>
          </a:bodyPr>
          <a:lstStyle/>
          <a:p>
            <a:pPr marL="0" indent="0">
              <a:buNone/>
            </a:pPr>
            <a:r>
              <a:rPr lang="it-IT" sz="2400" dirty="0"/>
              <a:t>Non si può contravvenire ad una condotta precedentemente tenuta e, quindi, ad una volontà anzitempo manifestata, ponendo in essere un comportamento successivo che ne costituisce la negazione</a:t>
            </a:r>
          </a:p>
        </p:txBody>
      </p:sp>
      <p:sp>
        <p:nvSpPr>
          <p:cNvPr id="5" name="CasellaDiTesto 4">
            <a:extLst>
              <a:ext uri="{FF2B5EF4-FFF2-40B4-BE49-F238E27FC236}">
                <a16:creationId xmlns:a16="http://schemas.microsoft.com/office/drawing/2014/main" xmlns="" id="{976394CD-4DFE-4E8F-80BE-B7962BBE6A67}"/>
              </a:ext>
            </a:extLst>
          </p:cNvPr>
          <p:cNvSpPr txBox="1"/>
          <p:nvPr/>
        </p:nvSpPr>
        <p:spPr>
          <a:xfrm>
            <a:off x="5614925" y="3198167"/>
            <a:ext cx="962152" cy="461665"/>
          </a:xfrm>
          <a:prstGeom prst="rect">
            <a:avLst/>
          </a:prstGeom>
          <a:noFill/>
        </p:spPr>
        <p:txBody>
          <a:bodyPr wrap="square" rtlCol="0">
            <a:spAutoFit/>
          </a:bodyPr>
          <a:lstStyle/>
          <a:p>
            <a:r>
              <a:rPr lang="it-IT" sz="2400" dirty="0">
                <a:sym typeface="Wingdings" panose="05000000000000000000" pitchFamily="2" charset="2"/>
              </a:rPr>
              <a:t></a:t>
            </a:r>
            <a:endParaRPr lang="it-IT" sz="2400" dirty="0"/>
          </a:p>
        </p:txBody>
      </p:sp>
      <p:sp>
        <p:nvSpPr>
          <p:cNvPr id="6" name="CasellaDiTesto 5">
            <a:extLst>
              <a:ext uri="{FF2B5EF4-FFF2-40B4-BE49-F238E27FC236}">
                <a16:creationId xmlns:a16="http://schemas.microsoft.com/office/drawing/2014/main" xmlns="" id="{246E0F2E-71B5-4099-9053-CA5239185F32}"/>
              </a:ext>
            </a:extLst>
          </p:cNvPr>
          <p:cNvSpPr txBox="1"/>
          <p:nvPr/>
        </p:nvSpPr>
        <p:spPr>
          <a:xfrm>
            <a:off x="7134727" y="3112273"/>
            <a:ext cx="3356810" cy="830997"/>
          </a:xfrm>
          <a:prstGeom prst="rect">
            <a:avLst/>
          </a:prstGeom>
          <a:noFill/>
        </p:spPr>
        <p:txBody>
          <a:bodyPr wrap="square" rtlCol="0">
            <a:spAutoFit/>
          </a:bodyPr>
          <a:lstStyle/>
          <a:p>
            <a:r>
              <a:rPr lang="it-IT" sz="2400" dirty="0"/>
              <a:t>Dovere di coerenza e divieto di contraddizione </a:t>
            </a:r>
          </a:p>
        </p:txBody>
      </p:sp>
      <p:sp>
        <p:nvSpPr>
          <p:cNvPr id="7" name="CasellaDiTesto 6">
            <a:extLst>
              <a:ext uri="{FF2B5EF4-FFF2-40B4-BE49-F238E27FC236}">
                <a16:creationId xmlns:a16="http://schemas.microsoft.com/office/drawing/2014/main" xmlns="" id="{73BB7BAF-9632-440A-877F-3C290DD64DE1}"/>
              </a:ext>
            </a:extLst>
          </p:cNvPr>
          <p:cNvSpPr txBox="1"/>
          <p:nvPr/>
        </p:nvSpPr>
        <p:spPr>
          <a:xfrm>
            <a:off x="3429000" y="5217756"/>
            <a:ext cx="5077326" cy="400110"/>
          </a:xfrm>
          <a:prstGeom prst="rect">
            <a:avLst/>
          </a:prstGeom>
          <a:noFill/>
        </p:spPr>
        <p:txBody>
          <a:bodyPr wrap="square" rtlCol="0">
            <a:spAutoFit/>
          </a:bodyPr>
          <a:lstStyle/>
          <a:p>
            <a:r>
              <a:rPr lang="it-IT" sz="2000" i="1" dirty="0"/>
              <a:t>‘’venire contra factum </a:t>
            </a:r>
            <a:r>
              <a:rPr lang="it-IT" sz="2000" i="1" dirty="0" err="1"/>
              <a:t>proprium</a:t>
            </a:r>
            <a:r>
              <a:rPr lang="it-IT" sz="2000" i="1" dirty="0"/>
              <a:t> nulli </a:t>
            </a:r>
            <a:r>
              <a:rPr lang="it-IT" sz="2000" i="1" dirty="0" err="1"/>
              <a:t>conceditur</a:t>
            </a:r>
            <a:r>
              <a:rPr lang="it-IT" sz="2000" i="1" dirty="0"/>
              <a:t>’’</a:t>
            </a:r>
          </a:p>
        </p:txBody>
      </p:sp>
      <p:sp>
        <p:nvSpPr>
          <p:cNvPr id="8" name="CasellaDiTesto 7">
            <a:extLst>
              <a:ext uri="{FF2B5EF4-FFF2-40B4-BE49-F238E27FC236}">
                <a16:creationId xmlns:a16="http://schemas.microsoft.com/office/drawing/2014/main" xmlns="" id="{1A741E6A-1DEE-468C-AB81-2CBFB386DA1A}"/>
              </a:ext>
            </a:extLst>
          </p:cNvPr>
          <p:cNvSpPr txBox="1"/>
          <p:nvPr/>
        </p:nvSpPr>
        <p:spPr>
          <a:xfrm>
            <a:off x="7748337" y="5685340"/>
            <a:ext cx="3789948" cy="1015663"/>
          </a:xfrm>
          <a:prstGeom prst="rect">
            <a:avLst/>
          </a:prstGeom>
          <a:noFill/>
        </p:spPr>
        <p:txBody>
          <a:bodyPr wrap="square" rtlCol="0">
            <a:spAutoFit/>
          </a:bodyPr>
          <a:lstStyle/>
          <a:p>
            <a:r>
              <a:rPr lang="it-IT" sz="1200" dirty="0"/>
              <a:t>Tale principio, stante l’assenza di riferimenti nelle fonti di diritto romano in termini generali, viene ricondotto all’opera dei Glossatori. La formula, elaborata da Azzone, sarebbe comparsa per la prima volta nelle Brocardica </a:t>
            </a:r>
            <a:r>
              <a:rPr lang="it-IT" sz="1200" dirty="0" err="1"/>
              <a:t>sive</a:t>
            </a:r>
            <a:r>
              <a:rPr lang="it-IT" sz="1200" dirty="0"/>
              <a:t> </a:t>
            </a:r>
            <a:r>
              <a:rPr lang="it-IT" sz="1200" dirty="0" err="1"/>
              <a:t>generalia</a:t>
            </a:r>
            <a:r>
              <a:rPr lang="it-IT" sz="1200" dirty="0"/>
              <a:t> iuris dello stesso Autore, cfr. Astone F.</a:t>
            </a:r>
          </a:p>
        </p:txBody>
      </p:sp>
    </p:spTree>
    <p:extLst>
      <p:ext uri="{BB962C8B-B14F-4D97-AF65-F5344CB8AC3E}">
        <p14:creationId xmlns:p14="http://schemas.microsoft.com/office/powerpoint/2010/main" val="108124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1C237C1-F672-2E45-AE3B-0B157E9D3B08}"/>
              </a:ext>
            </a:extLst>
          </p:cNvPr>
          <p:cNvPicPr>
            <a:picLocks noChangeAspect="1"/>
          </p:cNvPicPr>
          <p:nvPr/>
        </p:nvPicPr>
        <p:blipFill rotWithShape="1">
          <a:blip r:embed="rId2"/>
          <a:srcRect l="5790" r="19988"/>
          <a:stretch/>
        </p:blipFill>
        <p:spPr>
          <a:xfrm>
            <a:off x="20" y="10"/>
            <a:ext cx="12191980" cy="6857990"/>
          </a:xfrm>
          <a:prstGeom prst="rect">
            <a:avLst/>
          </a:prstGeom>
        </p:spPr>
      </p:pic>
      <p:sp>
        <p:nvSpPr>
          <p:cNvPr id="2" name="Titolo 1">
            <a:extLst>
              <a:ext uri="{FF2B5EF4-FFF2-40B4-BE49-F238E27FC236}">
                <a16:creationId xmlns:a16="http://schemas.microsoft.com/office/drawing/2014/main" xmlns="" id="{5B00DC22-3926-794C-987E-5538A082C43B}"/>
              </a:ext>
            </a:extLst>
          </p:cNvPr>
          <p:cNvSpPr>
            <a:spLocks noGrp="1"/>
          </p:cNvSpPr>
          <p:nvPr>
            <p:ph type="title"/>
          </p:nvPr>
        </p:nvSpPr>
        <p:spPr>
          <a:xfrm>
            <a:off x="2231136" y="2958103"/>
            <a:ext cx="7729728" cy="941796"/>
          </a:xfrm>
          <a:solidFill>
            <a:srgbClr val="000000">
              <a:alpha val="70000"/>
            </a:srgbClr>
          </a:solidFill>
          <a:ln>
            <a:solidFill>
              <a:srgbClr val="FFFFFF"/>
            </a:solidFill>
          </a:ln>
        </p:spPr>
        <p:txBody>
          <a:bodyPr vert="horz" lIns="182880" tIns="182880" rIns="182880" bIns="182880" rtlCol="0" anchor="ctr">
            <a:normAutofit/>
          </a:bodyPr>
          <a:lstStyle/>
          <a:p>
            <a:r>
              <a:rPr lang="en-US" sz="2000" b="1" kern="1200" cap="all" spc="200" baseline="0" dirty="0">
                <a:solidFill>
                  <a:srgbClr val="FFFFFF"/>
                </a:solidFill>
                <a:latin typeface="+mj-lt"/>
                <a:ea typeface="+mj-ea"/>
                <a:cs typeface="+mj-cs"/>
              </a:rPr>
              <a:t>CORTE DI CASSAZIONE, SEZ. III CIVILE - SENTENZA 18 </a:t>
            </a:r>
            <a:r>
              <a:rPr lang="en-US" sz="2000" b="1" kern="1200" cap="all" spc="200" baseline="0" dirty="0" err="1">
                <a:solidFill>
                  <a:srgbClr val="FFFFFF"/>
                </a:solidFill>
                <a:latin typeface="+mj-lt"/>
                <a:ea typeface="+mj-ea"/>
                <a:cs typeface="+mj-cs"/>
              </a:rPr>
              <a:t>luglio</a:t>
            </a:r>
            <a:r>
              <a:rPr lang="en-US" sz="2000" b="1" kern="1200" cap="all" spc="200" baseline="0" dirty="0">
                <a:solidFill>
                  <a:srgbClr val="FFFFFF"/>
                </a:solidFill>
                <a:latin typeface="+mj-lt"/>
                <a:ea typeface="+mj-ea"/>
                <a:cs typeface="+mj-cs"/>
              </a:rPr>
              <a:t> 2014, n. 16501 </a:t>
            </a:r>
            <a:endParaRPr lang="en-US" sz="2000" kern="1200" cap="all" spc="200" baseline="0" dirty="0">
              <a:solidFill>
                <a:srgbClr val="FFFFFF"/>
              </a:solidFill>
              <a:latin typeface="+mj-lt"/>
              <a:ea typeface="+mj-ea"/>
              <a:cs typeface="+mj-cs"/>
            </a:endParaRPr>
          </a:p>
        </p:txBody>
      </p:sp>
    </p:spTree>
    <p:extLst>
      <p:ext uri="{BB962C8B-B14F-4D97-AF65-F5344CB8AC3E}">
        <p14:creationId xmlns:p14="http://schemas.microsoft.com/office/powerpoint/2010/main" val="92601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8369" y="304800"/>
            <a:ext cx="10011508" cy="2333244"/>
          </a:xfrm>
        </p:spPr>
        <p:txBody>
          <a:bodyPr>
            <a:noAutofit/>
          </a:bodyPr>
          <a:lstStyle/>
          <a:p>
            <a:pPr algn="l"/>
            <a:r>
              <a:rPr lang="it-IT" sz="1600" dirty="0">
                <a:latin typeface="Times New Roman" panose="02020603050405020304" pitchFamily="18" charset="0"/>
                <a:cs typeface="Times New Roman" panose="02020603050405020304" pitchFamily="18" charset="0"/>
              </a:rPr>
              <a:t>Compensi professionali per attività di progettazione – Convenzione che subordina il pagamento del compenso all’ottenimento della concessione edilizia – Condizione potestativa mista – Ritiro della domanda di concessione edilizia da parte del committente in pendenza della condizione – Recesso anticipato del committente dall’incarico professionale ex art. 2237 c.c. – </a:t>
            </a:r>
            <a:r>
              <a:rPr lang="it-IT" sz="1600" i="1" dirty="0" err="1">
                <a:latin typeface="Times New Roman" panose="02020603050405020304" pitchFamily="18" charset="0"/>
                <a:cs typeface="Times New Roman" panose="02020603050405020304" pitchFamily="18" charset="0"/>
              </a:rPr>
              <a:t>Fictio</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iuris</a:t>
            </a:r>
            <a:r>
              <a:rPr lang="it-IT" sz="1600" dirty="0">
                <a:latin typeface="Times New Roman" panose="02020603050405020304" pitchFamily="18" charset="0"/>
                <a:cs typeface="Times New Roman" panose="02020603050405020304" pitchFamily="18" charset="0"/>
              </a:rPr>
              <a:t> di avveramento della condizione – Artt. 1358 e 1359 c.c. –  Diritto al compenso – Sussistenza.</a:t>
            </a:r>
            <a:br>
              <a:rPr lang="it-IT" sz="1600" dirty="0">
                <a:latin typeface="Times New Roman" panose="02020603050405020304" pitchFamily="18" charset="0"/>
                <a:cs typeface="Times New Roman" panose="02020603050405020304" pitchFamily="18" charset="0"/>
              </a:rPr>
            </a:br>
            <a:endParaRPr lang="it-IT" sz="16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231136" y="2638044"/>
            <a:ext cx="7729728" cy="4219956"/>
          </a:xfrm>
        </p:spPr>
        <p:txBody>
          <a:bodyPr>
            <a:normAutofit/>
          </a:bodyPr>
          <a:lstStyle/>
          <a:p>
            <a:r>
              <a:rPr lang="it-IT" dirty="0"/>
              <a:t>Nel caso di convenzione che subordina il pagamento del compenso in favore del professionista (per progettazione per rilascio della concessione edilizia) deve ritenersi operante la </a:t>
            </a:r>
            <a:r>
              <a:rPr lang="it-IT" i="1" dirty="0" err="1"/>
              <a:t>fictio</a:t>
            </a:r>
            <a:r>
              <a:rPr lang="it-IT" i="1" dirty="0"/>
              <a:t> </a:t>
            </a:r>
            <a:r>
              <a:rPr lang="it-IT" i="1" dirty="0" err="1"/>
              <a:t>iuris</a:t>
            </a:r>
            <a:r>
              <a:rPr lang="it-IT" i="1" dirty="0"/>
              <a:t> </a:t>
            </a:r>
            <a:r>
              <a:rPr lang="it-IT" dirty="0"/>
              <a:t>di avveramento della condizione(art. 1359 c.c.) , qualora il committente provveda al ritiro della domanda di concessione edilizia: l’esistenza di un interesse contrario all’avveramento della condizione (rilascio della concessione edilizia) in capo al committente è da valutare valorizzando il dato </a:t>
            </a:r>
            <a:r>
              <a:rPr lang="it-IT" i="1" dirty="0"/>
              <a:t>dell’effettivo interesse delle parti </a:t>
            </a:r>
            <a:r>
              <a:rPr lang="it-IT" dirty="0"/>
              <a:t>all’epoca in cui si è verificato il </a:t>
            </a:r>
            <a:r>
              <a:rPr lang="it-IT" i="1" dirty="0"/>
              <a:t>comportamento che ha reso impossibile l’avveramento</a:t>
            </a:r>
            <a:r>
              <a:rPr lang="it-IT" dirty="0"/>
              <a:t>.</a:t>
            </a:r>
          </a:p>
          <a:p>
            <a:r>
              <a:rPr lang="it-IT" dirty="0"/>
              <a:t>L’art. 1359 cod. civ., non si riferisce solo a coloro che, per contratto, apparivano avere interesse al verificarsi della condizione, ma anche ai comportamenti di chi in concreto ha dimostrato, con una successiva condotta, di non avere più interesse al verificarsi della condizione. Detta norma è applicabile anche alla c.d. </a:t>
            </a:r>
            <a:r>
              <a:rPr lang="it-IT" i="1" dirty="0"/>
              <a:t>condizione potestativa mista</a:t>
            </a:r>
            <a:r>
              <a:rPr lang="it-IT" dirty="0"/>
              <a:t>, il cui avveramento dipende in parte dal caso e in parte dalla volontà di uno dei contraenti.</a:t>
            </a:r>
          </a:p>
        </p:txBody>
      </p:sp>
    </p:spTree>
    <p:extLst>
      <p:ext uri="{BB962C8B-B14F-4D97-AF65-F5344CB8AC3E}">
        <p14:creationId xmlns:p14="http://schemas.microsoft.com/office/powerpoint/2010/main" val="312132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DE7F150-A6D3-304E-A321-359AA84496F3}"/>
              </a:ext>
            </a:extLst>
          </p:cNvPr>
          <p:cNvPicPr>
            <a:picLocks noChangeAspect="1"/>
          </p:cNvPicPr>
          <p:nvPr/>
        </p:nvPicPr>
        <p:blipFill rotWithShape="1">
          <a:blip r:embed="rId2"/>
          <a:srcRect t="2868" b="14715"/>
          <a:stretch/>
        </p:blipFill>
        <p:spPr>
          <a:xfrm>
            <a:off x="20" y="10"/>
            <a:ext cx="12191980" cy="6857990"/>
          </a:xfrm>
          <a:prstGeom prst="rect">
            <a:avLst/>
          </a:prstGeom>
        </p:spPr>
      </p:pic>
      <p:sp>
        <p:nvSpPr>
          <p:cNvPr id="2" name="Titolo 1">
            <a:extLst>
              <a:ext uri="{FF2B5EF4-FFF2-40B4-BE49-F238E27FC236}">
                <a16:creationId xmlns:a16="http://schemas.microsoft.com/office/drawing/2014/main" xmlns="" id="{BDA101A8-1A10-D44B-9E9D-706E857539D2}"/>
              </a:ext>
            </a:extLst>
          </p:cNvPr>
          <p:cNvSpPr>
            <a:spLocks noGrp="1"/>
          </p:cNvSpPr>
          <p:nvPr>
            <p:ph type="title"/>
          </p:nvPr>
        </p:nvSpPr>
        <p:spPr>
          <a:xfrm>
            <a:off x="2231136" y="2958103"/>
            <a:ext cx="7729728" cy="941796"/>
          </a:xfrm>
          <a:solidFill>
            <a:srgbClr val="000000">
              <a:alpha val="70000"/>
            </a:srgbClr>
          </a:solidFill>
          <a:ln>
            <a:solidFill>
              <a:srgbClr val="FFFFFF"/>
            </a:solidFill>
          </a:ln>
        </p:spPr>
        <p:txBody>
          <a:bodyPr vert="horz" lIns="182880" tIns="182880" rIns="182880" bIns="182880" rtlCol="0" anchor="ctr">
            <a:normAutofit/>
          </a:bodyPr>
          <a:lstStyle/>
          <a:p>
            <a:r>
              <a:rPr lang="en-US" kern="1200" cap="all" spc="200" baseline="0" dirty="0">
                <a:solidFill>
                  <a:srgbClr val="FFFFFF"/>
                </a:solidFill>
                <a:latin typeface="+mj-lt"/>
                <a:ea typeface="+mj-ea"/>
                <a:cs typeface="+mj-cs"/>
              </a:rPr>
              <a:t>EQUITY</a:t>
            </a:r>
          </a:p>
        </p:txBody>
      </p:sp>
      <p:pic>
        <p:nvPicPr>
          <p:cNvPr id="6" name="Immagine 5">
            <a:extLst>
              <a:ext uri="{FF2B5EF4-FFF2-40B4-BE49-F238E27FC236}">
                <a16:creationId xmlns:a16="http://schemas.microsoft.com/office/drawing/2014/main" xmlns="" id="{EF197D85-976D-6B4E-9FB6-BD782FEF2FB1}"/>
              </a:ext>
            </a:extLst>
          </p:cNvPr>
          <p:cNvPicPr>
            <a:picLocks noChangeAspect="1"/>
          </p:cNvPicPr>
          <p:nvPr/>
        </p:nvPicPr>
        <p:blipFill>
          <a:blip r:embed="rId3"/>
          <a:stretch>
            <a:fillRect/>
          </a:stretch>
        </p:blipFill>
        <p:spPr>
          <a:xfrm rot="462352">
            <a:off x="3532986" y="5306984"/>
            <a:ext cx="1755840" cy="1439789"/>
          </a:xfrm>
          <a:prstGeom prst="rect">
            <a:avLst/>
          </a:prstGeom>
        </p:spPr>
      </p:pic>
      <p:pic>
        <p:nvPicPr>
          <p:cNvPr id="7" name="Immagine 6">
            <a:extLst>
              <a:ext uri="{FF2B5EF4-FFF2-40B4-BE49-F238E27FC236}">
                <a16:creationId xmlns:a16="http://schemas.microsoft.com/office/drawing/2014/main" xmlns="" id="{1ACAB28E-5E93-CA42-8BD8-BD4F7FE8AA0E}"/>
              </a:ext>
            </a:extLst>
          </p:cNvPr>
          <p:cNvPicPr>
            <a:picLocks noChangeAspect="1"/>
          </p:cNvPicPr>
          <p:nvPr/>
        </p:nvPicPr>
        <p:blipFill>
          <a:blip r:embed="rId3"/>
          <a:stretch>
            <a:fillRect/>
          </a:stretch>
        </p:blipFill>
        <p:spPr>
          <a:xfrm rot="656926">
            <a:off x="-601802" y="4904750"/>
            <a:ext cx="1755840" cy="1439789"/>
          </a:xfrm>
          <a:prstGeom prst="rect">
            <a:avLst/>
          </a:prstGeom>
        </p:spPr>
      </p:pic>
    </p:spTree>
    <p:extLst>
      <p:ext uri="{BB962C8B-B14F-4D97-AF65-F5344CB8AC3E}">
        <p14:creationId xmlns:p14="http://schemas.microsoft.com/office/powerpoint/2010/main" val="231451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a:t>
            </a:r>
            <a:r>
              <a:rPr lang="en-US" b="1" dirty="0"/>
              <a:t>equity</a:t>
            </a:r>
            <a:r>
              <a:rPr lang="en-US" dirty="0"/>
              <a:t> regards as </a:t>
            </a:r>
            <a:r>
              <a:rPr lang="en-US" b="1" dirty="0"/>
              <a:t>done what should</a:t>
            </a:r>
            <a:r>
              <a:rPr lang="en-US" dirty="0"/>
              <a:t> have been </a:t>
            </a:r>
            <a:r>
              <a:rPr lang="en-US" b="1" dirty="0"/>
              <a:t>done</a:t>
            </a:r>
            <a:r>
              <a:rPr lang="en-US" dirty="0"/>
              <a:t>"</a:t>
            </a:r>
            <a:endParaRPr lang="it-IT" dirty="0"/>
          </a:p>
        </p:txBody>
      </p:sp>
      <p:sp>
        <p:nvSpPr>
          <p:cNvPr id="3" name="Segnaposto contenuto 2"/>
          <p:cNvSpPr>
            <a:spLocks noGrp="1"/>
          </p:cNvSpPr>
          <p:nvPr>
            <p:ph idx="1"/>
          </p:nvPr>
        </p:nvSpPr>
        <p:spPr/>
        <p:txBody>
          <a:bodyPr/>
          <a:lstStyle/>
          <a:p>
            <a:pPr marL="0" indent="0">
              <a:lnSpc>
                <a:spcPct val="150000"/>
              </a:lnSpc>
              <a:buNone/>
            </a:pPr>
            <a:r>
              <a:rPr lang="it-IT" dirty="0"/>
              <a:t>Il Cancelliere del Re, attingendo alle massime del diritto canonico (era un ecclesiastico!), talvolta suppliva alla condotta di un suddito realizzando ciò che il suddito avrebbe dovuto fare : ad es. il </a:t>
            </a:r>
            <a:r>
              <a:rPr lang="it-IT" i="1" dirty="0" err="1"/>
              <a:t>trustee</a:t>
            </a:r>
            <a:r>
              <a:rPr lang="it-IT" dirty="0"/>
              <a:t> disperde i beni del </a:t>
            </a:r>
            <a:r>
              <a:rPr lang="it-IT" i="1" dirty="0"/>
              <a:t>trust</a:t>
            </a:r>
            <a:r>
              <a:rPr lang="it-IT" dirty="0"/>
              <a:t>, il cancelliere trasferisce il </a:t>
            </a:r>
            <a:r>
              <a:rPr lang="it-IT" i="1" dirty="0"/>
              <a:t>trust</a:t>
            </a:r>
            <a:r>
              <a:rPr lang="it-IT" dirty="0"/>
              <a:t> sui proventi della vendita o su altri beni del </a:t>
            </a:r>
            <a:r>
              <a:rPr lang="it-IT" i="1" dirty="0" err="1"/>
              <a:t>trustee</a:t>
            </a:r>
            <a:r>
              <a:rPr lang="it-IT" dirty="0"/>
              <a:t> (il tradimento della fiducia è scavalcato </a:t>
            </a:r>
            <a:r>
              <a:rPr lang="it-IT"/>
              <a:t>con un </a:t>
            </a:r>
            <a:r>
              <a:rPr lang="it-IT" dirty="0"/>
              <a:t>rimedio che realizza ciò che il fondatore del trust desiderava): </a:t>
            </a:r>
            <a:r>
              <a:rPr lang="it-IT" i="1" dirty="0" err="1"/>
              <a:t>tracing</a:t>
            </a:r>
            <a:r>
              <a:rPr lang="it-IT" dirty="0"/>
              <a:t> del trust.</a:t>
            </a:r>
          </a:p>
        </p:txBody>
      </p:sp>
    </p:spTree>
    <p:extLst>
      <p:ext uri="{BB962C8B-B14F-4D97-AF65-F5344CB8AC3E}">
        <p14:creationId xmlns:p14="http://schemas.microsoft.com/office/powerpoint/2010/main" val="225338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24D08B4-270D-8745-8838-4D04EBE950D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3000" dirty="0">
                <a:solidFill>
                  <a:srgbClr val="FFFFFF"/>
                </a:solidFill>
              </a:rPr>
              <a:t>Cos'è?</a:t>
            </a:r>
          </a:p>
        </p:txBody>
      </p:sp>
      <p:sp>
        <p:nvSpPr>
          <p:cNvPr id="3" name="Segnaposto contenuto 2">
            <a:extLst>
              <a:ext uri="{FF2B5EF4-FFF2-40B4-BE49-F238E27FC236}">
                <a16:creationId xmlns:a16="http://schemas.microsoft.com/office/drawing/2014/main" xmlns="" id="{749C3F66-9956-F547-8132-5067770E858C}"/>
              </a:ext>
            </a:extLst>
          </p:cNvPr>
          <p:cNvSpPr>
            <a:spLocks noGrp="1"/>
          </p:cNvSpPr>
          <p:nvPr>
            <p:ph idx="1"/>
          </p:nvPr>
        </p:nvSpPr>
        <p:spPr>
          <a:xfrm>
            <a:off x="5610431" y="1209414"/>
            <a:ext cx="5320696" cy="4053840"/>
          </a:xfrm>
        </p:spPr>
        <p:txBody>
          <a:bodyPr anchor="ctr">
            <a:normAutofit/>
          </a:bodyPr>
          <a:lstStyle/>
          <a:p>
            <a:pPr marL="0" indent="0" algn="just">
              <a:buNone/>
            </a:pPr>
            <a:r>
              <a:rPr lang="it-IT" sz="2800" dirty="0"/>
              <a:t>Espediente escogitato in vista di un fine pratico che porta ad un’ipotesi di difformità tra la realtà giuridica e la realtà storica.</a:t>
            </a:r>
          </a:p>
          <a:p>
            <a:pPr marL="0" indent="0" algn="just">
              <a:buNone/>
            </a:pPr>
            <a:endParaRPr lang="it-IT" sz="1600" dirty="0"/>
          </a:p>
          <a:p>
            <a:pPr marL="0" indent="0" algn="just">
              <a:buNone/>
            </a:pPr>
            <a:r>
              <a:rPr lang="it-IT" sz="1600" i="1" dirty="0"/>
              <a:t>Le Finzioni Giuridiche</a:t>
            </a:r>
            <a:r>
              <a:rPr lang="it-IT" sz="1600" dirty="0"/>
              <a:t>, Avv. Bardelle Federico, maggio 2012</a:t>
            </a:r>
          </a:p>
          <a:p>
            <a:pPr marL="0" indent="0" algn="just">
              <a:buNone/>
            </a:pPr>
            <a:endParaRPr lang="it-IT" sz="1600" dirty="0"/>
          </a:p>
          <a:p>
            <a:pPr marL="0" indent="0" algn="just">
              <a:buNone/>
            </a:pPr>
            <a:endParaRPr lang="it-IT" dirty="0"/>
          </a:p>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xmlns="" id="{98DC177A-28FC-384A-BB1F-43D77DA936CD}"/>
              </a:ext>
            </a:extLst>
          </p:cNvPr>
          <p:cNvPicPr>
            <a:picLocks noChangeAspect="1"/>
          </p:cNvPicPr>
          <p:nvPr/>
        </p:nvPicPr>
        <p:blipFill>
          <a:blip r:embed="rId2"/>
          <a:stretch>
            <a:fillRect/>
          </a:stretch>
        </p:blipFill>
        <p:spPr>
          <a:xfrm>
            <a:off x="7386637" y="3429000"/>
            <a:ext cx="5628927" cy="3668508"/>
          </a:xfrm>
          <a:prstGeom prst="rect">
            <a:avLst/>
          </a:prstGeom>
        </p:spPr>
      </p:pic>
    </p:spTree>
    <p:extLst>
      <p:ext uri="{BB962C8B-B14F-4D97-AF65-F5344CB8AC3E}">
        <p14:creationId xmlns:p14="http://schemas.microsoft.com/office/powerpoint/2010/main" val="391323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DFCE9F08-18C1-404D-95B7-6D04ABB0DBF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3000">
                <a:solidFill>
                  <a:srgbClr val="FFFFFF"/>
                </a:solidFill>
              </a:rPr>
              <a:t>MODI IN CUI OPERA </a:t>
            </a:r>
            <a:endParaRPr lang="it-IT" sz="3000" dirty="0">
              <a:solidFill>
                <a:srgbClr val="FFFFFF"/>
              </a:solidFill>
            </a:endParaRPr>
          </a:p>
        </p:txBody>
      </p:sp>
      <p:sp>
        <p:nvSpPr>
          <p:cNvPr id="3" name="Segnaposto contenuto 2">
            <a:extLst>
              <a:ext uri="{FF2B5EF4-FFF2-40B4-BE49-F238E27FC236}">
                <a16:creationId xmlns:a16="http://schemas.microsoft.com/office/drawing/2014/main" xmlns="" id="{6C0FCADF-F164-AA46-8A80-F4076CBA2FA8}"/>
              </a:ext>
            </a:extLst>
          </p:cNvPr>
          <p:cNvSpPr>
            <a:spLocks noGrp="1"/>
          </p:cNvSpPr>
          <p:nvPr>
            <p:ph idx="1"/>
          </p:nvPr>
        </p:nvSpPr>
        <p:spPr>
          <a:xfrm>
            <a:off x="5610431" y="2500884"/>
            <a:ext cx="5320696" cy="4053840"/>
          </a:xfrm>
        </p:spPr>
        <p:txBody>
          <a:bodyPr anchor="ctr">
            <a:normAutofit lnSpcReduction="10000"/>
          </a:bodyPr>
          <a:lstStyle/>
          <a:p>
            <a:pPr marL="0" indent="0" algn="just">
              <a:buNone/>
            </a:pPr>
            <a:r>
              <a:rPr lang="it-IT" sz="2400" dirty="0"/>
              <a:t>Il diritto predispone finzioni giuridiche in situazioni eterogenee.</a:t>
            </a:r>
          </a:p>
          <a:p>
            <a:pPr marL="0" indent="0" algn="just">
              <a:buNone/>
            </a:pPr>
            <a:endParaRPr lang="it-IT" sz="2400" dirty="0"/>
          </a:p>
          <a:p>
            <a:pPr marL="457200" indent="-457200" algn="just">
              <a:buFont typeface="+mj-lt"/>
              <a:buAutoNum type="arabicParenR"/>
            </a:pPr>
            <a:r>
              <a:rPr lang="it-IT" sz="2400" dirty="0"/>
              <a:t>La legge considera vero un fatto nell’impossibilità di accertare se il fatto sia realmente accaduto.</a:t>
            </a:r>
          </a:p>
          <a:p>
            <a:pPr marL="457200" indent="-457200" algn="just">
              <a:buFont typeface="+mj-lt"/>
              <a:buAutoNum type="arabicParenR"/>
            </a:pPr>
            <a:endParaRPr lang="it-IT" sz="2400" dirty="0"/>
          </a:p>
          <a:p>
            <a:pPr marL="457200" indent="-457200" algn="just">
              <a:buFont typeface="+mj-lt"/>
              <a:buAutoNum type="arabicParenR"/>
            </a:pPr>
            <a:r>
              <a:rPr lang="it-IT" sz="2400" dirty="0"/>
              <a:t>L’ordinamento considera avvenuto un fatto nonostante sia accertata una realtà contraria.</a:t>
            </a:r>
          </a:p>
        </p:txBody>
      </p:sp>
      <p:pic>
        <p:nvPicPr>
          <p:cNvPr id="11" name="Immagine 10">
            <a:extLst>
              <a:ext uri="{FF2B5EF4-FFF2-40B4-BE49-F238E27FC236}">
                <a16:creationId xmlns:a16="http://schemas.microsoft.com/office/drawing/2014/main" xmlns="" id="{526E61FB-F017-C34F-8882-BB6B06EB952B}"/>
              </a:ext>
            </a:extLst>
          </p:cNvPr>
          <p:cNvPicPr>
            <a:picLocks noChangeAspect="1"/>
          </p:cNvPicPr>
          <p:nvPr/>
        </p:nvPicPr>
        <p:blipFill>
          <a:blip r:embed="rId2"/>
          <a:stretch>
            <a:fillRect/>
          </a:stretch>
        </p:blipFill>
        <p:spPr>
          <a:xfrm>
            <a:off x="4722317" y="-679538"/>
            <a:ext cx="7469684" cy="3812651"/>
          </a:xfrm>
          <a:prstGeom prst="rect">
            <a:avLst/>
          </a:prstGeom>
        </p:spPr>
      </p:pic>
      <p:sp>
        <p:nvSpPr>
          <p:cNvPr id="13" name="CasellaDiTesto 12">
            <a:extLst>
              <a:ext uri="{FF2B5EF4-FFF2-40B4-BE49-F238E27FC236}">
                <a16:creationId xmlns:a16="http://schemas.microsoft.com/office/drawing/2014/main" xmlns="" id="{9EC5EB4F-CA50-1243-862D-29CFAB20C019}"/>
              </a:ext>
            </a:extLst>
          </p:cNvPr>
          <p:cNvSpPr txBox="1"/>
          <p:nvPr/>
        </p:nvSpPr>
        <p:spPr>
          <a:xfrm>
            <a:off x="7800975" y="940153"/>
            <a:ext cx="1871663" cy="646331"/>
          </a:xfrm>
          <a:prstGeom prst="rect">
            <a:avLst/>
          </a:prstGeom>
          <a:noFill/>
        </p:spPr>
        <p:txBody>
          <a:bodyPr wrap="square" rtlCol="0">
            <a:spAutoFit/>
          </a:bodyPr>
          <a:lstStyle/>
          <a:p>
            <a:pPr algn="ctr"/>
            <a:r>
              <a:rPr lang="it-IT" b="1" dirty="0"/>
              <a:t>MODUS </a:t>
            </a:r>
          </a:p>
          <a:p>
            <a:pPr algn="ctr"/>
            <a:r>
              <a:rPr lang="it-IT" b="1" dirty="0"/>
              <a:t>OPERANDI</a:t>
            </a:r>
          </a:p>
        </p:txBody>
      </p:sp>
    </p:spTree>
    <p:extLst>
      <p:ext uri="{BB962C8B-B14F-4D97-AF65-F5344CB8AC3E}">
        <p14:creationId xmlns:p14="http://schemas.microsoft.com/office/powerpoint/2010/main" val="132047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2D2ED89-5AE9-4E9E-B74C-07803A862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0B9AC305-0D4B-42BC-8D3B-96B2A66B5E90}"/>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it-IT">
                <a:solidFill>
                  <a:srgbClr val="404040"/>
                </a:solidFill>
              </a:rPr>
              <a:t>Fictio come rimedium ultimum</a:t>
            </a:r>
          </a:p>
        </p:txBody>
      </p:sp>
      <p:sp>
        <p:nvSpPr>
          <p:cNvPr id="3" name="Segnaposto contenuto 2">
            <a:extLst>
              <a:ext uri="{FF2B5EF4-FFF2-40B4-BE49-F238E27FC236}">
                <a16:creationId xmlns:a16="http://schemas.microsoft.com/office/drawing/2014/main" xmlns="" id="{791DF461-829B-48AF-A8CF-A1DF98AFEA3E}"/>
              </a:ext>
            </a:extLst>
          </p:cNvPr>
          <p:cNvSpPr>
            <a:spLocks noGrp="1"/>
          </p:cNvSpPr>
          <p:nvPr>
            <p:ph idx="1"/>
          </p:nvPr>
        </p:nvSpPr>
        <p:spPr>
          <a:xfrm>
            <a:off x="3238830" y="2514600"/>
            <a:ext cx="5970483" cy="3004457"/>
          </a:xfrm>
        </p:spPr>
        <p:txBody>
          <a:bodyPr>
            <a:normAutofit fontScale="92500" lnSpcReduction="10000"/>
          </a:bodyPr>
          <a:lstStyle/>
          <a:p>
            <a:pPr>
              <a:lnSpc>
                <a:spcPct val="90000"/>
              </a:lnSpc>
              <a:buFont typeface="Wingdings" panose="05000000000000000000" pitchFamily="2" charset="2"/>
              <a:buChar char="à"/>
            </a:pPr>
            <a:r>
              <a:rPr lang="it-IT" sz="1900" dirty="0">
                <a:sym typeface="Wingdings" panose="05000000000000000000" pitchFamily="2" charset="2"/>
              </a:rPr>
              <a:t>lad</a:t>
            </a:r>
            <a:r>
              <a:rPr lang="it-IT" sz="1900" dirty="0"/>
              <a:t>dove la fattispecie è tale da non consentire l’applicazione di alcuna norma vigente; si ricorre quindi alla finzione quando nemmeno in via di interpretazione estensiva e analogica una norma può arrivare ad essere applicabile a una data situazione di fatto.</a:t>
            </a:r>
          </a:p>
          <a:p>
            <a:pPr>
              <a:lnSpc>
                <a:spcPct val="90000"/>
              </a:lnSpc>
              <a:buFont typeface="Wingdings" panose="05000000000000000000" pitchFamily="2" charset="2"/>
              <a:buChar char="à"/>
            </a:pPr>
            <a:endParaRPr lang="it-IT" sz="1900" dirty="0"/>
          </a:p>
          <a:p>
            <a:pPr>
              <a:lnSpc>
                <a:spcPct val="90000"/>
              </a:lnSpc>
              <a:buFont typeface="Wingdings" panose="05000000000000000000" pitchFamily="2" charset="2"/>
              <a:buChar char="à"/>
            </a:pPr>
            <a:r>
              <a:rPr lang="it-IT" sz="1900" dirty="0"/>
              <a:t>Il meccanismo della finzione modifica il rapporto, trasfigurandolo, in modo che lo stesso rientri nell’alveo della norma, la quale rimane immutata; gli effetti giuridici scaturiscono così dal fatto nuovo che, per mezzo della finzione, è ricondotto sotto la regola fingendo che lo stesso abbia tutti gli elementi richiesti dalla fattispecie normativa</a:t>
            </a:r>
          </a:p>
          <a:p>
            <a:pPr marL="0" indent="0">
              <a:lnSpc>
                <a:spcPct val="90000"/>
              </a:lnSpc>
              <a:buNone/>
            </a:pPr>
            <a:endParaRPr lang="it-IT" sz="1500" dirty="0"/>
          </a:p>
        </p:txBody>
      </p:sp>
      <p:pic>
        <p:nvPicPr>
          <p:cNvPr id="4" name="Immagine 3">
            <a:extLst>
              <a:ext uri="{FF2B5EF4-FFF2-40B4-BE49-F238E27FC236}">
                <a16:creationId xmlns:a16="http://schemas.microsoft.com/office/drawing/2014/main" xmlns="" id="{6F313FA7-7F77-6C45-BCF1-D877844C7632}"/>
              </a:ext>
            </a:extLst>
          </p:cNvPr>
          <p:cNvPicPr>
            <a:picLocks noChangeAspect="1"/>
          </p:cNvPicPr>
          <p:nvPr/>
        </p:nvPicPr>
        <p:blipFill>
          <a:blip r:embed="rId2"/>
          <a:stretch>
            <a:fillRect/>
          </a:stretch>
        </p:blipFill>
        <p:spPr>
          <a:xfrm flipH="1">
            <a:off x="15705" y="5113867"/>
            <a:ext cx="2714243" cy="1744133"/>
          </a:xfrm>
          <a:prstGeom prst="rect">
            <a:avLst/>
          </a:prstGeom>
        </p:spPr>
      </p:pic>
      <p:pic>
        <p:nvPicPr>
          <p:cNvPr id="5" name="Immagine 4">
            <a:extLst>
              <a:ext uri="{FF2B5EF4-FFF2-40B4-BE49-F238E27FC236}">
                <a16:creationId xmlns:a16="http://schemas.microsoft.com/office/drawing/2014/main" xmlns="" id="{318E2F5B-534B-0E4D-8F43-A5C287B2FB2F}"/>
              </a:ext>
            </a:extLst>
          </p:cNvPr>
          <p:cNvPicPr>
            <a:picLocks noChangeAspect="1"/>
          </p:cNvPicPr>
          <p:nvPr/>
        </p:nvPicPr>
        <p:blipFill>
          <a:blip r:embed="rId3"/>
          <a:stretch>
            <a:fillRect/>
          </a:stretch>
        </p:blipFill>
        <p:spPr>
          <a:xfrm>
            <a:off x="8128000" y="0"/>
            <a:ext cx="4064000" cy="2692400"/>
          </a:xfrm>
          <a:prstGeom prst="rect">
            <a:avLst/>
          </a:prstGeom>
        </p:spPr>
      </p:pic>
      <p:sp>
        <p:nvSpPr>
          <p:cNvPr id="6" name="CasellaDiTesto 5">
            <a:extLst>
              <a:ext uri="{FF2B5EF4-FFF2-40B4-BE49-F238E27FC236}">
                <a16:creationId xmlns:a16="http://schemas.microsoft.com/office/drawing/2014/main" xmlns="" id="{8DD08834-2BF2-4163-9E3C-40207CC06189}"/>
              </a:ext>
            </a:extLst>
          </p:cNvPr>
          <p:cNvSpPr txBox="1"/>
          <p:nvPr/>
        </p:nvSpPr>
        <p:spPr>
          <a:xfrm>
            <a:off x="5750050" y="6153473"/>
            <a:ext cx="4196443" cy="584775"/>
          </a:xfrm>
          <a:prstGeom prst="rect">
            <a:avLst/>
          </a:prstGeom>
          <a:noFill/>
        </p:spPr>
        <p:txBody>
          <a:bodyPr wrap="square" rtlCol="0">
            <a:spAutoFit/>
          </a:bodyPr>
          <a:lstStyle/>
          <a:p>
            <a:pPr lvl="0" defTabSz="914400">
              <a:spcBef>
                <a:spcPts val="1000"/>
              </a:spcBef>
              <a:buClr>
                <a:srgbClr val="9BAFB5"/>
              </a:buClr>
            </a:pPr>
            <a:r>
              <a:rPr lang="it-IT" sz="1600" i="1" dirty="0">
                <a:solidFill>
                  <a:srgbClr val="000000">
                    <a:lumMod val="85000"/>
                    <a:lumOff val="15000"/>
                  </a:srgbClr>
                </a:solidFill>
              </a:rPr>
              <a:t>Le Finzioni Giuridiche</a:t>
            </a:r>
            <a:r>
              <a:rPr lang="it-IT" sz="1600" dirty="0">
                <a:solidFill>
                  <a:srgbClr val="000000">
                    <a:lumMod val="85000"/>
                    <a:lumOff val="15000"/>
                  </a:srgbClr>
                </a:solidFill>
              </a:rPr>
              <a:t>, Avv. Bardelle Federico, maggio 2012</a:t>
            </a:r>
          </a:p>
        </p:txBody>
      </p:sp>
    </p:spTree>
    <p:extLst>
      <p:ext uri="{BB962C8B-B14F-4D97-AF65-F5344CB8AC3E}">
        <p14:creationId xmlns:p14="http://schemas.microsoft.com/office/powerpoint/2010/main" val="23443280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A470C86-B75D-B643-9333-D2A3B67C22DC}"/>
              </a:ext>
            </a:extLst>
          </p:cNvPr>
          <p:cNvSpPr>
            <a:spLocks noGrp="1"/>
          </p:cNvSpPr>
          <p:nvPr>
            <p:ph type="title"/>
          </p:nvPr>
        </p:nvSpPr>
        <p:spPr>
          <a:xfrm>
            <a:off x="804672" y="978776"/>
            <a:ext cx="5925310" cy="1174991"/>
          </a:xfrm>
        </p:spPr>
        <p:txBody>
          <a:bodyPr>
            <a:normAutofit/>
          </a:bodyPr>
          <a:lstStyle/>
          <a:p>
            <a:r>
              <a:rPr lang="it-IT" sz="2400" dirty="0"/>
              <a:t>AVVERAMENTO DELLA CONDIZIONE</a:t>
            </a:r>
          </a:p>
        </p:txBody>
      </p:sp>
      <p:sp>
        <p:nvSpPr>
          <p:cNvPr id="3" name="Segnaposto contenuto 2">
            <a:extLst>
              <a:ext uri="{FF2B5EF4-FFF2-40B4-BE49-F238E27FC236}">
                <a16:creationId xmlns:a16="http://schemas.microsoft.com/office/drawing/2014/main" xmlns="" id="{454486EE-5DFE-B840-BFC7-D46903ED49A4}"/>
              </a:ext>
            </a:extLst>
          </p:cNvPr>
          <p:cNvSpPr>
            <a:spLocks noGrp="1"/>
          </p:cNvSpPr>
          <p:nvPr>
            <p:ph idx="1"/>
          </p:nvPr>
        </p:nvSpPr>
        <p:spPr>
          <a:xfrm>
            <a:off x="804672" y="2640692"/>
            <a:ext cx="5925310" cy="3255252"/>
          </a:xfrm>
        </p:spPr>
        <p:txBody>
          <a:bodyPr>
            <a:normAutofit/>
          </a:bodyPr>
          <a:lstStyle/>
          <a:p>
            <a:pPr marL="0" indent="0" algn="just">
              <a:buNone/>
            </a:pPr>
            <a:r>
              <a:rPr lang="it-IT" sz="2400" b="1" dirty="0"/>
              <a:t>Art. 1359 c.c. </a:t>
            </a:r>
            <a:r>
              <a:rPr lang="it-IT" sz="2400" dirty="0"/>
              <a:t>«La condizione si considera avverata qualora sia mancata per causa imputabile alla parte che aveva interesse contrario all’avveramento di essa».</a:t>
            </a:r>
          </a:p>
          <a:p>
            <a:pPr marL="0" indent="0">
              <a:buNone/>
            </a:pPr>
            <a:endParaRPr lang="it-IT" dirty="0"/>
          </a:p>
          <a:p>
            <a:pPr marL="0" indent="0" algn="ctr">
              <a:buNone/>
            </a:pPr>
            <a:r>
              <a:rPr lang="it-IT" sz="2000" i="1" dirty="0" err="1"/>
              <a:t>Fictio</a:t>
            </a:r>
            <a:r>
              <a:rPr lang="it-IT" sz="2000" i="1" dirty="0"/>
              <a:t> iuris idem </a:t>
            </a:r>
            <a:r>
              <a:rPr lang="it-IT" sz="2000" i="1" dirty="0" err="1"/>
              <a:t>operatur</a:t>
            </a:r>
            <a:r>
              <a:rPr lang="it-IT" sz="2000" i="1" dirty="0"/>
              <a:t>, </a:t>
            </a:r>
            <a:r>
              <a:rPr lang="it-IT" sz="2000" i="1" dirty="0" err="1"/>
              <a:t>quod</a:t>
            </a:r>
            <a:r>
              <a:rPr lang="it-IT" sz="2000" i="1" dirty="0"/>
              <a:t> </a:t>
            </a:r>
            <a:r>
              <a:rPr lang="it-IT" sz="2000" i="1" dirty="0" err="1"/>
              <a:t>veritas</a:t>
            </a:r>
            <a:endParaRPr lang="it-IT" sz="2000" i="1" dirty="0"/>
          </a:p>
          <a:p>
            <a:pPr marL="0" indent="0" algn="r">
              <a:buNone/>
            </a:pPr>
            <a:r>
              <a:rPr lang="it-IT" dirty="0"/>
              <a:t>Brocardo latino</a:t>
            </a:r>
          </a:p>
        </p:txBody>
      </p:sp>
      <p:pic>
        <p:nvPicPr>
          <p:cNvPr id="4" name="Immagine 3">
            <a:extLst>
              <a:ext uri="{FF2B5EF4-FFF2-40B4-BE49-F238E27FC236}">
                <a16:creationId xmlns:a16="http://schemas.microsoft.com/office/drawing/2014/main" xmlns="" id="{D33AF86F-B48F-8240-B7E9-CC345643AC3E}"/>
              </a:ext>
            </a:extLst>
          </p:cNvPr>
          <p:cNvPicPr>
            <a:picLocks noChangeAspect="1"/>
          </p:cNvPicPr>
          <p:nvPr/>
        </p:nvPicPr>
        <p:blipFill rotWithShape="1">
          <a:blip r:embed="rId2"/>
          <a:srcRect r="13489"/>
          <a:stretch/>
        </p:blipFill>
        <p:spPr>
          <a:xfrm>
            <a:off x="8199347" y="798048"/>
            <a:ext cx="3992653" cy="5879224"/>
          </a:xfrm>
          <a:prstGeom prst="rect">
            <a:avLst/>
          </a:prstGeom>
        </p:spPr>
      </p:pic>
    </p:spTree>
    <p:extLst>
      <p:ext uri="{BB962C8B-B14F-4D97-AF65-F5344CB8AC3E}">
        <p14:creationId xmlns:p14="http://schemas.microsoft.com/office/powerpoint/2010/main" val="347949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6ADD544-5098-475E-B1E6-4404523080AF}"/>
              </a:ext>
            </a:extLst>
          </p:cNvPr>
          <p:cNvSpPr>
            <a:spLocks noGrp="1"/>
          </p:cNvSpPr>
          <p:nvPr>
            <p:ph type="title"/>
          </p:nvPr>
        </p:nvSpPr>
        <p:spPr/>
        <p:txBody>
          <a:bodyPr/>
          <a:lstStyle/>
          <a:p>
            <a:r>
              <a:rPr lang="it-IT" dirty="0"/>
              <a:t>AMBITO DI APPLICAZIONE</a:t>
            </a:r>
          </a:p>
        </p:txBody>
      </p:sp>
      <p:sp>
        <p:nvSpPr>
          <p:cNvPr id="3" name="Segnaposto contenuto 2">
            <a:extLst>
              <a:ext uri="{FF2B5EF4-FFF2-40B4-BE49-F238E27FC236}">
                <a16:creationId xmlns:a16="http://schemas.microsoft.com/office/drawing/2014/main" xmlns="" id="{346C9B88-2B42-425D-A131-633A948EE97F}"/>
              </a:ext>
            </a:extLst>
          </p:cNvPr>
          <p:cNvSpPr>
            <a:spLocks noGrp="1"/>
          </p:cNvSpPr>
          <p:nvPr>
            <p:ph idx="1"/>
          </p:nvPr>
        </p:nvSpPr>
        <p:spPr>
          <a:xfrm>
            <a:off x="2231136" y="2638045"/>
            <a:ext cx="7729728" cy="2171700"/>
          </a:xfrm>
        </p:spPr>
        <p:txBody>
          <a:bodyPr>
            <a:noAutofit/>
          </a:bodyPr>
          <a:lstStyle/>
          <a:p>
            <a:pPr marL="0" indent="0">
              <a:buNone/>
            </a:pPr>
            <a:r>
              <a:rPr lang="it-IT" sz="2800" dirty="0"/>
              <a:t>L’opinione più diffusa ritiene applicabile l’art. 1359 c.c. alle condizioni sia sospensive sia risolutive, nonché alle condizioni positive.</a:t>
            </a:r>
          </a:p>
          <a:p>
            <a:pPr marL="0" indent="0">
              <a:buNone/>
            </a:pPr>
            <a:endParaRPr lang="it-IT" sz="2800" dirty="0"/>
          </a:p>
          <a:p>
            <a:pPr marL="0" indent="0">
              <a:buNone/>
            </a:pPr>
            <a:endParaRPr lang="it-IT" sz="2800" dirty="0"/>
          </a:p>
          <a:p>
            <a:pPr marL="0" indent="0" algn="ctr">
              <a:buNone/>
            </a:pPr>
            <a:endParaRPr lang="it-IT" sz="2000" dirty="0"/>
          </a:p>
          <a:p>
            <a:pPr marL="0" indent="0" algn="ctr">
              <a:buNone/>
            </a:pPr>
            <a:r>
              <a:rPr lang="it-IT" sz="2000" dirty="0"/>
              <a:t>art 1353 cc, condizione sospensiva e risolutiva</a:t>
            </a:r>
          </a:p>
        </p:txBody>
      </p:sp>
      <p:pic>
        <p:nvPicPr>
          <p:cNvPr id="5" name="Immagine 4">
            <a:extLst>
              <a:ext uri="{FF2B5EF4-FFF2-40B4-BE49-F238E27FC236}">
                <a16:creationId xmlns:a16="http://schemas.microsoft.com/office/drawing/2014/main" xmlns="" id="{BD4072D4-D2BB-4E42-83F4-846B66AB8556}"/>
              </a:ext>
            </a:extLst>
          </p:cNvPr>
          <p:cNvPicPr>
            <a:picLocks noChangeAspect="1"/>
          </p:cNvPicPr>
          <p:nvPr/>
        </p:nvPicPr>
        <p:blipFill>
          <a:blip r:embed="rId2"/>
          <a:stretch>
            <a:fillRect/>
          </a:stretch>
        </p:blipFill>
        <p:spPr>
          <a:xfrm>
            <a:off x="8595422" y="4317618"/>
            <a:ext cx="2293156" cy="2171699"/>
          </a:xfrm>
          <a:prstGeom prst="rect">
            <a:avLst/>
          </a:prstGeom>
        </p:spPr>
      </p:pic>
    </p:spTree>
    <p:extLst>
      <p:ext uri="{BB962C8B-B14F-4D97-AF65-F5344CB8AC3E}">
        <p14:creationId xmlns:p14="http://schemas.microsoft.com/office/powerpoint/2010/main" val="185717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24D08B4-270D-8745-8838-4D04EBE950D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3000">
                <a:solidFill>
                  <a:srgbClr val="FFFFFF"/>
                </a:solidFill>
              </a:rPr>
              <a:t>Ratio della norma</a:t>
            </a:r>
            <a:endParaRPr lang="it-IT" sz="3000" dirty="0">
              <a:solidFill>
                <a:srgbClr val="FFFFFF"/>
              </a:solidFill>
            </a:endParaRPr>
          </a:p>
        </p:txBody>
      </p:sp>
      <p:sp>
        <p:nvSpPr>
          <p:cNvPr id="4" name="Rettangolo 3">
            <a:extLst>
              <a:ext uri="{FF2B5EF4-FFF2-40B4-BE49-F238E27FC236}">
                <a16:creationId xmlns:a16="http://schemas.microsoft.com/office/drawing/2014/main" xmlns="" id="{3AA4C902-1335-4E9A-B290-2A1BD2A42F2A}"/>
              </a:ext>
            </a:extLst>
          </p:cNvPr>
          <p:cNvSpPr/>
          <p:nvPr/>
        </p:nvSpPr>
        <p:spPr>
          <a:xfrm>
            <a:off x="5400989" y="910543"/>
            <a:ext cx="5503940" cy="3108543"/>
          </a:xfrm>
          <a:prstGeom prst="rect">
            <a:avLst/>
          </a:prstGeom>
        </p:spPr>
        <p:txBody>
          <a:bodyPr wrap="square">
            <a:spAutoFit/>
          </a:bodyPr>
          <a:lstStyle/>
          <a:p>
            <a:pPr algn="just"/>
            <a:r>
              <a:rPr lang="it-IT" sz="2800"/>
              <a:t>La norma è espressione del principio di buona fede.</a:t>
            </a:r>
          </a:p>
          <a:p>
            <a:pPr algn="just"/>
            <a:endParaRPr lang="it-IT" sz="2800"/>
          </a:p>
          <a:p>
            <a:pPr algn="just"/>
            <a:r>
              <a:rPr lang="it-IT" sz="2800"/>
              <a:t>L’intento del legislatore è evitare che un comportamento scorretto possa favorire chi lo tiene e danneggiare la controparte.</a:t>
            </a:r>
            <a:endParaRPr lang="it-IT" sz="2800" dirty="0"/>
          </a:p>
        </p:txBody>
      </p:sp>
      <p:pic>
        <p:nvPicPr>
          <p:cNvPr id="6" name="Immagine 5">
            <a:extLst>
              <a:ext uri="{FF2B5EF4-FFF2-40B4-BE49-F238E27FC236}">
                <a16:creationId xmlns:a16="http://schemas.microsoft.com/office/drawing/2014/main" xmlns="" id="{27A310CE-E5D9-F04C-9D89-4F2AED4A32DD}"/>
              </a:ext>
            </a:extLst>
          </p:cNvPr>
          <p:cNvPicPr>
            <a:picLocks noChangeAspect="1"/>
          </p:cNvPicPr>
          <p:nvPr/>
        </p:nvPicPr>
        <p:blipFill>
          <a:blip r:embed="rId2"/>
          <a:stretch>
            <a:fillRect/>
          </a:stretch>
        </p:blipFill>
        <p:spPr>
          <a:xfrm>
            <a:off x="-90513" y="3652659"/>
            <a:ext cx="3251200" cy="3251200"/>
          </a:xfrm>
          <a:prstGeom prst="rect">
            <a:avLst/>
          </a:prstGeom>
        </p:spPr>
      </p:pic>
      <p:pic>
        <p:nvPicPr>
          <p:cNvPr id="15" name="Immagine 14">
            <a:extLst>
              <a:ext uri="{FF2B5EF4-FFF2-40B4-BE49-F238E27FC236}">
                <a16:creationId xmlns:a16="http://schemas.microsoft.com/office/drawing/2014/main" xmlns="" id="{EF403532-F5D2-C840-B086-C9AA46D9D724}"/>
              </a:ext>
            </a:extLst>
          </p:cNvPr>
          <p:cNvPicPr>
            <a:picLocks noChangeAspect="1"/>
          </p:cNvPicPr>
          <p:nvPr/>
        </p:nvPicPr>
        <p:blipFill>
          <a:blip r:embed="rId3"/>
          <a:stretch>
            <a:fillRect/>
          </a:stretch>
        </p:blipFill>
        <p:spPr>
          <a:xfrm flipH="1">
            <a:off x="9121829" y="3793824"/>
            <a:ext cx="3070171" cy="3110035"/>
          </a:xfrm>
          <a:prstGeom prst="rect">
            <a:avLst/>
          </a:prstGeom>
        </p:spPr>
      </p:pic>
    </p:spTree>
    <p:extLst>
      <p:ext uri="{BB962C8B-B14F-4D97-AF65-F5344CB8AC3E}">
        <p14:creationId xmlns:p14="http://schemas.microsoft.com/office/powerpoint/2010/main" val="251851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24D08B4-270D-8745-8838-4D04EBE950D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3000" dirty="0">
                <a:solidFill>
                  <a:srgbClr val="FFFFFF"/>
                </a:solidFill>
              </a:rPr>
              <a:t>Ratio della norma</a:t>
            </a:r>
          </a:p>
        </p:txBody>
      </p:sp>
      <p:sp>
        <p:nvSpPr>
          <p:cNvPr id="3" name="Segnaposto contenuto 2">
            <a:extLst>
              <a:ext uri="{FF2B5EF4-FFF2-40B4-BE49-F238E27FC236}">
                <a16:creationId xmlns:a16="http://schemas.microsoft.com/office/drawing/2014/main" xmlns="" id="{749C3F66-9956-F547-8132-5067770E858C}"/>
              </a:ext>
            </a:extLst>
          </p:cNvPr>
          <p:cNvSpPr>
            <a:spLocks noGrp="1"/>
          </p:cNvSpPr>
          <p:nvPr>
            <p:ph idx="1"/>
          </p:nvPr>
        </p:nvSpPr>
        <p:spPr>
          <a:xfrm>
            <a:off x="5753881" y="1443035"/>
            <a:ext cx="5320696" cy="4053840"/>
          </a:xfrm>
        </p:spPr>
        <p:txBody>
          <a:bodyPr anchor="ctr">
            <a:normAutofit/>
          </a:bodyPr>
          <a:lstStyle/>
          <a:p>
            <a:pPr marL="0" indent="0" algn="just">
              <a:buNone/>
            </a:pPr>
            <a:endParaRPr lang="it-IT" dirty="0"/>
          </a:p>
          <a:p>
            <a:pPr marL="0" indent="0" algn="just">
              <a:buNone/>
            </a:pPr>
            <a:endParaRPr lang="it-IT" dirty="0"/>
          </a:p>
          <a:p>
            <a:pPr marL="0" indent="0">
              <a:buNone/>
            </a:pPr>
            <a:endParaRPr lang="it-IT" dirty="0"/>
          </a:p>
          <a:p>
            <a:pPr marL="0" indent="0">
              <a:buNone/>
            </a:pPr>
            <a:endParaRPr lang="it-IT" dirty="0"/>
          </a:p>
        </p:txBody>
      </p:sp>
      <p:sp>
        <p:nvSpPr>
          <p:cNvPr id="4" name="Rettangolo 3">
            <a:extLst>
              <a:ext uri="{FF2B5EF4-FFF2-40B4-BE49-F238E27FC236}">
                <a16:creationId xmlns:a16="http://schemas.microsoft.com/office/drawing/2014/main" xmlns="" id="{E04D30E7-912C-436B-A44F-15937F1F32F0}"/>
              </a:ext>
            </a:extLst>
          </p:cNvPr>
          <p:cNvSpPr/>
          <p:nvPr/>
        </p:nvSpPr>
        <p:spPr>
          <a:xfrm>
            <a:off x="5523574" y="1803556"/>
            <a:ext cx="6096000" cy="3693319"/>
          </a:xfrm>
          <a:prstGeom prst="rect">
            <a:avLst/>
          </a:prstGeom>
        </p:spPr>
        <p:txBody>
          <a:bodyPr>
            <a:spAutoFit/>
          </a:bodyPr>
          <a:lstStyle/>
          <a:p>
            <a:r>
              <a:rPr lang="it-IT" dirty="0"/>
              <a:t>La mala fede determina l’avveramento fittizio della condizione. </a:t>
            </a:r>
          </a:p>
          <a:p>
            <a:endParaRPr lang="it-IT" dirty="0"/>
          </a:p>
          <a:p>
            <a:endParaRPr lang="it-IT" dirty="0"/>
          </a:p>
          <a:p>
            <a:pPr marL="285750" indent="-285750">
              <a:buFont typeface="Wingdings" panose="05000000000000000000" pitchFamily="2" charset="2"/>
              <a:buChar char="à"/>
            </a:pPr>
            <a:r>
              <a:rPr lang="it-IT" dirty="0"/>
              <a:t>Obbligo delle parti di comportarsi secondo buona fede nello stato di pendenza della condizione. </a:t>
            </a:r>
          </a:p>
          <a:p>
            <a:pPr marL="285750" indent="-285750">
              <a:buFont typeface="Wingdings" panose="05000000000000000000" pitchFamily="2" charset="2"/>
              <a:buChar char="à"/>
            </a:pPr>
            <a:endParaRPr lang="it-IT" dirty="0"/>
          </a:p>
          <a:p>
            <a:endParaRPr lang="it-IT" dirty="0"/>
          </a:p>
          <a:p>
            <a:r>
              <a:rPr lang="it-IT" dirty="0">
                <a:sym typeface="Wingdings" panose="05000000000000000000" pitchFamily="2" charset="2"/>
              </a:rPr>
              <a:t></a:t>
            </a:r>
            <a:r>
              <a:rPr lang="it-IT" dirty="0"/>
              <a:t> Viene valutata l'esistenza di un interesse contrario all'avveramento «</a:t>
            </a:r>
            <a:r>
              <a:rPr lang="it-IT" i="1" dirty="0"/>
              <a:t>non in termini astratti o facendo riferimento al solo momento della conclusione dell’accordo, ma valorizzando il dato dell'effettivo interesse delle parti all'epoca in cui si è verificato il fatto o comportamento che ha reso impossibile l'avveramento della condizione»</a:t>
            </a:r>
            <a:r>
              <a:rPr lang="it-IT" dirty="0"/>
              <a:t>. (Cassazione civile sez. III 18 luglio 2014 n. 16501)</a:t>
            </a:r>
          </a:p>
        </p:txBody>
      </p:sp>
    </p:spTree>
    <p:extLst>
      <p:ext uri="{BB962C8B-B14F-4D97-AF65-F5344CB8AC3E}">
        <p14:creationId xmlns:p14="http://schemas.microsoft.com/office/powerpoint/2010/main" val="18195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l’art. 638 Cod. civ., quale moderna previsione della </a:t>
            </a:r>
            <a:r>
              <a:rPr lang="it-IT" i="1" dirty="0" err="1"/>
              <a:t>cautio</a:t>
            </a:r>
            <a:r>
              <a:rPr lang="it-IT" i="1" dirty="0"/>
              <a:t> Muciana</a:t>
            </a:r>
            <a:r>
              <a:rPr lang="it-IT" dirty="0"/>
              <a:t>. </a:t>
            </a:r>
          </a:p>
        </p:txBody>
      </p:sp>
      <p:sp>
        <p:nvSpPr>
          <p:cNvPr id="3" name="Segnaposto contenuto 2"/>
          <p:cNvSpPr>
            <a:spLocks noGrp="1"/>
          </p:cNvSpPr>
          <p:nvPr>
            <p:ph idx="1"/>
          </p:nvPr>
        </p:nvSpPr>
        <p:spPr/>
        <p:txBody>
          <a:bodyPr/>
          <a:lstStyle/>
          <a:p>
            <a:pPr marL="0" indent="0">
              <a:lnSpc>
                <a:spcPct val="150000"/>
              </a:lnSpc>
              <a:buNone/>
            </a:pPr>
            <a:r>
              <a:rPr lang="it-IT" i="1" dirty="0"/>
              <a:t>Se il testatore ha disposto sotto la condizione che l'erede o il legatario non faccia o non dia qualche cosa per un tempo indeterminato, la disposizione si considera fatta sotto condizione risolutiva, salvo che dal testamento risulti una contraria volontà del testatore</a:t>
            </a:r>
          </a:p>
          <a:p>
            <a:pPr marL="0" indent="0">
              <a:lnSpc>
                <a:spcPct val="150000"/>
              </a:lnSpc>
              <a:buNone/>
            </a:pPr>
            <a:r>
              <a:rPr lang="it-IT" b="1" dirty="0"/>
              <a:t>Cioè: il divieto viene letto come presupposto per estinguere l’investitura sul bene</a:t>
            </a:r>
            <a:r>
              <a:rPr lang="it-IT" i="1" dirty="0"/>
              <a:t> </a:t>
            </a:r>
          </a:p>
        </p:txBody>
      </p:sp>
    </p:spTree>
    <p:extLst>
      <p:ext uri="{BB962C8B-B14F-4D97-AF65-F5344CB8AC3E}">
        <p14:creationId xmlns:p14="http://schemas.microsoft.com/office/powerpoint/2010/main" val="2164780579"/>
      </p:ext>
    </p:extLst>
  </p:cSld>
  <p:clrMapOvr>
    <a:masterClrMapping/>
  </p:clrMapOvr>
</p:sld>
</file>

<file path=ppt/theme/theme1.xml><?xml version="1.0" encoding="utf-8"?>
<a:theme xmlns:a="http://schemas.openxmlformats.org/drawingml/2006/main" name="Pacco">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FDC6033BA92804299662D33967A404A" ma:contentTypeVersion="4" ma:contentTypeDescription="Creare un nuovo documento." ma:contentTypeScope="" ma:versionID="3e511fa8efbc20f50b333f4ba98878a9">
  <xsd:schema xmlns:xsd="http://www.w3.org/2001/XMLSchema" xmlns:xs="http://www.w3.org/2001/XMLSchema" xmlns:p="http://schemas.microsoft.com/office/2006/metadata/properties" xmlns:ns3="03d393b4-7534-4d4b-83eb-73425b0f7041" targetNamespace="http://schemas.microsoft.com/office/2006/metadata/properties" ma:root="true" ma:fieldsID="c04f69c92a36b7c1a06763c4ddd9f3b4" ns3:_="">
    <xsd:import namespace="03d393b4-7534-4d4b-83eb-73425b0f70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393b4-7534-4d4b-83eb-73425b0f7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5F75D-BF13-4709-B8E4-3D230F2E6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393b4-7534-4d4b-83eb-73425b0f7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DBB30E-9756-4538-BC66-00CB215947E7}">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3d393b4-7534-4d4b-83eb-73425b0f7041"/>
    <ds:schemaRef ds:uri="http://www.w3.org/XML/1998/namespace"/>
  </ds:schemaRefs>
</ds:datastoreItem>
</file>

<file path=customXml/itemProps3.xml><?xml version="1.0" encoding="utf-8"?>
<ds:datastoreItem xmlns:ds="http://schemas.openxmlformats.org/officeDocument/2006/customXml" ds:itemID="{F7F2D6BC-325E-405D-84F0-2C2C2163E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TotalTime>
  <Words>914</Words>
  <Application>Microsoft Office PowerPoint</Application>
  <PresentationFormat>Personalizzato</PresentationFormat>
  <Paragraphs>61</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Pacco</vt:lpstr>
      <vt:lpstr>LA FINZIONE GIURIDICA</vt:lpstr>
      <vt:lpstr>Cos'è?</vt:lpstr>
      <vt:lpstr>MODI IN CUI OPERA </vt:lpstr>
      <vt:lpstr>Fictio come rimedium ultimum</vt:lpstr>
      <vt:lpstr>AVVERAMENTO DELLA CONDIZIONE</vt:lpstr>
      <vt:lpstr>AMBITO DI APPLICAZIONE</vt:lpstr>
      <vt:lpstr>Ratio della norma</vt:lpstr>
      <vt:lpstr>Ratio della norma</vt:lpstr>
      <vt:lpstr>l’art. 638 Cod. civ., quale moderna previsione della cautio Muciana. </vt:lpstr>
      <vt:lpstr>IL DIVIETO DI VENIRE CONTRA FACTUM PROPRIUM</vt:lpstr>
      <vt:lpstr>CORTE DI CASSAZIONE, SEZ. III CIVILE - SENTENZA 18 luglio 2014, n. 16501 </vt:lpstr>
      <vt:lpstr>Compensi professionali per attività di progettazione – Convenzione che subordina il pagamento del compenso all’ottenimento della concessione edilizia – Condizione potestativa mista – Ritiro della domanda di concessione edilizia da parte del committente in pendenza della condizione – Recesso anticipato del committente dall’incarico professionale ex art. 2237 c.c. – Fictio iuris di avveramento della condizione – Artt. 1358 e 1359 c.c. –  Diritto al compenso – Sussistenza. </vt:lpstr>
      <vt:lpstr>EQUITY</vt:lpstr>
      <vt:lpstr>"equity regards as done what should have been done"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FINZIONE GIURIDICA</dc:title>
  <dc:creator>Umberto Pernice</dc:creator>
  <cp:lastModifiedBy> silvia ferreri</cp:lastModifiedBy>
  <cp:revision>17</cp:revision>
  <dcterms:created xsi:type="dcterms:W3CDTF">2020-10-10T15:56:20Z</dcterms:created>
  <dcterms:modified xsi:type="dcterms:W3CDTF">2020-10-13T17:20:15Z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0x0101006FDC6033BA92804299662D33967A404A</vt:lpwstr>
  </property>
</Properties>
</file>