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9" r:id="rId4"/>
    <p:sldId id="259" r:id="rId5"/>
    <p:sldId id="263" r:id="rId6"/>
    <p:sldId id="265" r:id="rId7"/>
    <p:sldId id="268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 autoAdjust="0"/>
    <p:restoredTop sz="95474" autoAdjust="0"/>
  </p:normalViewPr>
  <p:slideViewPr>
    <p:cSldViewPr snapToGrid="0">
      <p:cViewPr varScale="1">
        <p:scale>
          <a:sx n="112" d="100"/>
          <a:sy n="112" d="100"/>
        </p:scale>
        <p:origin x="232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22/10/25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34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84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22/10/25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22/10/25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22/10/25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 fontScale="90000"/>
          </a:bodyPr>
          <a:lstStyle/>
          <a:p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Decolonialidad</a:t>
            </a:r>
            <a:b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Saberes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Perifericos</a:t>
            </a:r>
            <a:endParaRPr lang="en-GB" b="1" i="1" u="sng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2025/26</a:t>
            </a:r>
          </a:p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Culturale ed Etnologia 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683537" y="1739727"/>
            <a:ext cx="58604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contexto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colonialidad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poblaciones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dominadas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todas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nuevas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identidades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fueron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tambien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sometidas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hegemonia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del eurocentrismo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manera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conocer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en la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medida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algunos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sectores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pudieron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letra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domina-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dores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Asi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largo de la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colonialidad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aún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no termina,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esas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poblaciones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fueron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atrapadas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patrón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epistemológico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aborigen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patrón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eurocéntrico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además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encauzando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como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racionalidad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instrumental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tecnocrática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, en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respecto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relaciones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y en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relaciones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 en torno (</a:t>
            </a:r>
            <a:r>
              <a:rPr lang="it-IT" sz="2000" dirty="0" err="1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Quijano</a:t>
            </a:r>
            <a:r>
              <a:rPr lang="it-IT" sz="2000" dirty="0">
                <a:effectLst/>
                <a:latin typeface="6672f01"/>
                <a:ea typeface="Times New Roman" panose="02020603050405020304" pitchFamily="18" charset="0"/>
                <a:cs typeface="Times New Roman" panose="02020603050405020304" pitchFamily="18" charset="0"/>
              </a:rPr>
              <a:t>, 1980)</a:t>
            </a:r>
            <a:endParaRPr lang="it-IT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16AAA3D-5528-46B6-017A-F1498A1F4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72" y="0"/>
            <a:ext cx="4334628" cy="60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2191" y="54544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Epistemologias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Sul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854" y="1643678"/>
            <a:ext cx="5338834" cy="407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it-IT" sz="2000" dirty="0"/>
          </a:p>
          <a:p>
            <a:pPr marL="450215" algn="just"/>
            <a:r>
              <a:rPr lang="pt-BR" dirty="0">
                <a:latin typeface="Bell MT" panose="02020503060305020303" pitchFamily="18" charset="77"/>
                <a:ea typeface="Times New Roman" panose="02020603050405020304" pitchFamily="18" charset="0"/>
                <a:cs typeface="Cambria" panose="02040503050406030204" pitchFamily="18" charset="0"/>
              </a:rPr>
              <a:t>[.</a:t>
            </a:r>
            <a:r>
              <a:rPr lang="pt-BR" sz="1800" dirty="0">
                <a:effectLst/>
                <a:latin typeface="Bell MT" panose="02020503060305020303" pitchFamily="18" charset="77"/>
                <a:ea typeface="Times New Roman" panose="02020603050405020304" pitchFamily="18" charset="0"/>
                <a:cs typeface="Cambria" panose="02040503050406030204" pitchFamily="18" charset="0"/>
              </a:rPr>
              <a:t>..] desafiam as epistemologias dominantes em dois níveis. Por um lado, o seu papel fundamental é </a:t>
            </a:r>
            <a:r>
              <a:rPr lang="pt-BR" sz="2000" dirty="0">
                <a:effectLst/>
                <a:latin typeface="Bell MT" panose="02020503060305020303" pitchFamily="18" charset="77"/>
                <a:ea typeface="Times New Roman" panose="02020603050405020304" pitchFamily="18" charset="0"/>
                <a:cs typeface="Cambria" panose="02040503050406030204" pitchFamily="18" charset="0"/>
              </a:rPr>
              <a:t>identificar</a:t>
            </a:r>
            <a:r>
              <a:rPr lang="pt-BR" sz="1800" dirty="0">
                <a:effectLst/>
                <a:latin typeface="Bell MT" panose="02020503060305020303" pitchFamily="18" charset="77"/>
                <a:ea typeface="Times New Roman" panose="02020603050405020304" pitchFamily="18" charset="0"/>
                <a:cs typeface="Cambria" panose="02040503050406030204" pitchFamily="18" charset="0"/>
              </a:rPr>
              <a:t> e discutir a validade de conhecimentos e modos de conhecer não reconhecidos como tais pelas epistemologias dominantes. (Por outro) o seu foco é nos conhecimentos inexistentes, considerados como tais porque não produzidos segundo metodologias aceitas ou até inteligíveis, ou porque produzidos por </a:t>
            </a:r>
            <a:r>
              <a:rPr lang="pt-BR" sz="1800" i="1" dirty="0">
                <a:effectLst/>
                <a:latin typeface="Bell MT" panose="02020503060305020303" pitchFamily="18" charset="77"/>
                <a:ea typeface="Times New Roman" panose="02020603050405020304" pitchFamily="18" charset="0"/>
                <a:cs typeface="Cambria" panose="02040503050406030204" pitchFamily="18" charset="0"/>
              </a:rPr>
              <a:t>sujeitos ausentes</a:t>
            </a:r>
            <a:r>
              <a:rPr lang="pt-BR" sz="1800" dirty="0">
                <a:effectLst/>
                <a:latin typeface="Bell MT" panose="02020503060305020303" pitchFamily="18" charset="77"/>
                <a:ea typeface="Times New Roman" panose="02020603050405020304" pitchFamily="18" charset="0"/>
                <a:cs typeface="Cambria" panose="02040503050406030204" pitchFamily="18" charset="0"/>
              </a:rPr>
              <a:t>, sujeitos considerados incapazes de produzir conhecimento válido (de Sousa Santos, 2018). </a:t>
            </a:r>
            <a:endParaRPr lang="it-IT" sz="1800" dirty="0">
              <a:effectLst/>
              <a:latin typeface="Bell MT" panose="02020503060305020303" pitchFamily="18" charset="77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7" name="Immagine 6" descr="Immagine che contiene persona, persone, gruppo, parecchi&#10;&#10;Descrizione generata automaticamente">
            <a:extLst>
              <a:ext uri="{FF2B5EF4-FFF2-40B4-BE49-F238E27FC236}">
                <a16:creationId xmlns:a16="http://schemas.microsoft.com/office/drawing/2014/main" id="{536CE749-7D3B-A440-856E-D7F0343B8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69" y="1357913"/>
            <a:ext cx="6272331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8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1250" y="224136"/>
            <a:ext cx="68352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Anibal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Quijano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it-IT" sz="36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36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colonialidad</a:t>
            </a:r>
            <a:r>
              <a:rPr lang="it-IT" sz="36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it-IT" sz="36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poder</a:t>
            </a:r>
            <a:endParaRPr lang="it-IT" sz="36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249006" y="1690529"/>
            <a:ext cx="742040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/>
              <a:t>Il concetto di </a:t>
            </a:r>
            <a:r>
              <a:rPr lang="it-IT" sz="2400" b="1" i="1" dirty="0" err="1"/>
              <a:t>colonialidad</a:t>
            </a:r>
            <a:r>
              <a:rPr lang="it-IT" sz="2400" i="1" dirty="0"/>
              <a:t>: </a:t>
            </a:r>
            <a:r>
              <a:rPr lang="it-IT" sz="2400" dirty="0"/>
              <a:t>il colonialismo inteso come sistema di dominazione formale politica ed economica di una società su un</a:t>
            </a:r>
            <a:r>
              <a:rPr lang="mr-IN" sz="2400" dirty="0"/>
              <a:t>’</a:t>
            </a:r>
            <a:r>
              <a:rPr lang="it-IT" sz="2400" dirty="0"/>
              <a:t>altra termina con le indipendenze, la </a:t>
            </a:r>
            <a:r>
              <a:rPr lang="it-IT" sz="2400" dirty="0" err="1"/>
              <a:t>colonialità</a:t>
            </a:r>
            <a:r>
              <a:rPr lang="it-IT" sz="2400" dirty="0"/>
              <a:t> invece si definisce e si sviluppa a partire dalle </a:t>
            </a:r>
            <a:r>
              <a:rPr lang="it-IT" sz="2400" b="1" dirty="0"/>
              <a:t>relazioni che trascendono il potere formale </a:t>
            </a:r>
            <a:r>
              <a:rPr lang="it-IT" sz="2400" dirty="0"/>
              <a:t>che si esercita sul territorio una volta superata la tappa del colonialismo.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La </a:t>
            </a:r>
            <a:r>
              <a:rPr lang="it-IT" sz="2400" dirty="0" err="1"/>
              <a:t>colonialità</a:t>
            </a:r>
            <a:r>
              <a:rPr lang="it-IT" sz="2400" dirty="0"/>
              <a:t> è dunque la logica di </a:t>
            </a:r>
            <a:r>
              <a:rPr lang="it-IT" sz="2400" b="1" dirty="0"/>
              <a:t>controllo</a:t>
            </a:r>
            <a:r>
              <a:rPr lang="it-IT" sz="2400" dirty="0"/>
              <a:t> dell’ordine globale che si esplicita nelle dinamiche economiche, politiche, sociali, culturali che si sono mantenute dall’epoca coloniale fino ad oggi in America Latina. 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1" descr="Quijano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t="13772" r="17391" b="7474"/>
          <a:stretch/>
        </p:blipFill>
        <p:spPr>
          <a:xfrm>
            <a:off x="7865630" y="2390805"/>
            <a:ext cx="4326370" cy="36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2191" y="54544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Anibal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Quijano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colonialidad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poder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1976931"/>
            <a:ext cx="9343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“La </a:t>
            </a:r>
            <a:r>
              <a:rPr lang="it-IT" sz="2400" dirty="0" err="1"/>
              <a:t>colonialidad</a:t>
            </a:r>
            <a:r>
              <a:rPr lang="it-IT" sz="2400" dirty="0"/>
              <a:t> del </a:t>
            </a:r>
            <a:r>
              <a:rPr lang="it-IT" sz="2400" dirty="0" err="1"/>
              <a:t>poder</a:t>
            </a:r>
            <a:r>
              <a:rPr lang="it-IT" sz="2400" dirty="0"/>
              <a:t>” assi centrali: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la </a:t>
            </a:r>
            <a:r>
              <a:rPr lang="it-IT" sz="2400" b="1" dirty="0"/>
              <a:t>razza</a:t>
            </a:r>
            <a:r>
              <a:rPr lang="it-IT" sz="2400" dirty="0"/>
              <a:t> come categoria che articola le relazioni intersoggettive gerarchizzate dal primo momento della formazione del continente americano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Il </a:t>
            </a:r>
            <a:r>
              <a:rPr lang="it-IT" sz="2400" b="1" dirty="0"/>
              <a:t>capitalismo</a:t>
            </a:r>
            <a:r>
              <a:rPr lang="it-IT" sz="2400" dirty="0"/>
              <a:t> articola tutte le forme di sfruttamento del lavoro intorno alla relazione capitale-salario includendo la schiavitù e in A.L. si sviluppa gerarchicamente anche attraverso le categorie razziali. 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/>
              <a:t>Eurocentrismo come punto di partenza di costruzione del saper</a:t>
            </a:r>
            <a:r>
              <a:rPr lang="it-IT" sz="2400" dirty="0"/>
              <a:t>e, dell’immaginario sociale l’Europa come spazio persistente del sapere come discorso egemonico imposto: </a:t>
            </a:r>
            <a:r>
              <a:rPr lang="it-IT" sz="2400" i="1" dirty="0"/>
              <a:t>la </a:t>
            </a:r>
            <a:r>
              <a:rPr lang="it-IT" sz="2400" i="1" dirty="0" err="1"/>
              <a:t>colonialidad</a:t>
            </a:r>
            <a:r>
              <a:rPr lang="it-IT" sz="2400" i="1" dirty="0"/>
              <a:t> del </a:t>
            </a:r>
            <a:r>
              <a:rPr lang="it-IT" sz="2400" i="1" dirty="0" err="1"/>
              <a:t>saber</a:t>
            </a:r>
            <a:endParaRPr lang="it-IT" sz="2400" i="1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2191" y="54544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investigación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Modernidad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Colonialidad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7218" y="2527778"/>
            <a:ext cx="73955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_tradnl" sz="2400" b="1" dirty="0"/>
              <a:t>La </a:t>
            </a:r>
            <a:r>
              <a:rPr lang="es-ES_tradnl" sz="2400" b="1" dirty="0" err="1"/>
              <a:t>differenza</a:t>
            </a:r>
            <a:r>
              <a:rPr lang="es-ES_tradnl" sz="2400" b="1" dirty="0"/>
              <a:t> </a:t>
            </a:r>
            <a:r>
              <a:rPr lang="es-ES_tradnl" sz="2400" b="1" dirty="0" err="1"/>
              <a:t>coloniale</a:t>
            </a:r>
            <a:r>
              <a:rPr lang="es-ES_tradnl" sz="2400" b="1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s-ES_tradnl" sz="2400" b="1" dirty="0"/>
              <a:t>La </a:t>
            </a:r>
            <a:r>
              <a:rPr lang="es-ES_tradnl" sz="2400" b="1" dirty="0" err="1"/>
              <a:t>colonialità</a:t>
            </a:r>
            <a:r>
              <a:rPr lang="es-ES_tradnl" sz="2400" b="1" dirty="0"/>
              <a:t> </a:t>
            </a:r>
            <a:r>
              <a:rPr lang="es-ES_tradnl" sz="2400" b="1" dirty="0" err="1"/>
              <a:t>della</a:t>
            </a:r>
            <a:r>
              <a:rPr lang="es-ES_tradnl" sz="2400" b="1" dirty="0"/>
              <a:t> </a:t>
            </a:r>
            <a:r>
              <a:rPr lang="es-ES_tradnl" sz="2400" b="1" dirty="0" err="1"/>
              <a:t>conoscenza</a:t>
            </a:r>
            <a:endParaRPr lang="es-ES_tradnl" sz="2400" b="1" dirty="0"/>
          </a:p>
          <a:p>
            <a:pPr marL="342900" indent="-342900">
              <a:buFont typeface="Arial"/>
              <a:buChar char="•"/>
            </a:pPr>
            <a:r>
              <a:rPr lang="es-ES_tradnl" sz="2400" b="1" dirty="0"/>
              <a:t>La </a:t>
            </a:r>
            <a:r>
              <a:rPr lang="es-ES_tradnl" sz="2400" b="1" dirty="0" err="1"/>
              <a:t>colonialità</a:t>
            </a:r>
            <a:r>
              <a:rPr lang="es-ES_tradnl" sz="2400" b="1" dirty="0"/>
              <a:t> </a:t>
            </a:r>
            <a:r>
              <a:rPr lang="es-ES_tradnl" sz="2400" b="1" dirty="0" err="1"/>
              <a:t>dell’essere</a:t>
            </a:r>
            <a:endParaRPr lang="es-ES_tradnl" sz="2400" b="1" dirty="0"/>
          </a:p>
          <a:p>
            <a:pPr marL="342900" indent="-342900">
              <a:buFont typeface="Arial"/>
              <a:buChar char="•"/>
            </a:pPr>
            <a:r>
              <a:rPr lang="es-ES_tradnl" sz="2400" b="1" dirty="0" err="1"/>
              <a:t>Colonialità</a:t>
            </a:r>
            <a:r>
              <a:rPr lang="es-ES_tradnl" sz="2400" b="1" dirty="0"/>
              <a:t> </a:t>
            </a:r>
            <a:r>
              <a:rPr lang="es-ES_tradnl" sz="2400" b="1" dirty="0" err="1"/>
              <a:t>della</a:t>
            </a:r>
            <a:r>
              <a:rPr lang="es-ES_tradnl" sz="2400" b="1" dirty="0"/>
              <a:t> natura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672852" y="4580005"/>
            <a:ext cx="8519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ciencia</a:t>
            </a:r>
            <a:r>
              <a:rPr lang="en-US" dirty="0"/>
              <a:t> (</a:t>
            </a:r>
            <a:r>
              <a:rPr lang="en-US" dirty="0" err="1"/>
              <a:t>conocimiento</a:t>
            </a:r>
            <a:r>
              <a:rPr lang="en-US" dirty="0"/>
              <a:t> y </a:t>
            </a:r>
            <a:r>
              <a:rPr lang="en-US" dirty="0" err="1"/>
              <a:t>sabiduría</a:t>
            </a:r>
            <a:r>
              <a:rPr lang="en-US" dirty="0"/>
              <a:t>) 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separarse</a:t>
            </a:r>
            <a:r>
              <a:rPr lang="en-US" dirty="0"/>
              <a:t> del </a:t>
            </a:r>
            <a:r>
              <a:rPr lang="en-US" dirty="0" err="1"/>
              <a:t>lenguaje</a:t>
            </a:r>
            <a:r>
              <a:rPr lang="en-US" dirty="0"/>
              <a:t>; los </a:t>
            </a:r>
            <a:r>
              <a:rPr lang="en-US" dirty="0" err="1"/>
              <a:t>lenguajes</a:t>
            </a:r>
            <a:r>
              <a:rPr lang="en-US" dirty="0"/>
              <a:t> no son </a:t>
            </a:r>
            <a:r>
              <a:rPr lang="en-US" dirty="0" err="1"/>
              <a:t>sólo</a:t>
            </a:r>
            <a:r>
              <a:rPr lang="en-US" dirty="0"/>
              <a:t> </a:t>
            </a:r>
            <a:r>
              <a:rPr lang="en-US" dirty="0" err="1"/>
              <a:t>fenómenos</a:t>
            </a:r>
            <a:r>
              <a:rPr lang="en-US" dirty="0"/>
              <a:t> ‘</a:t>
            </a:r>
            <a:r>
              <a:rPr lang="en-US" dirty="0" err="1"/>
              <a:t>culturales</a:t>
            </a:r>
            <a:r>
              <a:rPr lang="en-US" dirty="0"/>
              <a:t>’ en los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encuentra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‘</a:t>
            </a:r>
            <a:r>
              <a:rPr lang="en-US" dirty="0" err="1"/>
              <a:t>identidad</a:t>
            </a:r>
            <a:r>
              <a:rPr lang="en-US" dirty="0"/>
              <a:t>’; </a:t>
            </a:r>
            <a:r>
              <a:rPr lang="en-US" dirty="0" err="1"/>
              <a:t>estos</a:t>
            </a:r>
            <a:r>
              <a:rPr lang="en-US" dirty="0"/>
              <a:t> son </a:t>
            </a:r>
            <a:r>
              <a:rPr lang="en-US" dirty="0" err="1"/>
              <a:t>también</a:t>
            </a:r>
            <a:r>
              <a:rPr lang="en-US" dirty="0"/>
              <a:t> el </a:t>
            </a:r>
            <a:r>
              <a:rPr lang="en-US" dirty="0" err="1"/>
              <a:t>lugar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el </a:t>
            </a:r>
            <a:r>
              <a:rPr lang="en-US" dirty="0" err="1"/>
              <a:t>conocimiento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inscrito</a:t>
            </a:r>
            <a:r>
              <a:rPr lang="en-US" dirty="0"/>
              <a:t>. Y </a:t>
            </a:r>
            <a:r>
              <a:rPr lang="en-US" dirty="0" err="1"/>
              <a:t>si</a:t>
            </a:r>
            <a:r>
              <a:rPr lang="en-US" dirty="0"/>
              <a:t> los </a:t>
            </a:r>
            <a:r>
              <a:rPr lang="en-US" dirty="0" err="1"/>
              <a:t>lenguajes</a:t>
            </a:r>
            <a:r>
              <a:rPr lang="en-US" dirty="0"/>
              <a:t> no son </a:t>
            </a:r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los </a:t>
            </a:r>
            <a:r>
              <a:rPr lang="en-US" dirty="0" err="1"/>
              <a:t>seres</a:t>
            </a:r>
            <a:r>
              <a:rPr lang="en-US" dirty="0"/>
              <a:t> </a:t>
            </a:r>
            <a:r>
              <a:rPr lang="en-US" dirty="0" err="1"/>
              <a:t>humanos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son, la </a:t>
            </a:r>
            <a:r>
              <a:rPr lang="en-US" dirty="0" err="1"/>
              <a:t>colonialidad</a:t>
            </a:r>
            <a:r>
              <a:rPr lang="en-US" dirty="0"/>
              <a:t> del </a:t>
            </a:r>
            <a:r>
              <a:rPr lang="en-US" dirty="0" err="1"/>
              <a:t>poder</a:t>
            </a:r>
            <a:r>
              <a:rPr lang="en-US" dirty="0"/>
              <a:t> y del saber </a:t>
            </a:r>
            <a:r>
              <a:rPr lang="en-US" dirty="0" err="1"/>
              <a:t>engendra</a:t>
            </a:r>
            <a:r>
              <a:rPr lang="en-US" dirty="0"/>
              <a:t>, </a:t>
            </a:r>
            <a:r>
              <a:rPr lang="en-US" dirty="0" err="1"/>
              <a:t>pues</a:t>
            </a:r>
            <a:r>
              <a:rPr lang="en-US" dirty="0"/>
              <a:t>, la </a:t>
            </a:r>
            <a:r>
              <a:rPr lang="en-US" dirty="0" err="1"/>
              <a:t>colonialidad</a:t>
            </a:r>
            <a:r>
              <a:rPr lang="en-US" dirty="0"/>
              <a:t> del ser. (</a:t>
            </a:r>
            <a:r>
              <a:rPr lang="en-US" dirty="0" err="1"/>
              <a:t>Mignolo</a:t>
            </a:r>
            <a:r>
              <a:rPr lang="en-US" dirty="0"/>
              <a:t>, 2003a, p. 669) </a:t>
            </a:r>
          </a:p>
        </p:txBody>
      </p:sp>
      <p:pic>
        <p:nvPicPr>
          <p:cNvPr id="11" name="Picture 10" descr="mignol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15" y="2153994"/>
            <a:ext cx="2200172" cy="2269860"/>
          </a:xfrm>
          <a:prstGeom prst="rect">
            <a:avLst/>
          </a:prstGeom>
        </p:spPr>
      </p:pic>
      <p:pic>
        <p:nvPicPr>
          <p:cNvPr id="12" name="Picture 11" descr="s200_catherine.walsh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449" y="2146778"/>
            <a:ext cx="2248551" cy="2248551"/>
          </a:xfrm>
          <a:prstGeom prst="rect">
            <a:avLst/>
          </a:prstGeom>
        </p:spPr>
      </p:pic>
      <p:pic>
        <p:nvPicPr>
          <p:cNvPr id="13" name="Picture 12" descr="maldondo torres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t="15353" r="30113" b="1497"/>
          <a:stretch/>
        </p:blipFill>
        <p:spPr>
          <a:xfrm>
            <a:off x="5739607" y="2174931"/>
            <a:ext cx="2018821" cy="2233115"/>
          </a:xfrm>
          <a:prstGeom prst="rect">
            <a:avLst/>
          </a:prstGeom>
        </p:spPr>
      </p:pic>
      <p:pic>
        <p:nvPicPr>
          <p:cNvPr id="14" name="Picture 13" descr="Arturo-Escobar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36" y="0"/>
            <a:ext cx="2183964" cy="2183964"/>
          </a:xfrm>
          <a:prstGeom prst="rect">
            <a:avLst/>
          </a:prstGeom>
        </p:spPr>
      </p:pic>
      <p:pic>
        <p:nvPicPr>
          <p:cNvPr id="15" name="Picture 14" descr="Susana Narotzky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66" y="0"/>
            <a:ext cx="2166457" cy="21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AD9250-C7AE-B147-BC32-639063BA47BB}"/>
              </a:ext>
            </a:extLst>
          </p:cNvPr>
          <p:cNvSpPr txBox="1"/>
          <p:nvPr/>
        </p:nvSpPr>
        <p:spPr>
          <a:xfrm>
            <a:off x="394032" y="2310349"/>
            <a:ext cx="750409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 err="1">
                <a:effectLst/>
                <a:latin typeface="BellMT"/>
              </a:rPr>
              <a:t>Puesto</a:t>
            </a:r>
            <a:r>
              <a:rPr lang="it-IT" sz="2000" dirty="0">
                <a:effectLst/>
                <a:latin typeface="BellMT"/>
              </a:rPr>
              <a:t> de una manera </a:t>
            </a:r>
            <a:r>
              <a:rPr lang="it-IT" sz="2000" dirty="0" err="1">
                <a:effectLst/>
                <a:latin typeface="BellMT"/>
              </a:rPr>
              <a:t>simple</a:t>
            </a:r>
            <a:r>
              <a:rPr lang="it-IT" sz="2000" dirty="0">
                <a:effectLst/>
                <a:latin typeface="BellMT"/>
              </a:rPr>
              <a:t>, </a:t>
            </a:r>
            <a:r>
              <a:rPr lang="it-IT" sz="2000" dirty="0" err="1">
                <a:effectLst/>
                <a:latin typeface="BellMT"/>
              </a:rPr>
              <a:t>el</a:t>
            </a:r>
            <a:r>
              <a:rPr lang="it-IT" sz="2000" dirty="0">
                <a:effectLst/>
                <a:latin typeface="BellMT"/>
              </a:rPr>
              <a:t> sistema-</a:t>
            </a:r>
            <a:r>
              <a:rPr lang="it-IT" sz="2000" dirty="0" err="1">
                <a:effectLst/>
                <a:latin typeface="BellMT"/>
              </a:rPr>
              <a:t>mundo</a:t>
            </a:r>
            <a:r>
              <a:rPr lang="it-IT" sz="2000" dirty="0">
                <a:effectLst/>
                <a:latin typeface="BellMT"/>
              </a:rPr>
              <a:t> de la </a:t>
            </a:r>
            <a:r>
              <a:rPr lang="it-IT" sz="2000" dirty="0" err="1">
                <a:effectLst/>
                <a:latin typeface="BellMT"/>
              </a:rPr>
              <a:t>antropología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define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las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políticas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involucradas</a:t>
            </a:r>
            <a:r>
              <a:rPr lang="it-IT" sz="2000" dirty="0">
                <a:effectLst/>
                <a:latin typeface="BellMT"/>
              </a:rPr>
              <a:t> en la </a:t>
            </a:r>
            <a:r>
              <a:rPr lang="it-IT" sz="2000" dirty="0" err="1">
                <a:effectLst/>
                <a:latin typeface="BellMT"/>
              </a:rPr>
              <a:t>producción</a:t>
            </a:r>
            <a:r>
              <a:rPr lang="it-IT" sz="2000" dirty="0">
                <a:effectLst/>
                <a:latin typeface="BellMT"/>
              </a:rPr>
              <a:t>, </a:t>
            </a:r>
            <a:r>
              <a:rPr lang="it-IT" sz="2000" dirty="0" err="1">
                <a:effectLst/>
                <a:latin typeface="BellMT"/>
              </a:rPr>
              <a:t>diseminación</a:t>
            </a:r>
            <a:r>
              <a:rPr lang="it-IT" sz="2000" dirty="0">
                <a:effectLst/>
                <a:latin typeface="BellMT"/>
              </a:rPr>
              <a:t> y consumo del </a:t>
            </a:r>
            <a:r>
              <a:rPr lang="it-IT" sz="2000" dirty="0" err="1">
                <a:effectLst/>
                <a:latin typeface="BellMT"/>
              </a:rPr>
              <a:t>conocimiento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sobre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otras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poblaciones</a:t>
            </a:r>
            <a:r>
              <a:rPr lang="it-IT" sz="2000" dirty="0">
                <a:effectLst/>
                <a:latin typeface="BellMT"/>
              </a:rPr>
              <a:t> y </a:t>
            </a:r>
            <a:r>
              <a:rPr lang="it-IT" sz="2000" dirty="0" err="1">
                <a:effectLst/>
                <a:latin typeface="BellMT"/>
              </a:rPr>
              <a:t>culturas</a:t>
            </a:r>
            <a:r>
              <a:rPr lang="it-IT" sz="2000" dirty="0">
                <a:effectLst/>
                <a:latin typeface="BellMT"/>
              </a:rPr>
              <a:t>. Los </a:t>
            </a:r>
            <a:r>
              <a:rPr lang="it-IT" sz="2000" dirty="0" err="1">
                <a:effectLst/>
                <a:latin typeface="BellMT"/>
              </a:rPr>
              <a:t>académicos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influyentes</a:t>
            </a:r>
            <a:r>
              <a:rPr lang="it-IT" sz="2000" dirty="0">
                <a:effectLst/>
                <a:latin typeface="BellMT"/>
              </a:rPr>
              <a:t> en </a:t>
            </a:r>
            <a:r>
              <a:rPr lang="it-IT" sz="2000" dirty="0" err="1">
                <a:effectLst/>
                <a:latin typeface="BellMT"/>
              </a:rPr>
              <a:t>los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países</a:t>
            </a:r>
            <a:r>
              <a:rPr lang="it-IT" sz="2000" dirty="0">
                <a:effectLst/>
                <a:latin typeface="BellMT"/>
              </a:rPr>
              <a:t> del centro </a:t>
            </a:r>
            <a:r>
              <a:rPr lang="it-IT" sz="2000" dirty="0" err="1">
                <a:effectLst/>
                <a:latin typeface="BellMT"/>
              </a:rPr>
              <a:t>están</a:t>
            </a:r>
            <a:r>
              <a:rPr lang="it-IT" sz="2000" dirty="0">
                <a:effectLst/>
                <a:latin typeface="BellMT"/>
              </a:rPr>
              <a:t> en </a:t>
            </a:r>
            <a:r>
              <a:rPr lang="it-IT" sz="2000" dirty="0" err="1">
                <a:effectLst/>
                <a:latin typeface="BellMT"/>
              </a:rPr>
              <a:t>posición</a:t>
            </a:r>
            <a:r>
              <a:rPr lang="it-IT" sz="2000" dirty="0">
                <a:effectLst/>
                <a:latin typeface="BellMT"/>
              </a:rPr>
              <a:t> de </a:t>
            </a:r>
            <a:r>
              <a:rPr lang="it-IT" sz="2000" dirty="0" err="1">
                <a:effectLst/>
                <a:latin typeface="BellMT"/>
              </a:rPr>
              <a:t>decidir</a:t>
            </a:r>
            <a:r>
              <a:rPr lang="it-IT" sz="2000" dirty="0">
                <a:effectLst/>
                <a:latin typeface="BellMT"/>
              </a:rPr>
              <a:t> a </a:t>
            </a:r>
            <a:r>
              <a:rPr lang="it-IT" sz="2000" dirty="0" err="1">
                <a:effectLst/>
                <a:latin typeface="BellMT"/>
              </a:rPr>
              <a:t>que</a:t>
            </a:r>
            <a:r>
              <a:rPr lang="it-IT" sz="2000" dirty="0">
                <a:effectLst/>
                <a:latin typeface="BellMT"/>
              </a:rPr>
              <a:t>́ </a:t>
            </a:r>
            <a:r>
              <a:rPr lang="it-IT" sz="2000" dirty="0" err="1">
                <a:effectLst/>
                <a:latin typeface="BellMT"/>
              </a:rPr>
              <a:t>tipos</a:t>
            </a:r>
            <a:r>
              <a:rPr lang="it-IT" sz="2000" dirty="0">
                <a:effectLst/>
                <a:latin typeface="BellMT"/>
              </a:rPr>
              <a:t> de </a:t>
            </a:r>
            <a:r>
              <a:rPr lang="it-IT" sz="2000" dirty="0" err="1">
                <a:effectLst/>
                <a:latin typeface="BellMT"/>
              </a:rPr>
              <a:t>conocimiento</a:t>
            </a:r>
            <a:r>
              <a:rPr lang="it-IT" sz="2000" dirty="0">
                <a:effectLst/>
                <a:latin typeface="BellMT"/>
              </a:rPr>
              <a:t> se </a:t>
            </a:r>
            <a:r>
              <a:rPr lang="it-IT" sz="2000" dirty="0" err="1">
                <a:effectLst/>
                <a:latin typeface="BellMT"/>
              </a:rPr>
              <a:t>les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debe</a:t>
            </a:r>
            <a:r>
              <a:rPr lang="it-IT" sz="2000" dirty="0">
                <a:effectLst/>
                <a:latin typeface="BellMT"/>
              </a:rPr>
              <a:t> conferir </a:t>
            </a:r>
            <a:r>
              <a:rPr lang="it-IT" sz="2000" dirty="0" err="1">
                <a:effectLst/>
                <a:latin typeface="BellMT"/>
              </a:rPr>
              <a:t>autoridad</a:t>
            </a:r>
            <a:r>
              <a:rPr lang="it-IT" sz="2000" dirty="0">
                <a:effectLst/>
                <a:latin typeface="BellMT"/>
              </a:rPr>
              <a:t> y </a:t>
            </a:r>
            <a:r>
              <a:rPr lang="it-IT" sz="2000" dirty="0" err="1">
                <a:effectLst/>
                <a:latin typeface="BellMT"/>
              </a:rPr>
              <a:t>atención</a:t>
            </a:r>
            <a:r>
              <a:rPr lang="it-IT" sz="2000" dirty="0">
                <a:effectLst/>
                <a:latin typeface="BellMT"/>
              </a:rPr>
              <a:t>. </a:t>
            </a:r>
            <a:r>
              <a:rPr lang="it-IT" sz="2000" dirty="0" err="1">
                <a:effectLst/>
                <a:latin typeface="BellMT"/>
              </a:rPr>
              <a:t>El</a:t>
            </a:r>
            <a:r>
              <a:rPr lang="it-IT" sz="2000" dirty="0">
                <a:effectLst/>
                <a:latin typeface="BellMT"/>
              </a:rPr>
              <a:t> sistema de </a:t>
            </a:r>
            <a:r>
              <a:rPr lang="it-IT" sz="2000" dirty="0" err="1">
                <a:effectLst/>
                <a:latin typeface="BellMT"/>
              </a:rPr>
              <a:t>evaluación</a:t>
            </a:r>
            <a:r>
              <a:rPr lang="it-IT" sz="2000" dirty="0">
                <a:effectLst/>
                <a:latin typeface="BellMT"/>
              </a:rPr>
              <a:t> de </a:t>
            </a:r>
            <a:r>
              <a:rPr lang="it-IT" sz="2000" dirty="0" err="1">
                <a:effectLst/>
                <a:latin typeface="BellMT"/>
              </a:rPr>
              <a:t>pares</a:t>
            </a:r>
            <a:r>
              <a:rPr lang="it-IT" sz="2000" dirty="0">
                <a:effectLst/>
                <a:latin typeface="BellMT"/>
              </a:rPr>
              <a:t> presente en </a:t>
            </a:r>
            <a:r>
              <a:rPr lang="it-IT" sz="2000" dirty="0" err="1">
                <a:effectLst/>
                <a:latin typeface="BellMT"/>
              </a:rPr>
              <a:t>prestigiosas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publicaciones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refuerza</a:t>
            </a:r>
            <a:r>
              <a:rPr lang="it-IT" sz="2000" dirty="0">
                <a:effectLst/>
                <a:latin typeface="BellMT"/>
              </a:rPr>
              <a:t> esta </a:t>
            </a:r>
            <a:r>
              <a:rPr lang="it-IT" sz="2000" dirty="0" err="1">
                <a:effectLst/>
                <a:latin typeface="BellMT"/>
              </a:rPr>
              <a:t>estructura</a:t>
            </a:r>
            <a:r>
              <a:rPr lang="it-IT" sz="2000" dirty="0">
                <a:effectLst/>
                <a:latin typeface="BellMT"/>
              </a:rPr>
              <a:t>. </a:t>
            </a:r>
            <a:r>
              <a:rPr lang="it-IT" sz="2000" dirty="0" err="1">
                <a:effectLst/>
                <a:latin typeface="BellMT"/>
              </a:rPr>
              <a:t>Asi</a:t>
            </a:r>
            <a:r>
              <a:rPr lang="it-IT" sz="2000" dirty="0">
                <a:effectLst/>
                <a:latin typeface="BellMT"/>
              </a:rPr>
              <a:t>́, </a:t>
            </a:r>
            <a:r>
              <a:rPr lang="it-IT" sz="2000" dirty="0" err="1">
                <a:effectLst/>
                <a:latin typeface="BellMT"/>
              </a:rPr>
              <a:t>el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conocimiento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producido</a:t>
            </a:r>
            <a:r>
              <a:rPr lang="it-IT" sz="2000" dirty="0">
                <a:effectLst/>
                <a:latin typeface="BellMT"/>
              </a:rPr>
              <a:t> en la periferia, sin importar lo significativo y </a:t>
            </a:r>
            <a:r>
              <a:rPr lang="it-IT" sz="2000" dirty="0" err="1">
                <a:effectLst/>
                <a:latin typeface="BellMT"/>
              </a:rPr>
              <a:t>valioso</a:t>
            </a:r>
            <a:r>
              <a:rPr lang="it-IT" sz="2000" dirty="0">
                <a:effectLst/>
                <a:latin typeface="BellMT"/>
              </a:rPr>
              <a:t>, está </a:t>
            </a:r>
            <a:r>
              <a:rPr lang="it-IT" sz="2000" dirty="0" err="1">
                <a:effectLst/>
                <a:latin typeface="BellMT"/>
              </a:rPr>
              <a:t>destinado</a:t>
            </a:r>
            <a:r>
              <a:rPr lang="it-IT" sz="2000" dirty="0">
                <a:effectLst/>
                <a:latin typeface="BellMT"/>
              </a:rPr>
              <a:t> a </a:t>
            </a:r>
            <a:r>
              <a:rPr lang="it-IT" sz="2000" dirty="0" err="1">
                <a:effectLst/>
                <a:latin typeface="BellMT"/>
              </a:rPr>
              <a:t>permanecer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oculto</a:t>
            </a:r>
            <a:r>
              <a:rPr lang="it-IT" sz="2000" dirty="0">
                <a:effectLst/>
                <a:latin typeface="BellMT"/>
              </a:rPr>
              <a:t> en lo </a:t>
            </a:r>
            <a:r>
              <a:rPr lang="it-IT" sz="2000" dirty="0" err="1">
                <a:effectLst/>
                <a:latin typeface="BellMT"/>
              </a:rPr>
              <a:t>local</a:t>
            </a:r>
            <a:r>
              <a:rPr lang="it-IT" sz="2000" dirty="0">
                <a:effectLst/>
                <a:latin typeface="BellMT"/>
              </a:rPr>
              <a:t> a </a:t>
            </a:r>
            <a:r>
              <a:rPr lang="it-IT" sz="2000" dirty="0" err="1">
                <a:effectLst/>
                <a:latin typeface="BellMT"/>
              </a:rPr>
              <a:t>menos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que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satisfaga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los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estándares</a:t>
            </a:r>
            <a:r>
              <a:rPr lang="it-IT" sz="2000" dirty="0">
                <a:effectLst/>
                <a:latin typeface="BellMT"/>
              </a:rPr>
              <a:t> y </a:t>
            </a:r>
            <a:r>
              <a:rPr lang="it-IT" sz="2000" dirty="0" err="1">
                <a:effectLst/>
                <a:latin typeface="BellMT"/>
              </a:rPr>
              <a:t>las</a:t>
            </a:r>
            <a:r>
              <a:rPr lang="it-IT" sz="2000" dirty="0">
                <a:effectLst/>
                <a:latin typeface="BellMT"/>
              </a:rPr>
              <a:t> </a:t>
            </a:r>
            <a:r>
              <a:rPr lang="it-IT" sz="2000" dirty="0" err="1">
                <a:effectLst/>
                <a:latin typeface="BellMT"/>
              </a:rPr>
              <a:t>expecta</a:t>
            </a:r>
            <a:r>
              <a:rPr lang="it-IT" sz="2000" dirty="0">
                <a:effectLst/>
                <a:latin typeface="BellMT"/>
              </a:rPr>
              <a:t>- </a:t>
            </a:r>
            <a:r>
              <a:rPr lang="it-IT" sz="2000" dirty="0" err="1">
                <a:effectLst/>
                <a:latin typeface="BellMT"/>
              </a:rPr>
              <a:t>tivas</a:t>
            </a:r>
            <a:r>
              <a:rPr lang="it-IT" sz="2000" dirty="0">
                <a:effectLst/>
                <a:latin typeface="BellMT"/>
              </a:rPr>
              <a:t> del centro (</a:t>
            </a:r>
            <a:r>
              <a:rPr lang="it-IT" sz="2000" dirty="0" err="1">
                <a:effectLst/>
                <a:latin typeface="BellMT"/>
              </a:rPr>
              <a:t>Kuwayama</a:t>
            </a:r>
            <a:r>
              <a:rPr lang="it-IT" sz="2000" dirty="0">
                <a:effectLst/>
                <a:latin typeface="BellMT"/>
              </a:rPr>
              <a:t> 2004: 9-10). </a:t>
            </a:r>
            <a:endParaRPr lang="it-IT" sz="2000" dirty="0"/>
          </a:p>
          <a:p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40FC84-1703-BC81-70CD-642C5B53F1B9}"/>
              </a:ext>
            </a:extLst>
          </p:cNvPr>
          <p:cNvSpPr txBox="1"/>
          <p:nvPr/>
        </p:nvSpPr>
        <p:spPr>
          <a:xfrm>
            <a:off x="277178" y="6096001"/>
            <a:ext cx="610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FFD2CD-79DC-FC58-7D57-62C5DC3061D2}"/>
              </a:ext>
            </a:extLst>
          </p:cNvPr>
          <p:cNvSpPr txBox="1"/>
          <p:nvPr/>
        </p:nvSpPr>
        <p:spPr>
          <a:xfrm>
            <a:off x="277178" y="6465333"/>
            <a:ext cx="6109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822FCE-B505-C838-1B59-E7F2B2E69ECE}"/>
              </a:ext>
            </a:extLst>
          </p:cNvPr>
          <p:cNvSpPr txBox="1"/>
          <p:nvPr/>
        </p:nvSpPr>
        <p:spPr>
          <a:xfrm>
            <a:off x="527792" y="802243"/>
            <a:ext cx="61093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Colonialidad</a:t>
            </a:r>
            <a:r>
              <a:rPr lang="it-IT" sz="24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it-IT" sz="24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saber</a:t>
            </a:r>
            <a:r>
              <a:rPr lang="it-IT" sz="24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del </a:t>
            </a:r>
            <a:r>
              <a:rPr lang="it-IT" sz="24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conocimiento</a:t>
            </a:r>
            <a:endParaRPr lang="it-IT" sz="24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E887BBF-387B-D4AD-FD7D-A7F5D7D62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66" y="0"/>
            <a:ext cx="4058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1954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1" descr="Schermata 2021-11-18 alle 13.50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72" y="2385106"/>
            <a:ext cx="7772127" cy="3721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854" y="1643678"/>
            <a:ext cx="346119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it-IT" sz="2000" dirty="0"/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Centro/periferia la produzione di élite accademiche 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Le relazioni di potere tra le scuole antropologiche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Le barriere linguistiche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La </a:t>
            </a:r>
            <a:r>
              <a:rPr lang="it-IT" sz="2000" b="1" dirty="0"/>
              <a:t>geopolitica della conoscenza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La </a:t>
            </a:r>
            <a:r>
              <a:rPr lang="it-IT" sz="2000" i="1" dirty="0" err="1"/>
              <a:t>diversalità</a:t>
            </a:r>
            <a:r>
              <a:rPr lang="it-IT" sz="2000" dirty="0"/>
              <a:t> la tensione costruttiva della eterogeneità, </a:t>
            </a:r>
            <a:r>
              <a:rPr lang="it-IT" sz="2000" dirty="0" err="1"/>
              <a:t>pluralizzazione</a:t>
            </a:r>
            <a:r>
              <a:rPr lang="it-IT" sz="2000" dirty="0"/>
              <a:t> delle visioni</a:t>
            </a:r>
            <a:endParaRPr lang="it-IT" sz="2000" i="1" dirty="0"/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FFFBE8-56A7-71AB-D679-1AFA377C214A}"/>
              </a:ext>
            </a:extLst>
          </p:cNvPr>
          <p:cNvSpPr txBox="1"/>
          <p:nvPr/>
        </p:nvSpPr>
        <p:spPr>
          <a:xfrm>
            <a:off x="3291840" y="1090372"/>
            <a:ext cx="79124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_tradnl" sz="1800" b="1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Arguedas puso en evidencia que el capitalismo derivaba su poder de la voluntad de las epistemologías modernas de reemplazar ontologías no occidentales por formas modernas de </a:t>
            </a:r>
            <a:r>
              <a:rPr lang="es-ES_tradnl" sz="1800" b="1" i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conciencia (de </a:t>
            </a:r>
            <a:r>
              <a:rPr lang="es-ES_tradnl" b="1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_tradnl" sz="1800" b="1" i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ES_tradnl" sz="1800" b="1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Cadena 2008)</a:t>
            </a:r>
            <a:r>
              <a:rPr lang="es-ES_tradnl" sz="180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i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96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LA.potm</Template>
  <TotalTime>9924</TotalTime>
  <Words>746</Words>
  <Application>Microsoft Macintosh PowerPoint</Application>
  <PresentationFormat>Widescreen</PresentationFormat>
  <Paragraphs>55</Paragraphs>
  <Slides>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8" baseType="lpstr">
      <vt:lpstr>6672f01</vt:lpstr>
      <vt:lpstr>Arial</vt:lpstr>
      <vt:lpstr>Bell MT</vt:lpstr>
      <vt:lpstr>BellMT</vt:lpstr>
      <vt:lpstr>Calibri</vt:lpstr>
      <vt:lpstr>Calibri Light</vt:lpstr>
      <vt:lpstr>Cambria</vt:lpstr>
      <vt:lpstr>Garamond</vt:lpstr>
      <vt:lpstr>Tahoma</vt:lpstr>
      <vt:lpstr>Template LA</vt:lpstr>
      <vt:lpstr>Decolonialidad  e Saberes Perifericos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114</cp:revision>
  <dcterms:created xsi:type="dcterms:W3CDTF">2019-05-28T15:53:33Z</dcterms:created>
  <dcterms:modified xsi:type="dcterms:W3CDTF">2025-10-22T09:42:50Z</dcterms:modified>
</cp:coreProperties>
</file>