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2" r:id="rId4"/>
    <p:sldId id="256" r:id="rId5"/>
    <p:sldId id="257" r:id="rId6"/>
    <p:sldId id="258" r:id="rId7"/>
    <p:sldId id="259" r:id="rId8"/>
    <p:sldId id="260" r:id="rId9"/>
    <p:sldId id="266" r:id="rId10"/>
    <p:sldId id="26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73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638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22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49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84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25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69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69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90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47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B49C-908C-4707-8808-24464A47D9F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2DFC8-497A-4E7B-AA44-C56F6314C1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2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4229326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Toyotismo</a:t>
            </a:r>
            <a:r>
              <a:rPr lang="it-IT" dirty="0"/>
              <a:t> e professionalità dei lavoratori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DUE INTERPRETAZIONI sulle conseguenze per le mansioni:</a:t>
            </a:r>
          </a:p>
          <a:p>
            <a:pPr marL="0" indent="0">
              <a:buNone/>
            </a:pPr>
            <a:r>
              <a:rPr lang="it-IT" dirty="0"/>
              <a:t>1. Recupero di professionalità per i lavoratori, mansioni più ricche</a:t>
            </a:r>
          </a:p>
          <a:p>
            <a:pPr marL="0" indent="0">
              <a:buNone/>
            </a:pPr>
            <a:r>
              <a:rPr lang="it-IT" dirty="0"/>
              <a:t>2. Stress da prestazione e «computer-</a:t>
            </a:r>
            <a:r>
              <a:rPr lang="it-IT" dirty="0" err="1"/>
              <a:t>aided</a:t>
            </a:r>
            <a:r>
              <a:rPr lang="it-IT" dirty="0"/>
              <a:t> neo </a:t>
            </a:r>
            <a:r>
              <a:rPr lang="it-IT" dirty="0" err="1"/>
              <a:t>taylorism</a:t>
            </a:r>
            <a:r>
              <a:rPr lang="it-IT" dirty="0"/>
              <a:t>»  </a:t>
            </a:r>
          </a:p>
          <a:p>
            <a:endParaRPr lang="it-IT" dirty="0"/>
          </a:p>
          <a:p>
            <a:r>
              <a:rPr lang="it-IT" dirty="0"/>
              <a:t>UNA OSSERVAZIONE COMUNE</a:t>
            </a:r>
          </a:p>
          <a:p>
            <a:pPr marL="0" indent="0">
              <a:buNone/>
            </a:pPr>
            <a:r>
              <a:rPr lang="it-IT" dirty="0"/>
              <a:t>Con la crescente digitalizzazione si verifica una segmentazione nel mercato del lavoro tra coloro che possiedono competenze per interagire con le nuove tecnologie e coloro che non le posseggono e soro relegati a lavori esecutivi privi </a:t>
            </a:r>
            <a:r>
              <a:rPr lang="it-IT"/>
              <a:t>di professionalità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259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F15333-DC1D-BC48-B4E1-F721EE98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           </a:t>
            </a:r>
            <a:r>
              <a:rPr lang="it-IT" sz="6700" dirty="0"/>
              <a:t>L’organizzazione del lavoro </a:t>
            </a:r>
            <a:br>
              <a:rPr lang="it-IT" sz="6700" dirty="0"/>
            </a:br>
            <a:r>
              <a:rPr lang="it-IT" sz="6700" dirty="0"/>
              <a:t>        nelle rivoluzioni industriali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030378D-C777-B742-932B-92062276B2B1}"/>
              </a:ext>
            </a:extLst>
          </p:cNvPr>
          <p:cNvSpPr txBox="1"/>
          <p:nvPr/>
        </p:nvSpPr>
        <p:spPr>
          <a:xfrm>
            <a:off x="4071258" y="4495800"/>
            <a:ext cx="459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E9CF578-D60F-7F4F-8195-9C57E19508CC}"/>
              </a:ext>
            </a:extLst>
          </p:cNvPr>
          <p:cNvSpPr txBox="1"/>
          <p:nvPr/>
        </p:nvSpPr>
        <p:spPr>
          <a:xfrm>
            <a:off x="4582560" y="5384800"/>
            <a:ext cx="2156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  Stefano </a:t>
            </a:r>
            <a:r>
              <a:rPr lang="it-IT" dirty="0"/>
              <a:t>Musso</a:t>
            </a:r>
          </a:p>
        </p:txBody>
      </p:sp>
    </p:spTree>
    <p:extLst>
      <p:ext uri="{BB962C8B-B14F-4D97-AF65-F5344CB8AC3E}">
        <p14:creationId xmlns:p14="http://schemas.microsoft.com/office/powerpoint/2010/main" val="298993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3C7DB4-9CA2-BC43-8674-B3030119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L’operaio di mestiere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8F51C-C927-B641-ADCD-B09AF5B03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Nella prima industrializzazione resta importante la professionalità tradizionale di stampo artigiano</a:t>
            </a:r>
          </a:p>
          <a:p>
            <a:r>
              <a:rPr lang="it-IT" dirty="0"/>
              <a:t>Gli operai professionali sono chiamati operai di mestiere</a:t>
            </a:r>
          </a:p>
          <a:p>
            <a:r>
              <a:rPr lang="it-IT" dirty="0"/>
              <a:t>I capi operai sono reclutati tra gli operai di mestiere. La gerarchia tecnica intermedia ha dimensione limitata</a:t>
            </a:r>
          </a:p>
          <a:p>
            <a:r>
              <a:rPr lang="it-IT" dirty="0"/>
              <a:t>Gli operai di mestiere svolgono mansioni complesse apprese con lungo apprendistato</a:t>
            </a:r>
          </a:p>
          <a:p>
            <a:r>
              <a:rPr lang="it-IT" dirty="0"/>
              <a:t>Gli operai di mestiere sono difficilmente controllabili quanto al metodo e al tempo di lavoro </a:t>
            </a:r>
          </a:p>
        </p:txBody>
      </p:sp>
    </p:spTree>
    <p:extLst>
      <p:ext uri="{BB962C8B-B14F-4D97-AF65-F5344CB8AC3E}">
        <p14:creationId xmlns:p14="http://schemas.microsoft.com/office/powerpoint/2010/main" val="45126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1439"/>
          </a:xfrm>
        </p:spPr>
        <p:txBody>
          <a:bodyPr/>
          <a:lstStyle/>
          <a:p>
            <a:r>
              <a:rPr lang="it-IT" dirty="0"/>
              <a:t>TAYLORISMO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183802"/>
            <a:ext cx="9144000" cy="3496236"/>
          </a:xfrm>
        </p:spPr>
        <p:txBody>
          <a:bodyPr>
            <a:normAutofit fontScale="92500" lnSpcReduction="10000"/>
          </a:bodyPr>
          <a:lstStyle/>
          <a:p>
            <a:pPr algn="l"/>
            <a:endParaRPr lang="it-IT" sz="1600" dirty="0"/>
          </a:p>
          <a:p>
            <a:pPr algn="l"/>
            <a:r>
              <a:rPr lang="it-IT" dirty="0"/>
              <a:t>F.W. Taylor intende sottrarre autonomia agli operai di mestiere attraverso lo studio delle mansioni attuato da uffici tecnici, per realizzare una </a:t>
            </a:r>
          </a:p>
          <a:p>
            <a:pPr algn="l"/>
            <a:endParaRPr lang="it-IT" dirty="0"/>
          </a:p>
          <a:p>
            <a:pPr algn="l"/>
            <a:r>
              <a:rPr lang="it-IT" dirty="0"/>
              <a:t>ORGANIZZAZIONE SCIENTIFICA DEL LAVORO  </a:t>
            </a:r>
          </a:p>
          <a:p>
            <a:pPr algn="l"/>
            <a:r>
              <a:rPr lang="it-IT" sz="1600" dirty="0"/>
              <a:t>ANALISI TEMPI E METODI</a:t>
            </a:r>
          </a:p>
          <a:p>
            <a:pPr algn="l"/>
            <a:r>
              <a:rPr lang="it-IT" sz="1600" dirty="0"/>
              <a:t>INDIVIDUAZIONE DELLA «ONE BEST WAY»</a:t>
            </a:r>
          </a:p>
          <a:p>
            <a:pPr algn="l"/>
            <a:r>
              <a:rPr lang="it-IT" sz="1600" dirty="0"/>
              <a:t>COMPITO DEFINITO (IN TERMINI DI METODO E TEMPO) IMPOSTO AGLI OPERAI </a:t>
            </a:r>
          </a:p>
          <a:p>
            <a:pPr algn="l"/>
            <a:r>
              <a:rPr lang="it-IT" sz="1600" dirty="0"/>
              <a:t>SCOMPOSIZIONE DELLE MANSIONI, DA COMPLESSE A SEMPLICI</a:t>
            </a:r>
          </a:p>
          <a:p>
            <a:pPr algn="l"/>
            <a:r>
              <a:rPr lang="it-IT" sz="1600" dirty="0"/>
              <a:t>COTTIMO SCIENTIFICO (CRONOMETRATO)</a:t>
            </a:r>
          </a:p>
        </p:txBody>
      </p:sp>
    </p:spTree>
    <p:extLst>
      <p:ext uri="{BB962C8B-B14F-4D97-AF65-F5344CB8AC3E}">
        <p14:creationId xmlns:p14="http://schemas.microsoft.com/office/powerpoint/2010/main" val="383339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FORDISMO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CATENA DI MONTAGGIO </a:t>
            </a:r>
          </a:p>
          <a:p>
            <a:r>
              <a:rPr lang="it-IT" dirty="0"/>
              <a:t>STANDARDIZZAZIONE</a:t>
            </a:r>
          </a:p>
          <a:p>
            <a:r>
              <a:rPr lang="it-IT" dirty="0"/>
              <a:t>ECONOMIE DI SCALA</a:t>
            </a:r>
          </a:p>
          <a:p>
            <a:r>
              <a:rPr lang="it-IT" dirty="0"/>
              <a:t>NO AL COTTIMO (la catena di montaggio impone il ritmo)</a:t>
            </a:r>
          </a:p>
          <a:p>
            <a:r>
              <a:rPr lang="it-IT" dirty="0"/>
              <a:t>PRODUZIONE DI MASSA</a:t>
            </a:r>
          </a:p>
          <a:p>
            <a:r>
              <a:rPr lang="it-IT" dirty="0"/>
              <a:t>CONSUMO DI MASSA</a:t>
            </a:r>
          </a:p>
          <a:p>
            <a:r>
              <a:rPr lang="it-IT" dirty="0"/>
              <a:t>ALTI SALARI</a:t>
            </a:r>
          </a:p>
        </p:txBody>
      </p:sp>
    </p:spTree>
    <p:extLst>
      <p:ext uri="{BB962C8B-B14F-4D97-AF65-F5344CB8AC3E}">
        <p14:creationId xmlns:p14="http://schemas.microsoft.com/office/powerpoint/2010/main" val="185177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Dall’operaio di mestiere all’ «operaio massa»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 fordismo il lavoro è monotono e ripetitivo</a:t>
            </a:r>
          </a:p>
          <a:p>
            <a:r>
              <a:rPr lang="it-IT" dirty="0"/>
              <a:t>Fenomeni di assenteismo, a volte danneggiamenti</a:t>
            </a:r>
          </a:p>
          <a:p>
            <a:r>
              <a:rPr lang="it-IT" dirty="0"/>
              <a:t>Correggere il sistema </a:t>
            </a:r>
            <a:r>
              <a:rPr lang="it-IT" dirty="0" err="1"/>
              <a:t>taylor</a:t>
            </a:r>
            <a:r>
              <a:rPr lang="it-IT" dirty="0"/>
              <a:t>/fordista attraverso le</a:t>
            </a:r>
          </a:p>
          <a:p>
            <a:pPr marL="0" indent="0">
              <a:buNone/>
            </a:pPr>
            <a:r>
              <a:rPr lang="it-IT" sz="3200" dirty="0"/>
              <a:t>HUMAN RELATIONS:</a:t>
            </a:r>
          </a:p>
          <a:p>
            <a:pPr marL="0" indent="0">
              <a:buNone/>
            </a:pPr>
            <a:r>
              <a:rPr lang="it-IT" sz="3200" dirty="0"/>
              <a:t>Servizi sociali aziendali: dopolavoro (attività ricreative, sportive, culturali)</a:t>
            </a:r>
            <a:r>
              <a:rPr lang="it-IT" dirty="0"/>
              <a:t> , colonie per figli di dipendenti, case vacanza per i dipendenti, mutue aziendali, case per i dipendenti, prestiti, spacci aziendali</a:t>
            </a:r>
          </a:p>
        </p:txBody>
      </p:sp>
    </p:spTree>
    <p:extLst>
      <p:ext uri="{BB962C8B-B14F-4D97-AF65-F5344CB8AC3E}">
        <p14:creationId xmlns:p14="http://schemas.microsoft.com/office/powerpoint/2010/main" val="420125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crisi del Fordismo.  Anni 1970/80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Nei Paesi sviluppati passaggio da mercati in espansione a mercati di sostituzione</a:t>
            </a:r>
          </a:p>
          <a:p>
            <a:r>
              <a:rPr lang="it-IT" dirty="0"/>
              <a:t>Emersione di nuovi competitori internazionali (le «tigri asiatiche»: Singapore, Corea del Sud, Taiwan, Hong Kong)</a:t>
            </a:r>
          </a:p>
          <a:p>
            <a:r>
              <a:rPr lang="it-IT" dirty="0"/>
              <a:t>Rivolta operaia contro un lavoro monotono e ripetitivo (AUTUNNO CALDO 1969)</a:t>
            </a:r>
          </a:p>
          <a:p>
            <a:r>
              <a:rPr lang="it-IT" dirty="0"/>
              <a:t>Necessità per le imprese di ridurre i costi per l’accresciuta concorrenza e di offrire prodotti di qualità</a:t>
            </a:r>
          </a:p>
          <a:p>
            <a:r>
              <a:rPr lang="it-IT" dirty="0"/>
              <a:t>Necessità di offrire prodotti diversificati (al limite personalizzati) per attirare una clientela più esigente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2255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Rimedi alla crisi del Fordismo: il passaggio al </a:t>
            </a:r>
            <a:r>
              <a:rPr lang="it-IT" dirty="0" err="1"/>
              <a:t>Toyotismo</a:t>
            </a:r>
            <a:r>
              <a:rPr lang="it-IT" dirty="0"/>
              <a:t> (produzione snella - </a:t>
            </a:r>
            <a:r>
              <a:rPr lang="it-IT" dirty="0" err="1"/>
              <a:t>lean</a:t>
            </a:r>
            <a:r>
              <a:rPr lang="it-IT" dirty="0"/>
              <a:t> production)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Passaggio dall’automazione rigida del Fordismo all’automazione flessibile (resa possibile dall’utilizzo delle nuove tecnologie informatiche)</a:t>
            </a:r>
          </a:p>
          <a:p>
            <a:r>
              <a:rPr lang="it-IT" dirty="0"/>
              <a:t>Just in time (eliminazione delle scorte)</a:t>
            </a:r>
          </a:p>
          <a:p>
            <a:r>
              <a:rPr lang="it-IT" dirty="0"/>
              <a:t>Produzione non più PUSH ma PULL</a:t>
            </a:r>
          </a:p>
          <a:p>
            <a:r>
              <a:rPr lang="it-IT" dirty="0"/>
              <a:t>Necessità della collaborazione dei lavoratori, che devono prestare attenzione ai «segnali deboli» dell’imminente malfunzionamento delle macchine </a:t>
            </a:r>
          </a:p>
          <a:p>
            <a:r>
              <a:rPr lang="it-IT" dirty="0"/>
              <a:t>La flessibilità della produzione, il perseguimento del «miglioramento continuo», le rapide innovazioni di prodotto accrescono l’importanza della collaborazione dei lavoratori. </a:t>
            </a:r>
          </a:p>
        </p:txBody>
      </p:sp>
    </p:spTree>
    <p:extLst>
      <p:ext uri="{BB962C8B-B14F-4D97-AF65-F5344CB8AC3E}">
        <p14:creationId xmlns:p14="http://schemas.microsoft.com/office/powerpoint/2010/main" val="3373312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CE61D6-9A3A-0341-BD0C-CD7C99F2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TOYOTISMO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826E22-0011-C74C-B758-ED52F3155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Le imprese cercano di coinvolgere i lavoratori nel «miglioramento continuo» attraverso i suggerimenti che vengono dalla pratica di officina </a:t>
            </a:r>
          </a:p>
          <a:p>
            <a:r>
              <a:rPr lang="it-IT" dirty="0"/>
              <a:t>Organizzano il lavoro in team, con rotazione delle mansioni nel team</a:t>
            </a:r>
          </a:p>
          <a:p>
            <a:r>
              <a:rPr lang="it-IT" dirty="0"/>
              <a:t>Riducono i livelli gerarchici e il flusso delle informazioni non va più come nel fordismo solo top-down, ma anche bottom up</a:t>
            </a:r>
          </a:p>
          <a:p>
            <a:r>
              <a:rPr lang="it-IT" dirty="0"/>
              <a:t>Con la produzione flessibile il lavoro non è più </a:t>
            </a:r>
            <a:r>
              <a:rPr lang="it-IT" dirty="0" err="1"/>
              <a:t>pre</a:t>
            </a:r>
            <a:r>
              <a:rPr lang="it-IT" dirty="0"/>
              <a:t>-ordinato come nel </a:t>
            </a:r>
            <a:r>
              <a:rPr lang="it-IT" dirty="0" err="1"/>
              <a:t>taylor</a:t>
            </a:r>
            <a:r>
              <a:rPr lang="it-IT" dirty="0"/>
              <a:t>/fordismo (compito definito), ma conta l’esperienza concreta nella pratica delle lavorazioni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A9B3943-9820-8141-977F-C84F87D1679F}"/>
              </a:ext>
            </a:extLst>
          </p:cNvPr>
          <p:cNvSpPr txBox="1"/>
          <p:nvPr/>
        </p:nvSpPr>
        <p:spPr>
          <a:xfrm>
            <a:off x="11005457" y="28085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938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603</Words>
  <Application>Microsoft Macintosh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           L’organizzazione del lavoro          nelle rivoluzioni industriali</vt:lpstr>
      <vt:lpstr>            L’operaio di mestiere</vt:lpstr>
      <vt:lpstr>TAYLORISMO</vt:lpstr>
      <vt:lpstr>FORDISMO</vt:lpstr>
      <vt:lpstr>Dall’operaio di mestiere all’ «operaio massa»</vt:lpstr>
      <vt:lpstr>La crisi del Fordismo.  Anni 1970/80  </vt:lpstr>
      <vt:lpstr>Rimedi alla crisi del Fordismo: il passaggio al Toyotismo (produzione snella - lean production)</vt:lpstr>
      <vt:lpstr>TOYOTISMO</vt:lpstr>
      <vt:lpstr>Toyotismo e professionalità dei lavoratori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TAYLORISMO</dc:title>
  <dc:creator>Stefano Musso</dc:creator>
  <cp:lastModifiedBy>Microsoft Office User</cp:lastModifiedBy>
  <cp:revision>19</cp:revision>
  <dcterms:created xsi:type="dcterms:W3CDTF">2016-11-17T09:23:04Z</dcterms:created>
  <dcterms:modified xsi:type="dcterms:W3CDTF">2021-02-09T08:14:35Z</dcterms:modified>
</cp:coreProperties>
</file>