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6" d="100"/>
          <a:sy n="86" d="100"/>
        </p:scale>
        <p:origin x="45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delle note</a:t>
            </a:r>
          </a:p>
        </p:txBody>
      </p:sp>
      <p:sp>
        <p:nvSpPr>
          <p:cNvPr id="15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&lt;intestazione&gt;</a:t>
            </a:r>
          </a:p>
        </p:txBody>
      </p:sp>
      <p:sp>
        <p:nvSpPr>
          <p:cNvPr id="15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&lt;data/ora&gt;</a:t>
            </a:r>
          </a:p>
        </p:txBody>
      </p:sp>
      <p:sp>
        <p:nvSpPr>
          <p:cNvPr id="15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&lt;piè di pagina&gt;</a:t>
            </a:r>
          </a:p>
        </p:txBody>
      </p:sp>
      <p:sp>
        <p:nvSpPr>
          <p:cNvPr id="16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D5016F29-40F2-4CC3-922C-8BEB21129385}" type="slidenum"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‹N›</a:t>
            </a:fld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4" name="CustomShape 2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9" name="Immagine 38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0" name="Immagine 39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8" name="Immagine 77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9" name="Immagine 78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8" name="Immagine 117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9" name="Immagine 118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4" name="Immagine 153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55" name="Immagine 154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 hidden="1"/>
          <p:cNvSpPr/>
          <p:nvPr/>
        </p:nvSpPr>
        <p:spPr>
          <a:xfrm>
            <a:off x="3240" y="6400800"/>
            <a:ext cx="12187800" cy="4561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2" hidden="1"/>
          <p:cNvSpPr/>
          <p:nvPr/>
        </p:nvSpPr>
        <p:spPr>
          <a:xfrm>
            <a:off x="0" y="6334200"/>
            <a:ext cx="12187800" cy="6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Line 3"/>
          <p:cNvSpPr/>
          <p:nvPr/>
        </p:nvSpPr>
        <p:spPr>
          <a:xfrm>
            <a:off x="1193400" y="1737720"/>
            <a:ext cx="9966960" cy="360"/>
          </a:xfrm>
          <a:prstGeom prst="line">
            <a:avLst/>
          </a:prstGeom>
          <a:ln w="648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3240" y="6400800"/>
            <a:ext cx="12187800" cy="4561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6334200"/>
            <a:ext cx="12187800" cy="6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 testo del titolo</a:t>
            </a:r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Secondo livello struttura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Terzo livello struttura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Quarto livello struttura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livello struttura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Sesto livello struttura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3240" y="6400800"/>
            <a:ext cx="12187800" cy="4561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0" y="6334200"/>
            <a:ext cx="12187800" cy="6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Line 3"/>
          <p:cNvSpPr/>
          <p:nvPr/>
        </p:nvSpPr>
        <p:spPr>
          <a:xfrm>
            <a:off x="1193400" y="1737720"/>
            <a:ext cx="9966960" cy="360"/>
          </a:xfrm>
          <a:prstGeom prst="line">
            <a:avLst/>
          </a:prstGeom>
          <a:ln w="648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 testo del titolo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Secondo livello struttura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Terzo livello struttura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Quarto livello struttura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livello struttura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Sesto livello struttura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3240" y="6400800"/>
            <a:ext cx="12187800" cy="4561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1" name="CustomShape 2"/>
          <p:cNvSpPr/>
          <p:nvPr/>
        </p:nvSpPr>
        <p:spPr>
          <a:xfrm>
            <a:off x="0" y="6334200"/>
            <a:ext cx="12187800" cy="6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2" name="Line 3"/>
          <p:cNvSpPr/>
          <p:nvPr/>
        </p:nvSpPr>
        <p:spPr>
          <a:xfrm>
            <a:off x="1193400" y="1737720"/>
            <a:ext cx="9966960" cy="360"/>
          </a:xfrm>
          <a:prstGeom prst="line">
            <a:avLst/>
          </a:prstGeom>
          <a:ln w="648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>
              <a:lnSpc>
                <a:spcPct val="90000"/>
              </a:lnSpc>
            </a:pPr>
            <a:r>
              <a:rPr lang="it-IT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 testo del titolo</a:t>
            </a:r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lnSpc>
                <a:spcPct val="9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 testo della struttura</a:t>
            </a:r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864000" lvl="1" indent="-324000">
              <a:lnSpc>
                <a:spcPct val="90000"/>
              </a:lnSpc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Secondo livello struttura</a:t>
            </a:r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1296000" lvl="2" indent="-288000">
              <a:lnSpc>
                <a:spcPct val="9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Terzo livello struttura</a:t>
            </a:r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1728000" lvl="3" indent="-216000">
              <a:lnSpc>
                <a:spcPct val="90000"/>
              </a:lnSpc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Quarto livello struttura</a:t>
            </a:r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0" lvl="4" indent="-216000">
              <a:lnSpc>
                <a:spcPct val="9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livello struttura</a:t>
            </a:r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592000" lvl="5" indent="-216000">
              <a:lnSpc>
                <a:spcPct val="9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Sesto livello struttura</a:t>
            </a:r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3024000" lvl="6" indent="-216000">
              <a:lnSpc>
                <a:spcPct val="9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Settimo livello struttura</a:t>
            </a:r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lnSpc>
                <a:spcPct val="9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 testo della struttura</a:t>
            </a:r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864000" lvl="1" indent="-324000">
              <a:lnSpc>
                <a:spcPct val="90000"/>
              </a:lnSpc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Secondo livello struttura</a:t>
            </a:r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1296000" lvl="2" indent="-288000">
              <a:lnSpc>
                <a:spcPct val="9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Terzo livello struttura</a:t>
            </a:r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1728000" lvl="3" indent="-216000">
              <a:lnSpc>
                <a:spcPct val="90000"/>
              </a:lnSpc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Quarto livello struttura</a:t>
            </a:r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0" lvl="4" indent="-216000">
              <a:lnSpc>
                <a:spcPct val="9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livello struttura</a:t>
            </a:r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592000" lvl="5" indent="-216000">
              <a:lnSpc>
                <a:spcPct val="9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Sesto livello struttura</a:t>
            </a:r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3024000" lvl="6" indent="-216000">
              <a:lnSpc>
                <a:spcPct val="9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Settimo livello struttura</a:t>
            </a:r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 testo del titolo</a:t>
            </a: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Secondo livello struttura</a:t>
            </a:r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Terzo livello struttura</a:t>
            </a:r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Quarto livello struttura</a:t>
            </a:r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livello struttura</a:t>
            </a:r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Sesto livello struttura</a:t>
            </a:r>
          </a:p>
          <a:p>
            <a:pPr marL="3024000" lvl="6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0" y="1724040"/>
            <a:ext cx="12191040" cy="179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4000" b="1" strike="noStrike" spc="-43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Psicologia Sociale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84560" algn="ctr">
              <a:lnSpc>
                <a:spcPct val="10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CustomShape 2"/>
          <p:cNvSpPr/>
          <p:nvPr/>
        </p:nvSpPr>
        <p:spPr>
          <a:xfrm>
            <a:off x="0" y="5410080"/>
            <a:ext cx="12191040" cy="79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/>
          <a:lstStyle/>
          <a:p>
            <a:pPr marL="91440" indent="-90360" algn="ctr">
              <a:lnSpc>
                <a:spcPct val="100000"/>
              </a:lnSpc>
            </a:pPr>
            <a:r>
              <a:rPr lang="it-IT" sz="20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entury Gothic (Corpo)"/>
                <a:ea typeface="DejaVu Sans"/>
              </a:rPr>
              <a:t>La comunicazione persuasiva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3" name="Picture 3"/>
          <p:cNvPicPr/>
          <p:nvPr/>
        </p:nvPicPr>
        <p:blipFill>
          <a:blip r:embed="rId3"/>
          <a:stretch/>
        </p:blipFill>
        <p:spPr>
          <a:xfrm>
            <a:off x="2817720" y="260280"/>
            <a:ext cx="684720" cy="683280"/>
          </a:xfrm>
          <a:prstGeom prst="rect">
            <a:avLst/>
          </a:prstGeom>
          <a:ln>
            <a:noFill/>
          </a:ln>
        </p:spPr>
      </p:pic>
      <p:sp>
        <p:nvSpPr>
          <p:cNvPr id="164" name="CustomShape 3"/>
          <p:cNvSpPr/>
          <p:nvPr/>
        </p:nvSpPr>
        <p:spPr>
          <a:xfrm>
            <a:off x="1908000" y="988920"/>
            <a:ext cx="8641440" cy="130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Università degli Studi di Torino			Dipartimento di Culture, Politica e Società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24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Corso di laurea triennale in Servizio Sociale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24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 Classe L-39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5" name="Picture 7"/>
          <p:cNvPicPr/>
          <p:nvPr/>
        </p:nvPicPr>
        <p:blipFill>
          <a:blip r:embed="rId4"/>
          <a:stretch/>
        </p:blipFill>
        <p:spPr>
          <a:xfrm>
            <a:off x="8112240" y="316080"/>
            <a:ext cx="646560" cy="627480"/>
          </a:xfrm>
          <a:prstGeom prst="rect">
            <a:avLst/>
          </a:prstGeom>
          <a:ln>
            <a:noFill/>
          </a:ln>
        </p:spPr>
      </p:pic>
      <p:sp>
        <p:nvSpPr>
          <p:cNvPr id="166" name="CustomShape 4"/>
          <p:cNvSpPr/>
          <p:nvPr/>
        </p:nvSpPr>
        <p:spPr>
          <a:xfrm>
            <a:off x="5321520" y="5863680"/>
            <a:ext cx="1292760" cy="3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A.A. 2020/21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7" name="Picture 11"/>
          <p:cNvPicPr/>
          <p:nvPr/>
        </p:nvPicPr>
        <p:blipFill>
          <a:blip r:embed="rId5"/>
          <a:stretch/>
        </p:blipFill>
        <p:spPr>
          <a:xfrm>
            <a:off x="3863880" y="3168720"/>
            <a:ext cx="5013720" cy="2230920"/>
          </a:xfrm>
          <a:prstGeom prst="rect">
            <a:avLst/>
          </a:prstGeom>
          <a:ln>
            <a:noFill/>
          </a:ln>
        </p:spPr>
      </p:pic>
      <p:sp>
        <p:nvSpPr>
          <p:cNvPr id="168" name="CustomShape 5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9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Psicologia sociale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85000"/>
              </a:lnSpc>
            </a:pPr>
            <a:r>
              <a:rPr lang="it-IT" sz="4800" b="0" strike="noStrike" spc="-43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Modello Hovland – Yale 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5256000" y="1845720"/>
            <a:ext cx="6042600" cy="402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/>
          <a:lstStyle/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Gruppo di scienziati interessati alla comunicazione.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 particolare COMUNICAZIONE PERSUASIVA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→ cambio degli atteggiamenti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nasce come psicologo “cognitivo”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Dal 1941-1945  si occupa come civile di psicologia militare → effetto della formazione della comunicazione sulle truppe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Al termine della guerra, costituisce YALE Group sulla comunicazione persuasiva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9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Psicologia sociale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2" name="Immagine 171"/>
          <p:cNvPicPr/>
          <p:nvPr/>
        </p:nvPicPr>
        <p:blipFill>
          <a:blip r:embed="rId2"/>
          <a:stretch/>
        </p:blipFill>
        <p:spPr>
          <a:xfrm>
            <a:off x="1656000" y="2419920"/>
            <a:ext cx="1847520" cy="2476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85000"/>
              </a:lnSpc>
            </a:pPr>
            <a:r>
              <a:rPr lang="it-IT" sz="4800" b="0" strike="noStrike" spc="-43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Perché cambiare gli atteggiamenti? 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5256000" y="1845720"/>
            <a:ext cx="6042600" cy="402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/>
          <a:lstStyle/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E’ possibile ottenere un cambiamento dei comportamento (ad esempio : riciclare, mangiare sano)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Cambiando gli atteggiamenti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(anche se la relazione tra atteggiamenti e comportamenti si e’ rivelata molto più complessa)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5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9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Psicologia sociale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6" name="Immagine 175"/>
          <p:cNvPicPr/>
          <p:nvPr/>
        </p:nvPicPr>
        <p:blipFill>
          <a:blip r:embed="rId2"/>
          <a:stretch/>
        </p:blipFill>
        <p:spPr>
          <a:xfrm>
            <a:off x="648000" y="1789560"/>
            <a:ext cx="4282920" cy="4042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85000"/>
              </a:lnSpc>
            </a:pPr>
            <a:r>
              <a:rPr lang="it-IT" sz="4800" b="0" strike="noStrike" spc="-43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Comunicazione persuasiva 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5256000" y="1845720"/>
            <a:ext cx="6042600" cy="402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/>
          <a:lstStyle/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La fonte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Il messaggio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il destinatario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9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Psicologia sociale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85000"/>
              </a:lnSpc>
            </a:pPr>
            <a:r>
              <a:rPr lang="it-IT" sz="4800" b="0" strike="noStrike" spc="-43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La fonte: chi dice (credibilità)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6341400" y="2016000"/>
            <a:ext cx="5322600" cy="331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/>
          <a:lstStyle/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La fonte può avere un effetto sul cambiamento degli atteggiamenti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CREDIBILITÀ: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Dipende dalla qualità della fonte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MA la persuasione da FONTE CREDIBILE tende a perdere efficacia nel tempo (le persone tendono a perdere la connessione tra messaggio e fonte)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CREDIBILITÀ NEI NUOVI MEDIA?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9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Psicologia sociale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83" name="Immagine 182"/>
          <p:cNvPicPr/>
          <p:nvPr/>
        </p:nvPicPr>
        <p:blipFill>
          <a:blip r:embed="rId2"/>
          <a:stretch/>
        </p:blipFill>
        <p:spPr>
          <a:xfrm>
            <a:off x="793080" y="2781360"/>
            <a:ext cx="5254920" cy="2474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85000"/>
              </a:lnSpc>
            </a:pPr>
            <a:r>
              <a:rPr lang="it-IT" sz="4800" b="0" strike="noStrike" spc="-43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La fonte: chi dice (attrattività)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5" name="CustomShape 2"/>
          <p:cNvSpPr/>
          <p:nvPr/>
        </p:nvSpPr>
        <p:spPr>
          <a:xfrm>
            <a:off x="6341400" y="2016000"/>
            <a:ext cx="5322600" cy="331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/>
          <a:lstStyle/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Attrattivita’ puo’ basarsi su diverse variabili: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1. bellezza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2. similitudine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3. fenomeni social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Aspetti legati alla sfera più emotiva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(la comunicazione e’ ritenuta più persuasiva se chi la fa e’ ritenuto privo di interessi personali sulla questione).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9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Psicologia sociale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87" name="Immagine 186"/>
          <p:cNvPicPr/>
          <p:nvPr/>
        </p:nvPicPr>
        <p:blipFill>
          <a:blip r:embed="rId2"/>
          <a:stretch/>
        </p:blipFill>
        <p:spPr>
          <a:xfrm>
            <a:off x="936000" y="2304000"/>
            <a:ext cx="5120280" cy="2808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85000"/>
              </a:lnSpc>
            </a:pPr>
            <a:r>
              <a:rPr lang="it-IT" sz="4800" b="0" strike="noStrike" spc="-43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Razionale vs Emotivo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CustomShape 2"/>
          <p:cNvSpPr/>
          <p:nvPr/>
        </p:nvSpPr>
        <p:spPr>
          <a:xfrm>
            <a:off x="6341400" y="2016000"/>
            <a:ext cx="5322600" cy="331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/>
          <a:lstStyle/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Il pubblico interessato sceglierà le argomentazioni attendibili e razionali.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 un pubblico distratto o non interessato avrà maggior presa una comunicazione emotiva 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0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9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Psicologia sociale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1" name="Immagine 190"/>
          <p:cNvPicPr/>
          <p:nvPr/>
        </p:nvPicPr>
        <p:blipFill>
          <a:blip r:embed="rId2"/>
          <a:stretch/>
        </p:blipFill>
        <p:spPr>
          <a:xfrm>
            <a:off x="1312560" y="2356920"/>
            <a:ext cx="4519440" cy="2467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85000"/>
              </a:lnSpc>
            </a:pPr>
            <a:r>
              <a:rPr lang="it-IT" sz="4800" b="0" strike="noStrike" spc="-43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Pensiero positivo o paura?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3" name="CustomShape 2"/>
          <p:cNvSpPr/>
          <p:nvPr/>
        </p:nvSpPr>
        <p:spPr>
          <a:xfrm>
            <a:off x="6341400" y="2016000"/>
            <a:ext cx="5322600" cy="331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/>
          <a:lstStyle/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4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9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Psicologia sociale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5" name="Immagine 194"/>
          <p:cNvPicPr/>
          <p:nvPr/>
        </p:nvPicPr>
        <p:blipFill>
          <a:blip r:embed="rId2"/>
          <a:stretch/>
        </p:blipFill>
        <p:spPr>
          <a:xfrm>
            <a:off x="2376000" y="1837440"/>
            <a:ext cx="2773800" cy="2050560"/>
          </a:xfrm>
          <a:prstGeom prst="rect">
            <a:avLst/>
          </a:prstGeom>
          <a:ln>
            <a:noFill/>
          </a:ln>
        </p:spPr>
      </p:pic>
      <p:pic>
        <p:nvPicPr>
          <p:cNvPr id="196" name="Immagine 195"/>
          <p:cNvPicPr/>
          <p:nvPr/>
        </p:nvPicPr>
        <p:blipFill>
          <a:blip r:embed="rId3"/>
          <a:stretch/>
        </p:blipFill>
        <p:spPr>
          <a:xfrm>
            <a:off x="2304000" y="4032000"/>
            <a:ext cx="3240000" cy="1854360"/>
          </a:xfrm>
          <a:prstGeom prst="rect">
            <a:avLst/>
          </a:prstGeom>
          <a:ln>
            <a:noFill/>
          </a:ln>
        </p:spPr>
      </p:pic>
      <p:sp>
        <p:nvSpPr>
          <p:cNvPr id="197" name="TextShape 4"/>
          <p:cNvSpPr txBox="1"/>
          <p:nvPr/>
        </p:nvSpPr>
        <p:spPr>
          <a:xfrm>
            <a:off x="5616000" y="2088000"/>
            <a:ext cx="4752000" cy="1520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Good feelings:  possono aumentare la persuasione soprattutto per comportamenti impulsivi e basati su argomenti  che sfruttano il trigger di risposte automatiche senza una grande accettazione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TextShape 5"/>
          <p:cNvSpPr txBox="1"/>
          <p:nvPr/>
        </p:nvSpPr>
        <p:spPr>
          <a:xfrm>
            <a:off x="6048000" y="4176000"/>
            <a:ext cx="5256000" cy="85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 messaggi che sfruttano la paura possono innescare effetti di negazione. Sono più efficaci se affiancano alla paura una possibile soluzione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85000"/>
              </a:lnSpc>
            </a:pPr>
            <a:r>
              <a:rPr lang="it-IT" sz="4800" b="0" strike="noStrike" spc="-43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Il messaggio: diretto o indiretto? 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0" name="CustomShape 2"/>
          <p:cNvSpPr/>
          <p:nvPr/>
        </p:nvSpPr>
        <p:spPr>
          <a:xfrm>
            <a:off x="5256000" y="1845720"/>
            <a:ext cx="6042600" cy="402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/>
          <a:lstStyle/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9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Psicologia sociale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2" name="Immagine 201"/>
          <p:cNvPicPr/>
          <p:nvPr/>
        </p:nvPicPr>
        <p:blipFill>
          <a:blip r:embed="rId2"/>
          <a:stretch/>
        </p:blipFill>
        <p:spPr>
          <a:xfrm>
            <a:off x="1008000" y="1820520"/>
            <a:ext cx="7444440" cy="4515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266</TotalTime>
  <Words>393</Words>
  <Application>Microsoft Office PowerPoint</Application>
  <PresentationFormat>Widescreen</PresentationFormat>
  <Paragraphs>117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4</vt:i4>
      </vt:variant>
      <vt:variant>
        <vt:lpstr>Titoli diapositive</vt:lpstr>
      </vt:variant>
      <vt:variant>
        <vt:i4>9</vt:i4>
      </vt:variant>
    </vt:vector>
  </HeadingPairs>
  <TitlesOfParts>
    <vt:vector size="21" baseType="lpstr">
      <vt:lpstr>Arial</vt:lpstr>
      <vt:lpstr>Calibri</vt:lpstr>
      <vt:lpstr>Calibri Light</vt:lpstr>
      <vt:lpstr>Century Gothic (Corpo)</vt:lpstr>
      <vt:lpstr>DejaVu Sans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Psicologia Sociale</dc:title>
  <dc:subject/>
  <dc:creator>Mosso</dc:creator>
  <dc:description/>
  <cp:lastModifiedBy>Mosso</cp:lastModifiedBy>
  <cp:revision>25</cp:revision>
  <dcterms:created xsi:type="dcterms:W3CDTF">2020-10-08T11:25:16Z</dcterms:created>
  <dcterms:modified xsi:type="dcterms:W3CDTF">2020-10-23T15:08:52Z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26</vt:i4>
  </property>
</Properties>
</file>