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1" r:id="rId4"/>
    <p:sldId id="266" r:id="rId5"/>
    <p:sldId id="284" r:id="rId6"/>
    <p:sldId id="288" r:id="rId7"/>
    <p:sldId id="300" r:id="rId8"/>
    <p:sldId id="263" r:id="rId9"/>
    <p:sldId id="264" r:id="rId10"/>
    <p:sldId id="267" r:id="rId11"/>
    <p:sldId id="299" r:id="rId12"/>
    <p:sldId id="282" r:id="rId13"/>
    <p:sldId id="298" r:id="rId14"/>
    <p:sldId id="283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9" autoAdjust="0"/>
    <p:restoredTop sz="95474" autoAdjust="0"/>
  </p:normalViewPr>
  <p:slideViewPr>
    <p:cSldViewPr snapToGrid="0">
      <p:cViewPr varScale="1">
        <p:scale>
          <a:sx n="107" d="100"/>
          <a:sy n="107" d="100"/>
        </p:scale>
        <p:origin x="184" y="3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842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20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97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1BF37-7A6E-6D9D-5701-91E8B2222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31FFE62-6330-E4FD-DB96-5687B08C4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D9AD107-D6EA-485E-6FA2-06E3E6F4A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D79119-2FC0-C25A-132E-07736491D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411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democraciaglobal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kOe5-UsQ2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467511"/>
            <a:ext cx="12192000" cy="1389506"/>
          </a:xfrm>
        </p:spPr>
        <p:txBody>
          <a:bodyPr>
            <a:normAutofit fontScale="90000"/>
          </a:bodyPr>
          <a:lstStyle/>
          <a:p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Etnia</a:t>
            </a:r>
            <a: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razza</a:t>
            </a:r>
            <a: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genere</a:t>
            </a:r>
            <a:b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categorie</a:t>
            </a:r>
            <a: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politiche</a:t>
            </a:r>
            <a:endParaRPr lang="en-GB" b="1" u="sng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4152501"/>
            <a:ext cx="12182818" cy="1655762"/>
          </a:xfrm>
        </p:spPr>
        <p:txBody>
          <a:bodyPr/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2025/26</a:t>
            </a:r>
          </a:p>
          <a:p>
            <a:endParaRPr lang="it-IT" sz="2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 interculturale</a:t>
            </a:r>
            <a:endParaRPr lang="it-IT" sz="2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6337" y="830241"/>
            <a:ext cx="7610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Politiche dell’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identità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Content Placeholder 3" descr="124738792_31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7" b="8757"/>
          <a:stretch>
            <a:fillRect/>
          </a:stretch>
        </p:blipFill>
        <p:spPr>
          <a:xfrm>
            <a:off x="0" y="2664178"/>
            <a:ext cx="6131845" cy="336358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7E2074-C03E-8D1D-6A08-24215820F8B7}"/>
              </a:ext>
            </a:extLst>
          </p:cNvPr>
          <p:cNvSpPr txBox="1"/>
          <p:nvPr/>
        </p:nvSpPr>
        <p:spPr>
          <a:xfrm>
            <a:off x="6460461" y="1694296"/>
            <a:ext cx="55634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La cultura è politica perché i significati sono costitutivi di processi che, implicitamente o esplicitamente, cercano di ridefinire il potere sociale. Cioè, </a:t>
            </a:r>
            <a:r>
              <a:rPr lang="it-IT" sz="2400" b="1" i="1" dirty="0"/>
              <a:t>quando i movimenti dispiegano concezioni alternative di donna, natura, razza, economia, democrazia o cittadinanza che sconvolgono i significati culturali dominanti, mettono in atto una politica culturale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377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A6AF3A4-5089-974E-3A06-D7D4BE6DF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2" y="-68187"/>
            <a:ext cx="4525107" cy="697620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11D6D27-BAB5-E7BF-E84C-B2E6609B8B27}"/>
              </a:ext>
            </a:extLst>
          </p:cNvPr>
          <p:cNvSpPr txBox="1"/>
          <p:nvPr/>
        </p:nvSpPr>
        <p:spPr>
          <a:xfrm>
            <a:off x="481914" y="93988"/>
            <a:ext cx="50994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/>
          </a:p>
          <a:p>
            <a:r>
              <a:rPr lang="it-IT" sz="2400" dirty="0"/>
              <a:t>La politica culturale come processo messo in atto quando gruppi di attori sociali plasmati da, e incarnanti, diversi significati e pratiche culturali entrano in conflitto tra loro</a:t>
            </a:r>
          </a:p>
          <a:p>
            <a:endParaRPr lang="it-IT" sz="2400" dirty="0"/>
          </a:p>
          <a:p>
            <a:r>
              <a:rPr lang="it-IT" sz="2400" dirty="0"/>
              <a:t>Politiche/Richieste di riconoscimento</a:t>
            </a:r>
          </a:p>
          <a:p>
            <a:r>
              <a:rPr lang="it-IT" sz="2400" dirty="0"/>
              <a:t>Politiche dell’identità/etnicità</a:t>
            </a:r>
          </a:p>
          <a:p>
            <a:endParaRPr lang="it-IT" sz="2400" dirty="0"/>
          </a:p>
          <a:p>
            <a:r>
              <a:rPr lang="it-IT" sz="2400" i="1" dirty="0"/>
              <a:t>Analisi intersezionale dei movimenti sociali…</a:t>
            </a:r>
          </a:p>
        </p:txBody>
      </p:sp>
    </p:spTree>
    <p:extLst>
      <p:ext uri="{BB962C8B-B14F-4D97-AF65-F5344CB8AC3E}">
        <p14:creationId xmlns:p14="http://schemas.microsoft.com/office/powerpoint/2010/main" val="2882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500563" y="4384170"/>
            <a:ext cx="7691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“No hay </a:t>
            </a:r>
            <a:r>
              <a:rPr lang="es-ES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descolonizacion</a:t>
            </a:r>
            <a:r>
              <a:rPr lang="es-ES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 </a:t>
            </a:r>
            <a:r>
              <a:rPr lang="es-ES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despatriarcalizacion</a:t>
            </a:r>
            <a:r>
              <a:rPr lang="es-ES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D19209-8D52-47CA-A69F-FEBC221594CD}"/>
              </a:ext>
            </a:extLst>
          </p:cNvPr>
          <p:cNvSpPr txBox="1">
            <a:spLocks/>
          </p:cNvSpPr>
          <p:nvPr/>
        </p:nvSpPr>
        <p:spPr>
          <a:xfrm>
            <a:off x="347202" y="364505"/>
            <a:ext cx="5426874" cy="55851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 algn="r">
              <a:buClr>
                <a:srgbClr val="C00000"/>
              </a:buClr>
              <a:buNone/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C00000"/>
              </a:buClr>
            </a:pPr>
            <a:r>
              <a:rPr lang="es-ES_tradnl" sz="2400" b="1" dirty="0" err="1"/>
              <a:t>Decolonizzare</a:t>
            </a:r>
            <a:r>
              <a:rPr lang="es-ES_tradnl" sz="2400" dirty="0"/>
              <a:t> </a:t>
            </a:r>
            <a:r>
              <a:rPr lang="es-ES_tradnl" sz="2400" dirty="0" err="1"/>
              <a:t>il</a:t>
            </a:r>
            <a:r>
              <a:rPr lang="es-ES_tradnl" sz="2400" dirty="0"/>
              <a:t> </a:t>
            </a:r>
            <a:r>
              <a:rPr lang="es-ES_tradnl" sz="2400" dirty="0" err="1"/>
              <a:t>discorso</a:t>
            </a:r>
            <a:r>
              <a:rPr lang="es-ES_tradnl" sz="2400" dirty="0"/>
              <a:t> feminista</a:t>
            </a:r>
            <a:endParaRPr lang="it-IT" sz="2400" dirty="0"/>
          </a:p>
          <a:p>
            <a:pPr>
              <a:buClr>
                <a:srgbClr val="C00000"/>
              </a:buClr>
            </a:pPr>
            <a:r>
              <a:rPr lang="it-IT" sz="2400" dirty="0"/>
              <a:t>La </a:t>
            </a:r>
            <a:r>
              <a:rPr lang="it-IT" sz="2400" i="1" dirty="0" err="1"/>
              <a:t>colonialidad</a:t>
            </a:r>
            <a:r>
              <a:rPr lang="it-IT" sz="2400" dirty="0"/>
              <a:t> si basa su costrutti patriarcali ed eterosessuali, la disputa per il controllo eurocentrato e capitalista occulta tutto ciò che non è bianco e maschile.</a:t>
            </a:r>
          </a:p>
          <a:p>
            <a:pPr>
              <a:buClr>
                <a:srgbClr val="C00000"/>
              </a:buClr>
            </a:pPr>
            <a:r>
              <a:rPr lang="it-IT" sz="2400" dirty="0"/>
              <a:t>La </a:t>
            </a:r>
            <a:r>
              <a:rPr lang="it-IT" sz="2400" i="1" dirty="0" err="1"/>
              <a:t>colonialidad</a:t>
            </a:r>
            <a:r>
              <a:rPr lang="it-IT" sz="2400" dirty="0"/>
              <a:t> come l’eurocentrismo naturalizza l’esperienza cognitiva il patriarcato-bianco naturalizza la prospettiva di genere</a:t>
            </a:r>
          </a:p>
          <a:p>
            <a:pPr marL="0" indent="0">
              <a:buClr>
                <a:srgbClr val="C00000"/>
              </a:buClr>
              <a:buNone/>
            </a:pPr>
            <a:endParaRPr lang="it-IT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 descr="Feminismo Comunitari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173" y="0"/>
            <a:ext cx="6498827" cy="329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52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A6AE1B-AF40-6B4A-BF36-73F64C82C3CD}"/>
              </a:ext>
            </a:extLst>
          </p:cNvPr>
          <p:cNvSpPr txBox="1"/>
          <p:nvPr/>
        </p:nvSpPr>
        <p:spPr>
          <a:xfrm>
            <a:off x="321844" y="1961335"/>
            <a:ext cx="610602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dirty="0"/>
              <a:t>“</a:t>
            </a:r>
            <a:r>
              <a:rPr lang="en-US" sz="1800" b="1" i="1" dirty="0"/>
              <a:t>El </a:t>
            </a:r>
            <a:r>
              <a:rPr lang="en-US" sz="1800" b="1" i="1" dirty="0" err="1"/>
              <a:t>nuestro</a:t>
            </a:r>
            <a:r>
              <a:rPr lang="en-US" sz="1800" b="1" i="1" dirty="0"/>
              <a:t> es un </a:t>
            </a:r>
            <a:r>
              <a:rPr lang="en-US" sz="1800" b="1" i="1" dirty="0" err="1"/>
              <a:t>feminismo</a:t>
            </a:r>
            <a:r>
              <a:rPr lang="en-US" sz="1800" b="1" i="1" dirty="0"/>
              <a:t> </a:t>
            </a:r>
            <a:r>
              <a:rPr lang="en-US" sz="1800" b="1" i="1" dirty="0" err="1"/>
              <a:t>útil</a:t>
            </a:r>
            <a:r>
              <a:rPr lang="en-US" sz="1800" b="1" i="1" dirty="0"/>
              <a:t> a la </a:t>
            </a:r>
            <a:r>
              <a:rPr lang="en-US" sz="1800" b="1" i="1" dirty="0" err="1"/>
              <a:t>lucha</a:t>
            </a:r>
            <a:r>
              <a:rPr lang="en-US" sz="1800" b="1" i="1" dirty="0"/>
              <a:t> de </a:t>
            </a:r>
            <a:r>
              <a:rPr lang="en-US" sz="1800" b="1" i="1" dirty="0" err="1"/>
              <a:t>nuestros</a:t>
            </a:r>
            <a:r>
              <a:rPr lang="en-US" sz="1800" b="1" i="1" dirty="0"/>
              <a:t> pueblos</a:t>
            </a:r>
            <a:r>
              <a:rPr lang="en-US" sz="1800" dirty="0"/>
              <a:t>, </a:t>
            </a:r>
            <a:r>
              <a:rPr lang="en-US" sz="1800" dirty="0" err="1"/>
              <a:t>porque</a:t>
            </a:r>
            <a:r>
              <a:rPr lang="en-US" sz="1800" dirty="0"/>
              <a:t> el </a:t>
            </a:r>
            <a:r>
              <a:rPr lang="en-US" sz="1800" dirty="0" err="1"/>
              <a:t>feminismocomunitario</a:t>
            </a:r>
            <a:r>
              <a:rPr lang="en-US" sz="1800" dirty="0"/>
              <a:t> es el </a:t>
            </a:r>
            <a:r>
              <a:rPr lang="en-US" sz="1800" dirty="0" err="1"/>
              <a:t>feminismo</a:t>
            </a:r>
            <a:r>
              <a:rPr lang="en-US" sz="1800" dirty="0"/>
              <a:t> de los pueblos, </a:t>
            </a:r>
            <a:r>
              <a:rPr lang="en-US" sz="1800" dirty="0" err="1"/>
              <a:t>cada</a:t>
            </a:r>
            <a:r>
              <a:rPr lang="en-US" sz="1800" dirty="0"/>
              <a:t> </a:t>
            </a:r>
            <a:r>
              <a:rPr lang="en-US" sz="1800" dirty="0" err="1"/>
              <a:t>vez</a:t>
            </a:r>
            <a:r>
              <a:rPr lang="en-US" sz="1800" dirty="0"/>
              <a:t> es </a:t>
            </a:r>
            <a:r>
              <a:rPr lang="en-US" sz="1800" dirty="0" err="1"/>
              <a:t>más</a:t>
            </a:r>
            <a:r>
              <a:rPr lang="en-US" sz="1800" dirty="0"/>
              <a:t> claro que no </a:t>
            </a:r>
            <a:r>
              <a:rPr lang="en-US" sz="1800" dirty="0" err="1"/>
              <a:t>tenemos</a:t>
            </a:r>
            <a:r>
              <a:rPr lang="en-US" sz="1800" dirty="0"/>
              <a:t> nada que </a:t>
            </a:r>
            <a:r>
              <a:rPr lang="en-US" sz="1800" dirty="0" err="1"/>
              <a:t>ver</a:t>
            </a:r>
            <a:r>
              <a:rPr lang="en-US" sz="1800" dirty="0"/>
              <a:t> con las  </a:t>
            </a:r>
            <a:r>
              <a:rPr lang="en-US" sz="1800" dirty="0" err="1"/>
              <a:t>feministas</a:t>
            </a:r>
            <a:r>
              <a:rPr lang="en-US" sz="1800" dirty="0"/>
              <a:t> </a:t>
            </a:r>
            <a:r>
              <a:rPr lang="en-US" sz="1800" dirty="0" err="1"/>
              <a:t>ni</a:t>
            </a:r>
            <a:r>
              <a:rPr lang="en-US" sz="1800" dirty="0"/>
              <a:t> con los </a:t>
            </a:r>
            <a:r>
              <a:rPr lang="en-US" sz="1800" dirty="0" err="1"/>
              <a:t>colectivos</a:t>
            </a:r>
            <a:r>
              <a:rPr lang="en-US" sz="1800" dirty="0"/>
              <a:t> de </a:t>
            </a:r>
            <a:r>
              <a:rPr lang="en-US" sz="1800" dirty="0" err="1"/>
              <a:t>feministas</a:t>
            </a:r>
            <a:r>
              <a:rPr lang="en-US" sz="1800" dirty="0"/>
              <a:t>, </a:t>
            </a:r>
            <a:r>
              <a:rPr lang="en-US" sz="1800" dirty="0" err="1"/>
              <a:t>tampoco</a:t>
            </a:r>
            <a:r>
              <a:rPr lang="en-US" sz="1800" dirty="0"/>
              <a:t> con </a:t>
            </a:r>
            <a:r>
              <a:rPr lang="en-US" sz="1800" dirty="0" err="1"/>
              <a:t>intelectuales</a:t>
            </a:r>
            <a:r>
              <a:rPr lang="en-US" sz="1800" dirty="0"/>
              <a:t> </a:t>
            </a:r>
            <a:r>
              <a:rPr lang="en-US" sz="1800" dirty="0" err="1"/>
              <a:t>feministas</a:t>
            </a:r>
            <a:r>
              <a:rPr lang="en-US" sz="1800" dirty="0"/>
              <a:t> </a:t>
            </a:r>
            <a:r>
              <a:rPr lang="en-US" sz="1800" dirty="0" err="1"/>
              <a:t>ni</a:t>
            </a:r>
            <a:r>
              <a:rPr lang="en-US" sz="1800" dirty="0"/>
              <a:t> </a:t>
            </a:r>
            <a:r>
              <a:rPr lang="en-US" sz="1800" dirty="0" err="1"/>
              <a:t>académicas</a:t>
            </a:r>
            <a:r>
              <a:rPr lang="en-US" sz="1800" dirty="0"/>
              <a:t> </a:t>
            </a:r>
            <a:r>
              <a:rPr lang="en-US" sz="1800" dirty="0" err="1"/>
              <a:t>feministas</a:t>
            </a:r>
            <a:r>
              <a:rPr lang="en-US" sz="1800" dirty="0"/>
              <a:t> que </a:t>
            </a:r>
            <a:r>
              <a:rPr lang="en-US" sz="1800" dirty="0" err="1"/>
              <a:t>nos</a:t>
            </a:r>
            <a:r>
              <a:rPr lang="en-US" sz="1800" dirty="0"/>
              <a:t> </a:t>
            </a:r>
            <a:r>
              <a:rPr lang="en-US" sz="1800" dirty="0" err="1"/>
              <a:t>bautizan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feministas</a:t>
            </a:r>
            <a:r>
              <a:rPr lang="en-US" sz="1800" dirty="0"/>
              <a:t> </a:t>
            </a:r>
            <a:r>
              <a:rPr lang="en-US" sz="1800" dirty="0" err="1"/>
              <a:t>decoloniales</a:t>
            </a:r>
            <a:r>
              <a:rPr lang="en-US" sz="1800" dirty="0"/>
              <a:t>, </a:t>
            </a:r>
            <a:r>
              <a:rPr lang="en-US" sz="1800" dirty="0" err="1"/>
              <a:t>poscoloniales</a:t>
            </a:r>
            <a:r>
              <a:rPr lang="en-US" sz="1800" dirty="0"/>
              <a:t>, </a:t>
            </a:r>
            <a:r>
              <a:rPr lang="en-US" sz="1800" dirty="0" err="1"/>
              <a:t>feministas</a:t>
            </a:r>
            <a:r>
              <a:rPr lang="en-US" sz="1800" dirty="0"/>
              <a:t> </a:t>
            </a:r>
            <a:r>
              <a:rPr lang="en-US" sz="1800" dirty="0" err="1"/>
              <a:t>indígenas</a:t>
            </a:r>
            <a:r>
              <a:rPr lang="en-US" sz="1800" dirty="0"/>
              <a:t>, </a:t>
            </a:r>
            <a:r>
              <a:rPr lang="en-US" sz="1800" dirty="0" err="1"/>
              <a:t>nos</a:t>
            </a:r>
            <a:r>
              <a:rPr lang="en-US" sz="1800" dirty="0"/>
              <a:t> dan el </a:t>
            </a:r>
            <a:r>
              <a:rPr lang="en-US" sz="1800" dirty="0" err="1"/>
              <a:t>lugar</a:t>
            </a:r>
            <a:r>
              <a:rPr lang="en-US" sz="1800" dirty="0"/>
              <a:t> de un </a:t>
            </a:r>
            <a:r>
              <a:rPr lang="en-US" sz="1800" dirty="0" err="1"/>
              <a:t>subfeminismo</a:t>
            </a:r>
            <a:r>
              <a:rPr lang="en-US" sz="1800" dirty="0"/>
              <a:t>; </a:t>
            </a:r>
            <a:r>
              <a:rPr lang="en-US" sz="1800" dirty="0" err="1"/>
              <a:t>siempre</a:t>
            </a:r>
            <a:r>
              <a:rPr lang="en-US" sz="1800" dirty="0"/>
              <a:t> </a:t>
            </a:r>
            <a:r>
              <a:rPr lang="en-US" sz="1800" dirty="0" err="1"/>
              <a:t>hemos</a:t>
            </a:r>
            <a:r>
              <a:rPr lang="en-US" sz="1800" dirty="0"/>
              <a:t> </a:t>
            </a:r>
            <a:r>
              <a:rPr lang="en-US" sz="1800" dirty="0" err="1"/>
              <a:t>sido</a:t>
            </a:r>
            <a:r>
              <a:rPr lang="en-US" sz="1800" dirty="0"/>
              <a:t> </a:t>
            </a:r>
            <a:r>
              <a:rPr lang="en-US" sz="1800" dirty="0" err="1"/>
              <a:t>respetuosas</a:t>
            </a:r>
            <a:r>
              <a:rPr lang="en-US" sz="1800" dirty="0"/>
              <a:t> y </a:t>
            </a:r>
            <a:r>
              <a:rPr lang="en-US" sz="1800" dirty="0" err="1"/>
              <a:t>convocantes</a:t>
            </a:r>
            <a:r>
              <a:rPr lang="en-US" sz="1800" dirty="0"/>
              <a:t>, </a:t>
            </a:r>
            <a:r>
              <a:rPr lang="en-US" sz="1800" dirty="0" err="1"/>
              <a:t>pero</a:t>
            </a:r>
            <a:r>
              <a:rPr lang="en-US" sz="1800" dirty="0"/>
              <a:t> </a:t>
            </a:r>
            <a:r>
              <a:rPr lang="en-US" sz="1800" dirty="0" err="1"/>
              <a:t>cuando</a:t>
            </a:r>
            <a:r>
              <a:rPr lang="en-US" sz="1800" dirty="0"/>
              <a:t> no se </a:t>
            </a:r>
            <a:r>
              <a:rPr lang="en-US" sz="1800" dirty="0" err="1"/>
              <a:t>quiere</a:t>
            </a:r>
            <a:r>
              <a:rPr lang="en-US" sz="1800" dirty="0"/>
              <a:t> </a:t>
            </a:r>
            <a:r>
              <a:rPr lang="en-US" sz="1800" dirty="0" err="1"/>
              <a:t>reflexionar</a:t>
            </a:r>
            <a:r>
              <a:rPr lang="en-US" sz="1800" dirty="0"/>
              <a:t> </a:t>
            </a:r>
            <a:r>
              <a:rPr lang="en-US" sz="1800" dirty="0" err="1"/>
              <a:t>pues</a:t>
            </a:r>
            <a:r>
              <a:rPr lang="en-US" sz="1800" dirty="0"/>
              <a:t> no se lo </a:t>
            </a:r>
            <a:r>
              <a:rPr lang="en-US" sz="1800" dirty="0" err="1"/>
              <a:t>hace</a:t>
            </a:r>
            <a:r>
              <a:rPr lang="en-US" sz="1800" dirty="0"/>
              <a:t>. Por hoy y hasta hoy </a:t>
            </a:r>
            <a:r>
              <a:rPr lang="en-US" sz="1800" dirty="0" err="1"/>
              <a:t>estamos</a:t>
            </a:r>
            <a:r>
              <a:rPr lang="en-US" sz="1800" dirty="0"/>
              <a:t> </a:t>
            </a:r>
            <a:r>
              <a:rPr lang="en-US" sz="1800" dirty="0" err="1"/>
              <a:t>lejos</a:t>
            </a:r>
            <a:r>
              <a:rPr lang="en-US" sz="1800" dirty="0"/>
              <a:t> de lo que </a:t>
            </a:r>
            <a:r>
              <a:rPr lang="en-US" sz="1800" dirty="0" err="1"/>
              <a:t>dicen</a:t>
            </a:r>
            <a:r>
              <a:rPr lang="en-US" sz="1800" dirty="0"/>
              <a:t> las </a:t>
            </a:r>
            <a:r>
              <a:rPr lang="en-US" sz="1800" dirty="0" err="1"/>
              <a:t>académicas</a:t>
            </a:r>
            <a:r>
              <a:rPr lang="en-US" sz="1800" dirty="0"/>
              <a:t>, las </a:t>
            </a:r>
            <a:r>
              <a:rPr lang="en-US" sz="1800" dirty="0" err="1"/>
              <a:t>intelectuales</a:t>
            </a:r>
            <a:r>
              <a:rPr lang="en-US" sz="1800" dirty="0"/>
              <a:t> y </a:t>
            </a:r>
            <a:r>
              <a:rPr lang="en-US" sz="1800" dirty="0" err="1"/>
              <a:t>activistas</a:t>
            </a:r>
            <a:r>
              <a:rPr lang="en-US" sz="1800" dirty="0"/>
              <a:t> </a:t>
            </a:r>
            <a:r>
              <a:rPr lang="en-US" sz="1800" dirty="0" err="1"/>
              <a:t>feministas</a:t>
            </a:r>
            <a:r>
              <a:rPr lang="en-US" sz="1800" dirty="0"/>
              <a:t>, </a:t>
            </a:r>
            <a:r>
              <a:rPr lang="en-US" sz="1800" dirty="0" err="1"/>
              <a:t>pues</a:t>
            </a:r>
            <a:r>
              <a:rPr lang="en-US" sz="1800" dirty="0"/>
              <a:t> el </a:t>
            </a:r>
            <a:r>
              <a:rPr lang="en-US" sz="1800" dirty="0" err="1"/>
              <a:t>nuestro</a:t>
            </a:r>
            <a:r>
              <a:rPr lang="en-US" sz="1800" dirty="0"/>
              <a:t> es </a:t>
            </a:r>
            <a:r>
              <a:rPr lang="en-US" sz="1800" dirty="0" err="1"/>
              <a:t>feminismocomunitario</a:t>
            </a:r>
            <a:r>
              <a:rPr lang="en-US" sz="1800" dirty="0"/>
              <a:t> de </a:t>
            </a:r>
            <a:r>
              <a:rPr lang="en-US" sz="1800" dirty="0" err="1"/>
              <a:t>Abya</a:t>
            </a:r>
            <a:r>
              <a:rPr lang="en-US" sz="1800" dirty="0"/>
              <a:t> </a:t>
            </a:r>
            <a:r>
              <a:rPr lang="en-US" sz="1800" dirty="0" err="1"/>
              <a:t>Yala</a:t>
            </a:r>
            <a:r>
              <a:rPr lang="en-US" sz="1800" dirty="0"/>
              <a:t> y </a:t>
            </a:r>
            <a:r>
              <a:rPr lang="en-US" sz="1800" dirty="0" err="1"/>
              <a:t>vamos</a:t>
            </a:r>
            <a:r>
              <a:rPr lang="en-US" sz="1800" dirty="0"/>
              <a:t> </a:t>
            </a:r>
            <a:r>
              <a:rPr lang="en-US" sz="1800" dirty="0" err="1"/>
              <a:t>construyendo</a:t>
            </a:r>
            <a:r>
              <a:rPr lang="en-US" sz="1800" dirty="0"/>
              <a:t> el </a:t>
            </a:r>
            <a:r>
              <a:rPr lang="en-US" sz="1800" dirty="0" err="1"/>
              <a:t>feminismocomunitario</a:t>
            </a:r>
            <a:r>
              <a:rPr lang="en-US" sz="1800" dirty="0"/>
              <a:t> del </a:t>
            </a:r>
            <a:r>
              <a:rPr lang="en-US" sz="1800" dirty="0" err="1"/>
              <a:t>mundo</a:t>
            </a:r>
            <a:r>
              <a:rPr lang="en-US" sz="1800" dirty="0"/>
              <a:t> y del </a:t>
            </a:r>
            <a:r>
              <a:rPr lang="en-US" sz="1800" dirty="0" err="1"/>
              <a:t>planeta</a:t>
            </a:r>
            <a:r>
              <a:rPr lang="es-ES_tradnl" sz="1800" dirty="0"/>
              <a:t>.”</a:t>
            </a:r>
            <a:r>
              <a:rPr lang="en-US" sz="1800" dirty="0"/>
              <a:t> Julieta Paredes 2017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6E92C26-6179-1249-A3B0-744EE11C7216}"/>
              </a:ext>
            </a:extLst>
          </p:cNvPr>
          <p:cNvSpPr txBox="1"/>
          <p:nvPr/>
        </p:nvSpPr>
        <p:spPr>
          <a:xfrm>
            <a:off x="526381" y="6198087"/>
            <a:ext cx="6106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8CE4BA8-D2E4-394A-8BCA-170C4BC94A49}"/>
              </a:ext>
            </a:extLst>
          </p:cNvPr>
          <p:cNvSpPr txBox="1"/>
          <p:nvPr/>
        </p:nvSpPr>
        <p:spPr>
          <a:xfrm>
            <a:off x="526381" y="6488668"/>
            <a:ext cx="6106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magine 8" descr="Immagine che contiene utensiledimetallo, cuoio, vicino, ingranaggio&#10;&#10;Descrizione generata automaticamente">
            <a:extLst>
              <a:ext uri="{FF2B5EF4-FFF2-40B4-BE49-F238E27FC236}">
                <a16:creationId xmlns:a16="http://schemas.microsoft.com/office/drawing/2014/main" id="{D0ED65FB-8288-2B41-BCD5-498079985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77" y="1118937"/>
            <a:ext cx="4976123" cy="497612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ED1F3E0-D30E-4343-95D2-5D1E03C18482}"/>
              </a:ext>
            </a:extLst>
          </p:cNvPr>
          <p:cNvSpPr txBox="1"/>
          <p:nvPr/>
        </p:nvSpPr>
        <p:spPr>
          <a:xfrm>
            <a:off x="526381" y="290581"/>
            <a:ext cx="6030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feminismocomunitario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68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6337" y="411188"/>
            <a:ext cx="9463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Corpo territorio</a:t>
            </a:r>
            <a:endParaRPr lang="it-IT" sz="40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6684342" y="581225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6257D3-434F-42D7-966F-5FB6E5F12166}"/>
              </a:ext>
            </a:extLst>
          </p:cNvPr>
          <p:cNvSpPr txBox="1">
            <a:spLocks/>
          </p:cNvSpPr>
          <p:nvPr/>
        </p:nvSpPr>
        <p:spPr>
          <a:xfrm>
            <a:off x="285116" y="1256921"/>
            <a:ext cx="11469487" cy="465190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/>
              <a:t>“</a:t>
            </a:r>
            <a:r>
              <a:rPr lang="en-US" sz="2000" dirty="0" err="1"/>
              <a:t>Pensamos</a:t>
            </a:r>
            <a:r>
              <a:rPr lang="en-US" sz="2000" dirty="0"/>
              <a:t> el </a:t>
            </a:r>
            <a:r>
              <a:rPr lang="en-US" sz="2000" dirty="0" err="1"/>
              <a:t>cuerpo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nuestro</a:t>
            </a:r>
            <a:r>
              <a:rPr lang="en-US" sz="2000" dirty="0"/>
              <a:t> primer </a:t>
            </a:r>
            <a:r>
              <a:rPr lang="en-US" sz="2000" dirty="0" err="1"/>
              <a:t>territorio</a:t>
            </a:r>
            <a:r>
              <a:rPr lang="en-US" sz="2000" dirty="0"/>
              <a:t> y al </a:t>
            </a:r>
            <a:r>
              <a:rPr lang="en-US" sz="2000" dirty="0" err="1"/>
              <a:t>territorio</a:t>
            </a:r>
            <a:r>
              <a:rPr lang="en-US" sz="2000" dirty="0"/>
              <a:t> lo </a:t>
            </a:r>
            <a:r>
              <a:rPr lang="en-US" sz="2000" dirty="0" err="1"/>
              <a:t>reconocemos</a:t>
            </a:r>
            <a:r>
              <a:rPr lang="en-US" sz="2000" dirty="0"/>
              <a:t> en </a:t>
            </a:r>
            <a:r>
              <a:rPr lang="en-US" sz="2000" dirty="0" err="1"/>
              <a:t>nuestros</a:t>
            </a:r>
            <a:r>
              <a:rPr lang="en-US" sz="2000" dirty="0"/>
              <a:t> </a:t>
            </a:r>
            <a:r>
              <a:rPr lang="en-US" sz="2000" dirty="0" err="1"/>
              <a:t>cuerpos</a:t>
            </a:r>
            <a:r>
              <a:rPr lang="en-US" sz="2000" dirty="0"/>
              <a:t>: </a:t>
            </a:r>
            <a:r>
              <a:rPr lang="en-US" sz="2000" dirty="0" err="1"/>
              <a:t>cuando</a:t>
            </a:r>
            <a:r>
              <a:rPr lang="en-US" sz="2000" dirty="0"/>
              <a:t> se </a:t>
            </a:r>
            <a:r>
              <a:rPr lang="en-US" sz="2000" dirty="0" err="1"/>
              <a:t>violentan</a:t>
            </a:r>
            <a:r>
              <a:rPr lang="en-US" sz="2000" dirty="0"/>
              <a:t> los </a:t>
            </a:r>
            <a:r>
              <a:rPr lang="en-US" sz="2000" dirty="0" err="1"/>
              <a:t>lugares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habitamos</a:t>
            </a:r>
            <a:r>
              <a:rPr lang="en-US" sz="2000" dirty="0"/>
              <a:t> se </a:t>
            </a:r>
            <a:r>
              <a:rPr lang="en-US" sz="2000" dirty="0" err="1"/>
              <a:t>afectan</a:t>
            </a:r>
            <a:r>
              <a:rPr lang="en-US" sz="2000" dirty="0"/>
              <a:t> </a:t>
            </a:r>
            <a:r>
              <a:rPr lang="en-US" sz="2000" dirty="0" err="1"/>
              <a:t>nuestros</a:t>
            </a:r>
            <a:r>
              <a:rPr lang="en-US" sz="2000" dirty="0"/>
              <a:t> </a:t>
            </a:r>
            <a:r>
              <a:rPr lang="en-US" sz="2000" dirty="0" err="1"/>
              <a:t>cuerpos</a:t>
            </a:r>
            <a:r>
              <a:rPr lang="en-US" sz="2000" dirty="0"/>
              <a:t>, </a:t>
            </a:r>
            <a:r>
              <a:rPr lang="en-US" sz="2000" dirty="0" err="1"/>
              <a:t>cuando</a:t>
            </a:r>
            <a:r>
              <a:rPr lang="en-US" sz="2000" dirty="0"/>
              <a:t> se </a:t>
            </a:r>
            <a:r>
              <a:rPr lang="en-US" sz="2000" dirty="0" err="1"/>
              <a:t>afectan</a:t>
            </a:r>
            <a:r>
              <a:rPr lang="en-US" sz="2000" dirty="0"/>
              <a:t> </a:t>
            </a:r>
            <a:r>
              <a:rPr lang="en-US" sz="2000" dirty="0" err="1"/>
              <a:t>nuestros</a:t>
            </a:r>
            <a:r>
              <a:rPr lang="en-US" sz="2000" dirty="0"/>
              <a:t> </a:t>
            </a:r>
            <a:r>
              <a:rPr lang="en-US" sz="2000" dirty="0" err="1"/>
              <a:t>cuerpos</a:t>
            </a:r>
            <a:r>
              <a:rPr lang="en-US" sz="2000" dirty="0"/>
              <a:t> se </a:t>
            </a:r>
            <a:r>
              <a:rPr lang="en-US" sz="2000" dirty="0" err="1"/>
              <a:t>violentan</a:t>
            </a:r>
            <a:r>
              <a:rPr lang="en-US" sz="2000" dirty="0"/>
              <a:t> los </a:t>
            </a:r>
            <a:r>
              <a:rPr lang="en-US" sz="2000" dirty="0" err="1"/>
              <a:t>lugares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habitamos</a:t>
            </a:r>
            <a:r>
              <a:rPr lang="en-US" sz="2000" dirty="0"/>
              <a:t>. </a:t>
            </a:r>
            <a:r>
              <a:rPr lang="en-US" sz="2000" dirty="0" err="1"/>
              <a:t>Estas</a:t>
            </a:r>
            <a:r>
              <a:rPr lang="en-US" sz="2000" dirty="0"/>
              <a:t> </a:t>
            </a:r>
            <a:r>
              <a:rPr lang="en-US" sz="2000" dirty="0" err="1"/>
              <a:t>enseñanzas</a:t>
            </a:r>
            <a:r>
              <a:rPr lang="en-US" sz="2000" dirty="0"/>
              <a:t>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mostraron</a:t>
            </a:r>
            <a:r>
              <a:rPr lang="en-US" sz="2000" dirty="0"/>
              <a:t> </a:t>
            </a:r>
            <a:r>
              <a:rPr lang="en-US" sz="2000" dirty="0" err="1"/>
              <a:t>compañeras</a:t>
            </a:r>
            <a:r>
              <a:rPr lang="en-US" sz="2000" dirty="0"/>
              <a:t> de </a:t>
            </a:r>
            <a:r>
              <a:rPr lang="en-US" sz="2000" dirty="0" err="1"/>
              <a:t>muchas</a:t>
            </a:r>
            <a:r>
              <a:rPr lang="en-US" sz="2000" dirty="0"/>
              <a:t> </a:t>
            </a:r>
            <a:r>
              <a:rPr lang="en-US" sz="2000" dirty="0" err="1"/>
              <a:t>partes</a:t>
            </a:r>
            <a:r>
              <a:rPr lang="en-US" sz="2000" dirty="0"/>
              <a:t> de </a:t>
            </a:r>
            <a:r>
              <a:rPr lang="en-US" sz="2000" dirty="0" err="1"/>
              <a:t>Latinoamérica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todo</a:t>
            </a:r>
            <a:r>
              <a:rPr lang="en-US" sz="2000" dirty="0"/>
              <a:t> del </a:t>
            </a:r>
            <a:r>
              <a:rPr lang="en-US" sz="2000" dirty="0" err="1"/>
              <a:t>mundo</a:t>
            </a:r>
            <a:r>
              <a:rPr lang="en-US" sz="2000" dirty="0"/>
              <a:t> rural e </a:t>
            </a:r>
            <a:r>
              <a:rPr lang="en-US" sz="2000" dirty="0" err="1"/>
              <a:t>indígena</a:t>
            </a:r>
            <a:r>
              <a:rPr lang="en-US" sz="2000" dirty="0"/>
              <a:t>” </a:t>
            </a:r>
            <a:r>
              <a:rPr lang="en-US" sz="2000" dirty="0" err="1"/>
              <a:t>Colectivo</a:t>
            </a:r>
            <a:r>
              <a:rPr lang="en-US" sz="2000" dirty="0"/>
              <a:t> </a:t>
            </a:r>
            <a:r>
              <a:rPr lang="en-US" sz="2000" dirty="0" err="1"/>
              <a:t>Miradas</a:t>
            </a:r>
            <a:r>
              <a:rPr lang="en-US" sz="2000" dirty="0"/>
              <a:t> </a:t>
            </a:r>
            <a:r>
              <a:rPr lang="en-US" sz="2000" dirty="0" err="1"/>
              <a:t>Criticas</a:t>
            </a:r>
            <a:r>
              <a:rPr lang="en-US" sz="2000" dirty="0"/>
              <a:t> </a:t>
            </a:r>
            <a:r>
              <a:rPr lang="en-US" sz="2000" dirty="0" err="1"/>
              <a:t>desde</a:t>
            </a:r>
            <a:r>
              <a:rPr lang="en-US" sz="2000" dirty="0"/>
              <a:t> el </a:t>
            </a:r>
            <a:r>
              <a:rPr lang="en-US" sz="2000" dirty="0" err="1"/>
              <a:t>Feminismo</a:t>
            </a:r>
            <a:r>
              <a:rPr lang="en-US" sz="2000" dirty="0"/>
              <a:t> .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</a:pP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epistemologie indigene come spazi di resistenza femminile</a:t>
            </a:r>
          </a:p>
          <a:p>
            <a:pPr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</a:pPr>
            <a:r>
              <a:rPr lang="it-IT" sz="2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es-ES_tradnl" sz="2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 cuerpo es un territorio político</a:t>
            </a:r>
            <a:r>
              <a:rPr lang="it-IT" sz="2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</a:p>
          <a:p>
            <a:pPr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</a:pP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Il vincolo con le lotte per la terra e le lotte per la dignità </a:t>
            </a:r>
          </a:p>
          <a:p>
            <a:pPr marL="0" indent="0"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  <a:buNone/>
            </a:pP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femminile  </a:t>
            </a:r>
          </a:p>
          <a:p>
            <a:pPr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</a:pP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fronte interno e il fronte esterno delle lotte femminili </a:t>
            </a:r>
          </a:p>
          <a:p>
            <a:pPr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</a:pP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patriarcato a “bassa intensità”</a:t>
            </a:r>
          </a:p>
        </p:txBody>
      </p:sp>
      <p:pic>
        <p:nvPicPr>
          <p:cNvPr id="2" name="image22.png">
            <a:extLst>
              <a:ext uri="{FF2B5EF4-FFF2-40B4-BE49-F238E27FC236}">
                <a16:creationId xmlns:a16="http://schemas.microsoft.com/office/drawing/2014/main" id="{121D89E9-23BC-F6B1-2061-08BA6225FDB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172574" y="2757488"/>
            <a:ext cx="3019425" cy="33438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4686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137" y="22548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intersezionalità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35519" y="950832"/>
            <a:ext cx="6687795" cy="49326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 algn="r"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endParaRPr lang="it-IT" sz="1600" dirty="0"/>
          </a:p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it-IT" dirty="0"/>
              <a:t>Il concetto in ambito legale: </a:t>
            </a:r>
            <a:r>
              <a:rPr lang="en-US" i="1" dirty="0" err="1"/>
              <a:t>Kimberlé</a:t>
            </a:r>
            <a:r>
              <a:rPr lang="en-US" i="1" dirty="0"/>
              <a:t> Crenshaw, </a:t>
            </a:r>
            <a:r>
              <a:rPr lang="it-IT" b="1" dirty="0"/>
              <a:t>l’intersezione di differenti sistemi di dominazione: razzismo, sessismo, classismo</a:t>
            </a:r>
          </a:p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it-IT" dirty="0"/>
              <a:t>Costruzione simultanea in distinti ordini di classe, razza e genere in differenti configurazioni storiche: </a:t>
            </a:r>
            <a:r>
              <a:rPr lang="it-IT" b="1" dirty="0"/>
              <a:t>consustanzialità</a:t>
            </a:r>
            <a:r>
              <a:rPr lang="it-IT" dirty="0"/>
              <a:t> delle relazioni sociali: </a:t>
            </a:r>
            <a:r>
              <a:rPr lang="it-IT" i="1" dirty="0"/>
              <a:t>Mara </a:t>
            </a:r>
            <a:r>
              <a:rPr lang="it-IT" i="1" dirty="0" err="1"/>
              <a:t>Viveiros</a:t>
            </a:r>
            <a:r>
              <a:rPr lang="it-IT" i="1" dirty="0"/>
              <a:t> </a:t>
            </a:r>
            <a:r>
              <a:rPr lang="it-IT" i="1" dirty="0" err="1"/>
              <a:t>Vi</a:t>
            </a:r>
            <a:r>
              <a:rPr lang="it-IT" dirty="0" err="1"/>
              <a:t>goya</a:t>
            </a:r>
            <a:endParaRPr lang="it-IT" dirty="0">
              <a:hlinkClick r:id="rId4"/>
            </a:endParaRPr>
          </a:p>
          <a:p>
            <a:r>
              <a:rPr lang="it-IT" dirty="0"/>
              <a:t>La logica della </a:t>
            </a:r>
            <a:r>
              <a:rPr lang="it-IT" b="1" dirty="0"/>
              <a:t>fusione</a:t>
            </a:r>
            <a:r>
              <a:rPr lang="it-IT" dirty="0"/>
              <a:t> </a:t>
            </a:r>
            <a:r>
              <a:rPr lang="it-IT" i="1" dirty="0"/>
              <a:t>Maria </a:t>
            </a:r>
            <a:r>
              <a:rPr lang="it-IT" i="1" dirty="0" err="1"/>
              <a:t>Lugones</a:t>
            </a:r>
            <a:endParaRPr lang="it-IT" i="1" dirty="0"/>
          </a:p>
          <a:p>
            <a:pPr lvl="1"/>
            <a:r>
              <a:rPr lang="it-IT" dirty="0"/>
              <a:t>La logica della fusione come coalizione e processo di resistenza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44FF671-86C4-92D5-6026-E18C9D8BE5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95" y="3254"/>
            <a:ext cx="3676128" cy="61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77215" y="4296998"/>
            <a:ext cx="4544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Una molteplice subordinazione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70393" y="1281124"/>
            <a:ext cx="5099134" cy="26343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scardinare l’etnocentrismo femminista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pensare partendo da altri posizionamenti possibili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: dal punto di vista delle comunità di donne discriminate si può accedere alla visione del potere sistemico </a:t>
            </a:r>
            <a:endParaRPr lang="it-IT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rendere visibili le connessioni tra modernità, capitalismo, patriarcato, razzismo e democrazia liberale.</a:t>
            </a:r>
          </a:p>
          <a:p>
            <a:endParaRPr lang="pt-BR" sz="2000" dirty="0"/>
          </a:p>
        </p:txBody>
      </p:sp>
      <p:pic>
        <p:nvPicPr>
          <p:cNvPr id="2" name="Picture 1" descr="Schermata 2021-03-04 alle 15.27.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52" y="0"/>
            <a:ext cx="6038648" cy="391549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DEA4A1-91F1-ED06-1D37-6A4D07B1A1DB}"/>
              </a:ext>
            </a:extLst>
          </p:cNvPr>
          <p:cNvSpPr txBox="1"/>
          <p:nvPr/>
        </p:nvSpPr>
        <p:spPr>
          <a:xfrm>
            <a:off x="470393" y="4358552"/>
            <a:ext cx="62213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 kern="0" dirty="0" err="1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Mientras</a:t>
            </a:r>
            <a:r>
              <a:rPr lang="it-IT" sz="1800" i="1" kern="0" dirty="0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1800" i="1" kern="0" dirty="0" err="1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lógica</a:t>
            </a:r>
            <a:r>
              <a:rPr lang="it-IT" sz="1800" i="1" kern="0" dirty="0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it-IT" sz="1800" i="1" kern="0" dirty="0" err="1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interconexión</a:t>
            </a:r>
            <a:r>
              <a:rPr lang="it-IT" sz="1800" i="1" kern="0" dirty="0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i="1" kern="0" dirty="0" err="1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deja</a:t>
            </a:r>
            <a:r>
              <a:rPr lang="it-IT" sz="1800" i="1" kern="0" dirty="0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i="1" kern="0" dirty="0" err="1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intacta</a:t>
            </a:r>
            <a:r>
              <a:rPr lang="it-IT" sz="1800" i="1" kern="0" dirty="0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1800" i="1" kern="0" dirty="0" err="1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lógica</a:t>
            </a:r>
            <a:r>
              <a:rPr lang="it-IT" sz="1800" i="1" kern="0" dirty="0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1800" i="1" kern="0" dirty="0" err="1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it-IT" sz="1800" i="1" kern="0" dirty="0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i="1" kern="0" dirty="0" err="1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categorías</a:t>
            </a:r>
            <a:r>
              <a:rPr lang="it-IT" sz="1800" i="1" kern="0" dirty="0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it-IT" sz="1800" i="1" kern="0" dirty="0" err="1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lógica</a:t>
            </a:r>
            <a:r>
              <a:rPr lang="it-IT" sz="1800" i="1" kern="0" dirty="0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it-IT" sz="1800" i="1" kern="0" dirty="0" err="1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fusión</a:t>
            </a:r>
            <a:r>
              <a:rPr lang="it-IT" sz="1800" i="1" kern="0" dirty="0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1800" i="1" kern="0" dirty="0" err="1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destruye</a:t>
            </a:r>
            <a:r>
              <a:rPr lang="it-IT" sz="1800" i="1" kern="0" dirty="0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 …] La </a:t>
            </a:r>
            <a:r>
              <a:rPr lang="it-IT" sz="1800" i="1" kern="0" dirty="0" err="1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fusión</a:t>
            </a:r>
            <a:r>
              <a:rPr lang="it-IT" sz="1800" i="1" kern="0" dirty="0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la </a:t>
            </a:r>
            <a:r>
              <a:rPr lang="it-IT" sz="1800" i="1" kern="0" dirty="0" err="1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emulsión</a:t>
            </a:r>
            <a:r>
              <a:rPr lang="it-IT" sz="1800" i="1" kern="0" dirty="0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nos capacita para </a:t>
            </a:r>
            <a:r>
              <a:rPr lang="it-IT" sz="1800" i="1" kern="0" dirty="0" err="1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pasarmos</a:t>
            </a:r>
            <a:r>
              <a:rPr lang="it-IT" sz="1800" i="1" kern="0" dirty="0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 completo a la </a:t>
            </a:r>
            <a:r>
              <a:rPr lang="it-IT" sz="1800" i="1" kern="0" dirty="0" err="1">
                <a:solidFill>
                  <a:srgbClr val="14141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resistencia</a:t>
            </a:r>
            <a:r>
              <a:rPr lang="it-IT" sz="1800" i="1" kern="0" dirty="0">
                <a:solidFill>
                  <a:srgbClr val="14141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it-IT" i="1" kern="0" dirty="0" err="1">
                <a:solidFill>
                  <a:srgbClr val="14141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sz="1800" i="1" kern="0" dirty="0" err="1">
                <a:solidFill>
                  <a:srgbClr val="14141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ugones</a:t>
            </a:r>
            <a:r>
              <a:rPr lang="it-IT" sz="1800" i="1" kern="0" dirty="0">
                <a:solidFill>
                  <a:srgbClr val="14141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1995, 66)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52334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69268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GENERE</a:t>
            </a:r>
          </a:p>
          <a:p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Ruth Benedict (1887-1948) e </a:t>
            </a:r>
          </a:p>
          <a:p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Margaret Mead (1901-1978)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28212" y="1115851"/>
            <a:ext cx="54374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200" dirty="0"/>
              <a:t>quanto e come il genere è costruito e definito culturalmente contro l’approccio biologico alla determinazione del comportamento di genere</a:t>
            </a:r>
          </a:p>
          <a:p>
            <a:pPr marL="285750" indent="-285750">
              <a:buFont typeface="Arial"/>
              <a:buChar char="•"/>
            </a:pPr>
            <a:r>
              <a:rPr lang="it-IT" sz="2200" dirty="0"/>
              <a:t>la voce delle donne è stata taciuta: mancanza di studi che si occupano dell’ambito femminile, mancanza di approcci femministi.</a:t>
            </a:r>
          </a:p>
          <a:p>
            <a:pPr marL="285750" indent="-285750">
              <a:buFont typeface="Arial"/>
              <a:buChar char="•"/>
            </a:pPr>
            <a:r>
              <a:rPr lang="en-US" sz="2200" b="1" dirty="0"/>
              <a:t>Margaret Mead,</a:t>
            </a:r>
            <a:r>
              <a:rPr lang="en-US" sz="2200" dirty="0"/>
              <a:t> 1928. </a:t>
            </a:r>
            <a:r>
              <a:rPr lang="en-US" sz="2200" i="1" dirty="0"/>
              <a:t>Sex and temperament in three primitive societies</a:t>
            </a:r>
            <a:r>
              <a:rPr lang="en-US" sz="2200" dirty="0"/>
              <a:t>. </a:t>
            </a:r>
            <a:r>
              <a:rPr lang="it-IT" sz="2200" dirty="0"/>
              <a:t>- </a:t>
            </a:r>
            <a:r>
              <a:rPr lang="it-IT" sz="2200" i="1" dirty="0"/>
              <a:t>Coming of age in Samoa: A </a:t>
            </a:r>
            <a:r>
              <a:rPr lang="it-IT" sz="2200" i="1" dirty="0" err="1"/>
              <a:t>psychological</a:t>
            </a:r>
            <a:r>
              <a:rPr lang="it-IT" sz="2200" i="1" dirty="0"/>
              <a:t> study of primitive </a:t>
            </a:r>
            <a:r>
              <a:rPr lang="it-IT" sz="2200" i="1" dirty="0" err="1"/>
              <a:t>youth</a:t>
            </a:r>
            <a:r>
              <a:rPr lang="it-IT" sz="2200" i="1" dirty="0"/>
              <a:t> for Western </a:t>
            </a:r>
            <a:r>
              <a:rPr lang="it-IT" sz="2200" i="1" dirty="0" err="1"/>
              <a:t>civilisatio</a:t>
            </a:r>
            <a:r>
              <a:rPr lang="it-IT" sz="2200" dirty="0" err="1"/>
              <a:t>n</a:t>
            </a:r>
            <a:r>
              <a:rPr lang="it-IT" sz="2200" dirty="0"/>
              <a:t>, 1930</a:t>
            </a:r>
          </a:p>
          <a:p>
            <a:pPr marL="285750" indent="-285750">
              <a:buFont typeface="Arial"/>
              <a:buChar char="•"/>
            </a:pPr>
            <a:r>
              <a:rPr lang="it-IT" sz="2200" b="1" dirty="0"/>
              <a:t>Ruth Benedict</a:t>
            </a:r>
            <a:r>
              <a:rPr lang="it-IT" sz="2200" dirty="0"/>
              <a:t>, 1934, </a:t>
            </a:r>
            <a:r>
              <a:rPr lang="it-IT" sz="2200" i="1" dirty="0"/>
              <a:t>Patterns of culture.</a:t>
            </a:r>
            <a:endParaRPr lang="en-US" sz="2200" i="1" dirty="0"/>
          </a:p>
        </p:txBody>
      </p:sp>
      <p:pic>
        <p:nvPicPr>
          <p:cNvPr id="12" name="Content Placeholder 3" descr="220px-Ruth_Benedic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r="690"/>
          <a:stretch/>
        </p:blipFill>
        <p:spPr>
          <a:xfrm>
            <a:off x="3629913" y="3134265"/>
            <a:ext cx="2355228" cy="2969721"/>
          </a:xfrm>
          <a:prstGeom prst="rect">
            <a:avLst/>
          </a:prstGeom>
        </p:spPr>
      </p:pic>
      <p:pic>
        <p:nvPicPr>
          <p:cNvPr id="13" name="Picture 12" descr="margaret-mead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9742"/>
            <a:ext cx="3629913" cy="24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8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69269"/>
            <a:ext cx="3598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patriarcato universale?</a:t>
            </a:r>
          </a:p>
          <a:p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459896"/>
            <a:ext cx="53147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/>
              <a:t>1974 «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female</a:t>
            </a:r>
            <a:r>
              <a:rPr lang="it-IT" sz="2400" dirty="0"/>
              <a:t> to male </a:t>
            </a:r>
            <a:r>
              <a:rPr lang="it-IT" sz="2400" dirty="0" err="1"/>
              <a:t>as</a:t>
            </a:r>
            <a:r>
              <a:rPr lang="it-IT" sz="2400" dirty="0"/>
              <a:t> nature to culture?» Sherry Ortner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L</a:t>
            </a:r>
            <a:r>
              <a:rPr lang="en-US" sz="2400" dirty="0"/>
              <a:t>e </a:t>
            </a:r>
            <a:r>
              <a:rPr lang="en-US" sz="2400" dirty="0" err="1"/>
              <a:t>dicotomie</a:t>
            </a:r>
            <a:r>
              <a:rPr lang="en-US" sz="2400" dirty="0"/>
              <a:t> natura-</a:t>
            </a:r>
            <a:r>
              <a:rPr lang="en-US" sz="2400" dirty="0" err="1"/>
              <a:t>cultura</a:t>
            </a:r>
            <a:r>
              <a:rPr lang="en-US" sz="2400" dirty="0"/>
              <a:t>: </a:t>
            </a:r>
            <a:r>
              <a:rPr lang="en-US" sz="2400" dirty="0" err="1"/>
              <a:t>domestico-pubblico</a:t>
            </a:r>
            <a:r>
              <a:rPr lang="en-US" sz="2400" dirty="0"/>
              <a:t> come </a:t>
            </a:r>
            <a:r>
              <a:rPr lang="en-US" sz="2400" dirty="0" err="1"/>
              <a:t>costrutti</a:t>
            </a:r>
            <a:r>
              <a:rPr lang="en-US" sz="2400" dirty="0"/>
              <a:t> </a:t>
            </a:r>
            <a:r>
              <a:rPr lang="en-US" sz="2400" dirty="0" err="1"/>
              <a:t>culturali</a:t>
            </a:r>
            <a:r>
              <a:rPr lang="en-US" sz="2400" dirty="0"/>
              <a:t> 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Le </a:t>
            </a:r>
            <a:r>
              <a:rPr lang="en-US" sz="2400" dirty="0" err="1"/>
              <a:t>differenze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 le </a:t>
            </a:r>
            <a:r>
              <a:rPr lang="en-US" sz="2400" dirty="0" err="1"/>
              <a:t>esperienze</a:t>
            </a:r>
            <a:r>
              <a:rPr lang="en-US" sz="2400" dirty="0"/>
              <a:t> </a:t>
            </a:r>
            <a:r>
              <a:rPr lang="en-US" sz="2400" dirty="0" err="1"/>
              <a:t>femminili</a:t>
            </a:r>
            <a:r>
              <a:rPr lang="en-US" sz="24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1970 Peggy Golde, </a:t>
            </a: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Women in the field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1975</a:t>
            </a: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Rayna Reiter, </a:t>
            </a: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Toward an anthropology of women</a:t>
            </a:r>
            <a:r>
              <a:rPr lang="it-IT" dirty="0">
                <a:effectLst/>
              </a:rPr>
              <a:t> 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A1A5D4A-6543-D474-CB7E-B84748FC9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21" y="-48209"/>
            <a:ext cx="4133319" cy="614957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0A48EF-D356-934C-A0AC-A14D3DB5AD22}"/>
              </a:ext>
            </a:extLst>
          </p:cNvPr>
          <p:cNvSpPr txBox="1"/>
          <p:nvPr/>
        </p:nvSpPr>
        <p:spPr>
          <a:xfrm>
            <a:off x="4476998" y="290531"/>
            <a:ext cx="3598223" cy="2049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L'attenzione degli studiosi contemporanei della terza ondata antropologica femminista si concentra sulle differenze esistenti tra le donne piuttosto che tra maschi e femmine </a:t>
            </a:r>
            <a:r>
              <a:rPr lang="it-IT" dirty="0"/>
              <a:t>(McGee, </a:t>
            </a:r>
            <a:r>
              <a:rPr lang="it-IT" dirty="0" err="1"/>
              <a:t>Warms</a:t>
            </a:r>
            <a:r>
              <a:rPr lang="it-IT" dirty="0"/>
              <a:t> 1996:392).</a:t>
            </a:r>
          </a:p>
        </p:txBody>
      </p:sp>
    </p:spTree>
    <p:extLst>
      <p:ext uri="{BB962C8B-B14F-4D97-AF65-F5344CB8AC3E}">
        <p14:creationId xmlns:p14="http://schemas.microsoft.com/office/powerpoint/2010/main" val="127622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73688" y="169268"/>
            <a:ext cx="7012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RAZZA</a:t>
            </a:r>
          </a:p>
          <a:p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688" y="3983391"/>
            <a:ext cx="98559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Da categoria biologica a «costruzione sociale»: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marcatore della differenza socio-culturale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insieme di idee sulla somiglianza e la diversità umana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</a:rPr>
              <a:t>concetto molteplice e non statico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</a:rPr>
              <a:t>storicamente, culturalmente, politicamente definito</a:t>
            </a:r>
            <a:endParaRPr lang="it-IT" sz="20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BDC9A41-6D10-877C-410D-3AAC90B5E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416"/>
            <a:ext cx="5402439" cy="302626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401E84-274B-993D-D9ED-0E78093E5AB2}"/>
              </a:ext>
            </a:extLst>
          </p:cNvPr>
          <p:cNvSpPr txBox="1"/>
          <p:nvPr/>
        </p:nvSpPr>
        <p:spPr>
          <a:xfrm>
            <a:off x="5776127" y="1455558"/>
            <a:ext cx="62150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sz="1800" i="1" dirty="0"/>
              <a:t>“un insieme di idee sulla somiglianza e la diversità umana” e, in quanto tale, “non è un concetto statico con un unico significato sedimentato” (Wade, 2008, p. 177) </a:t>
            </a:r>
            <a:endParaRPr lang="pt-BR" sz="1800" i="1" dirty="0"/>
          </a:p>
        </p:txBody>
      </p:sp>
    </p:spTree>
    <p:extLst>
      <p:ext uri="{BB962C8B-B14F-4D97-AF65-F5344CB8AC3E}">
        <p14:creationId xmlns:p14="http://schemas.microsoft.com/office/powerpoint/2010/main" val="115302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00F25-8362-B128-9C08-DC97CD057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43B6027-CD10-207C-CD23-B3D02F860410}"/>
              </a:ext>
            </a:extLst>
          </p:cNvPr>
          <p:cNvSpPr txBox="1"/>
          <p:nvPr/>
        </p:nvSpPr>
        <p:spPr>
          <a:xfrm>
            <a:off x="373688" y="169268"/>
            <a:ext cx="7012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D172249-1C63-CC6E-C763-1B3FABD8E364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BE5465F8-37F9-5ACB-E009-166F0CE98F08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257BBAD0-04D8-1937-BA3C-FD9F4A840CC8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>
            <a:extLst>
              <a:ext uri="{FF2B5EF4-FFF2-40B4-BE49-F238E27FC236}">
                <a16:creationId xmlns:a16="http://schemas.microsoft.com/office/drawing/2014/main" id="{15D46D76-08C1-15EF-F0BE-48DBDCF45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8D1DE5-5E05-7586-15A7-9D97C5AB6AFF}"/>
              </a:ext>
            </a:extLst>
          </p:cNvPr>
          <p:cNvSpPr txBox="1"/>
          <p:nvPr/>
        </p:nvSpPr>
        <p:spPr>
          <a:xfrm>
            <a:off x="5776127" y="1455558"/>
            <a:ext cx="62150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sz="1800" i="1" dirty="0"/>
              <a:t>“un insieme di idee sulla somiglianza e la diversità umana” e, in quanto tale, “non è un concetto statico con un unico significato sedimentato” (Wade, 2008, p. 177) </a:t>
            </a:r>
            <a:endParaRPr lang="pt-BR" sz="1800" i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17C1580-1A89-4276-3A72-3F5C8D5B4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37" y="15393"/>
            <a:ext cx="9150364" cy="68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1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93560" y="196879"/>
            <a:ext cx="85949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ETNICITA’</a:t>
            </a: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98474" y="1292786"/>
            <a:ext cx="11087652" cy="464368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it-IT" sz="1600" dirty="0"/>
              <a:t>“l’etnicità si riferisce alle forme delle relazioni tra gruppi che considerano sé stessi e sono considerati dagli altri come distinti. Dal punto di vista dell’interazione, il processo d’identificazione etnica si costruisce in modo contrastivo, cioè, attraverso l’affermazione di un noi di fronte a un altro.” (Cardoso de Oliveira 1976)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coinvolge idee di </a:t>
            </a:r>
            <a:r>
              <a:rPr lang="it-IT" b="1" dirty="0"/>
              <a:t>territorio</a:t>
            </a:r>
            <a:r>
              <a:rPr lang="it-IT" dirty="0"/>
              <a:t> o luogo di origine, di eredità culturale, di discendenza, un senso condiviso di parentela, legame con il </a:t>
            </a:r>
            <a:r>
              <a:rPr lang="it-IT" b="1" dirty="0"/>
              <a:t>passato</a:t>
            </a:r>
            <a:r>
              <a:rPr lang="it-IT" dirty="0"/>
              <a:t>, appartenenza a un gruppo</a:t>
            </a:r>
          </a:p>
          <a:p>
            <a:pPr algn="just"/>
            <a:r>
              <a:rPr lang="it-IT" dirty="0"/>
              <a:t>Coinvolge il passato, condiviso ma continuamente articolato </a:t>
            </a:r>
          </a:p>
          <a:p>
            <a:pPr algn="just"/>
            <a:r>
              <a:rPr lang="it-IT" dirty="0"/>
              <a:t>Eterogeneità e polifonia, definizioni in disputa</a:t>
            </a:r>
          </a:p>
          <a:p>
            <a:pPr algn="just"/>
            <a:r>
              <a:rPr lang="it-IT" dirty="0"/>
              <a:t>classificazione sociale e individuale, rappresentazione e </a:t>
            </a:r>
            <a:r>
              <a:rPr lang="it-IT" b="1" dirty="0"/>
              <a:t>auto-rappresentazione</a:t>
            </a:r>
            <a:r>
              <a:rPr lang="it-IT" dirty="0"/>
              <a:t>, molteplici definizioni e ascrizioni, il punto di vista emico, sovrapposizioni</a:t>
            </a:r>
          </a:p>
          <a:p>
            <a:pPr algn="just"/>
            <a:r>
              <a:rPr lang="it-IT" dirty="0"/>
              <a:t>“Nuove etnicità” Stuart-Hall il superamento dell’</a:t>
            </a:r>
            <a:r>
              <a:rPr lang="it-IT" dirty="0" err="1"/>
              <a:t>essenzialimso</a:t>
            </a:r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576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93560" y="196879"/>
            <a:ext cx="7765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Etnicità</a:t>
            </a: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74845" y="1306421"/>
            <a:ext cx="11302972" cy="44643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/>
              <a:t>etnicità</a:t>
            </a:r>
            <a:r>
              <a:rPr lang="it-IT" dirty="0"/>
              <a:t> situazionale, è una pratica di relazioni sociali con persone specifiche in luoghi specifici, non è situata nel corpo ma nel contesto sociale, </a:t>
            </a:r>
            <a:r>
              <a:rPr lang="it-IT" b="1" dirty="0"/>
              <a:t>Frederick </a:t>
            </a:r>
            <a:r>
              <a:rPr lang="it-IT" b="1" dirty="0" err="1"/>
              <a:t>Barth</a:t>
            </a:r>
            <a:r>
              <a:rPr lang="it-IT" dirty="0"/>
              <a:t> </a:t>
            </a:r>
            <a:r>
              <a:rPr lang="it-IT" i="1" dirty="0" err="1"/>
              <a:t>Ethnic</a:t>
            </a:r>
            <a:r>
              <a:rPr lang="it-IT" i="1" dirty="0"/>
              <a:t> </a:t>
            </a:r>
            <a:r>
              <a:rPr lang="it-IT" i="1" dirty="0" err="1"/>
              <a:t>Groups</a:t>
            </a:r>
            <a:r>
              <a:rPr lang="it-IT" i="1" dirty="0"/>
              <a:t> and </a:t>
            </a:r>
            <a:r>
              <a:rPr lang="it-IT" i="1" dirty="0" err="1"/>
              <a:t>Boundaries</a:t>
            </a:r>
            <a:r>
              <a:rPr lang="it-IT" i="1" dirty="0"/>
              <a:t> </a:t>
            </a:r>
            <a:r>
              <a:rPr lang="it-IT" dirty="0"/>
              <a:t>(1969): </a:t>
            </a:r>
            <a:r>
              <a:rPr lang="it-IT" b="1" i="1" dirty="0"/>
              <a:t>le relazioni implicite nel concetto di etnia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L’opposizione binaria io/altro non come inevitabile e naturale ma come il prodotto di determinate strategie discorsive di dominazione, storicamente definite </a:t>
            </a:r>
          </a:p>
          <a:p>
            <a:pPr algn="just"/>
            <a:r>
              <a:rPr lang="it-IT" dirty="0"/>
              <a:t>l’etnicità è relazionale anche in quanto definita in base a </a:t>
            </a:r>
            <a:r>
              <a:rPr lang="it-IT" b="1" i="1" dirty="0"/>
              <a:t>relazioni di potere </a:t>
            </a:r>
            <a:r>
              <a:rPr lang="it-IT" dirty="0"/>
              <a:t>(lo stato nazione o altri gruppi che rivendicano altre etnicità) la posizione di una particolare etnicità è definita dalla sua posizione di potere, e la presenza del </a:t>
            </a:r>
            <a:r>
              <a:rPr lang="it-IT" i="1" dirty="0"/>
              <a:t>politico</a:t>
            </a:r>
            <a:r>
              <a:rPr lang="it-IT" dirty="0"/>
              <a:t> all’interno dell’etnicità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lvl="1" algn="just"/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2806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LA.potm</Template>
  <TotalTime>12340</TotalTime>
  <Words>1174</Words>
  <Application>Microsoft Macintosh PowerPoint</Application>
  <PresentationFormat>Widescreen</PresentationFormat>
  <Paragraphs>112</Paragraphs>
  <Slides>14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Avenir Book</vt:lpstr>
      <vt:lpstr>Calibri</vt:lpstr>
      <vt:lpstr>Calibri Light</vt:lpstr>
      <vt:lpstr>Cambria</vt:lpstr>
      <vt:lpstr>Tahoma</vt:lpstr>
      <vt:lpstr>Template LA</vt:lpstr>
      <vt:lpstr>Etnia, razza e genere categorie politiche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Microsoft Office User</cp:lastModifiedBy>
  <cp:revision>173</cp:revision>
  <dcterms:created xsi:type="dcterms:W3CDTF">2019-05-28T15:53:33Z</dcterms:created>
  <dcterms:modified xsi:type="dcterms:W3CDTF">2026-03-18T11:51:56Z</dcterms:modified>
</cp:coreProperties>
</file>