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2" r:id="rId3"/>
    <p:sldId id="286" r:id="rId4"/>
    <p:sldId id="275" r:id="rId5"/>
    <p:sldId id="281" r:id="rId6"/>
    <p:sldId id="287" r:id="rId7"/>
    <p:sldId id="278" r:id="rId8"/>
    <p:sldId id="276" r:id="rId9"/>
    <p:sldId id="279" r:id="rId10"/>
    <p:sldId id="332" r:id="rId11"/>
    <p:sldId id="282" r:id="rId12"/>
    <p:sldId id="283" r:id="rId13"/>
    <p:sldId id="284"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83" autoAdjust="0"/>
    <p:restoredTop sz="95183" autoAdjust="0"/>
  </p:normalViewPr>
  <p:slideViewPr>
    <p:cSldViewPr snapToGrid="0">
      <p:cViewPr varScale="1">
        <p:scale>
          <a:sx n="107" d="100"/>
          <a:sy n="107" d="100"/>
        </p:scale>
        <p:origin x="288"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24/11/23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223150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108006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324940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11</a:t>
            </a:fld>
            <a:endParaRPr lang="it-IT"/>
          </a:p>
        </p:txBody>
      </p:sp>
    </p:spTree>
    <p:extLst>
      <p:ext uri="{BB962C8B-B14F-4D97-AF65-F5344CB8AC3E}">
        <p14:creationId xmlns:p14="http://schemas.microsoft.com/office/powerpoint/2010/main" val="1826270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51082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2437493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334C6C1-9A1F-4CAB-BDE0-CEA4BBAD521B}" type="datetimeFigureOut">
              <a:rPr lang="it-IT" smtClean="0"/>
              <a:t>24/11/23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24/11/23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24/11/23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0nub-Kxvfvs&amp;list=OLAK5uy_m1WmoMtWDwZq02k0Ia8WlTz_nSRN-PirY&amp;index=1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MNiDoKxuucY?feature=oembed" TargetMode="Externa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hyperlink" Target="https://www.youtube.com/watch?v=MNiDoKxuucY&amp;list=PLGrtnXq6CNnEcpB8yR6VK9wVodNP_8nW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a:bodyPr>
          <a:lstStyle/>
          <a:p>
            <a:r>
              <a:rPr lang="en-US" b="1" u="sng" dirty="0">
                <a:solidFill>
                  <a:srgbClr val="BB1717"/>
                </a:solidFill>
                <a:latin typeface="Tahoma" panose="020B0604030504040204" pitchFamily="34" charset="0"/>
                <a:ea typeface="Tahoma" panose="020B0604030504040204" pitchFamily="34" charset="0"/>
                <a:cs typeface="Tahoma" panose="020B0604030504040204" pitchFamily="34" charset="0"/>
              </a:rPr>
              <a:t>Afro-feminism</a:t>
            </a: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a:solidFill>
                  <a:schemeClr val="bg1"/>
                </a:solidFill>
                <a:latin typeface="Tahoma" panose="020B0604030504040204" pitchFamily="34" charset="0"/>
                <a:ea typeface="Tahoma" panose="020B0604030504040204" pitchFamily="34" charset="0"/>
                <a:cs typeface="Tahoma" panose="020B0604030504040204" pitchFamily="34" charset="0"/>
              </a:rPr>
              <a:t>2023/24</a:t>
            </a:r>
            <a:endPar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2000" b="1" i="1"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asellaDiTesto 2">
            <a:extLst>
              <a:ext uri="{FF2B5EF4-FFF2-40B4-BE49-F238E27FC236}">
                <a16:creationId xmlns:a16="http://schemas.microsoft.com/office/drawing/2014/main" id="{ECEAF412-3F47-98FD-D7BC-959587100210}"/>
              </a:ext>
            </a:extLst>
          </p:cNvPr>
          <p:cNvSpPr txBox="1"/>
          <p:nvPr/>
        </p:nvSpPr>
        <p:spPr>
          <a:xfrm>
            <a:off x="5854535" y="3859481"/>
            <a:ext cx="184731"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7014484D-0AFE-7442-907E-BEBE2F2C02E1}"/>
              </a:ext>
            </a:extLst>
          </p:cNvPr>
          <p:cNvPicPr>
            <a:picLocks noChangeAspect="1"/>
          </p:cNvPicPr>
          <p:nvPr/>
        </p:nvPicPr>
        <p:blipFill>
          <a:blip r:embed="rId2"/>
          <a:srcRect/>
          <a:stretch/>
        </p:blipFill>
        <p:spPr>
          <a:xfrm>
            <a:off x="7778339" y="-479946"/>
            <a:ext cx="4985528" cy="7055151"/>
          </a:xfrm>
          <a:prstGeom prst="rect">
            <a:avLst/>
          </a:prstGeom>
        </p:spPr>
      </p:pic>
      <p:sp>
        <p:nvSpPr>
          <p:cNvPr id="13" name="CasellaDiTesto 12">
            <a:extLst>
              <a:ext uri="{FF2B5EF4-FFF2-40B4-BE49-F238E27FC236}">
                <a16:creationId xmlns:a16="http://schemas.microsoft.com/office/drawing/2014/main" id="{CD48F3B9-6534-6043-9B11-69DFCD85915E}"/>
              </a:ext>
            </a:extLst>
          </p:cNvPr>
          <p:cNvSpPr txBox="1"/>
          <p:nvPr/>
        </p:nvSpPr>
        <p:spPr>
          <a:xfrm>
            <a:off x="599384" y="1279058"/>
            <a:ext cx="6184231" cy="4524315"/>
          </a:xfrm>
          <a:prstGeom prst="rect">
            <a:avLst/>
          </a:prstGeom>
          <a:noFill/>
        </p:spPr>
        <p:txBody>
          <a:bodyPr wrap="square" rtlCol="0">
            <a:spAutoFit/>
          </a:bodyPr>
          <a:lstStyle/>
          <a:p>
            <a:pPr algn="just"/>
            <a:r>
              <a:rPr lang="it-IT" sz="2400" dirty="0"/>
              <a:t>“Black women </a:t>
            </a:r>
            <a:r>
              <a:rPr lang="it-IT" sz="2400" dirty="0" err="1"/>
              <a:t>have</a:t>
            </a:r>
            <a:r>
              <a:rPr lang="it-IT" sz="2400" dirty="0"/>
              <a:t> </a:t>
            </a:r>
            <a:r>
              <a:rPr lang="it-IT" sz="2400" dirty="0" err="1"/>
              <a:t>always</a:t>
            </a:r>
            <a:r>
              <a:rPr lang="it-IT" sz="2400" dirty="0"/>
              <a:t> </a:t>
            </a:r>
            <a:r>
              <a:rPr lang="it-IT" sz="2400" dirty="0" err="1"/>
              <a:t>been</a:t>
            </a:r>
            <a:r>
              <a:rPr lang="it-IT" sz="2400" dirty="0"/>
              <a:t> </a:t>
            </a:r>
            <a:r>
              <a:rPr lang="it-IT" sz="2400" dirty="0" err="1"/>
              <a:t>powerful</a:t>
            </a:r>
            <a:r>
              <a:rPr lang="it-IT" sz="2400" dirty="0"/>
              <a:t> in the Candomblé </a:t>
            </a:r>
            <a:r>
              <a:rPr lang="it-IT" sz="2400" dirty="0" err="1"/>
              <a:t>terreiros</a:t>
            </a:r>
            <a:r>
              <a:rPr lang="it-IT" sz="2400" dirty="0"/>
              <a:t>, </a:t>
            </a:r>
            <a:r>
              <a:rPr lang="it-IT" sz="2400" dirty="0" err="1"/>
              <a:t>female</a:t>
            </a:r>
            <a:r>
              <a:rPr lang="it-IT" sz="2400" dirty="0"/>
              <a:t> power </a:t>
            </a:r>
            <a:r>
              <a:rPr lang="it-IT" sz="2400" dirty="0" err="1"/>
              <a:t>is</a:t>
            </a:r>
            <a:r>
              <a:rPr lang="it-IT" sz="2400" dirty="0"/>
              <a:t> </a:t>
            </a:r>
            <a:r>
              <a:rPr lang="it-IT" sz="2400" dirty="0" err="1"/>
              <a:t>present</a:t>
            </a:r>
            <a:r>
              <a:rPr lang="it-IT" sz="2400" dirty="0"/>
              <a:t> in Candomblé (...) </a:t>
            </a:r>
            <a:r>
              <a:rPr lang="it-IT" sz="2400" dirty="0" err="1"/>
              <a:t>Knowing</a:t>
            </a:r>
            <a:r>
              <a:rPr lang="it-IT" sz="2400" dirty="0"/>
              <a:t> the </a:t>
            </a:r>
            <a:r>
              <a:rPr lang="it-IT" sz="2400" dirty="0" err="1"/>
              <a:t>Yabàs</a:t>
            </a:r>
            <a:r>
              <a:rPr lang="it-IT" sz="2400" dirty="0"/>
              <a:t> </a:t>
            </a:r>
            <a:r>
              <a:rPr lang="it-IT" sz="2400" dirty="0" err="1"/>
              <a:t>means</a:t>
            </a:r>
            <a:r>
              <a:rPr lang="it-IT" sz="2400" dirty="0"/>
              <a:t> </a:t>
            </a:r>
            <a:r>
              <a:rPr lang="it-IT" sz="2400" dirty="0" err="1"/>
              <a:t>knowing</a:t>
            </a:r>
            <a:r>
              <a:rPr lang="it-IT" sz="2400" dirty="0"/>
              <a:t> a cosmo-</a:t>
            </a:r>
            <a:r>
              <a:rPr lang="it-IT" sz="2400" dirty="0" err="1"/>
              <a:t>perception</a:t>
            </a:r>
            <a:r>
              <a:rPr lang="it-IT" sz="2400" dirty="0"/>
              <a:t>, a way of </a:t>
            </a:r>
            <a:r>
              <a:rPr lang="it-IT" sz="2400" dirty="0" err="1"/>
              <a:t>being</a:t>
            </a:r>
            <a:r>
              <a:rPr lang="it-IT" sz="2400" dirty="0"/>
              <a:t> and </a:t>
            </a:r>
            <a:r>
              <a:rPr lang="it-IT" sz="2400" dirty="0" err="1"/>
              <a:t>being</a:t>
            </a:r>
            <a:r>
              <a:rPr lang="it-IT" sz="2400" dirty="0"/>
              <a:t> in the world in a </a:t>
            </a:r>
            <a:r>
              <a:rPr lang="it-IT" sz="2400" dirty="0" err="1"/>
              <a:t>different</a:t>
            </a:r>
            <a:r>
              <a:rPr lang="it-IT" sz="2400" dirty="0"/>
              <a:t> way. The </a:t>
            </a:r>
            <a:r>
              <a:rPr lang="it-IT" sz="2400" dirty="0" err="1"/>
              <a:t>Yabàs</a:t>
            </a:r>
            <a:r>
              <a:rPr lang="it-IT" sz="2400" dirty="0"/>
              <a:t> are images of </a:t>
            </a:r>
            <a:r>
              <a:rPr lang="it-IT" sz="2400" dirty="0" err="1"/>
              <a:t>strength</a:t>
            </a:r>
            <a:r>
              <a:rPr lang="it-IT" sz="2400" dirty="0"/>
              <a:t> </a:t>
            </a:r>
            <a:r>
              <a:rPr lang="it-IT" sz="2400" dirty="0" err="1"/>
              <a:t>that</a:t>
            </a:r>
            <a:r>
              <a:rPr lang="it-IT" sz="2400" dirty="0"/>
              <a:t> </a:t>
            </a:r>
            <a:r>
              <a:rPr lang="it-IT" sz="2400" dirty="0" err="1"/>
              <a:t>remove</a:t>
            </a:r>
            <a:r>
              <a:rPr lang="it-IT" sz="2400" dirty="0"/>
              <a:t> women from the position of </a:t>
            </a:r>
            <a:r>
              <a:rPr lang="it-IT" sz="2400" dirty="0" err="1"/>
              <a:t>fragility</a:t>
            </a:r>
            <a:r>
              <a:rPr lang="it-IT" sz="2400" dirty="0"/>
              <a:t> </a:t>
            </a:r>
            <a:r>
              <a:rPr lang="it-IT" sz="2400" dirty="0" err="1"/>
              <a:t>within</a:t>
            </a:r>
            <a:r>
              <a:rPr lang="it-IT" sz="2400" dirty="0"/>
              <a:t> white society. The idea of </a:t>
            </a:r>
            <a:r>
              <a:rPr lang="it-IT" sz="2400" dirty="0" err="1"/>
              <a:t>strength</a:t>
            </a:r>
            <a:r>
              <a:rPr lang="it-IT" sz="2400" dirty="0"/>
              <a:t> </a:t>
            </a:r>
            <a:r>
              <a:rPr lang="it-IT" sz="2400" dirty="0" err="1"/>
              <a:t>is</a:t>
            </a:r>
            <a:r>
              <a:rPr lang="it-IT" sz="2400" dirty="0"/>
              <a:t> </a:t>
            </a:r>
            <a:r>
              <a:rPr lang="it-IT" sz="2400" dirty="0" err="1"/>
              <a:t>intrinsic</a:t>
            </a:r>
            <a:r>
              <a:rPr lang="it-IT" sz="2400" dirty="0"/>
              <a:t> and part of </a:t>
            </a:r>
            <a:r>
              <a:rPr lang="it-IT" sz="2400" dirty="0" err="1"/>
              <a:t>our</a:t>
            </a:r>
            <a:r>
              <a:rPr lang="it-IT" sz="2400" dirty="0"/>
              <a:t> </a:t>
            </a:r>
            <a:r>
              <a:rPr lang="it-IT" sz="2400" dirty="0" err="1"/>
              <a:t>ancestral</a:t>
            </a:r>
            <a:r>
              <a:rPr lang="it-IT" sz="2400" dirty="0"/>
              <a:t> </a:t>
            </a:r>
            <a:r>
              <a:rPr lang="it-IT" sz="2400" dirty="0" err="1"/>
              <a:t>experience</a:t>
            </a:r>
            <a:r>
              <a:rPr lang="it-IT" sz="2400" dirty="0"/>
              <a:t>, </a:t>
            </a:r>
            <a:r>
              <a:rPr lang="it-IT" sz="2400" dirty="0" err="1"/>
              <a:t>we</a:t>
            </a:r>
            <a:r>
              <a:rPr lang="it-IT" sz="2400" dirty="0"/>
              <a:t> must </a:t>
            </a:r>
            <a:r>
              <a:rPr lang="it-IT" sz="2400" dirty="0" err="1"/>
              <a:t>recover</a:t>
            </a:r>
            <a:r>
              <a:rPr lang="it-IT" sz="2400" dirty="0"/>
              <a:t> </a:t>
            </a:r>
            <a:r>
              <a:rPr lang="it-IT" sz="2400" dirty="0" err="1"/>
              <a:t>it</a:t>
            </a:r>
            <a:r>
              <a:rPr lang="it-IT" sz="2400" dirty="0"/>
              <a:t> and </a:t>
            </a:r>
            <a:r>
              <a:rPr lang="it-IT" sz="2400" dirty="0" err="1"/>
              <a:t>remember</a:t>
            </a:r>
            <a:r>
              <a:rPr lang="it-IT" sz="2400" dirty="0"/>
              <a:t> </a:t>
            </a:r>
            <a:r>
              <a:rPr lang="it-IT" sz="2400" dirty="0" err="1"/>
              <a:t>it</a:t>
            </a:r>
            <a:r>
              <a:rPr lang="it-IT" sz="2400" dirty="0"/>
              <a:t>. The </a:t>
            </a:r>
            <a:r>
              <a:rPr lang="it-IT" sz="2400" dirty="0" err="1"/>
              <a:t>feminist</a:t>
            </a:r>
            <a:r>
              <a:rPr lang="it-IT" sz="2400" dirty="0"/>
              <a:t> </a:t>
            </a:r>
            <a:r>
              <a:rPr lang="it-IT" sz="2400" dirty="0" err="1"/>
              <a:t>struggle</a:t>
            </a:r>
            <a:r>
              <a:rPr lang="it-IT" sz="2400" dirty="0"/>
              <a:t> </a:t>
            </a:r>
            <a:r>
              <a:rPr lang="it-IT" sz="2400" dirty="0" err="1"/>
              <a:t>is</a:t>
            </a:r>
            <a:r>
              <a:rPr lang="it-IT" sz="2400" dirty="0"/>
              <a:t> part of </a:t>
            </a:r>
            <a:r>
              <a:rPr lang="it-IT" sz="2400" dirty="0" err="1"/>
              <a:t>our</a:t>
            </a:r>
            <a:r>
              <a:rPr lang="it-IT" sz="2400" dirty="0"/>
              <a:t> history </a:t>
            </a:r>
            <a:r>
              <a:rPr lang="it-IT" sz="2400" dirty="0" err="1"/>
              <a:t>as</a:t>
            </a:r>
            <a:r>
              <a:rPr lang="it-IT" sz="2400" dirty="0"/>
              <a:t> </a:t>
            </a:r>
            <a:r>
              <a:rPr lang="it-IT" sz="2400" dirty="0" err="1"/>
              <a:t>descendants</a:t>
            </a:r>
            <a:r>
              <a:rPr lang="it-IT" sz="2400" dirty="0"/>
              <a:t> of </a:t>
            </a:r>
            <a:r>
              <a:rPr lang="it-IT" sz="2400" dirty="0" err="1"/>
              <a:t>these</a:t>
            </a:r>
            <a:r>
              <a:rPr lang="it-IT" sz="2400" dirty="0"/>
              <a:t> </a:t>
            </a:r>
            <a:r>
              <a:rPr lang="it-IT" sz="2400" dirty="0" err="1"/>
              <a:t>ancestors</a:t>
            </a:r>
            <a:r>
              <a:rPr lang="it-IT" sz="2400" dirty="0"/>
              <a:t>!” (</a:t>
            </a:r>
            <a:r>
              <a:rPr lang="it-IT" sz="2400" dirty="0" err="1"/>
              <a:t>W</a:t>
            </a:r>
            <a:r>
              <a:rPr lang="it-IT" sz="2400" dirty="0"/>
              <a:t>., 5/10/2020). </a:t>
            </a:r>
          </a:p>
        </p:txBody>
      </p:sp>
      <p:sp>
        <p:nvSpPr>
          <p:cNvPr id="2" name="CasellaDiTesto 1">
            <a:extLst>
              <a:ext uri="{FF2B5EF4-FFF2-40B4-BE49-F238E27FC236}">
                <a16:creationId xmlns:a16="http://schemas.microsoft.com/office/drawing/2014/main" id="{ABAA48E1-1121-7864-89A0-8A2F72F16C5C}"/>
              </a:ext>
            </a:extLst>
          </p:cNvPr>
          <p:cNvSpPr txBox="1"/>
          <p:nvPr/>
        </p:nvSpPr>
        <p:spPr>
          <a:xfrm>
            <a:off x="226337" y="234934"/>
            <a:ext cx="5717263" cy="707886"/>
          </a:xfrm>
          <a:prstGeom prst="rect">
            <a:avLst/>
          </a:prstGeom>
          <a:noFill/>
        </p:spPr>
        <p:txBody>
          <a:bodyPr wrap="square" rtlCol="0">
            <a:spAutoFit/>
          </a:bodyPr>
          <a:lstStyle/>
          <a:p>
            <a:r>
              <a:rPr lang="en-US" sz="4000" b="1" i="1" dirty="0" err="1">
                <a:solidFill>
                  <a:srgbClr val="C00000"/>
                </a:solidFill>
                <a:latin typeface="Tahoma" panose="020B0604030504040204" pitchFamily="34" charset="0"/>
                <a:ea typeface="Tahoma" panose="020B0604030504040204" pitchFamily="34" charset="0"/>
                <a:cs typeface="Tahoma" panose="020B0604030504040204" pitchFamily="34" charset="0"/>
              </a:rPr>
              <a:t>Ancestralidade</a:t>
            </a:r>
            <a:endParaRPr lang="en-US" sz="4000" b="1" i="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670A3871-1C0B-339F-7C9E-0036AF024F9B}"/>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ottotitolo 2">
            <a:extLst>
              <a:ext uri="{FF2B5EF4-FFF2-40B4-BE49-F238E27FC236}">
                <a16:creationId xmlns:a16="http://schemas.microsoft.com/office/drawing/2014/main" id="{DB5F6C1E-0533-C0F3-904F-D53A04993FDE}"/>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8" descr="CC-BY-SA_icon.svg.png">
            <a:extLst>
              <a:ext uri="{FF2B5EF4-FFF2-40B4-BE49-F238E27FC236}">
                <a16:creationId xmlns:a16="http://schemas.microsoft.com/office/drawing/2014/main" id="{EAAE6F45-D541-A5B8-5370-ED0D86A496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9547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472575" y="717799"/>
            <a:ext cx="6940472" cy="357711"/>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95721" y="111824"/>
            <a:ext cx="5360699" cy="1200329"/>
          </a:xfrm>
          <a:prstGeom prst="rect">
            <a:avLst/>
          </a:prstGeom>
          <a:noFill/>
        </p:spPr>
        <p:txBody>
          <a:bodyPr wrap="square" rtlCol="0">
            <a:spAutoFit/>
          </a:bodyPr>
          <a:lstStyle/>
          <a:p>
            <a:pPr algn="ctr"/>
            <a:r>
              <a:rPr lang="it-IT" sz="2400" b="1" dirty="0">
                <a:solidFill>
                  <a:srgbClr val="C00000"/>
                </a:solidFill>
                <a:latin typeface="Tahoma" panose="020B0604030504040204" pitchFamily="34" charset="0"/>
                <a:ea typeface="Tahoma" panose="020B0604030504040204" pitchFamily="34" charset="0"/>
                <a:cs typeface="Tahoma" panose="020B0604030504040204" pitchFamily="34" charset="0"/>
                <a:hlinkClick r:id="rId3"/>
              </a:rPr>
              <a:t>Ilu Oba de Min:</a:t>
            </a:r>
          </a:p>
          <a:p>
            <a:pPr algn="ctr"/>
            <a:r>
              <a:rPr lang="it-IT" sz="2400" b="1" dirty="0">
                <a:solidFill>
                  <a:srgbClr val="C00000"/>
                </a:solidFill>
                <a:latin typeface="Tahoma" panose="020B0604030504040204" pitchFamily="34" charset="0"/>
                <a:ea typeface="Tahoma" panose="020B0604030504040204" pitchFamily="34" charset="0"/>
                <a:cs typeface="Tahoma" panose="020B0604030504040204" pitchFamily="34" charset="0"/>
                <a:hlinkClick r:id="rId3"/>
              </a:rPr>
              <a:t>«</a:t>
            </a:r>
            <a:r>
              <a:rPr lang="it-IT" sz="2400" b="1" dirty="0" err="1">
                <a:solidFill>
                  <a:srgbClr val="C00000"/>
                </a:solidFill>
                <a:latin typeface="Tahoma" panose="020B0604030504040204" pitchFamily="34" charset="0"/>
                <a:ea typeface="Tahoma" panose="020B0604030504040204" pitchFamily="34" charset="0"/>
                <a:cs typeface="Tahoma" panose="020B0604030504040204" pitchFamily="34" charset="0"/>
                <a:hlinkClick r:id="rId3"/>
              </a:rPr>
              <a:t>Mulheres</a:t>
            </a:r>
            <a:r>
              <a:rPr lang="it-IT" sz="2400" b="1" dirty="0">
                <a:solidFill>
                  <a:srgbClr val="C00000"/>
                </a:solidFill>
                <a:latin typeface="Tahoma" panose="020B0604030504040204" pitchFamily="34" charset="0"/>
                <a:ea typeface="Tahoma" panose="020B0604030504040204" pitchFamily="34" charset="0"/>
                <a:cs typeface="Tahoma" panose="020B0604030504040204" pitchFamily="34" charset="0"/>
                <a:hlinkClick r:id="rId3"/>
              </a:rPr>
              <a:t> </a:t>
            </a:r>
            <a:r>
              <a:rPr lang="it-IT" sz="2400" b="1" dirty="0" err="1">
                <a:solidFill>
                  <a:srgbClr val="C00000"/>
                </a:solidFill>
                <a:latin typeface="Tahoma" panose="020B0604030504040204" pitchFamily="34" charset="0"/>
                <a:ea typeface="Tahoma" panose="020B0604030504040204" pitchFamily="34" charset="0"/>
                <a:cs typeface="Tahoma" panose="020B0604030504040204" pitchFamily="34" charset="0"/>
                <a:hlinkClick r:id="rId3"/>
              </a:rPr>
              <a:t>guerreiras</a:t>
            </a:r>
            <a:r>
              <a:rPr lang="it-IT" sz="2400" b="1" dirty="0">
                <a:solidFill>
                  <a:srgbClr val="C00000"/>
                </a:solidFill>
                <a:latin typeface="Tahoma" panose="020B0604030504040204" pitchFamily="34" charset="0"/>
                <a:ea typeface="Tahoma" panose="020B0604030504040204" pitchFamily="34" charset="0"/>
                <a:cs typeface="Tahoma" panose="020B0604030504040204" pitchFamily="34" charset="0"/>
                <a:hlinkClick r:id="rId3"/>
              </a:rPr>
              <a:t> </a:t>
            </a:r>
            <a:r>
              <a:rPr lang="it-IT" sz="2400" b="1" dirty="0" err="1">
                <a:solidFill>
                  <a:srgbClr val="C00000"/>
                </a:solidFill>
                <a:latin typeface="Tahoma" panose="020B0604030504040204" pitchFamily="34" charset="0"/>
                <a:ea typeface="Tahoma" panose="020B0604030504040204" pitchFamily="34" charset="0"/>
                <a:cs typeface="Tahoma" panose="020B0604030504040204" pitchFamily="34" charset="0"/>
                <a:hlinkClick r:id="rId3"/>
              </a:rPr>
              <a:t>unidas</a:t>
            </a:r>
            <a:r>
              <a:rPr lang="it-IT" sz="2400" b="1" dirty="0">
                <a:solidFill>
                  <a:srgbClr val="C00000"/>
                </a:solidFill>
                <a:latin typeface="Tahoma" panose="020B0604030504040204" pitchFamily="34" charset="0"/>
                <a:ea typeface="Tahoma" panose="020B0604030504040204" pitchFamily="34" charset="0"/>
                <a:cs typeface="Tahoma" panose="020B0604030504040204" pitchFamily="34" charset="0"/>
                <a:hlinkClick r:id="rId3"/>
              </a:rPr>
              <a:t> esse </a:t>
            </a:r>
            <a:r>
              <a:rPr lang="it-IT" sz="2400" b="1" dirty="0" err="1">
                <a:solidFill>
                  <a:srgbClr val="C00000"/>
                </a:solidFill>
                <a:latin typeface="Tahoma" panose="020B0604030504040204" pitchFamily="34" charset="0"/>
                <a:ea typeface="Tahoma" panose="020B0604030504040204" pitchFamily="34" charset="0"/>
                <a:cs typeface="Tahoma" panose="020B0604030504040204" pitchFamily="34" charset="0"/>
                <a:hlinkClick r:id="rId3"/>
              </a:rPr>
              <a:t>mundo</a:t>
            </a:r>
            <a:r>
              <a:rPr lang="it-IT" sz="2400" b="1" dirty="0">
                <a:solidFill>
                  <a:srgbClr val="C00000"/>
                </a:solidFill>
                <a:latin typeface="Tahoma" panose="020B0604030504040204" pitchFamily="34" charset="0"/>
                <a:ea typeface="Tahoma" panose="020B0604030504040204" pitchFamily="34" charset="0"/>
                <a:cs typeface="Tahoma" panose="020B0604030504040204" pitchFamily="34" charset="0"/>
                <a:hlinkClick r:id="rId3"/>
              </a:rPr>
              <a:t> </a:t>
            </a:r>
            <a:r>
              <a:rPr lang="it-IT" sz="2400" b="1" dirty="0" err="1">
                <a:solidFill>
                  <a:srgbClr val="C00000"/>
                </a:solidFill>
                <a:latin typeface="Tahoma" panose="020B0604030504040204" pitchFamily="34" charset="0"/>
                <a:ea typeface="Tahoma" panose="020B0604030504040204" pitchFamily="34" charset="0"/>
                <a:cs typeface="Tahoma" panose="020B0604030504040204" pitchFamily="34" charset="0"/>
                <a:hlinkClick r:id="rId3"/>
              </a:rPr>
              <a:t>vamos</a:t>
            </a:r>
            <a:r>
              <a:rPr lang="it-IT" sz="2400" b="1" dirty="0">
                <a:solidFill>
                  <a:srgbClr val="C00000"/>
                </a:solidFill>
                <a:latin typeface="Tahoma" panose="020B0604030504040204" pitchFamily="34" charset="0"/>
                <a:ea typeface="Tahoma" panose="020B0604030504040204" pitchFamily="34" charset="0"/>
                <a:cs typeface="Tahoma" panose="020B0604030504040204" pitchFamily="34" charset="0"/>
                <a:hlinkClick r:id="rId3"/>
              </a:rPr>
              <a:t> dominar!» </a:t>
            </a:r>
            <a:endParaRPr lang="it-IT"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0" name="Immagine 9" descr="Immagine che contiene sport, ballerino, esterni, persona&#10;&#10;Descrizione generata automaticamente">
            <a:extLst>
              <a:ext uri="{FF2B5EF4-FFF2-40B4-BE49-F238E27FC236}">
                <a16:creationId xmlns:a16="http://schemas.microsoft.com/office/drawing/2014/main" id="{56BBA7B8-549A-D24A-AAAA-ED48D9E13F5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730718"/>
            <a:ext cx="6523465" cy="4338104"/>
          </a:xfrm>
          <a:prstGeom prst="rect">
            <a:avLst/>
          </a:prstGeom>
        </p:spPr>
      </p:pic>
      <p:sp>
        <p:nvSpPr>
          <p:cNvPr id="2" name="CasellaDiTesto 1">
            <a:extLst>
              <a:ext uri="{FF2B5EF4-FFF2-40B4-BE49-F238E27FC236}">
                <a16:creationId xmlns:a16="http://schemas.microsoft.com/office/drawing/2014/main" id="{9D7F085A-D851-4348-8593-96FAB8A96908}"/>
              </a:ext>
            </a:extLst>
          </p:cNvPr>
          <p:cNvSpPr txBox="1"/>
          <p:nvPr/>
        </p:nvSpPr>
        <p:spPr>
          <a:xfrm>
            <a:off x="6953378" y="0"/>
            <a:ext cx="4872790" cy="6463308"/>
          </a:xfrm>
          <a:prstGeom prst="rect">
            <a:avLst/>
          </a:prstGeom>
          <a:noFill/>
        </p:spPr>
        <p:txBody>
          <a:bodyPr wrap="square" rtlCol="0">
            <a:spAutoFit/>
          </a:bodyPr>
          <a:lstStyle/>
          <a:p>
            <a:r>
              <a:rPr lang="pt-BR" dirty="0"/>
              <a:t>Com minha raça e minha cor</a:t>
            </a:r>
          </a:p>
          <a:p>
            <a:r>
              <a:rPr lang="pt-BR" dirty="0"/>
              <a:t>Eu solto meu grito no ar</a:t>
            </a:r>
          </a:p>
          <a:p>
            <a:r>
              <a:rPr lang="pt-BR" dirty="0"/>
              <a:t>Muito sangue ainda escorre</a:t>
            </a:r>
          </a:p>
          <a:p>
            <a:r>
              <a:rPr lang="pt-BR" dirty="0"/>
              <a:t>Isso tudo precisa acabar</a:t>
            </a:r>
          </a:p>
          <a:p>
            <a:r>
              <a:rPr lang="pt-BR" dirty="0"/>
              <a:t>Você não vê porque está dormindo</a:t>
            </a:r>
          </a:p>
          <a:p>
            <a:r>
              <a:rPr lang="pt-BR" dirty="0"/>
              <a:t>Não percebe que está alienado</a:t>
            </a:r>
          </a:p>
          <a:p>
            <a:r>
              <a:rPr lang="pt-BR" dirty="0"/>
              <a:t>Eu estou de olho aberto</a:t>
            </a:r>
          </a:p>
          <a:p>
            <a:r>
              <a:rPr lang="pt-BR" dirty="0"/>
              <a:t>O quilombo não está no passado</a:t>
            </a:r>
          </a:p>
          <a:p>
            <a:r>
              <a:rPr lang="pt-BR" dirty="0" err="1"/>
              <a:t>Dandara</a:t>
            </a:r>
            <a:r>
              <a:rPr lang="pt-BR" dirty="0"/>
              <a:t> dos </a:t>
            </a:r>
            <a:r>
              <a:rPr lang="pt-BR" dirty="0" err="1"/>
              <a:t>Palmeres</a:t>
            </a:r>
            <a:r>
              <a:rPr lang="pt-BR" dirty="0"/>
              <a:t>, Luiza </a:t>
            </a:r>
            <a:r>
              <a:rPr lang="pt-BR" dirty="0" err="1"/>
              <a:t>Mahin</a:t>
            </a:r>
            <a:r>
              <a:rPr lang="pt-BR" dirty="0"/>
              <a:t>,</a:t>
            </a:r>
          </a:p>
          <a:p>
            <a:r>
              <a:rPr lang="pt-BR" dirty="0"/>
              <a:t>Mariana Crioula, Tereza de Benguela</a:t>
            </a:r>
          </a:p>
          <a:p>
            <a:r>
              <a:rPr lang="pt-BR" dirty="0"/>
              <a:t>Não sou a rainha do lar</a:t>
            </a:r>
          </a:p>
          <a:p>
            <a:r>
              <a:rPr lang="pt-BR" dirty="0"/>
              <a:t>É melhor acordar</a:t>
            </a:r>
          </a:p>
          <a:p>
            <a:r>
              <a:rPr lang="pt-BR" dirty="0"/>
              <a:t>Movimento é de resistência </a:t>
            </a:r>
          </a:p>
          <a:p>
            <a:r>
              <a:rPr lang="pt-BR" dirty="0"/>
              <a:t>Viemos protestar</a:t>
            </a:r>
          </a:p>
          <a:p>
            <a:r>
              <a:rPr lang="pt-BR" dirty="0"/>
              <a:t>Meu corpo, meu território </a:t>
            </a:r>
          </a:p>
          <a:p>
            <a:r>
              <a:rPr lang="pt-BR" dirty="0"/>
              <a:t>Meu filho, minha cor</a:t>
            </a:r>
          </a:p>
          <a:p>
            <a:r>
              <a:rPr lang="pt-BR" dirty="0"/>
              <a:t>Movimento de uma batalha</a:t>
            </a:r>
          </a:p>
          <a:p>
            <a:r>
              <a:rPr lang="pt-BR" dirty="0"/>
              <a:t>Resistência, coragem e amor</a:t>
            </a:r>
          </a:p>
          <a:p>
            <a:r>
              <a:rPr lang="pt-BR" dirty="0"/>
              <a:t>O medo acabou</a:t>
            </a:r>
          </a:p>
          <a:p>
            <a:r>
              <a:rPr lang="pt-BR" dirty="0"/>
              <a:t>Vamos bater, batucar</a:t>
            </a:r>
          </a:p>
          <a:p>
            <a:r>
              <a:rPr lang="pt-BR" dirty="0"/>
              <a:t>Mulheres guerreiras unidas</a:t>
            </a:r>
          </a:p>
          <a:p>
            <a:r>
              <a:rPr lang="pt-BR" dirty="0"/>
              <a:t>Esse mundo vamos dominar   </a:t>
            </a:r>
          </a:p>
          <a:p>
            <a:r>
              <a:rPr lang="en-US" dirty="0"/>
              <a:t>  </a:t>
            </a:r>
          </a:p>
        </p:txBody>
      </p:sp>
    </p:spTree>
    <p:extLst>
      <p:ext uri="{BB962C8B-B14F-4D97-AF65-F5344CB8AC3E}">
        <p14:creationId xmlns:p14="http://schemas.microsoft.com/office/powerpoint/2010/main" val="244297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472575" y="717799"/>
            <a:ext cx="6940472" cy="357711"/>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226337" y="234934"/>
            <a:ext cx="5717263" cy="1323439"/>
          </a:xfrm>
          <a:prstGeom prst="rect">
            <a:avLst/>
          </a:prstGeom>
          <a:noFill/>
        </p:spPr>
        <p:txBody>
          <a:bodyPr wrap="square" rtlCol="0">
            <a:spAutoFit/>
          </a:bodyPr>
          <a:lstStyle/>
          <a:p>
            <a:r>
              <a:rPr lang="en-US" sz="4000" b="1" dirty="0">
                <a:solidFill>
                  <a:srgbClr val="C00000"/>
                </a:solidFill>
                <a:latin typeface="Tahoma" panose="020B0604030504040204" pitchFamily="34" charset="0"/>
                <a:ea typeface="Tahoma" panose="020B0604030504040204" pitchFamily="34" charset="0"/>
                <a:cs typeface="Tahoma" panose="020B0604030504040204" pitchFamily="34" charset="0"/>
              </a:rPr>
              <a:t>Multiple Femininities, </a:t>
            </a:r>
          </a:p>
          <a:p>
            <a:r>
              <a:rPr lang="en-US" sz="4000" b="1" dirty="0">
                <a:solidFill>
                  <a:srgbClr val="C00000"/>
                </a:solidFill>
                <a:latin typeface="Tahoma" panose="020B0604030504040204" pitchFamily="34" charset="0"/>
                <a:ea typeface="Tahoma" panose="020B0604030504040204" pitchFamily="34" charset="0"/>
                <a:cs typeface="Tahoma" panose="020B0604030504040204" pitchFamily="34" charset="0"/>
              </a:rPr>
              <a:t>Multiple bodies </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CasellaDiTesto 1">
            <a:extLst>
              <a:ext uri="{FF2B5EF4-FFF2-40B4-BE49-F238E27FC236}">
                <a16:creationId xmlns:a16="http://schemas.microsoft.com/office/drawing/2014/main" id="{73E65CBE-08F6-0E40-B2D8-E17F5A95AC91}"/>
              </a:ext>
            </a:extLst>
          </p:cNvPr>
          <p:cNvSpPr txBox="1"/>
          <p:nvPr/>
        </p:nvSpPr>
        <p:spPr>
          <a:xfrm>
            <a:off x="342900" y="2133355"/>
            <a:ext cx="5600700" cy="3170099"/>
          </a:xfrm>
          <a:prstGeom prst="rect">
            <a:avLst/>
          </a:prstGeom>
          <a:noFill/>
        </p:spPr>
        <p:txBody>
          <a:bodyPr wrap="square" rtlCol="0">
            <a:spAutoFit/>
          </a:bodyPr>
          <a:lstStyle/>
          <a:p>
            <a:pPr algn="just"/>
            <a:r>
              <a:rPr lang="en-US" sz="2000" dirty="0"/>
              <a:t>The </a:t>
            </a:r>
            <a:r>
              <a:rPr lang="it-IT" sz="2000" i="1" dirty="0" err="1"/>
              <a:t>Ilú</a:t>
            </a:r>
            <a:r>
              <a:rPr lang="it-IT" sz="2000" i="1" dirty="0"/>
              <a:t> </a:t>
            </a:r>
            <a:r>
              <a:rPr lang="it-IT" sz="2000" i="1" dirty="0" err="1"/>
              <a:t>Oba</a:t>
            </a:r>
            <a:r>
              <a:rPr lang="it-IT" sz="2000" i="1" dirty="0"/>
              <a:t> de </a:t>
            </a:r>
            <a:r>
              <a:rPr lang="it-IT" sz="2000" i="1" dirty="0" err="1"/>
              <a:t>Min</a:t>
            </a:r>
            <a:r>
              <a:rPr lang="en-US" sz="2000" dirty="0"/>
              <a:t> is formed by women with different ages and bodies that represent the diversity of Black body (…) The </a:t>
            </a:r>
            <a:r>
              <a:rPr lang="it-IT" sz="2000" i="1" dirty="0" err="1"/>
              <a:t>Ilú</a:t>
            </a:r>
            <a:r>
              <a:rPr lang="it-IT" sz="2000" i="1" dirty="0"/>
              <a:t> </a:t>
            </a:r>
            <a:r>
              <a:rPr lang="en-US" sz="2000" dirty="0"/>
              <a:t>as a whole has a great plurality which the dance group welcomes and highlights. This movement has a doble impact: it empowers people and lives, but it also breaks discourses and ways of seeing marked by structural racism. (…) Everyone looks at the dance group and I think that it’s important to provoke (…) Our political position is a provocative one (C., 8/7/2021).</a:t>
            </a:r>
            <a:endParaRPr lang="it-IT" sz="2000" dirty="0"/>
          </a:p>
        </p:txBody>
      </p:sp>
      <p:pic>
        <p:nvPicPr>
          <p:cNvPr id="4" name="Immagine 3" descr="Immagine che contiene persona, sport, terra, ballerino&#10;&#10;Descrizione generata automaticamente">
            <a:extLst>
              <a:ext uri="{FF2B5EF4-FFF2-40B4-BE49-F238E27FC236}">
                <a16:creationId xmlns:a16="http://schemas.microsoft.com/office/drawing/2014/main" id="{C3B154A1-33F6-E447-AB7F-D0941F2CDA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50000" y="1771559"/>
            <a:ext cx="5842000" cy="3893693"/>
          </a:xfrm>
          <a:prstGeom prst="rect">
            <a:avLst/>
          </a:prstGeom>
        </p:spPr>
      </p:pic>
    </p:spTree>
    <p:extLst>
      <p:ext uri="{BB962C8B-B14F-4D97-AF65-F5344CB8AC3E}">
        <p14:creationId xmlns:p14="http://schemas.microsoft.com/office/powerpoint/2010/main" val="387019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472575" y="717799"/>
            <a:ext cx="6940472" cy="357711"/>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1623304" y="358045"/>
            <a:ext cx="8282696" cy="1077218"/>
          </a:xfrm>
          <a:prstGeom prst="rect">
            <a:avLst/>
          </a:prstGeom>
          <a:noFill/>
        </p:spPr>
        <p:txBody>
          <a:bodyPr wrap="square" rtlCol="0">
            <a:spAutoFit/>
          </a:bodyPr>
          <a:lstStyle/>
          <a:p>
            <a:pPr algn="ct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hlinkClick r:id="rId4"/>
              </a:rPr>
              <a:t>Black Women Creating Spaces of Resistance, Empowerment and Healing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2" name="Elementi multimediali online 1" descr="Atunko Ilú Obá De Min - Ep. 5 The Beauty of it (ENGLISH SUBTITLE)">
            <a:hlinkClick r:id="" action="ppaction://media"/>
            <a:extLst>
              <a:ext uri="{FF2B5EF4-FFF2-40B4-BE49-F238E27FC236}">
                <a16:creationId xmlns:a16="http://schemas.microsoft.com/office/drawing/2014/main" id="{CA84E029-3C42-324A-BC78-DEAE9A5A5633}"/>
              </a:ext>
            </a:extLst>
          </p:cNvPr>
          <p:cNvPicPr>
            <a:picLocks noRot="1" noChangeAspect="1"/>
          </p:cNvPicPr>
          <p:nvPr>
            <a:videoFile r:link="rId1"/>
          </p:nvPr>
        </p:nvPicPr>
        <p:blipFill>
          <a:blip r:embed="rId6"/>
          <a:stretch>
            <a:fillRect/>
          </a:stretch>
        </p:blipFill>
        <p:spPr>
          <a:xfrm>
            <a:off x="2286000" y="1580236"/>
            <a:ext cx="7620000" cy="4305300"/>
          </a:xfrm>
          <a:prstGeom prst="rect">
            <a:avLst/>
          </a:prstGeom>
        </p:spPr>
      </p:pic>
    </p:spTree>
    <p:extLst>
      <p:ext uri="{BB962C8B-B14F-4D97-AF65-F5344CB8AC3E}">
        <p14:creationId xmlns:p14="http://schemas.microsoft.com/office/powerpoint/2010/main" val="1654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2575" y="194303"/>
            <a:ext cx="7283448"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Intersectionalism</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472575" y="717799"/>
            <a:ext cx="6940472" cy="357711"/>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72575" y="908757"/>
            <a:ext cx="7123411" cy="1938992"/>
          </a:xfrm>
          <a:prstGeom prst="rect">
            <a:avLst/>
          </a:prstGeom>
          <a:noFill/>
        </p:spPr>
        <p:txBody>
          <a:bodyPr wrap="square" rtlCol="0">
            <a:spAutoFit/>
          </a:bodyPr>
          <a:lstStyle/>
          <a:p>
            <a:pPr>
              <a:buClr>
                <a:srgbClr val="FFFFFF"/>
              </a:buClr>
            </a:pPr>
            <a:r>
              <a:rPr lang="en-US" sz="2000" dirty="0"/>
              <a:t>A perspective that focuses on the </a:t>
            </a:r>
            <a:r>
              <a:rPr lang="en-US" sz="2000" b="1" dirty="0"/>
              <a:t>intersection of different and multiple systems of domination</a:t>
            </a:r>
            <a:r>
              <a:rPr lang="en-US" sz="2000" dirty="0"/>
              <a:t>: racism, sexism, classism</a:t>
            </a:r>
            <a:r>
              <a:rPr lang="mr-IN" sz="2000" dirty="0"/>
              <a:t>…</a:t>
            </a:r>
            <a:r>
              <a:rPr lang="it-IT" sz="2000" dirty="0"/>
              <a:t> (</a:t>
            </a:r>
            <a:r>
              <a:rPr lang="en-US" sz="2000" dirty="0" err="1"/>
              <a:t>Kimberlé</a:t>
            </a:r>
            <a:r>
              <a:rPr lang="en-US" sz="2000" dirty="0"/>
              <a:t> Crenshaw) </a:t>
            </a:r>
          </a:p>
          <a:p>
            <a:pPr>
              <a:buClr>
                <a:srgbClr val="FFFFFF"/>
              </a:buClr>
            </a:pPr>
            <a:r>
              <a:rPr lang="en-US" sz="2000" dirty="0"/>
              <a:t>The exclusion of the </a:t>
            </a:r>
            <a:r>
              <a:rPr lang="en-US" sz="2000" dirty="0" err="1"/>
              <a:t>afrodescendant</a:t>
            </a:r>
            <a:r>
              <a:rPr lang="en-US" sz="2000" dirty="0"/>
              <a:t> and indigenous people from the national building process, not only practically but even politically and ideally: </a:t>
            </a:r>
            <a:r>
              <a:rPr lang="en-US" sz="2000" i="1" dirty="0" err="1"/>
              <a:t>colonialidad</a:t>
            </a:r>
            <a:endParaRPr lang="it-IT" sz="2000" dirty="0"/>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2" name="TextBox 1"/>
          <p:cNvSpPr txBox="1"/>
          <p:nvPr/>
        </p:nvSpPr>
        <p:spPr>
          <a:xfrm>
            <a:off x="5070764" y="3917918"/>
            <a:ext cx="6941597" cy="2031325"/>
          </a:xfrm>
          <a:prstGeom prst="rect">
            <a:avLst/>
          </a:prstGeom>
          <a:noFill/>
        </p:spPr>
        <p:txBody>
          <a:bodyPr wrap="square" rtlCol="0">
            <a:spAutoFit/>
          </a:bodyPr>
          <a:lstStyle/>
          <a:p>
            <a:pPr algn="just">
              <a:lnSpc>
                <a:spcPct val="150000"/>
              </a:lnSpc>
            </a:pPr>
            <a:r>
              <a:rPr lang="en-US" sz="1800" i="1" dirty="0">
                <a:effectLst/>
                <a:latin typeface="Calibri" panose="020F0502020204030204" pitchFamily="34" charset="0"/>
                <a:ea typeface="Calibri" panose="020F0502020204030204" pitchFamily="34" charset="0"/>
                <a:cs typeface="Times New Roman" panose="02020603050405020304" pitchFamily="18" charset="0"/>
              </a:rPr>
              <a:t>Using an intersectional perspective does not mean adding the discriminatory effects produced by class, race, ethnicity and gender, but rather analyzing the singularity of gender experiences that originate the intersection between these relationships (Mara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Viveiros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2017, p. 52).</a:t>
            </a:r>
            <a:endParaRPr lang="it-IT"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1" dirty="0"/>
          </a:p>
        </p:txBody>
      </p:sp>
      <p:pic>
        <p:nvPicPr>
          <p:cNvPr id="15" name="Immagine 14">
            <a:extLst>
              <a:ext uri="{FF2B5EF4-FFF2-40B4-BE49-F238E27FC236}">
                <a16:creationId xmlns:a16="http://schemas.microsoft.com/office/drawing/2014/main" id="{0D161910-D93A-2546-930A-FE2DB734B8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6212" y="15393"/>
            <a:ext cx="4305788" cy="2407173"/>
          </a:xfrm>
          <a:prstGeom prst="rect">
            <a:avLst/>
          </a:prstGeom>
        </p:spPr>
      </p:pic>
      <p:pic>
        <p:nvPicPr>
          <p:cNvPr id="13" name="Immagine 12">
            <a:extLst>
              <a:ext uri="{FF2B5EF4-FFF2-40B4-BE49-F238E27FC236}">
                <a16:creationId xmlns:a16="http://schemas.microsoft.com/office/drawing/2014/main" id="{565482B5-D7D0-EB51-87B9-C46782EC4030}"/>
              </a:ext>
            </a:extLst>
          </p:cNvPr>
          <p:cNvPicPr>
            <a:picLocks noChangeAspect="1"/>
          </p:cNvPicPr>
          <p:nvPr/>
        </p:nvPicPr>
        <p:blipFill rotWithShape="1">
          <a:blip r:embed="rId5">
            <a:extLst>
              <a:ext uri="{28A0092B-C50C-407E-A947-70E740481C1C}">
                <a14:useLocalDpi xmlns:a14="http://schemas.microsoft.com/office/drawing/2010/main"/>
              </a:ext>
            </a:extLst>
          </a:blip>
          <a:srcRect l="20003" t="8965" r="14371" b="9013"/>
          <a:stretch/>
        </p:blipFill>
        <p:spPr>
          <a:xfrm>
            <a:off x="472575" y="2931203"/>
            <a:ext cx="3695664" cy="3079343"/>
          </a:xfrm>
          <a:prstGeom prst="rect">
            <a:avLst/>
          </a:prstGeom>
        </p:spPr>
      </p:pic>
    </p:spTree>
    <p:extLst>
      <p:ext uri="{BB962C8B-B14F-4D97-AF65-F5344CB8AC3E}">
        <p14:creationId xmlns:p14="http://schemas.microsoft.com/office/powerpoint/2010/main" val="115199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80218F-DF58-8C41-8EF4-74B47FF8AFBE}"/>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a:extLst>
              <a:ext uri="{FF2B5EF4-FFF2-40B4-BE49-F238E27FC236}">
                <a16:creationId xmlns:a16="http://schemas.microsoft.com/office/drawing/2014/main" id="{708ADB63-1E10-4D40-BB6E-598B20104A27}"/>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8" descr="CC-BY-SA_icon.svg.png">
            <a:extLst>
              <a:ext uri="{FF2B5EF4-FFF2-40B4-BE49-F238E27FC236}">
                <a16:creationId xmlns:a16="http://schemas.microsoft.com/office/drawing/2014/main" id="{59AB3983-A843-6041-BBDA-E1183470E0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0" name="Immagine 9" descr="Immagine che contiene testo, schermata, numero, Carattere&#10;&#10;Descrizione generata automaticamente">
            <a:extLst>
              <a:ext uri="{FF2B5EF4-FFF2-40B4-BE49-F238E27FC236}">
                <a16:creationId xmlns:a16="http://schemas.microsoft.com/office/drawing/2014/main" id="{FF1139FA-2365-9D40-BE7D-5C82A886E9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15117"/>
            <a:ext cx="7823200" cy="5716270"/>
          </a:xfrm>
          <a:prstGeom prst="rect">
            <a:avLst/>
          </a:prstGeom>
        </p:spPr>
      </p:pic>
      <p:pic>
        <p:nvPicPr>
          <p:cNvPr id="12" name="Immagine 11" descr="Immagine che contiene testo, schermata, Carattere, cerchio&#10;&#10;Descrizione generata automaticamente">
            <a:extLst>
              <a:ext uri="{FF2B5EF4-FFF2-40B4-BE49-F238E27FC236}">
                <a16:creationId xmlns:a16="http://schemas.microsoft.com/office/drawing/2014/main" id="{628DB701-B13D-4F4F-B50D-7C1A207907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05040" y="1142852"/>
            <a:ext cx="4886960" cy="3860800"/>
          </a:xfrm>
          <a:prstGeom prst="rect">
            <a:avLst/>
          </a:prstGeom>
        </p:spPr>
      </p:pic>
    </p:spTree>
    <p:extLst>
      <p:ext uri="{BB962C8B-B14F-4D97-AF65-F5344CB8AC3E}">
        <p14:creationId xmlns:p14="http://schemas.microsoft.com/office/powerpoint/2010/main" val="339175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56534" y="162944"/>
            <a:ext cx="7283448"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Brazilian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Black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Feminism</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7325046" y="360865"/>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472575" y="717799"/>
            <a:ext cx="6940472" cy="357711"/>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274955" y="1145584"/>
            <a:ext cx="4779285" cy="4708981"/>
          </a:xfrm>
          <a:prstGeom prst="rect">
            <a:avLst/>
          </a:prstGeom>
          <a:noFill/>
        </p:spPr>
        <p:txBody>
          <a:bodyPr wrap="square" rtlCol="0">
            <a:spAutoFit/>
          </a:bodyPr>
          <a:lstStyle/>
          <a:p>
            <a:pPr algn="just"/>
            <a:r>
              <a:rPr lang="en-US" sz="2000" b="1" dirty="0"/>
              <a:t>1975</a:t>
            </a:r>
            <a:r>
              <a:rPr lang="en-US" sz="2000" dirty="0"/>
              <a:t> </a:t>
            </a:r>
            <a:r>
              <a:rPr lang="en-US" sz="2000" dirty="0">
                <a:sym typeface="Wingdings" pitchFamily="2" charset="2"/>
              </a:rPr>
              <a:t> Presentation of the </a:t>
            </a:r>
            <a:r>
              <a:rPr lang="en-US" sz="2000" b="1" dirty="0">
                <a:sym typeface="Wingdings" pitchFamily="2" charset="2"/>
              </a:rPr>
              <a:t>Black Women Manifesto</a:t>
            </a:r>
            <a:r>
              <a:rPr lang="en-US" sz="2000" dirty="0">
                <a:sym typeface="Wingdings" pitchFamily="2" charset="2"/>
              </a:rPr>
              <a:t> </a:t>
            </a:r>
          </a:p>
          <a:p>
            <a:pPr algn="just"/>
            <a:endParaRPr lang="en-US" sz="2000" b="1" dirty="0">
              <a:sym typeface="Wingdings" pitchFamily="2" charset="2"/>
            </a:endParaRPr>
          </a:p>
          <a:p>
            <a:pPr algn="just"/>
            <a:r>
              <a:rPr lang="en-US" sz="2000" b="1" dirty="0"/>
              <a:t>Eighties and Nineties </a:t>
            </a:r>
            <a:r>
              <a:rPr lang="en-US" sz="2000" dirty="0">
                <a:sym typeface="Wingdings" pitchFamily="2" charset="2"/>
              </a:rPr>
              <a:t></a:t>
            </a:r>
            <a:r>
              <a:rPr lang="en-US" sz="2000" b="1" dirty="0"/>
              <a:t> </a:t>
            </a:r>
            <a:r>
              <a:rPr lang="en-US" sz="2000" dirty="0"/>
              <a:t>More systematic organization and creation of new collectives. </a:t>
            </a:r>
          </a:p>
          <a:p>
            <a:pPr algn="just"/>
            <a:endParaRPr lang="en-US" sz="2000" b="1" dirty="0"/>
          </a:p>
          <a:p>
            <a:pPr algn="just"/>
            <a:r>
              <a:rPr lang="en-US" sz="2000" b="1" dirty="0"/>
              <a:t>2000</a:t>
            </a:r>
            <a:r>
              <a:rPr lang="en-US" sz="2000" dirty="0"/>
              <a:t> </a:t>
            </a:r>
            <a:r>
              <a:rPr lang="en-US" sz="2000" dirty="0">
                <a:sym typeface="Wingdings" pitchFamily="2" charset="2"/>
              </a:rPr>
              <a:t> Foundation of </a:t>
            </a:r>
            <a:r>
              <a:rPr lang="en-US" sz="2000" b="1" i="1" dirty="0" err="1"/>
              <a:t>Articulação</a:t>
            </a:r>
            <a:r>
              <a:rPr lang="en-US" sz="2000" b="1" i="1" dirty="0"/>
              <a:t> de </a:t>
            </a:r>
            <a:r>
              <a:rPr lang="en-US" sz="2000" b="1" i="1" dirty="0" err="1"/>
              <a:t>Mulheres</a:t>
            </a:r>
            <a:r>
              <a:rPr lang="en-US" sz="2000" b="1" i="1" dirty="0"/>
              <a:t> Negras </a:t>
            </a:r>
            <a:r>
              <a:rPr lang="en-US" sz="2000" b="1" i="1" dirty="0" err="1"/>
              <a:t>Brasileiras</a:t>
            </a:r>
            <a:r>
              <a:rPr lang="en-US" sz="2000" b="1" dirty="0"/>
              <a:t> (AMNB). </a:t>
            </a:r>
          </a:p>
          <a:p>
            <a:pPr algn="just"/>
            <a:r>
              <a:rPr lang="en-US" sz="2000" dirty="0"/>
              <a:t>In 2001 there was in Durban the </a:t>
            </a:r>
            <a:r>
              <a:rPr lang="en-US" sz="2000" b="1" dirty="0"/>
              <a:t>Third Conference against Racism, Xenophobia and Religious Intolerance </a:t>
            </a:r>
          </a:p>
          <a:p>
            <a:pPr algn="just"/>
            <a:endParaRPr lang="en-US" sz="2000" b="1" dirty="0"/>
          </a:p>
          <a:p>
            <a:pPr marL="11113" indent="-11113" algn="just"/>
            <a:r>
              <a:rPr lang="en-US" sz="2000" dirty="0"/>
              <a:t>The 18th of November of 2015 </a:t>
            </a:r>
            <a:r>
              <a:rPr lang="en-US" sz="2000" dirty="0">
                <a:sym typeface="Wingdings" pitchFamily="2" charset="2"/>
              </a:rPr>
              <a:t> F</a:t>
            </a:r>
            <a:r>
              <a:rPr lang="en-US" sz="2000" dirty="0"/>
              <a:t>irst </a:t>
            </a:r>
            <a:r>
              <a:rPr lang="en-US" sz="2000" b="1" i="1" dirty="0" err="1"/>
              <a:t>Marcha</a:t>
            </a:r>
            <a:r>
              <a:rPr lang="en-US" sz="2000" b="1" i="1" dirty="0"/>
              <a:t> das </a:t>
            </a:r>
            <a:r>
              <a:rPr lang="en-US" sz="2000" b="1" i="1" dirty="0" err="1"/>
              <a:t>Mulheres</a:t>
            </a:r>
            <a:r>
              <a:rPr lang="en-US" sz="2000" b="1" i="1" dirty="0"/>
              <a:t> Negras contra o </a:t>
            </a:r>
            <a:r>
              <a:rPr lang="en-US" sz="2000" b="1" i="1" dirty="0" err="1"/>
              <a:t>Racismo</a:t>
            </a:r>
            <a:r>
              <a:rPr lang="en-US" sz="2000" b="1" i="1" dirty="0"/>
              <a:t>, a </a:t>
            </a:r>
            <a:r>
              <a:rPr lang="en-US" sz="2000" b="1" i="1" dirty="0" err="1"/>
              <a:t>Violência</a:t>
            </a:r>
            <a:r>
              <a:rPr lang="en-US" sz="2000" b="1" i="1" dirty="0"/>
              <a:t> e </a:t>
            </a:r>
            <a:r>
              <a:rPr lang="en-US" sz="2000" b="1" i="1" dirty="0" err="1"/>
              <a:t>pelo</a:t>
            </a:r>
            <a:r>
              <a:rPr lang="en-US" sz="2000" b="1" i="1" dirty="0"/>
              <a:t> </a:t>
            </a:r>
            <a:r>
              <a:rPr lang="en-US" sz="2000" b="1" i="1" dirty="0" err="1"/>
              <a:t>Bem</a:t>
            </a:r>
            <a:r>
              <a:rPr lang="en-US" sz="2000" b="1" i="1" dirty="0"/>
              <a:t> </a:t>
            </a:r>
            <a:r>
              <a:rPr lang="en-US" sz="2000" b="1" i="1" dirty="0" err="1"/>
              <a:t>Viver</a:t>
            </a:r>
            <a:endParaRPr lang="en-US" sz="2000" dirty="0"/>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4" name="Immagine 13" descr="Immagine che contiene cielo, esterni, persona, inpiedi&#10;&#10;Descrizione generata automaticamente">
            <a:extLst>
              <a:ext uri="{FF2B5EF4-FFF2-40B4-BE49-F238E27FC236}">
                <a16:creationId xmlns:a16="http://schemas.microsoft.com/office/drawing/2014/main" id="{8A241E61-F3E5-8A4B-BBA0-D0DB83E0F62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7000" y="1193728"/>
            <a:ext cx="6985000" cy="4882515"/>
          </a:xfrm>
          <a:prstGeom prst="rect">
            <a:avLst/>
          </a:prstGeom>
        </p:spPr>
      </p:pic>
    </p:spTree>
    <p:extLst>
      <p:ext uri="{BB962C8B-B14F-4D97-AF65-F5344CB8AC3E}">
        <p14:creationId xmlns:p14="http://schemas.microsoft.com/office/powerpoint/2010/main" val="110642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109698" y="6376966"/>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
        <p:nvSpPr>
          <p:cNvPr id="10" name="Rectangle 9"/>
          <p:cNvSpPr/>
          <p:nvPr/>
        </p:nvSpPr>
        <p:spPr>
          <a:xfrm>
            <a:off x="177819" y="6171860"/>
            <a:ext cx="2856822" cy="369332"/>
          </a:xfrm>
          <a:prstGeom prst="rect">
            <a:avLst/>
          </a:prstGeom>
        </p:spPr>
        <p:txBody>
          <a:bodyPr wrap="none">
            <a:spAutoFit/>
          </a:bodyPr>
          <a:lstStyle/>
          <a:p>
            <a:r>
              <a:rPr lang="it-IT"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64110398-DF3D-C94B-8198-C79FB61C191C}"/>
              </a:ext>
            </a:extLst>
          </p:cNvPr>
          <p:cNvSpPr txBox="1"/>
          <p:nvPr/>
        </p:nvSpPr>
        <p:spPr>
          <a:xfrm>
            <a:off x="1915026" y="339962"/>
            <a:ext cx="8361948" cy="707886"/>
          </a:xfrm>
          <a:prstGeom prst="rect">
            <a:avLst/>
          </a:prstGeom>
          <a:noFill/>
        </p:spPr>
        <p:txBody>
          <a:bodyPr wrap="square" rtlCol="0">
            <a:spAutoFit/>
          </a:bodyPr>
          <a:lstStyle/>
          <a:p>
            <a:pPr algn="ctr"/>
            <a:r>
              <a:rPr lang="it-IT" sz="4000" b="1" dirty="0">
                <a:solidFill>
                  <a:srgbClr val="C00000"/>
                </a:solidFill>
                <a:latin typeface="Tahoma" panose="020B0604030504040204" pitchFamily="34" charset="0"/>
                <a:ea typeface="Tahoma" panose="020B0604030504040204" pitchFamily="34" charset="0"/>
                <a:cs typeface="Tahoma" panose="020B0604030504040204" pitchFamily="34" charset="0"/>
              </a:rPr>
              <a:t>Black </a:t>
            </a:r>
            <a:r>
              <a:rPr lang="it-IT" sz="4000" b="1" dirty="0" err="1">
                <a:solidFill>
                  <a:srgbClr val="C00000"/>
                </a:solidFill>
                <a:latin typeface="Tahoma" panose="020B0604030504040204" pitchFamily="34" charset="0"/>
                <a:ea typeface="Tahoma" panose="020B0604030504040204" pitchFamily="34" charset="0"/>
                <a:cs typeface="Tahoma" panose="020B0604030504040204" pitchFamily="34" charset="0"/>
              </a:rPr>
              <a:t>Feminist</a:t>
            </a:r>
            <a:r>
              <a:rPr lang="it-IT" sz="40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C00000"/>
                </a:solidFill>
                <a:latin typeface="Tahoma" panose="020B0604030504040204" pitchFamily="34" charset="0"/>
                <a:ea typeface="Tahoma" panose="020B0604030504040204" pitchFamily="34" charset="0"/>
                <a:cs typeface="Tahoma" panose="020B0604030504040204" pitchFamily="34" charset="0"/>
              </a:rPr>
              <a:t>Thought</a:t>
            </a:r>
            <a:endParaRPr lang="it-IT" sz="4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CasellaDiTesto 1">
            <a:extLst>
              <a:ext uri="{FF2B5EF4-FFF2-40B4-BE49-F238E27FC236}">
                <a16:creationId xmlns:a16="http://schemas.microsoft.com/office/drawing/2014/main" id="{5643FA28-C669-8D41-9EBB-B505774DC5CB}"/>
              </a:ext>
            </a:extLst>
          </p:cNvPr>
          <p:cNvSpPr txBox="1"/>
          <p:nvPr/>
        </p:nvSpPr>
        <p:spPr>
          <a:xfrm>
            <a:off x="952500" y="1428579"/>
            <a:ext cx="10287000" cy="4154984"/>
          </a:xfrm>
          <a:prstGeom prst="rect">
            <a:avLst/>
          </a:prstGeom>
          <a:noFill/>
        </p:spPr>
        <p:txBody>
          <a:bodyPr wrap="square" rtlCol="0">
            <a:spAutoFit/>
          </a:bodyPr>
          <a:lstStyle/>
          <a:p>
            <a:pPr algn="just"/>
            <a:r>
              <a:rPr lang="en-US" sz="2200" b="0" u="none" strike="noStrike" dirty="0">
                <a:solidFill>
                  <a:srgbClr val="000000"/>
                </a:solidFill>
                <a:effectLst/>
              </a:rPr>
              <a:t>“When we speak of the myth of feminine fragility, which historically justified the  paternalistic protection of men over women, </a:t>
            </a:r>
            <a:r>
              <a:rPr lang="en-US" sz="2200" b="1" u="none" strike="noStrike" dirty="0">
                <a:solidFill>
                  <a:srgbClr val="000000"/>
                </a:solidFill>
                <a:effectLst/>
              </a:rPr>
              <a:t>what women are we talking about? </a:t>
            </a:r>
            <a:r>
              <a:rPr lang="en-US" sz="2200" b="0" u="none" strike="noStrike" dirty="0">
                <a:solidFill>
                  <a:srgbClr val="000000"/>
                </a:solidFill>
                <a:effectLst/>
              </a:rPr>
              <a:t>We black women are part of a contingent of women, probably in the majority, who have never recognized this myth in themselves, because we have never been treated as fragile. We are part of a contingent of women who worked for centuries as  slaves in the fields or on the streets, as salespeople, greengrocers, prostitutes. . . Women who did not understand anything when feminists said that women should  take over the streets and work! […] When we talk about breaking with the myth of the queen of the home, of the idolized muse of poets, </a:t>
            </a:r>
            <a:r>
              <a:rPr lang="en-US" sz="2200" b="1" u="none" strike="noStrike" dirty="0">
                <a:solidFill>
                  <a:srgbClr val="000000"/>
                </a:solidFill>
                <a:effectLst/>
              </a:rPr>
              <a:t>what women are we talking about?</a:t>
            </a:r>
            <a:r>
              <a:rPr lang="en-US" sz="2200" b="0" u="none" strike="noStrike" dirty="0">
                <a:solidFill>
                  <a:srgbClr val="000000"/>
                </a:solidFill>
                <a:effectLst/>
              </a:rPr>
              <a:t> Black women are part of  a contingent of women who are not queens of anything, who are portrayed as anti muses in Brazilian society, because the aesthetic model of women is the white  woman” (Carneiro 2003, 50-51).</a:t>
            </a:r>
            <a:endParaRPr lang="en-US" sz="2200" dirty="0"/>
          </a:p>
        </p:txBody>
      </p:sp>
    </p:spTree>
    <p:extLst>
      <p:ext uri="{BB962C8B-B14F-4D97-AF65-F5344CB8AC3E}">
        <p14:creationId xmlns:p14="http://schemas.microsoft.com/office/powerpoint/2010/main" val="236240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126C255-CB5D-504E-B487-5A496F4FF302}"/>
              </a:ext>
            </a:extLst>
          </p:cNvPr>
          <p:cNvSpPr/>
          <p:nvPr/>
        </p:nvSpPr>
        <p:spPr>
          <a:xfrm>
            <a:off x="177819" y="6171860"/>
            <a:ext cx="2856822" cy="369332"/>
          </a:xfrm>
          <a:prstGeom prst="rect">
            <a:avLst/>
          </a:prstGeom>
        </p:spPr>
        <p:txBody>
          <a:bodyPr wrap="none">
            <a:spAutoFit/>
          </a:bodyPr>
          <a:lstStyle/>
          <a:p>
            <a:r>
              <a:rPr lang="it-IT"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6CB99D63-7DD3-284C-AF82-ACB7B1A1F753}"/>
              </a:ext>
            </a:extLst>
          </p:cNvPr>
          <p:cNvSpPr txBox="1">
            <a:spLocks/>
          </p:cNvSpPr>
          <p:nvPr/>
        </p:nvSpPr>
        <p:spPr>
          <a:xfrm>
            <a:off x="109698" y="6376966"/>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8" descr="CC-BY-SA_icon.svg.png">
            <a:extLst>
              <a:ext uri="{FF2B5EF4-FFF2-40B4-BE49-F238E27FC236}">
                <a16:creationId xmlns:a16="http://schemas.microsoft.com/office/drawing/2014/main" id="{A77D2EF9-9AA1-AB40-AA21-9052E6F2DF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33784" y="6233733"/>
            <a:ext cx="1508279" cy="544780"/>
          </a:xfrm>
          <a:prstGeom prst="rect">
            <a:avLst/>
          </a:prstGeom>
        </p:spPr>
      </p:pic>
      <p:sp>
        <p:nvSpPr>
          <p:cNvPr id="6" name="Sottotitolo 2">
            <a:extLst>
              <a:ext uri="{FF2B5EF4-FFF2-40B4-BE49-F238E27FC236}">
                <a16:creationId xmlns:a16="http://schemas.microsoft.com/office/drawing/2014/main" id="{BDA172B9-EC5A-F848-B4C3-BB6D240110C5}"/>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Segnaposto testo 3">
            <a:extLst>
              <a:ext uri="{FF2B5EF4-FFF2-40B4-BE49-F238E27FC236}">
                <a16:creationId xmlns:a16="http://schemas.microsoft.com/office/drawing/2014/main" id="{05D74770-6854-6C46-968D-8E71534892E7}"/>
              </a:ext>
            </a:extLst>
          </p:cNvPr>
          <p:cNvSpPr txBox="1">
            <a:spLocks/>
          </p:cNvSpPr>
          <p:nvPr/>
        </p:nvSpPr>
        <p:spPr>
          <a:xfrm>
            <a:off x="560007" y="1581722"/>
            <a:ext cx="7765481" cy="40282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 want to speak about that brutal </a:t>
            </a:r>
            <a:r>
              <a:rPr kumimoji="0" lang="en-US" sz="2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mask of speechlessness.</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mask was a very concrete piece, a real instrument, which became a part of the European colonial project for more than three hundred years. (…) Formally, the mask was used by white masters to prevent enslaved Africans from eating sugar cane or cocoa beans while working on the plantations, but its primary function was to implement a sense of speechlessness and fear, inasmuch as the mouth was a place of both muteness and torture.</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 this sense, the mask represents colonialism as a whole. It symbolizes the sadistic politics of conquest and its cruel regimes of silencing the so-called ‘Others:’ Who can speak? What happens when we speak? And what can we speak about? (</a:t>
            </a:r>
            <a:r>
              <a:rPr kumimoji="0" lang="en-US" sz="22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Kilomba</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2010, 16)</a:t>
            </a:r>
          </a:p>
        </p:txBody>
      </p:sp>
      <p:pic>
        <p:nvPicPr>
          <p:cNvPr id="9" name="Segnaposto immagine 5" descr="Immagine che contiene testo, interni, cornice&#10;&#10;Descrizione generata automaticamente">
            <a:extLst>
              <a:ext uri="{FF2B5EF4-FFF2-40B4-BE49-F238E27FC236}">
                <a16:creationId xmlns:a16="http://schemas.microsoft.com/office/drawing/2014/main" id="{6DA83798-7AC6-5C4E-A3BB-58AB9B4A883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675569" y="1150110"/>
            <a:ext cx="3516431" cy="4829175"/>
          </a:xfrm>
          <a:prstGeom prst="rect">
            <a:avLst/>
          </a:prstGeom>
          <a:effectLst/>
        </p:spPr>
      </p:pic>
      <p:sp>
        <p:nvSpPr>
          <p:cNvPr id="10" name="CasellaDiTesto 9">
            <a:extLst>
              <a:ext uri="{FF2B5EF4-FFF2-40B4-BE49-F238E27FC236}">
                <a16:creationId xmlns:a16="http://schemas.microsoft.com/office/drawing/2014/main" id="{BBF2D8C7-9BD3-9F4B-8CF3-2BF894982B0C}"/>
              </a:ext>
            </a:extLst>
          </p:cNvPr>
          <p:cNvSpPr txBox="1"/>
          <p:nvPr/>
        </p:nvSpPr>
        <p:spPr>
          <a:xfrm>
            <a:off x="415425" y="574847"/>
            <a:ext cx="8707520"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Against</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Epistemic</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Violence</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11" name="CasellaDiTesto 10">
            <a:extLst>
              <a:ext uri="{FF2B5EF4-FFF2-40B4-BE49-F238E27FC236}">
                <a16:creationId xmlns:a16="http://schemas.microsoft.com/office/drawing/2014/main" id="{98FA90F3-E774-F04E-942E-62E4D6A39EC0}"/>
              </a:ext>
            </a:extLst>
          </p:cNvPr>
          <p:cNvSpPr txBox="1"/>
          <p:nvPr/>
        </p:nvSpPr>
        <p:spPr>
          <a:xfrm>
            <a:off x="3848489" y="5674532"/>
            <a:ext cx="4956878" cy="369332"/>
          </a:xfrm>
          <a:prstGeom prst="rect">
            <a:avLst/>
          </a:prstGeom>
          <a:noFill/>
        </p:spPr>
        <p:txBody>
          <a:bodyPr wrap="square" rtlCol="0">
            <a:spAutoFit/>
          </a:bodyPr>
          <a:lstStyle/>
          <a:p>
            <a:r>
              <a:rPr lang="it-IT" b="1" i="1" dirty="0"/>
              <a:t>Monumento à </a:t>
            </a:r>
            <a:r>
              <a:rPr lang="it-IT" b="1" i="1" dirty="0" err="1"/>
              <a:t>Voz</a:t>
            </a:r>
            <a:r>
              <a:rPr lang="it-IT" b="1" i="1" dirty="0"/>
              <a:t> de </a:t>
            </a:r>
            <a:r>
              <a:rPr lang="en-US" b="1" i="1" dirty="0"/>
              <a:t>Anastácia</a:t>
            </a:r>
            <a:r>
              <a:rPr lang="en-US" b="1" dirty="0"/>
              <a:t>, </a:t>
            </a:r>
            <a:r>
              <a:rPr lang="en-US" b="1" dirty="0" err="1"/>
              <a:t>Yhuri</a:t>
            </a:r>
            <a:r>
              <a:rPr lang="en-US" b="1" dirty="0"/>
              <a:t> Cruz, 2019</a:t>
            </a:r>
            <a:r>
              <a:rPr lang="it-IT" b="1" dirty="0"/>
              <a:t> </a:t>
            </a:r>
          </a:p>
        </p:txBody>
      </p:sp>
    </p:spTree>
    <p:extLst>
      <p:ext uri="{BB962C8B-B14F-4D97-AF65-F5344CB8AC3E}">
        <p14:creationId xmlns:p14="http://schemas.microsoft.com/office/powerpoint/2010/main" val="314588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04689" y="210592"/>
            <a:ext cx="8223958"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Against</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the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Symbolic</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Violence</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472575" y="717799"/>
            <a:ext cx="6940472" cy="357711"/>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0" name="Immagine 9" descr="Immagine che contiene testo&#10;&#10;Descrizione generata automaticamente">
            <a:extLst>
              <a:ext uri="{FF2B5EF4-FFF2-40B4-BE49-F238E27FC236}">
                <a16:creationId xmlns:a16="http://schemas.microsoft.com/office/drawing/2014/main" id="{4CA580F7-1F18-6544-924E-C3594A6C65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31817" y="1708805"/>
            <a:ext cx="7419975" cy="3619500"/>
          </a:xfrm>
          <a:prstGeom prst="rect">
            <a:avLst/>
          </a:prstGeom>
        </p:spPr>
      </p:pic>
      <p:pic>
        <p:nvPicPr>
          <p:cNvPr id="12" name="Immagine 11">
            <a:extLst>
              <a:ext uri="{FF2B5EF4-FFF2-40B4-BE49-F238E27FC236}">
                <a16:creationId xmlns:a16="http://schemas.microsoft.com/office/drawing/2014/main" id="{722282DB-225B-5740-ACDB-C12F6148683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2575" y="1064915"/>
            <a:ext cx="3657092" cy="4907280"/>
          </a:xfrm>
          <a:prstGeom prst="rect">
            <a:avLst/>
          </a:prstGeom>
        </p:spPr>
      </p:pic>
    </p:spTree>
    <p:extLst>
      <p:ext uri="{BB962C8B-B14F-4D97-AF65-F5344CB8AC3E}">
        <p14:creationId xmlns:p14="http://schemas.microsoft.com/office/powerpoint/2010/main" val="349928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2575" y="251025"/>
            <a:ext cx="8707520"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Decolinizing</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«Woman»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Category</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472575" y="717799"/>
            <a:ext cx="6940472" cy="357711"/>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743619" y="1382038"/>
            <a:ext cx="10704762" cy="4401205"/>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a:t>Lélia Gonzalez</a:t>
            </a:r>
            <a:r>
              <a:rPr lang="en-US" sz="2000" dirty="0"/>
              <a:t>, in problematizing the subject of feminism, suggests the category </a:t>
            </a:r>
            <a:r>
              <a:rPr lang="en-US" sz="2000" b="1" i="1" dirty="0"/>
              <a:t>“</a:t>
            </a:r>
            <a:r>
              <a:rPr lang="en-US" sz="2000" b="1" i="1" dirty="0" err="1"/>
              <a:t>amefricanas</a:t>
            </a:r>
            <a:r>
              <a:rPr lang="en-US" sz="2000" b="1" i="1" dirty="0"/>
              <a:t>” </a:t>
            </a:r>
            <a:r>
              <a:rPr lang="en-US" sz="2000" dirty="0"/>
              <a:t>(</a:t>
            </a:r>
            <a:r>
              <a:rPr lang="en-US" sz="2000" dirty="0" err="1"/>
              <a:t>Amefricans</a:t>
            </a:r>
            <a:r>
              <a:rPr lang="en-US" sz="2000" dirty="0"/>
              <a:t>) to refer to the “</a:t>
            </a:r>
            <a:r>
              <a:rPr lang="en-US" sz="2000" b="1" dirty="0"/>
              <a:t>heirs of another ancestral culture whose historical dynamics reveal differences from the vantage point of racial inequality</a:t>
            </a:r>
            <a:r>
              <a:rPr lang="en-US" sz="2000" dirty="0"/>
              <a:t>” (1988a, 2). She uses this concept as a possibility for epistemological reflection that is able to bring out different traditions of resistance to patriarchal relations through the experiences of Black and indigenous women of Latin America, the Caribbean, and Brazil (Cardoso 2016, 18).</a:t>
            </a:r>
          </a:p>
          <a:p>
            <a:pPr algn="just"/>
            <a:endParaRPr lang="en-US" sz="2000" dirty="0"/>
          </a:p>
          <a:p>
            <a:pPr marL="342900" indent="-342900" algn="just">
              <a:buFont typeface="Arial" panose="020B0604020202020204" pitchFamily="34" charset="0"/>
              <a:buChar char="•"/>
            </a:pPr>
            <a:r>
              <a:rPr lang="en-US" sz="2000" b="1" dirty="0" err="1"/>
              <a:t>Jurema</a:t>
            </a:r>
            <a:r>
              <a:rPr lang="en-US" sz="2000" b="1" dirty="0"/>
              <a:t> Werneck </a:t>
            </a:r>
            <a:r>
              <a:rPr lang="en-US" sz="2000" dirty="0"/>
              <a:t>(…) delves into Afro-Brazilian culture and vindicates the figure of </a:t>
            </a:r>
            <a:r>
              <a:rPr lang="en-US" sz="2000" b="1" dirty="0" err="1"/>
              <a:t>Ialode</a:t>
            </a:r>
            <a:r>
              <a:rPr lang="en-US" sz="2000" dirty="0"/>
              <a:t>̂, a term within the Afro-Brazilian tradition (…) of </a:t>
            </a:r>
            <a:r>
              <a:rPr lang="en-US" sz="2000" dirty="0" err="1"/>
              <a:t>Candomble</a:t>
            </a:r>
            <a:r>
              <a:rPr lang="en-US" sz="2000" dirty="0"/>
              <a:t>́ that refers to </a:t>
            </a:r>
            <a:r>
              <a:rPr lang="en-US" sz="2000" b="1" dirty="0"/>
              <a:t>“emblematic women, female political leaders who carry out their activities in urban settlements, in cities”</a:t>
            </a:r>
            <a:r>
              <a:rPr lang="en-US" sz="2000" dirty="0"/>
              <a:t> (2007b, 68). The figure of </a:t>
            </a:r>
            <a:r>
              <a:rPr lang="en-US" sz="2000" dirty="0" err="1"/>
              <a:t>Ialode</a:t>
            </a:r>
            <a:r>
              <a:rPr lang="en-US" sz="2000" dirty="0"/>
              <a:t>̂, like that of the </a:t>
            </a:r>
            <a:r>
              <a:rPr lang="en-US" sz="2000" dirty="0" err="1"/>
              <a:t>Amefricans</a:t>
            </a:r>
            <a:r>
              <a:rPr lang="en-US" sz="2000" dirty="0"/>
              <a:t>, operates from a logic that emerges from an Afro-Brazilian cosmovision, illuminating the different types of femininity that Black women live; thus, it de-centers the category of woman and the universalist brand of femininity produced by a white, Western Judeo-Christian logic (ibidem).</a:t>
            </a: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10642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77437" y="360865"/>
            <a:ext cx="9384994" cy="707886"/>
          </a:xfrm>
          <a:prstGeom prst="rect">
            <a:avLst/>
          </a:prstGeom>
          <a:noFill/>
        </p:spPr>
        <p:txBody>
          <a:bodyPr wrap="square" rtlCol="0">
            <a:spAutoFit/>
          </a:bodyPr>
          <a:lstStyle/>
          <a:p>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Other</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black</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women</a:t>
            </a:r>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4000" b="1" dirty="0" err="1">
                <a:solidFill>
                  <a:srgbClr val="BB1717"/>
                </a:solidFill>
                <a:latin typeface="Tahoma" panose="020B0604030504040204" pitchFamily="34" charset="0"/>
                <a:ea typeface="Tahoma" panose="020B0604030504040204" pitchFamily="34" charset="0"/>
                <a:cs typeface="Tahoma" panose="020B0604030504040204" pitchFamily="34" charset="0"/>
              </a:rPr>
              <a:t>representations</a:t>
            </a:r>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472575" y="717799"/>
            <a:ext cx="6940472" cy="357711"/>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 </a:t>
            </a:r>
            <a:r>
              <a:rPr lang="mr-IN"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 Ingrid D’Esposito</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t>
            </a:r>
            <a:r>
              <a:rPr lang="it-IT"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Studies</a:t>
            </a:r>
            <a:endPar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0510" y="6199595"/>
            <a:ext cx="1508279" cy="544780"/>
          </a:xfrm>
          <a:prstGeom prst="rect">
            <a:avLst/>
          </a:prstGeom>
        </p:spPr>
      </p:pic>
      <p:pic>
        <p:nvPicPr>
          <p:cNvPr id="12" name="Immagine 11" descr="Immagine che contiene testo&#10;&#10;Descrizione generata automaticamente">
            <a:extLst>
              <a:ext uri="{FF2B5EF4-FFF2-40B4-BE49-F238E27FC236}">
                <a16:creationId xmlns:a16="http://schemas.microsoft.com/office/drawing/2014/main" id="{40967DA6-E9E7-2D4C-946A-3065F3A393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00250"/>
            <a:ext cx="5080000" cy="2857500"/>
          </a:xfrm>
          <a:prstGeom prst="rect">
            <a:avLst/>
          </a:prstGeom>
        </p:spPr>
      </p:pic>
      <p:pic>
        <p:nvPicPr>
          <p:cNvPr id="14" name="Immagine 13" descr="Immagine che contiene testo, libro, segnale, persona&#10;&#10;Descrizione generata automaticamente">
            <a:extLst>
              <a:ext uri="{FF2B5EF4-FFF2-40B4-BE49-F238E27FC236}">
                <a16:creationId xmlns:a16="http://schemas.microsoft.com/office/drawing/2014/main" id="{B171F672-DD92-D749-85B9-76E886AC5ED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71795" y="1375279"/>
            <a:ext cx="4101084" cy="4087876"/>
          </a:xfrm>
          <a:prstGeom prst="rect">
            <a:avLst/>
          </a:prstGeom>
        </p:spPr>
      </p:pic>
      <p:pic>
        <p:nvPicPr>
          <p:cNvPr id="16" name="Immagine 15" descr="Immagine che contiene testo&#10;&#10;Descrizione generata automaticamente">
            <a:extLst>
              <a:ext uri="{FF2B5EF4-FFF2-40B4-BE49-F238E27FC236}">
                <a16:creationId xmlns:a16="http://schemas.microsoft.com/office/drawing/2014/main" id="{C3B4FABA-3A26-524B-9CEA-A9DFBADFAD7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54160" y="1825367"/>
            <a:ext cx="2552700" cy="3187700"/>
          </a:xfrm>
          <a:prstGeom prst="rect">
            <a:avLst/>
          </a:prstGeom>
        </p:spPr>
      </p:pic>
      <p:sp>
        <p:nvSpPr>
          <p:cNvPr id="17" name="CasellaDiTesto 16">
            <a:extLst>
              <a:ext uri="{FF2B5EF4-FFF2-40B4-BE49-F238E27FC236}">
                <a16:creationId xmlns:a16="http://schemas.microsoft.com/office/drawing/2014/main" id="{9D94DBAC-8026-CA4F-ACBF-6074D73E14B2}"/>
              </a:ext>
            </a:extLst>
          </p:cNvPr>
          <p:cNvSpPr txBox="1"/>
          <p:nvPr/>
        </p:nvSpPr>
        <p:spPr>
          <a:xfrm>
            <a:off x="1410703" y="4959696"/>
            <a:ext cx="2391276" cy="369332"/>
          </a:xfrm>
          <a:prstGeom prst="rect">
            <a:avLst/>
          </a:prstGeom>
          <a:noFill/>
        </p:spPr>
        <p:txBody>
          <a:bodyPr wrap="square" rtlCol="0">
            <a:spAutoFit/>
          </a:bodyPr>
          <a:lstStyle/>
          <a:p>
            <a:r>
              <a:rPr lang="it-IT" b="1" dirty="0" err="1"/>
              <a:t>Dandara</a:t>
            </a:r>
            <a:r>
              <a:rPr lang="it-IT" b="1" dirty="0"/>
              <a:t> </a:t>
            </a:r>
            <a:r>
              <a:rPr lang="it-IT" b="1" dirty="0" err="1"/>
              <a:t>dos</a:t>
            </a:r>
            <a:r>
              <a:rPr lang="it-IT" b="1" dirty="0"/>
              <a:t> Palmares</a:t>
            </a:r>
          </a:p>
        </p:txBody>
      </p:sp>
      <p:sp>
        <p:nvSpPr>
          <p:cNvPr id="18" name="CasellaDiTesto 17">
            <a:extLst>
              <a:ext uri="{FF2B5EF4-FFF2-40B4-BE49-F238E27FC236}">
                <a16:creationId xmlns:a16="http://schemas.microsoft.com/office/drawing/2014/main" id="{F18446DC-748F-6940-A9FC-C714430CDF58}"/>
              </a:ext>
            </a:extLst>
          </p:cNvPr>
          <p:cNvSpPr txBox="1"/>
          <p:nvPr/>
        </p:nvSpPr>
        <p:spPr>
          <a:xfrm>
            <a:off x="9687984" y="5093823"/>
            <a:ext cx="1396665" cy="369332"/>
          </a:xfrm>
          <a:prstGeom prst="rect">
            <a:avLst/>
          </a:prstGeom>
          <a:noFill/>
        </p:spPr>
        <p:txBody>
          <a:bodyPr wrap="square" rtlCol="0">
            <a:spAutoFit/>
          </a:bodyPr>
          <a:lstStyle/>
          <a:p>
            <a:r>
              <a:rPr lang="it-IT" b="1" dirty="0" err="1"/>
              <a:t>Luiza</a:t>
            </a:r>
            <a:r>
              <a:rPr lang="it-IT" b="1" dirty="0"/>
              <a:t> </a:t>
            </a:r>
            <a:r>
              <a:rPr lang="it-IT" b="1" dirty="0" err="1"/>
              <a:t>Mahin</a:t>
            </a:r>
            <a:endParaRPr lang="it-IT" b="1" dirty="0"/>
          </a:p>
        </p:txBody>
      </p:sp>
    </p:spTree>
    <p:extLst>
      <p:ext uri="{BB962C8B-B14F-4D97-AF65-F5344CB8AC3E}">
        <p14:creationId xmlns:p14="http://schemas.microsoft.com/office/powerpoint/2010/main" val="139182081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6030</TotalTime>
  <Words>1175</Words>
  <Application>Microsoft Macintosh PowerPoint</Application>
  <PresentationFormat>Widescreen</PresentationFormat>
  <Paragraphs>97</Paragraphs>
  <Slides>13</Slides>
  <Notes>9</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Calibri</vt:lpstr>
      <vt:lpstr>Calibri Light</vt:lpstr>
      <vt:lpstr>Roboto</vt:lpstr>
      <vt:lpstr>Tahoma</vt:lpstr>
      <vt:lpstr>Tema di Office</vt:lpstr>
      <vt:lpstr>Afro-feminism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187</cp:revision>
  <dcterms:created xsi:type="dcterms:W3CDTF">2019-05-28T15:53:33Z</dcterms:created>
  <dcterms:modified xsi:type="dcterms:W3CDTF">2023-11-24T12:44:37Z</dcterms:modified>
</cp:coreProperties>
</file>