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2" r:id="rId6"/>
    <p:sldId id="260" r:id="rId7"/>
    <p:sldId id="263" r:id="rId8"/>
    <p:sldId id="273" r:id="rId9"/>
    <p:sldId id="276" r:id="rId10"/>
    <p:sldId id="274" r:id="rId11"/>
    <p:sldId id="264" r:id="rId12"/>
    <p:sldId id="265" r:id="rId13"/>
    <p:sldId id="266" r:id="rId14"/>
    <p:sldId id="267" r:id="rId15"/>
    <p:sldId id="268" r:id="rId16"/>
    <p:sldId id="277" r:id="rId17"/>
    <p:sldId id="269" r:id="rId18"/>
    <p:sldId id="270" r:id="rId19"/>
    <p:sldId id="271" r:id="rId20"/>
    <p:sldId id="275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49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22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F2A6868A-710B-C844-8221-979F759F76EF}"/>
    <pc:docChg chg="undo custSel addSld delSld modSld">
      <pc:chgData name="Jacopo GIRAUDO" userId="54084a90-a9f2-421b-8ce9-7491d33fc7b7" providerId="ADAL" clId="{F2A6868A-710B-C844-8221-979F759F76EF}" dt="2021-02-17T14:04:50.232" v="3603" actId="20577"/>
      <pc:docMkLst>
        <pc:docMk/>
      </pc:docMkLst>
      <pc:sldChg chg="modSp mod modAnim">
        <pc:chgData name="Jacopo GIRAUDO" userId="54084a90-a9f2-421b-8ce9-7491d33fc7b7" providerId="ADAL" clId="{F2A6868A-710B-C844-8221-979F759F76EF}" dt="2021-02-16T07:54:55.160" v="175" actId="20577"/>
        <pc:sldMkLst>
          <pc:docMk/>
          <pc:sldMk cId="4264826361" sldId="260"/>
        </pc:sldMkLst>
        <pc:spChg chg="mod">
          <ac:chgData name="Jacopo GIRAUDO" userId="54084a90-a9f2-421b-8ce9-7491d33fc7b7" providerId="ADAL" clId="{F2A6868A-710B-C844-8221-979F759F76EF}" dt="2021-02-16T07:54:24.886" v="76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7:54:55.160" v="175" actId="20577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F2A6868A-710B-C844-8221-979F759F76EF}" dt="2021-02-17T14:04:50.232" v="3603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F2A6868A-710B-C844-8221-979F759F76EF}" dt="2021-02-16T07:54:06.486" v="45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7T14:04:50.232" v="3603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F2A6868A-710B-C844-8221-979F759F76EF}" dt="2021-02-16T10:33:05.931" v="3579"/>
        <pc:sldMkLst>
          <pc:docMk/>
          <pc:sldMk cId="1246868082" sldId="263"/>
        </pc:sldMkLst>
        <pc:spChg chg="mod">
          <ac:chgData name="Jacopo GIRAUDO" userId="54084a90-a9f2-421b-8ce9-7491d33fc7b7" providerId="ADAL" clId="{F2A6868A-710B-C844-8221-979F759F76EF}" dt="2021-02-16T07:55:33.251" v="195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8:12:26.435" v="2039" actId="114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2A6868A-710B-C844-8221-979F759F76EF}" dt="2021-02-16T10:33:40.163" v="3585"/>
        <pc:sldMkLst>
          <pc:docMk/>
          <pc:sldMk cId="3625744154" sldId="264"/>
        </pc:sldMkLst>
        <pc:spChg chg="mod">
          <ac:chgData name="Jacopo GIRAUDO" userId="54084a90-a9f2-421b-8ce9-7491d33fc7b7" providerId="ADAL" clId="{F2A6868A-710B-C844-8221-979F759F76EF}" dt="2021-02-16T08:09:47.649" v="1583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8:12:05.400" v="2037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2A6868A-710B-C844-8221-979F759F76EF}" dt="2021-02-16T10:36:41.039" v="3598"/>
        <pc:sldMkLst>
          <pc:docMk/>
          <pc:sldMk cId="3033092463" sldId="265"/>
        </pc:sldMkLst>
        <pc:spChg chg="mod">
          <ac:chgData name="Jacopo GIRAUDO" userId="54084a90-a9f2-421b-8ce9-7491d33fc7b7" providerId="ADAL" clId="{F2A6868A-710B-C844-8221-979F759F76EF}" dt="2021-02-16T08:58:59.858" v="2056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9:16:36.628" v="3570" actId="12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2A6868A-710B-C844-8221-979F759F76EF}" dt="2021-02-16T09:02:36.312" v="2698" actId="255"/>
        <pc:sldMkLst>
          <pc:docMk/>
          <pc:sldMk cId="3517325050" sldId="266"/>
        </pc:sldMkLst>
        <pc:spChg chg="mod">
          <ac:chgData name="Jacopo GIRAUDO" userId="54084a90-a9f2-421b-8ce9-7491d33fc7b7" providerId="ADAL" clId="{F2A6868A-710B-C844-8221-979F759F76EF}" dt="2021-02-16T09:01:28.412" v="2448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9:02:36.312" v="2698" actId="255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2A6868A-710B-C844-8221-979F759F76EF}" dt="2021-02-16T10:34:09.948" v="3589"/>
        <pc:sldMkLst>
          <pc:docMk/>
          <pc:sldMk cId="3209358788" sldId="267"/>
        </pc:sldMkLst>
        <pc:spChg chg="mod">
          <ac:chgData name="Jacopo GIRAUDO" userId="54084a90-a9f2-421b-8ce9-7491d33fc7b7" providerId="ADAL" clId="{F2A6868A-710B-C844-8221-979F759F76EF}" dt="2021-02-16T09:02:49.010" v="2717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10:33:59.255" v="3588" actId="12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2A6868A-710B-C844-8221-979F759F76EF}" dt="2021-02-16T10:34:24.083" v="3591"/>
        <pc:sldMkLst>
          <pc:docMk/>
          <pc:sldMk cId="2200710954" sldId="268"/>
        </pc:sldMkLst>
        <pc:spChg chg="mod">
          <ac:chgData name="Jacopo GIRAUDO" userId="54084a90-a9f2-421b-8ce9-7491d33fc7b7" providerId="ADAL" clId="{F2A6868A-710B-C844-8221-979F759F76EF}" dt="2021-02-16T09:05:28.150" v="3014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9:17:54.420" v="3574" actId="12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2A6868A-710B-C844-8221-979F759F76EF}" dt="2021-02-16T10:34:35.109" v="3593"/>
        <pc:sldMkLst>
          <pc:docMk/>
          <pc:sldMk cId="1474714062" sldId="269"/>
        </pc:sldMkLst>
        <pc:spChg chg="mod">
          <ac:chgData name="Jacopo GIRAUDO" userId="54084a90-a9f2-421b-8ce9-7491d33fc7b7" providerId="ADAL" clId="{F2A6868A-710B-C844-8221-979F759F76EF}" dt="2021-02-16T09:08:44.726" v="3428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9:09:32.179" v="3439" actId="255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2A6868A-710B-C844-8221-979F759F76EF}" dt="2021-02-16T10:34:42.224" v="3594"/>
        <pc:sldMkLst>
          <pc:docMk/>
          <pc:sldMk cId="4084770181" sldId="270"/>
        </pc:sldMkLst>
        <pc:spChg chg="mod">
          <ac:chgData name="Jacopo GIRAUDO" userId="54084a90-a9f2-421b-8ce9-7491d33fc7b7" providerId="ADAL" clId="{F2A6868A-710B-C844-8221-979F759F76EF}" dt="2021-02-16T09:10:13.338" v="3463" actId="20577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9:11:02.161" v="3472" actId="114"/>
          <ac:spMkLst>
            <pc:docMk/>
            <pc:sldMk cId="4084770181" sldId="270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2A6868A-710B-C844-8221-979F759F76EF}" dt="2021-02-16T09:11:41.623" v="3516"/>
        <pc:sldMkLst>
          <pc:docMk/>
          <pc:sldMk cId="1639622076" sldId="271"/>
        </pc:sldMkLst>
        <pc:spChg chg="mod">
          <ac:chgData name="Jacopo GIRAUDO" userId="54084a90-a9f2-421b-8ce9-7491d33fc7b7" providerId="ADAL" clId="{F2A6868A-710B-C844-8221-979F759F76EF}" dt="2021-02-16T09:11:31.986" v="3514" actId="20577"/>
          <ac:spMkLst>
            <pc:docMk/>
            <pc:sldMk cId="1639622076" sldId="271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9:11:41.623" v="3516"/>
          <ac:spMkLst>
            <pc:docMk/>
            <pc:sldMk cId="1639622076" sldId="271"/>
            <ac:spMk id="7" creationId="{4A1BC144-F9D3-4C42-96B8-114CC271BCF0}"/>
          </ac:spMkLst>
        </pc:spChg>
      </pc:sldChg>
      <pc:sldChg chg="modSp add del modAnim">
        <pc:chgData name="Jacopo GIRAUDO" userId="54084a90-a9f2-421b-8ce9-7491d33fc7b7" providerId="ADAL" clId="{F2A6868A-710B-C844-8221-979F759F76EF}" dt="2021-02-16T07:59:54.033" v="562" actId="2696"/>
        <pc:sldMkLst>
          <pc:docMk/>
          <pc:sldMk cId="3843770983" sldId="272"/>
        </pc:sldMkLst>
        <pc:spChg chg="mod">
          <ac:chgData name="Jacopo GIRAUDO" userId="54084a90-a9f2-421b-8ce9-7491d33fc7b7" providerId="ADAL" clId="{F2A6868A-710B-C844-8221-979F759F76EF}" dt="2021-02-16T07:59:31.566" v="560" actId="5793"/>
          <ac:spMkLst>
            <pc:docMk/>
            <pc:sldMk cId="3843770983" sldId="272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F2A6868A-710B-C844-8221-979F759F76EF}" dt="2021-02-16T10:35:46.672" v="3596" actId="20577"/>
        <pc:sldMkLst>
          <pc:docMk/>
          <pc:sldMk cId="688864446" sldId="273"/>
        </pc:sldMkLst>
        <pc:spChg chg="mod">
          <ac:chgData name="Jacopo GIRAUDO" userId="54084a90-a9f2-421b-8ce9-7491d33fc7b7" providerId="ADAL" clId="{F2A6868A-710B-C844-8221-979F759F76EF}" dt="2021-02-16T10:35:46.672" v="3596" actId="20577"/>
          <ac:spMkLst>
            <pc:docMk/>
            <pc:sldMk cId="688864446" sldId="273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F2A6868A-710B-C844-8221-979F759F76EF}" dt="2021-02-16T10:33:32.678" v="3584"/>
        <pc:sldMkLst>
          <pc:docMk/>
          <pc:sldMk cId="1790273513" sldId="274"/>
        </pc:sldMkLst>
        <pc:spChg chg="mod">
          <ac:chgData name="Jacopo GIRAUDO" userId="54084a90-a9f2-421b-8ce9-7491d33fc7b7" providerId="ADAL" clId="{F2A6868A-710B-C844-8221-979F759F76EF}" dt="2021-02-16T08:03:14.774" v="865" actId="20577"/>
          <ac:spMkLst>
            <pc:docMk/>
            <pc:sldMk cId="1790273513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6T09:18:49.354" v="3576" actId="12"/>
          <ac:spMkLst>
            <pc:docMk/>
            <pc:sldMk cId="1790273513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F2A6868A-710B-C844-8221-979F759F76EF}" dt="2021-02-17T13:37:52.372" v="3601" actId="113"/>
        <pc:sldMkLst>
          <pc:docMk/>
          <pc:sldMk cId="431686891" sldId="275"/>
        </pc:sldMkLst>
        <pc:spChg chg="mod">
          <ac:chgData name="Jacopo GIRAUDO" userId="54084a90-a9f2-421b-8ce9-7491d33fc7b7" providerId="ADAL" clId="{F2A6868A-710B-C844-8221-979F759F76EF}" dt="2021-02-16T09:11:59.760" v="3545" actId="20577"/>
          <ac:spMkLst>
            <pc:docMk/>
            <pc:sldMk cId="431686891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F2A6868A-710B-C844-8221-979F759F76EF}" dt="2021-02-17T13:37:52.372" v="3601" actId="113"/>
          <ac:spMkLst>
            <pc:docMk/>
            <pc:sldMk cId="431686891" sldId="275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20/02/2022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1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4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395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437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953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351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513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54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553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336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038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521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603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17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20/02/2022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20/02/2022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2020/21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spiegazioni micro. Critiche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3109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Riduzionismo economico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 dell’assunto della completezza delle informazioni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Assunto della famiglia come unità comunitaria e consensuale (nonché razionale)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 del collegamento tra opportunità strutturali e scelte individuali</a:t>
            </a:r>
          </a:p>
        </p:txBody>
      </p:sp>
    </p:spTree>
    <p:extLst>
      <p:ext uri="{BB962C8B-B14F-4D97-AF65-F5344CB8AC3E}">
        <p14:creationId xmlns:p14="http://schemas.microsoft.com/office/powerpoint/2010/main" val="3517325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spiegazioni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meso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442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teoria dei network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sociali (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Faist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1997; Tilly 1990;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Boyd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1989;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Portes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1995)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transnazionale (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Bash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al. 1994;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Vertovec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1999;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Glick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Schiller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Bash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Blanc-Szanton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1992)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delle istituzioni migratorie (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Goss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Lindquist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1995)</a:t>
            </a: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regolazione normativa (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Massey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al. 1998)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peso dei fattori politici</a:t>
            </a:r>
          </a:p>
        </p:txBody>
      </p:sp>
    </p:spTree>
    <p:extLst>
      <p:ext uri="{BB962C8B-B14F-4D97-AF65-F5344CB8AC3E}">
        <p14:creationId xmlns:p14="http://schemas.microsoft.com/office/powerpoint/2010/main" val="32093587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Teorie dei network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822951" y="2000958"/>
            <a:ext cx="10851813" cy="3286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di relazioni interpersonali tra immigrati e potenziali migranti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Grazie alle reti, i processi migratori possono continuare anche in mancanza di condizioni economiche favorevoli, si dirigono verso paesi e località specifiche, cambiano in termini di composizione (da lavoratori a famigliari ricongiunti, ad esempio)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Decisione di emigrare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Prodotto di gruppi sociali che mediano tra condizioni sociali ed economiche determinate a livello macro e intenzioni migratorie del singolo </a:t>
            </a:r>
            <a:r>
              <a:rPr lang="it-IT" altLang="it-IT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individuo</a:t>
            </a:r>
          </a:p>
        </p:txBody>
      </p:sp>
    </p:spTree>
    <p:extLst>
      <p:ext uri="{BB962C8B-B14F-4D97-AF65-F5344CB8AC3E}">
        <p14:creationId xmlns:p14="http://schemas.microsoft.com/office/powerpoint/2010/main" val="2200710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8418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Teorie dei network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670093" y="2124389"/>
            <a:ext cx="10851813" cy="340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Transmigranti</a:t>
            </a:r>
            <a:endParaRPr lang="it-IT" altLang="it-IT" sz="2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Soggetti che intrattengono relazioni molteplici tra luoghi diversi e creano </a:t>
            </a:r>
            <a:r>
              <a:rPr lang="it-IT" altLang="it-IT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campi sociali</a:t>
            </a:r>
            <a:r>
              <a:rPr lang="it-IT" altLang="it-IT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attraverso le frontiere nazionali, assumendo collocazioni diverse tanto nei paesi origine quanto nei contesti di insediamento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Rimesse sociali (non solo denaro)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Identità culturali fluide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it-IT" altLang="it-IT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Migranti come attori sociali dinamici in grado di produrre mutamenti economici, sociali e culturali</a:t>
            </a:r>
            <a:endParaRPr lang="it-IT" alt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5122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istituzioni migratorie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369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Strutture che mediano tra le aspirazioni individuali all’emigrazione e la concreta possibilità di trasferirsi all’estero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Esempi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che reclutano lavoratori all’estero, associazioni di immigrati, sistemi di parentela, agenzie governative, professionisti dell’intermediazione, agenzie illegali ecc.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Coacervo di attori che mette sullo stesso piano organizzazioni e istituzioni di tipo assai diverso, includendo persino le organizzazioni illegali</a:t>
            </a:r>
          </a:p>
        </p:txBody>
      </p:sp>
    </p:spTree>
    <p:extLst>
      <p:ext uri="{BB962C8B-B14F-4D97-AF65-F5344CB8AC3E}">
        <p14:creationId xmlns:p14="http://schemas.microsoft.com/office/powerpoint/2010/main" val="1474714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La regolazione normativa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839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Regolazione statuale delle migrazioni, che può esercitare un’influenza selettiva sui flussi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rientrano: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Leggi, politiche, regolamenti di applicazione delle leggi, strumenti e capacità di controllo del territorio, ruolo dei sistemi giudiziari ecc.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Tendenze recenti che evidenziano l’importanza di questi fattori: allargamento ad Est dell’UE, </a:t>
            </a:r>
            <a:r>
              <a:rPr lang="it-IT" altLang="it-IT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skilled</a:t>
            </a:r>
            <a:r>
              <a:rPr lang="it-IT" altLang="it-IT" sz="3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migrations</a:t>
            </a:r>
            <a:r>
              <a:rPr lang="it-IT" alt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politiche degli stop e nuovi paesi di immigrazione, immigrazioni irregolari e sanatorie</a:t>
            </a:r>
          </a:p>
        </p:txBody>
      </p:sp>
    </p:spTree>
    <p:extLst>
      <p:ext uri="{BB962C8B-B14F-4D97-AF65-F5344CB8AC3E}">
        <p14:creationId xmlns:p14="http://schemas.microsoft.com/office/powerpoint/2010/main" val="4084770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spiegazioni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meso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Critiche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13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 dell’inizio dei flussi migratori (vale per tutti e tre gli approcci)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Scarsa considerazione dei vincoli esterni (network e istituzioni migratorie)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Funzionalismo implicito: network come elemento in ogni caso positivo</a:t>
            </a:r>
          </a:p>
        </p:txBody>
      </p:sp>
    </p:spTree>
    <p:extLst>
      <p:ext uri="{BB962C8B-B14F-4D97-AF65-F5344CB8AC3E}">
        <p14:creationId xmlns:p14="http://schemas.microsoft.com/office/powerpoint/2010/main" val="16396220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Come spiegare le migrazioni?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13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Necessità di </a:t>
            </a:r>
            <a:r>
              <a:rPr lang="it-IT" alt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spiegazioni </a:t>
            </a:r>
            <a:r>
              <a:rPr lang="it-IT" altLang="it-IT" sz="31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multicausali</a:t>
            </a:r>
            <a:r>
              <a:rPr lang="it-IT" alt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di una maggiore attenzione ai </a:t>
            </a:r>
            <a:r>
              <a:rPr lang="it-IT" alt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contesti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modelli deterministi a </a:t>
            </a:r>
            <a:r>
              <a:rPr lang="it-IT" alt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formulazioni più dinamiche e flessibili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che cercano di identificare l’intreccio di fattori che spiega un certo flusso migratorio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problema appare quello di studiare l’interazione tra struttura socio-economica, strategie famigliari e decisioni individuali</a:t>
            </a:r>
          </a:p>
        </p:txBody>
      </p:sp>
    </p:spTree>
    <p:extLst>
      <p:ext uri="{BB962C8B-B14F-4D97-AF65-F5344CB8AC3E}">
        <p14:creationId xmlns:p14="http://schemas.microsoft.com/office/powerpoint/2010/main" val="4316868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 ricerca delle </a:t>
            </a: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cause. Perché le migrazioni?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23 febbraio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Tre tipi di spiegazioni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758028" cy="157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Spiegazioni macrosociologiche</a:t>
            </a:r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Spiegazioni microsociologiche</a:t>
            </a:r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Spiegazioni di livello intermedio o </a:t>
            </a:r>
            <a:r>
              <a:rPr 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meso</a:t>
            </a:r>
            <a:endParaRPr 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26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spiegazioni macro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259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Push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/pull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primato dei </a:t>
            </a: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fattori di spinta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squilibri demografici ed economici, oppressione politica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primato dei </a:t>
            </a: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fattori di attrazione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teoria dualistica del mercato del lavoro</a:t>
            </a:r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spiegazioni macro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52155" y="1607669"/>
            <a:ext cx="10687690" cy="346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 startAt="2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Spiegazioni macrosociologiche di matrice strutturalista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neomarxista della dipendenza (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Amin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1974)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del sistema mondo (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Wallerstein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1982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Dibattito su globalizzazione vs regimi di mobilità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buClr>
                <a:srgbClr val="C00000"/>
              </a:buClr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 startAt="3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sistemica delle migrazioni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Concetto di sistema migratorio (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Kritz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Zlotnik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1992)</a:t>
            </a:r>
          </a:p>
        </p:txBody>
      </p:sp>
    </p:spTree>
    <p:extLst>
      <p:ext uri="{BB962C8B-B14F-4D97-AF65-F5344CB8AC3E}">
        <p14:creationId xmlns:p14="http://schemas.microsoft.com/office/powerpoint/2010/main" val="688864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spiegazioni macro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52155" y="1607669"/>
            <a:ext cx="10687690" cy="3319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Obiezioni e critiche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it-IT" altLang="it-IT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Legame diretto tra migrazione e povertà?</a:t>
            </a:r>
          </a:p>
          <a:p>
            <a:pPr marL="1428750" lvl="2" indent="-5143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Paesi intermedi</a:t>
            </a:r>
          </a:p>
          <a:p>
            <a:pPr marL="1428750" lvl="2" indent="-5143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 medie e migrazioni come processi selettivi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it-IT" altLang="it-IT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 startAt="2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Migranti soggetti passivi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41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spiegazioni macro.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L’attrazione della domanda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52155" y="1455558"/>
            <a:ext cx="10687690" cy="458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 startAt="4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migrazioni si spiegano con il persistere di una forte domanda di </a:t>
            </a:r>
            <a:r>
              <a:rPr lang="it-IT" altLang="it-IT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povero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parte dei sistemi economici capitalistici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marxiana dell’esercito industriale di riserva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dualistica del mercato del lavoro (</a:t>
            </a:r>
            <a:r>
              <a:rPr lang="it-IT" altLang="it-IT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Piore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1979)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Mercato del lavoro primario e secondario, in cui si inseriscono quanti non hanno come interesse principale un posto di lavoro fisso e a tempo pieno: donne, giovani, lavoratori provenienti da aree rurali e immigrati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delle città globali (</a:t>
            </a:r>
            <a:r>
              <a:rPr lang="it-IT" altLang="it-IT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Sassen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1997)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Polarizzazione della popolazione urbana tra classi ad alto reddito e occupazioni precarie nei servizi scarsamente qualificati</a:t>
            </a:r>
          </a:p>
        </p:txBody>
      </p:sp>
    </p:spTree>
    <p:extLst>
      <p:ext uri="{BB962C8B-B14F-4D97-AF65-F5344CB8AC3E}">
        <p14:creationId xmlns:p14="http://schemas.microsoft.com/office/powerpoint/2010/main" val="17902735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spiegazioni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macro 2. 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Critiche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610514" y="2003271"/>
            <a:ext cx="10664244" cy="2043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Difficoltà nello spiegare traiettorie e percorsi individuali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Ruolo 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 regolazione normativa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Restrizione degli ingressi e produzione di illegalità</a:t>
            </a:r>
          </a:p>
        </p:txBody>
      </p:sp>
    </p:spTree>
    <p:extLst>
      <p:ext uri="{BB962C8B-B14F-4D97-AF65-F5344CB8AC3E}">
        <p14:creationId xmlns:p14="http://schemas.microsoft.com/office/powerpoint/2010/main" val="3625744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spiegazioni micro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39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Spiegazione neoclassica (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Borjas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1990)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Migranti come individui razionali spinti dalla massimizzazione dell’utilità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nuova economia delle migrazioni. Le strategie famigliari (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Stark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1991)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Scelte migratorie come prodotto di strategie famigliari orientate non solo alla massimizzazione dei redditi ma anche alla diversificazione dei rischi</a:t>
            </a:r>
          </a:p>
        </p:txBody>
      </p:sp>
    </p:spTree>
    <p:extLst>
      <p:ext uri="{BB962C8B-B14F-4D97-AF65-F5344CB8AC3E}">
        <p14:creationId xmlns:p14="http://schemas.microsoft.com/office/powerpoint/2010/main" val="3033092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65F4D9-EE44-4726-A804-CB280228D1A5}">
  <ds:schemaRefs>
    <ds:schemaRef ds:uri="http://www.w3.org/XML/1998/namespace"/>
    <ds:schemaRef ds:uri="http://purl.org/dc/terms/"/>
    <ds:schemaRef ds:uri="b71389bb-505c-41ff-a31c-1ca5b92601c4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947</Words>
  <Application>Microsoft Office PowerPoint</Application>
  <PresentationFormat>Widescreen</PresentationFormat>
  <Paragraphs>142</Paragraphs>
  <Slides>17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Wingdings</vt:lpstr>
      <vt:lpstr>Tema di Office</vt:lpstr>
      <vt:lpstr>Dinamiche e politiche dell’immigrazione</vt:lpstr>
      <vt:lpstr>Alla ricerca delle cause. Perché le migrazioni?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53</cp:revision>
  <dcterms:created xsi:type="dcterms:W3CDTF">2019-05-28T15:53:33Z</dcterms:created>
  <dcterms:modified xsi:type="dcterms:W3CDTF">2022-02-20T22:03:15Z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