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96" r:id="rId4"/>
    <p:sldId id="291" r:id="rId5"/>
    <p:sldId id="292" r:id="rId6"/>
    <p:sldId id="293" r:id="rId7"/>
    <p:sldId id="259" r:id="rId8"/>
    <p:sldId id="265" r:id="rId9"/>
    <p:sldId id="295" r:id="rId10"/>
    <p:sldId id="297" r:id="rId11"/>
    <p:sldId id="285" r:id="rId12"/>
    <p:sldId id="266" r:id="rId13"/>
    <p:sldId id="267" r:id="rId14"/>
    <p:sldId id="279" r:id="rId15"/>
    <p:sldId id="280" r:id="rId16"/>
    <p:sldId id="281" r:id="rId17"/>
    <p:sldId id="282" r:id="rId18"/>
    <p:sldId id="288" r:id="rId19"/>
    <p:sldId id="294" r:id="rId20"/>
    <p:sldId id="26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3" autoAdjust="0"/>
    <p:restoredTop sz="95353" autoAdjust="0"/>
  </p:normalViewPr>
  <p:slideViewPr>
    <p:cSldViewPr snapToGrid="0">
      <p:cViewPr varScale="1">
        <p:scale>
          <a:sx n="97" d="100"/>
          <a:sy n="97" d="100"/>
        </p:scale>
        <p:origin x="224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04/11/22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49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14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14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80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142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4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6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60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32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F38B4-4956-0F4D-8D3A-D3E9DB7EC2CB}" type="slidenum">
              <a:rPr lang="it-IT"/>
              <a:pPr/>
              <a:t>9</a:t>
            </a:fld>
            <a:endParaRPr lang="it-IT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D9F26C-7E16-274D-83DA-D8C677BE452C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04/11/22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04/11/22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04/11/22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Encounters and creation of t</a:t>
            </a:r>
            <a:b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Other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2021/22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20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20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841BA9-ABE4-624A-8610-30FEEDCA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454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CF2FD7-4FE8-A540-A0F8-404E7A132916}"/>
              </a:ext>
            </a:extLst>
          </p:cNvPr>
          <p:cNvSpPr txBox="1"/>
          <p:nvPr/>
        </p:nvSpPr>
        <p:spPr>
          <a:xfrm>
            <a:off x="549312" y="1855695"/>
            <a:ext cx="65753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it-IT" altLang="it-IT" sz="2400" i="1" dirty="0"/>
              <a:t> </a:t>
            </a:r>
            <a:r>
              <a:rPr lang="it-IT" altLang="it-IT" sz="2400" i="1" dirty="0" err="1"/>
              <a:t>pachacuti</a:t>
            </a:r>
            <a:r>
              <a:rPr lang="it-IT" altLang="it-IT" sz="2400" dirty="0"/>
              <a:t> - </a:t>
            </a:r>
            <a:r>
              <a:rPr lang="it-IT" altLang="it-IT" sz="2400" dirty="0" err="1"/>
              <a:t>messianism</a:t>
            </a:r>
            <a:endParaRPr lang="it-IT" altLang="it-IT" sz="2400" dirty="0"/>
          </a:p>
          <a:p>
            <a:pPr>
              <a:buFontTx/>
              <a:buChar char="•"/>
            </a:pPr>
            <a:r>
              <a:rPr lang="it-IT" altLang="it-IT" sz="2400" dirty="0"/>
              <a:t> the </a:t>
            </a:r>
            <a:r>
              <a:rPr lang="it-IT" altLang="it-IT" sz="2400" dirty="0" err="1"/>
              <a:t>rearticulationg</a:t>
            </a:r>
            <a:r>
              <a:rPr lang="it-IT" altLang="it-IT" sz="2400" dirty="0"/>
              <a:t> of </a:t>
            </a:r>
            <a:r>
              <a:rPr lang="it-IT" altLang="it-IT" sz="2400" i="1" dirty="0" err="1"/>
              <a:t>huacas</a:t>
            </a:r>
            <a:r>
              <a:rPr lang="it-IT" altLang="it-IT" sz="2400" i="1" dirty="0"/>
              <a:t> </a:t>
            </a:r>
            <a:r>
              <a:rPr lang="it-IT" altLang="it-IT" sz="2400" i="1" dirty="0" err="1"/>
              <a:t>power</a:t>
            </a:r>
            <a:endParaRPr lang="it-IT" altLang="it-IT" sz="2400" i="1" dirty="0"/>
          </a:p>
          <a:p>
            <a:pPr>
              <a:buFontTx/>
              <a:buChar char="•"/>
            </a:pPr>
            <a:r>
              <a:rPr lang="it-IT" altLang="it-IT" sz="2400" dirty="0" err="1"/>
              <a:t>Albornoz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idolatry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extirpation</a:t>
            </a:r>
            <a:endParaRPr lang="it-IT" altLang="it-IT" sz="2400" dirty="0"/>
          </a:p>
          <a:p>
            <a:pPr>
              <a:buFontTx/>
              <a:buChar char="•"/>
            </a:pPr>
            <a:r>
              <a:rPr lang="it-IT" altLang="it-IT" sz="2400" dirty="0"/>
              <a:t>Integration of Spanish cultural </a:t>
            </a:r>
            <a:r>
              <a:rPr lang="it-IT" altLang="it-IT" sz="2400" dirty="0" err="1"/>
              <a:t>concepts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structures</a:t>
            </a:r>
            <a:r>
              <a:rPr lang="it-IT" altLang="it-IT" sz="2400" dirty="0"/>
              <a:t> in a </a:t>
            </a:r>
            <a:r>
              <a:rPr lang="it-IT" altLang="it-IT" sz="2400" dirty="0" err="1"/>
              <a:t>process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reworking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appropriation</a:t>
            </a:r>
            <a:r>
              <a:rPr lang="it-IT" altLang="it-IT" sz="2400" dirty="0"/>
              <a:t>.</a:t>
            </a:r>
          </a:p>
          <a:p>
            <a:pPr>
              <a:buFontTx/>
              <a:buChar char="•"/>
            </a:pPr>
            <a:r>
              <a:rPr lang="it-IT" altLang="it-IT" sz="2400" dirty="0" err="1"/>
              <a:t>These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same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concepts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become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tools</a:t>
            </a:r>
            <a:r>
              <a:rPr lang="it-IT" altLang="it-IT" sz="2400" dirty="0"/>
              <a:t> for the </a:t>
            </a:r>
            <a:r>
              <a:rPr lang="it-IT" altLang="it-IT" sz="2400" dirty="0" err="1"/>
              <a:t>reaffirmation</a:t>
            </a:r>
            <a:r>
              <a:rPr lang="it-IT" altLang="it-IT" sz="2400" dirty="0"/>
              <a:t> of an </a:t>
            </a:r>
            <a:r>
              <a:rPr lang="it-IT" altLang="it-IT" sz="2400" dirty="0" err="1"/>
              <a:t>identity</a:t>
            </a:r>
            <a:r>
              <a:rPr lang="it-IT" altLang="it-IT" sz="2400" dirty="0"/>
              <a:t> and the </a:t>
            </a:r>
            <a:r>
              <a:rPr lang="it-IT" altLang="it-IT" sz="2400" dirty="0" err="1"/>
              <a:t>assertion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socio-economic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rights</a:t>
            </a:r>
            <a:r>
              <a:rPr lang="it-IT" altLang="it-IT" sz="2400" dirty="0"/>
              <a:t>.</a:t>
            </a:r>
          </a:p>
          <a:p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9E48AD-F779-7444-9054-D3EC98D764C3}"/>
              </a:ext>
            </a:extLst>
          </p:cNvPr>
          <p:cNvSpPr txBox="1"/>
          <p:nvPr/>
        </p:nvSpPr>
        <p:spPr>
          <a:xfrm>
            <a:off x="416858" y="230858"/>
            <a:ext cx="6104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Taqui</a:t>
            </a:r>
            <a:r>
              <a:rPr lang="it-IT" alt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Onqoy</a:t>
            </a:r>
            <a:endParaRPr lang="it-IT" alt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alt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1564 </a:t>
            </a:r>
            <a:r>
              <a:rPr lang="it-IT" alt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Huamanga</a:t>
            </a:r>
            <a:endParaRPr lang="it-IT" alt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7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789410" y="1917626"/>
            <a:ext cx="5826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Evangelization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supreme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justification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conquest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Placeholder 6" descr="Inti_Raim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r="623"/>
          <a:stretch/>
        </p:blipFill>
        <p:spPr>
          <a:xfrm>
            <a:off x="-1" y="-1"/>
            <a:ext cx="4173687" cy="60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Church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“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Westernizing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actor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303842" y="2129312"/>
            <a:ext cx="6872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Among the lower classes the </a:t>
            </a:r>
            <a:r>
              <a:rPr lang="en-GB" sz="3000" i="1" dirty="0" err="1"/>
              <a:t>mestiza</a:t>
            </a:r>
            <a:r>
              <a:rPr lang="en-GB" sz="3000" i="1" dirty="0"/>
              <a:t> </a:t>
            </a:r>
            <a:r>
              <a:rPr lang="en-GB" sz="3000" dirty="0"/>
              <a:t>religion, with its periodic rites, the proliferation of the cults of Saints and various manifestations of the Virgin Mary, and with its innumerable organizations and fraternities, becomes a vehicle of social inclusion and integration among different races.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24"/>
            <a:ext cx="4581727" cy="61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9542" y="1108238"/>
            <a:ext cx="6909942" cy="196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Reducciones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</a:p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2826629"/>
            <a:ext cx="7486639" cy="28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" y="0"/>
            <a:ext cx="4203047" cy="6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osI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12192000" cy="605172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orikanc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edralMex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2" y="435824"/>
            <a:ext cx="6250073" cy="5711933"/>
          </a:xfrm>
          <a:prstGeom prst="rect">
            <a:avLst/>
          </a:prstGeom>
        </p:spPr>
      </p:pic>
      <p:pic>
        <p:nvPicPr>
          <p:cNvPr id="3" name="Picture 2" descr="Templo-mayor-ciudad-de-mexico-940x6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8" y="1942529"/>
            <a:ext cx="6277871" cy="4180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974" y="1070881"/>
            <a:ext cx="373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Templo</a:t>
            </a:r>
            <a:r>
              <a:rPr lang="en-US" dirty="0"/>
              <a:t> </a:t>
            </a:r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5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F7DFF9-F82D-43A9-8D0E-1CDE93A86640}"/>
              </a:ext>
            </a:extLst>
          </p:cNvPr>
          <p:cNvSpPr txBox="1">
            <a:spLocks/>
          </p:cNvSpPr>
          <p:nvPr/>
        </p:nvSpPr>
        <p:spPr>
          <a:xfrm>
            <a:off x="8471420" y="2290462"/>
            <a:ext cx="3478676" cy="2559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Huacas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Documents and Settings\Sofia Venturoli\Documenti\Immagini\Perù02\Huari2004\Lavoro\IMGP0167.JPG">
            <a:extLst>
              <a:ext uri="{FF2B5EF4-FFF2-40B4-BE49-F238E27FC236}">
                <a16:creationId xmlns:a16="http://schemas.microsoft.com/office/drawing/2014/main" id="{52070795-BD44-4E7A-8E90-325EE3DB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6113" cy="6079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A8299C6-F978-4BFF-874F-5F46B4CEBF7D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C727AD0-D539-47C2-B571-9A56F61BBAB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40C03C53-2FD7-4B24-B05F-DDCEA1CCB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1655" y="457354"/>
            <a:ext cx="746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Gloria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Anzaldua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Borderlands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-la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frontera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26337" y="2045348"/>
            <a:ext cx="7833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Una </a:t>
            </a:r>
            <a:r>
              <a:rPr lang="it-IT" sz="2800" b="1" dirty="0" err="1"/>
              <a:t>lucha</a:t>
            </a:r>
            <a:r>
              <a:rPr lang="it-IT" sz="2800" b="1" dirty="0"/>
              <a:t> de </a:t>
            </a:r>
            <a:r>
              <a:rPr lang="it-IT" sz="2800" b="1" dirty="0" err="1"/>
              <a:t>fronteras</a:t>
            </a:r>
            <a:r>
              <a:rPr lang="it-IT" sz="2800" b="1" dirty="0"/>
              <a:t> / A </a:t>
            </a:r>
            <a:r>
              <a:rPr lang="it-IT" sz="2800" b="1" dirty="0" err="1"/>
              <a:t>Struggle</a:t>
            </a:r>
            <a:r>
              <a:rPr lang="it-IT" sz="2800" b="1" dirty="0"/>
              <a:t> of </a:t>
            </a:r>
            <a:r>
              <a:rPr lang="it-IT" sz="2800" b="1" dirty="0" err="1"/>
              <a:t>Borders</a:t>
            </a:r>
            <a:r>
              <a:rPr lang="it-IT" sz="2800" b="1" dirty="0"/>
              <a:t> </a:t>
            </a:r>
            <a:r>
              <a:rPr lang="it-IT" sz="2800" dirty="0" err="1"/>
              <a:t>Because</a:t>
            </a:r>
            <a:r>
              <a:rPr lang="it-IT" sz="2800" dirty="0"/>
              <a:t> I a </a:t>
            </a:r>
            <a:r>
              <a:rPr lang="it-IT" sz="2800" dirty="0" err="1"/>
              <a:t>mestiza</a:t>
            </a:r>
            <a:r>
              <a:rPr lang="it-IT" sz="2800" dirty="0"/>
              <a:t>, </a:t>
            </a:r>
          </a:p>
          <a:p>
            <a:pPr algn="ctr"/>
            <a:r>
              <a:rPr lang="it-IT" sz="2800" dirty="0" err="1"/>
              <a:t>continually</a:t>
            </a:r>
            <a:r>
              <a:rPr lang="it-IT" sz="2800" dirty="0"/>
              <a:t> </a:t>
            </a:r>
            <a:r>
              <a:rPr lang="it-IT" sz="2800" dirty="0" err="1"/>
              <a:t>walk</a:t>
            </a:r>
            <a:r>
              <a:rPr lang="it-IT" sz="2800" dirty="0"/>
              <a:t> out of </a:t>
            </a:r>
            <a:r>
              <a:rPr lang="it-IT" sz="2800" dirty="0" err="1"/>
              <a:t>one</a:t>
            </a:r>
            <a:r>
              <a:rPr lang="it-IT" sz="2800" dirty="0"/>
              <a:t> culture </a:t>
            </a:r>
          </a:p>
          <a:p>
            <a:pPr algn="ctr"/>
            <a:r>
              <a:rPr lang="it-IT" sz="2800" dirty="0"/>
              <a:t>and </a:t>
            </a:r>
            <a:r>
              <a:rPr lang="it-IT" sz="2800" dirty="0" err="1"/>
              <a:t>into</a:t>
            </a:r>
            <a:r>
              <a:rPr lang="it-IT" sz="2800" dirty="0"/>
              <a:t> </a:t>
            </a:r>
            <a:r>
              <a:rPr lang="it-IT" sz="2800" dirty="0" err="1"/>
              <a:t>another</a:t>
            </a:r>
            <a:r>
              <a:rPr lang="it-IT" sz="2800" dirty="0"/>
              <a:t>, </a:t>
            </a:r>
            <a:r>
              <a:rPr lang="it-IT" sz="2800" dirty="0" err="1"/>
              <a:t>because</a:t>
            </a:r>
            <a:r>
              <a:rPr lang="it-IT" sz="2800" dirty="0"/>
              <a:t> I </a:t>
            </a:r>
            <a:r>
              <a:rPr lang="it-IT" sz="2800" dirty="0" err="1"/>
              <a:t>am</a:t>
            </a:r>
            <a:r>
              <a:rPr lang="it-IT" sz="2800" dirty="0"/>
              <a:t> in </a:t>
            </a:r>
            <a:r>
              <a:rPr lang="it-IT" sz="2800" dirty="0" err="1"/>
              <a:t>all</a:t>
            </a:r>
            <a:r>
              <a:rPr lang="it-IT" sz="2800" dirty="0"/>
              <a:t> </a:t>
            </a:r>
            <a:r>
              <a:rPr lang="it-IT" sz="2800" dirty="0" err="1"/>
              <a:t>cultures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</a:t>
            </a:r>
            <a:r>
              <a:rPr lang="it-IT" sz="2800" dirty="0" err="1"/>
              <a:t>same</a:t>
            </a:r>
            <a:r>
              <a:rPr lang="it-IT" sz="2800" dirty="0"/>
              <a:t> time, </a:t>
            </a:r>
          </a:p>
          <a:p>
            <a:pPr algn="ctr"/>
            <a:r>
              <a:rPr lang="it-IT" sz="2800" dirty="0"/>
              <a:t>alma </a:t>
            </a:r>
            <a:r>
              <a:rPr lang="it-IT" sz="2800" dirty="0" err="1"/>
              <a:t>entre</a:t>
            </a:r>
            <a:r>
              <a:rPr lang="it-IT" sz="2800" dirty="0"/>
              <a:t> </a:t>
            </a:r>
            <a:r>
              <a:rPr lang="it-IT" sz="2800" dirty="0" err="1"/>
              <a:t>dos</a:t>
            </a:r>
            <a:r>
              <a:rPr lang="it-IT" sz="2800" dirty="0"/>
              <a:t> </a:t>
            </a:r>
            <a:r>
              <a:rPr lang="it-IT" sz="2800" dirty="0" err="1"/>
              <a:t>mundos</a:t>
            </a:r>
            <a:r>
              <a:rPr lang="it-IT" sz="2800" dirty="0"/>
              <a:t>, .</a:t>
            </a:r>
            <a:r>
              <a:rPr lang="it-IT" sz="2800" dirty="0" err="1"/>
              <a:t>tres</a:t>
            </a:r>
            <a:r>
              <a:rPr lang="it-IT" sz="2800" dirty="0"/>
              <a:t>, </a:t>
            </a:r>
            <a:r>
              <a:rPr lang="it-IT" sz="2800" dirty="0" err="1"/>
              <a:t>cuatro</a:t>
            </a:r>
            <a:r>
              <a:rPr lang="it-IT" sz="2800" dirty="0"/>
              <a:t>, </a:t>
            </a:r>
          </a:p>
          <a:p>
            <a:pPr algn="ctr"/>
            <a:r>
              <a:rPr lang="it-IT" sz="2800" dirty="0"/>
              <a:t>me </a:t>
            </a:r>
            <a:r>
              <a:rPr lang="it-IT" sz="2800" dirty="0" err="1"/>
              <a:t>zumba</a:t>
            </a:r>
            <a:r>
              <a:rPr lang="it-IT" sz="2800" dirty="0"/>
              <a:t> la </a:t>
            </a:r>
            <a:r>
              <a:rPr lang="it-IT" sz="2800" dirty="0" err="1"/>
              <a:t>cabeza</a:t>
            </a:r>
            <a:r>
              <a:rPr lang="it-IT" sz="2800" dirty="0"/>
              <a:t> con lo </a:t>
            </a:r>
            <a:r>
              <a:rPr lang="it-IT" sz="2800" dirty="0" err="1"/>
              <a:t>contradictorio</a:t>
            </a:r>
            <a:r>
              <a:rPr lang="it-IT" sz="2800" dirty="0"/>
              <a:t>. </a:t>
            </a:r>
          </a:p>
          <a:p>
            <a:pPr algn="ctr"/>
            <a:r>
              <a:rPr lang="it-IT" sz="2800" dirty="0" err="1"/>
              <a:t>Estoy</a:t>
            </a:r>
            <a:r>
              <a:rPr lang="it-IT" sz="2800" dirty="0"/>
              <a:t> </a:t>
            </a:r>
            <a:r>
              <a:rPr lang="it-IT" sz="2800" dirty="0" err="1"/>
              <a:t>norteada</a:t>
            </a:r>
            <a:r>
              <a:rPr lang="it-IT" sz="2800" dirty="0"/>
              <a:t> por </a:t>
            </a:r>
            <a:r>
              <a:rPr lang="it-IT" sz="2800" dirty="0" err="1"/>
              <a:t>todas</a:t>
            </a:r>
            <a:r>
              <a:rPr lang="it-IT" sz="2800" dirty="0"/>
              <a:t>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voces</a:t>
            </a:r>
            <a:r>
              <a:rPr lang="it-IT" sz="2800" dirty="0"/>
              <a:t> </a:t>
            </a:r>
            <a:r>
              <a:rPr lang="it-IT" sz="2800" dirty="0" err="1"/>
              <a:t>que</a:t>
            </a:r>
            <a:r>
              <a:rPr lang="it-IT" sz="2800" dirty="0"/>
              <a:t> me </a:t>
            </a:r>
            <a:r>
              <a:rPr lang="it-IT" sz="2800" dirty="0" err="1"/>
              <a:t>hablan</a:t>
            </a:r>
            <a:r>
              <a:rPr lang="it-IT" sz="2800" dirty="0"/>
              <a:t> simultaneamente.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A9B87EA-9842-BD4E-8688-C96EBD278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56" y="0"/>
            <a:ext cx="3927026" cy="6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0" y="938207"/>
            <a:ext cx="101933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lnSpc>
                <a:spcPct val="115000"/>
              </a:lnSpc>
            </a:pP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«Son gente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belicosa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 infra loro molti crudeli, e tute le loro armi e colpi son, come dice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Petrarca,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comessi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 vento, che son archi, saette e dardi e pietre; […] e quando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combatono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s’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amazano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molto crudelmente e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quela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parte che resta signor del campo tutti e morti di loro bande li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soterano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li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nimici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 speziano e se li mangiano». (Vespucci, 1984 [1502]: 81) </a:t>
            </a:r>
          </a:p>
          <a:p>
            <a:pPr marL="449580" algn="just">
              <a:lnSpc>
                <a:spcPct val="115000"/>
              </a:lnSpc>
            </a:pP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</a:pP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«[…]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Viddi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una certa città […] dove le carni umane, avendole salate, erano appiccate alle travi, sì come noi alle travi di cucina appicchiamo le carni di cinghiale […] e salsiccia e altri </a:t>
            </a:r>
            <a:r>
              <a:rPr lang="it-IT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</a:t>
            </a:r>
            <a:r>
              <a:rPr lang="it-IT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cose.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(Vespucci, 1984 [1503]: 103).</a:t>
            </a:r>
          </a:p>
          <a:p>
            <a:pPr marL="449580" algn="just">
              <a:lnSpc>
                <a:spcPct val="115000"/>
              </a:lnSpc>
            </a:pP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«… 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 tengono né legge né fede nessuna. Vivono secondo natura. Non conoscono immortalità d’anima. Non tengono infra loro beni propri,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perchè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tutto è comune. Non tengono termini di regni o di provincia; non hanno re, né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ubidiscono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nesuno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ognuno è signore di sé. Non amministrano giustizia, la quale non è loro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necesario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perchè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non regna in loro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codizia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(Vespucci, 1984 [1502]: 79). </a:t>
            </a:r>
          </a:p>
          <a:p>
            <a:endParaRPr lang="it-IT" sz="2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33776" y="1021077"/>
            <a:ext cx="10034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must be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colonized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(Mignolo 2005)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58675" y="2639848"/>
            <a:ext cx="1012213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Modernity doesn't exist without colonization: one history prevails over the others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Evangelization as the language of salvation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America as a European construction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Ideological construction of racism as a fundamental new categorization of humanity to build the basis of the new hierarchical order</a:t>
            </a:r>
          </a:p>
          <a:p>
            <a:pPr marL="285750" indent="-285750">
              <a:buFont typeface="Arial"/>
              <a:buChar char="•"/>
            </a:pPr>
            <a:endParaRPr lang="it-IT" sz="28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5523" y="381094"/>
            <a:ext cx="10034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and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humanity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Cannibal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Amazon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655523" y="1951927"/>
            <a:ext cx="4560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/>
              <a:t>Exotic mythical imaginary 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Lack of moral and ethical values, and alphabetic writing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Main categories: nudity, anthropophagy, body decoration  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The generic exotic other 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Racialized Geography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Immagine 8" descr="Immagine che contiene persona, persone, gruppo, parecchi&#10;&#10;Descrizione generata automaticamente">
            <a:extLst>
              <a:ext uri="{FF2B5EF4-FFF2-40B4-BE49-F238E27FC236}">
                <a16:creationId xmlns:a16="http://schemas.microsoft.com/office/drawing/2014/main" id="{33AE6627-105A-524E-8777-D92F5AC4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69" y="1357913"/>
            <a:ext cx="627233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1025" name="Picture 1" descr="page1image27718656">
            <a:extLst>
              <a:ext uri="{FF2B5EF4-FFF2-40B4-BE49-F238E27FC236}">
                <a16:creationId xmlns:a16="http://schemas.microsoft.com/office/drawing/2014/main" id="{A251D384-D36F-BF4F-ADA6-395606AF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7" y="166013"/>
            <a:ext cx="8005214" cy="58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7FFE5C-C99E-5C48-AE19-8179898BA2E6}"/>
              </a:ext>
            </a:extLst>
          </p:cNvPr>
          <p:cNvSpPr txBox="1"/>
          <p:nvPr/>
        </p:nvSpPr>
        <p:spPr>
          <a:xfrm>
            <a:off x="8603456" y="4812852"/>
            <a:ext cx="3472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IowanOldStyle"/>
              </a:rPr>
              <a:t>Johann </a:t>
            </a:r>
            <a:r>
              <a:rPr lang="it-IT" sz="1800" dirty="0" err="1">
                <a:effectLst/>
                <a:latin typeface="IowanOldStyle"/>
              </a:rPr>
              <a:t>Froschauer</a:t>
            </a:r>
            <a:r>
              <a:rPr lang="it-IT" sz="1800" dirty="0">
                <a:effectLst/>
                <a:latin typeface="IowanOldStyle"/>
              </a:rPr>
              <a:t>, </a:t>
            </a:r>
            <a:r>
              <a:rPr lang="it-IT" sz="1800" dirty="0" err="1">
                <a:effectLst/>
                <a:latin typeface="IowanOldStyle"/>
              </a:rPr>
              <a:t>Woodcut</a:t>
            </a:r>
            <a:r>
              <a:rPr lang="it-IT" sz="1800" dirty="0">
                <a:effectLst/>
                <a:latin typeface="IowanOldStyle"/>
              </a:rPr>
              <a:t> of South American </a:t>
            </a:r>
            <a:r>
              <a:rPr lang="it-IT" sz="1800" dirty="0" err="1">
                <a:effectLst/>
                <a:latin typeface="IowanOldStyle"/>
              </a:rPr>
              <a:t>Indians</a:t>
            </a:r>
            <a:r>
              <a:rPr lang="it-IT" sz="1800" dirty="0">
                <a:effectLst/>
                <a:latin typeface="IowanOldStyle"/>
              </a:rPr>
              <a:t>, 1505, The New York Public Library.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004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7FFE5C-C99E-5C48-AE19-8179898BA2E6}"/>
              </a:ext>
            </a:extLst>
          </p:cNvPr>
          <p:cNvSpPr txBox="1"/>
          <p:nvPr/>
        </p:nvSpPr>
        <p:spPr>
          <a:xfrm>
            <a:off x="6096000" y="4418519"/>
            <a:ext cx="5399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IowanOldStyle"/>
              </a:rPr>
              <a:t>Hans </a:t>
            </a:r>
            <a:r>
              <a:rPr lang="it-IT" sz="1800" dirty="0" err="1">
                <a:effectLst/>
                <a:latin typeface="IowanOldStyle"/>
              </a:rPr>
              <a:t>Staden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woodcut</a:t>
            </a:r>
            <a:r>
              <a:rPr lang="it-IT" sz="1800" dirty="0">
                <a:effectLst/>
                <a:latin typeface="IowanOldStyle"/>
              </a:rPr>
              <a:t> of </a:t>
            </a:r>
            <a:r>
              <a:rPr lang="it-IT" sz="1800" dirty="0" err="1">
                <a:effectLst/>
                <a:latin typeface="IowanOldStyle"/>
              </a:rPr>
              <a:t>Brazilian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natives</a:t>
            </a:r>
            <a:r>
              <a:rPr lang="it-IT" sz="1800" dirty="0">
                <a:effectLst/>
                <a:latin typeface="IowanOldStyle"/>
              </a:rPr>
              <a:t> from </a:t>
            </a:r>
            <a:r>
              <a:rPr lang="it-IT" sz="1800" dirty="0" err="1">
                <a:effectLst/>
                <a:latin typeface="IowanOldStyle"/>
              </a:rPr>
              <a:t>his</a:t>
            </a:r>
            <a:r>
              <a:rPr lang="it-IT" sz="1800" dirty="0">
                <a:effectLst/>
                <a:latin typeface="IowanOldStyle"/>
              </a:rPr>
              <a:t> work "Hans </a:t>
            </a:r>
            <a:r>
              <a:rPr lang="it-IT" sz="1800" dirty="0" err="1">
                <a:effectLst/>
                <a:latin typeface="IowanOldStyle"/>
              </a:rPr>
              <a:t>Staden</a:t>
            </a:r>
            <a:r>
              <a:rPr lang="it-IT" sz="1800" dirty="0">
                <a:effectLst/>
                <a:latin typeface="IowanOldStyle"/>
              </a:rPr>
              <a:t>: The True </a:t>
            </a:r>
            <a:r>
              <a:rPr lang="it-IT" sz="1800" dirty="0" err="1">
                <a:effectLst/>
                <a:latin typeface="IowanOldStyle"/>
              </a:rPr>
              <a:t>History</a:t>
            </a:r>
            <a:r>
              <a:rPr lang="it-IT" sz="1800" dirty="0">
                <a:effectLst/>
                <a:latin typeface="IowanOldStyle"/>
              </a:rPr>
              <a:t> of </a:t>
            </a:r>
            <a:r>
              <a:rPr lang="it-IT" sz="1800" dirty="0" err="1">
                <a:effectLst/>
                <a:latin typeface="IowanOldStyle"/>
              </a:rPr>
              <a:t>his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Captivity</a:t>
            </a:r>
            <a:r>
              <a:rPr lang="it-IT" sz="1800" dirty="0">
                <a:effectLst/>
                <a:latin typeface="IowanOldStyle"/>
              </a:rPr>
              <a:t>" </a:t>
            </a:r>
            <a:r>
              <a:rPr lang="it-IT" sz="1800" dirty="0" err="1">
                <a:effectLst/>
                <a:latin typeface="IowanOldStyle"/>
              </a:rPr>
              <a:t>Original</a:t>
            </a:r>
            <a:r>
              <a:rPr lang="it-IT" sz="1800" dirty="0">
                <a:effectLst/>
                <a:latin typeface="IowanOldStyle"/>
              </a:rPr>
              <a:t> Text </a:t>
            </a:r>
            <a:r>
              <a:rPr lang="it-IT" sz="1800" dirty="0" err="1">
                <a:effectLst/>
                <a:latin typeface="IowanOldStyle"/>
              </a:rPr>
              <a:t>Accompanying</a:t>
            </a:r>
            <a:r>
              <a:rPr lang="it-IT" sz="1800" dirty="0">
                <a:effectLst/>
                <a:latin typeface="IowanOldStyle"/>
              </a:rPr>
              <a:t>: Tupinamba </a:t>
            </a:r>
            <a:r>
              <a:rPr lang="it-IT" sz="1800" dirty="0" err="1">
                <a:effectLst/>
                <a:latin typeface="IowanOldStyle"/>
              </a:rPr>
              <a:t>portrayed</a:t>
            </a:r>
            <a:r>
              <a:rPr lang="it-IT" sz="1800" dirty="0">
                <a:effectLst/>
                <a:latin typeface="IowanOldStyle"/>
              </a:rPr>
              <a:t> in </a:t>
            </a:r>
            <a:r>
              <a:rPr lang="it-IT" sz="1800" dirty="0" err="1">
                <a:effectLst/>
                <a:latin typeface="IowanOldStyle"/>
              </a:rPr>
              <a:t>cannibalistic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feast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observed</a:t>
            </a:r>
            <a:r>
              <a:rPr lang="it-IT" sz="1800" dirty="0">
                <a:effectLst/>
                <a:latin typeface="IowanOldStyle"/>
              </a:rPr>
              <a:t> by </a:t>
            </a:r>
            <a:r>
              <a:rPr lang="it-IT" sz="1800" dirty="0" err="1">
                <a:effectLst/>
                <a:latin typeface="IowanOldStyle"/>
              </a:rPr>
              <a:t>Staden</a:t>
            </a:r>
            <a:r>
              <a:rPr lang="it-IT" sz="1800" dirty="0">
                <a:effectLst/>
                <a:latin typeface="IowanOldStyle"/>
              </a:rPr>
              <a:t> (orig.1557).</a:t>
            </a:r>
            <a:endParaRPr 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D2B4DA-3786-374D-8ECF-A80EF0960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6" y="13635"/>
            <a:ext cx="5582863" cy="60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0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7FFE5C-C99E-5C48-AE19-8179898BA2E6}"/>
              </a:ext>
            </a:extLst>
          </p:cNvPr>
          <p:cNvSpPr txBox="1"/>
          <p:nvPr/>
        </p:nvSpPr>
        <p:spPr>
          <a:xfrm>
            <a:off x="6691086" y="4644610"/>
            <a:ext cx="5014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IowanOldStyle"/>
              </a:rPr>
              <a:t>Theodore de </a:t>
            </a:r>
            <a:r>
              <a:rPr lang="it-IT" sz="1800" dirty="0" err="1">
                <a:effectLst/>
                <a:latin typeface="IowanOldStyle"/>
              </a:rPr>
              <a:t>Bry</a:t>
            </a:r>
            <a:r>
              <a:rPr lang="it-IT" sz="1800" dirty="0">
                <a:effectLst/>
                <a:latin typeface="IowanOldStyle"/>
              </a:rPr>
              <a:t>, “Tupinamba men </a:t>
            </a:r>
            <a:r>
              <a:rPr lang="it-IT" sz="1800" dirty="0" err="1">
                <a:effectLst/>
                <a:latin typeface="IowanOldStyle"/>
              </a:rPr>
              <a:t>women</a:t>
            </a:r>
            <a:r>
              <a:rPr lang="it-IT" sz="1800" dirty="0">
                <a:effectLst/>
                <a:latin typeface="IowanOldStyle"/>
              </a:rPr>
              <a:t> and </a:t>
            </a:r>
            <a:r>
              <a:rPr lang="it-IT" sz="1800" dirty="0" err="1">
                <a:effectLst/>
                <a:latin typeface="IowanOldStyle"/>
              </a:rPr>
              <a:t>children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eating</a:t>
            </a:r>
            <a:r>
              <a:rPr lang="it-IT" sz="1800" dirty="0">
                <a:effectLst/>
                <a:latin typeface="IowanOldStyle"/>
              </a:rPr>
              <a:t> the </a:t>
            </a:r>
            <a:r>
              <a:rPr lang="it-IT" sz="1800" dirty="0" err="1">
                <a:effectLst/>
                <a:latin typeface="IowanOldStyle"/>
              </a:rPr>
              <a:t>roasted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limbs</a:t>
            </a:r>
            <a:r>
              <a:rPr lang="it-IT" sz="1800" dirty="0">
                <a:effectLst/>
                <a:latin typeface="IowanOldStyle"/>
              </a:rPr>
              <a:t> and </a:t>
            </a:r>
            <a:r>
              <a:rPr lang="it-IT" sz="1800" dirty="0" err="1">
                <a:effectLst/>
                <a:latin typeface="IowanOldStyle"/>
              </a:rPr>
              <a:t>trunk</a:t>
            </a:r>
            <a:r>
              <a:rPr lang="it-IT" sz="1800" dirty="0">
                <a:effectLst/>
                <a:latin typeface="IowanOldStyle"/>
              </a:rPr>
              <a:t> of the </a:t>
            </a:r>
            <a:r>
              <a:rPr lang="it-IT" sz="1800" dirty="0" err="1">
                <a:effectLst/>
                <a:latin typeface="IowanOldStyle"/>
              </a:rPr>
              <a:t>prisoner</a:t>
            </a:r>
            <a:r>
              <a:rPr lang="it-IT" sz="1800" dirty="0">
                <a:effectLst/>
                <a:latin typeface="IowanOldStyle"/>
              </a:rPr>
              <a:t>”, Le </a:t>
            </a:r>
            <a:r>
              <a:rPr lang="it-IT" sz="1800" dirty="0" err="1">
                <a:effectLst/>
                <a:latin typeface="IowanOldStyle"/>
              </a:rPr>
              <a:t>Grand</a:t>
            </a:r>
            <a:r>
              <a:rPr lang="it-IT" sz="1800" dirty="0">
                <a:effectLst/>
                <a:latin typeface="IowanOldStyle"/>
              </a:rPr>
              <a:t> </a:t>
            </a:r>
            <a:r>
              <a:rPr lang="it-IT" sz="1800" dirty="0" err="1">
                <a:effectLst/>
                <a:latin typeface="IowanOldStyle"/>
              </a:rPr>
              <a:t>Voyage</a:t>
            </a:r>
            <a:r>
              <a:rPr lang="it-IT" sz="1800" dirty="0">
                <a:effectLst/>
                <a:latin typeface="IowanOldStyle"/>
              </a:rPr>
              <a:t>, Part III, Frankfurt 1592. </a:t>
            </a:r>
            <a:endParaRPr lang="it-IT" dirty="0"/>
          </a:p>
        </p:txBody>
      </p:sp>
      <p:pic>
        <p:nvPicPr>
          <p:cNvPr id="3" name="Immagine 2" descr="Immagine che contiene testo, dipingendo, parecchi&#10;&#10;Descrizione generata automaticamente">
            <a:extLst>
              <a:ext uri="{FF2B5EF4-FFF2-40B4-BE49-F238E27FC236}">
                <a16:creationId xmlns:a16="http://schemas.microsoft.com/office/drawing/2014/main" id="{CDA8AA04-EDAB-374E-8A5B-87B6B2815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3"/>
            <a:ext cx="6255657" cy="60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2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5523" y="152496"/>
            <a:ext cx="6605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lei,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rei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388427" y="2487706"/>
            <a:ext cx="6066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/>
              <a:t>Communication and lack of understanding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The doctrine of inequality: superiority and assimilation, proximity to the model of the human ideal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Alterity (otherness) is at the same time revealed and refused 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American alterity is perceived through projection of </a:t>
            </a:r>
            <a:r>
              <a:rPr lang="en-GB" sz="2400" dirty="0" err="1"/>
              <a:t>preexisting</a:t>
            </a:r>
            <a:r>
              <a:rPr lang="en-GB" sz="2400" dirty="0"/>
              <a:t> cultural categories: assimilation or difference.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5" descr="casta-mulata">
            <a:extLst>
              <a:ext uri="{FF2B5EF4-FFF2-40B4-BE49-F238E27FC236}">
                <a16:creationId xmlns:a16="http://schemas.microsoft.com/office/drawing/2014/main" id="{D581D5CA-7476-744D-8B11-898DF9F7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-15393"/>
            <a:ext cx="51196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polemica de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naturales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dispute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humanity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indios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95223" y="2985557"/>
            <a:ext cx="6627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i="1" dirty="0" err="1"/>
              <a:t>Junta</a:t>
            </a:r>
            <a:r>
              <a:rPr lang="it-IT" sz="3200" i="1" dirty="0"/>
              <a:t> de Valladolid </a:t>
            </a:r>
            <a:r>
              <a:rPr lang="it-IT" sz="3200" dirty="0"/>
              <a:t>1550; 1551</a:t>
            </a:r>
          </a:p>
          <a:p>
            <a:r>
              <a:rPr lang="it-IT" sz="3200" dirty="0" err="1"/>
              <a:t>Bartolomé</a:t>
            </a:r>
            <a:r>
              <a:rPr lang="it-IT" sz="3200" dirty="0"/>
              <a:t> de Las </a:t>
            </a:r>
            <a:r>
              <a:rPr lang="it-IT" sz="3200" dirty="0" err="1"/>
              <a:t>Casas</a:t>
            </a:r>
            <a:r>
              <a:rPr lang="it-IT" sz="3200" dirty="0"/>
              <a:t>: </a:t>
            </a:r>
            <a:r>
              <a:rPr lang="it-IT" sz="3200" dirty="0" err="1"/>
              <a:t>equality</a:t>
            </a:r>
            <a:r>
              <a:rPr lang="it-IT" sz="3200" dirty="0"/>
              <a:t> and </a:t>
            </a:r>
            <a:r>
              <a:rPr lang="it-IT" sz="3200" dirty="0" err="1"/>
              <a:t>assimilation</a:t>
            </a:r>
            <a:endParaRPr lang="it-IT" sz="3200" dirty="0"/>
          </a:p>
          <a:p>
            <a:r>
              <a:rPr lang="it-IT" sz="3200" dirty="0"/>
              <a:t>Juan </a:t>
            </a:r>
            <a:r>
              <a:rPr lang="it-IT" sz="3200" dirty="0" err="1"/>
              <a:t>Gines</a:t>
            </a:r>
            <a:r>
              <a:rPr lang="it-IT" sz="3200" dirty="0"/>
              <a:t> de Sepulveda: </a:t>
            </a:r>
            <a:r>
              <a:rPr lang="it-IT" sz="3200" dirty="0" err="1"/>
              <a:t>hierarchy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 a </a:t>
            </a:r>
            <a:r>
              <a:rPr lang="it-IT" sz="3200" dirty="0" err="1"/>
              <a:t>natural</a:t>
            </a:r>
            <a:r>
              <a:rPr lang="it-IT" sz="3200" dirty="0"/>
              <a:t> state of human society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diego-rivera-mu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6710736" y="1971285"/>
            <a:ext cx="5481264" cy="4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033" y="506342"/>
            <a:ext cx="818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Civilización y barbarie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" y="6169610"/>
            <a:ext cx="1546160" cy="54478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84451E-0B8C-C645-8C3D-5A7456B92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3" y="-30995"/>
            <a:ext cx="3327918" cy="609178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59F712-A30B-D34F-BE6B-354D9D7DF01C}"/>
              </a:ext>
            </a:extLst>
          </p:cNvPr>
          <p:cNvSpPr txBox="1"/>
          <p:nvPr/>
        </p:nvSpPr>
        <p:spPr>
          <a:xfrm>
            <a:off x="415033" y="1690372"/>
            <a:ext cx="8038502" cy="4622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en-US" sz="2800" dirty="0">
                <a:solidFill>
                  <a:srgbClr val="000000"/>
                </a:solidFill>
              </a:rPr>
              <a:t>The process to independence as a new privilege </a:t>
            </a:r>
            <a:r>
              <a:rPr lang="en-US" sz="2800" i="1" dirty="0">
                <a:solidFill>
                  <a:srgbClr val="000000"/>
                </a:solidFill>
              </a:rPr>
              <a:t>criollo</a:t>
            </a:r>
            <a:r>
              <a:rPr lang="en-US" sz="2800" dirty="0">
                <a:solidFill>
                  <a:srgbClr val="000000"/>
                </a:solidFill>
              </a:rPr>
              <a:t> era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en-US" sz="2800" dirty="0">
                <a:solidFill>
                  <a:srgbClr val="000000"/>
                </a:solidFill>
              </a:rPr>
              <a:t>National Identity as a “quest of order”: progress and modernity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en-US" sz="2800" dirty="0">
                <a:solidFill>
                  <a:srgbClr val="000000"/>
                </a:solidFill>
              </a:rPr>
              <a:t>Inca </a:t>
            </a:r>
            <a:r>
              <a:rPr lang="en-US" sz="2800" dirty="0" err="1">
                <a:solidFill>
                  <a:srgbClr val="000000"/>
                </a:solidFill>
              </a:rPr>
              <a:t>si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Indios</a:t>
            </a:r>
            <a:r>
              <a:rPr lang="en-US" sz="2800" dirty="0">
                <a:solidFill>
                  <a:srgbClr val="000000"/>
                </a:solidFill>
              </a:rPr>
              <a:t> no: ambivalence in the </a:t>
            </a:r>
            <a:r>
              <a:rPr lang="en-US" sz="2800" i="1" dirty="0" err="1">
                <a:solidFill>
                  <a:srgbClr val="000000"/>
                </a:solidFill>
              </a:rPr>
              <a:t>barbarie</a:t>
            </a:r>
            <a:r>
              <a:rPr lang="en-US" sz="2800" dirty="0">
                <a:solidFill>
                  <a:srgbClr val="000000"/>
                </a:solidFill>
              </a:rPr>
              <a:t> vision, dichotomy of the cannibal/good savage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en-US" sz="2800" dirty="0">
                <a:solidFill>
                  <a:srgbClr val="000000"/>
                </a:solidFill>
              </a:rPr>
              <a:t>A small educated elite could build the path to progress against the backward masses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r>
              <a:rPr lang="en-US" sz="2800" dirty="0">
                <a:solidFill>
                  <a:srgbClr val="000000"/>
                </a:solidFill>
              </a:rPr>
              <a:t>Continuity of the civilization-barbarism dualism into XX century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1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8871</TotalTime>
  <Words>884</Words>
  <Application>Microsoft Macintosh PowerPoint</Application>
  <PresentationFormat>Widescreen</PresentationFormat>
  <Paragraphs>114</Paragraphs>
  <Slides>20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IowanOldStyle</vt:lpstr>
      <vt:lpstr>Roboto</vt:lpstr>
      <vt:lpstr>Tahoma</vt:lpstr>
      <vt:lpstr>LatinAmericanAnthropology_1</vt:lpstr>
      <vt:lpstr>Encounters and creation of t the Other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121</cp:revision>
  <dcterms:created xsi:type="dcterms:W3CDTF">2019-05-28T15:53:33Z</dcterms:created>
  <dcterms:modified xsi:type="dcterms:W3CDTF">2022-11-04T13:00:47Z</dcterms:modified>
</cp:coreProperties>
</file>