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3" r:id="rId7"/>
    <p:sldId id="266" r:id="rId8"/>
    <p:sldId id="265" r:id="rId9"/>
    <p:sldId id="264" r:id="rId10"/>
    <p:sldId id="269" r:id="rId11"/>
    <p:sldId id="270" r:id="rId12"/>
    <p:sldId id="273" r:id="rId13"/>
    <p:sldId id="272" r:id="rId14"/>
    <p:sldId id="271" r:id="rId15"/>
    <p:sldId id="267" r:id="rId16"/>
    <p:sldId id="274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807F7F"/>
    <a:srgbClr val="5B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5501" autoAdjust="0"/>
  </p:normalViewPr>
  <p:slideViewPr>
    <p:cSldViewPr snapToGrid="0">
      <p:cViewPr varScale="1">
        <p:scale>
          <a:sx n="106" d="100"/>
          <a:sy n="106" d="100"/>
        </p:scale>
        <p:origin x="-472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5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11/17/20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108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542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10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20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630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20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43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410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045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80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809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567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046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18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11/17/20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‹#›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11/17/20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11/17/20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50118" y="2227006"/>
            <a:ext cx="6864217" cy="1525121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Northeast Brazil </a:t>
            </a:r>
            <a:br>
              <a:rPr lang="en-GB" b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44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indios</a:t>
            </a:r>
            <a:r>
              <a:rPr lang="en-GB" sz="44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4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misturados</a:t>
            </a:r>
            <a:endParaRPr lang="en-GB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3752127"/>
            <a:ext cx="12182818" cy="1655762"/>
          </a:xfrm>
        </p:spPr>
        <p:txBody>
          <a:bodyPr/>
          <a:lstStyle/>
          <a:p>
            <a:r>
              <a:rPr lang="it-IT" sz="4000" dirty="0">
                <a:solidFill>
                  <a:srgbClr val="5B5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=""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2020/21</a:t>
            </a:r>
          </a:p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Culturale ed Etnologia </a:t>
            </a:r>
            <a:endParaRPr lang="it-IT" sz="2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5AA6E694-81C3-413E-8B68-26B0D0963043}"/>
              </a:ext>
            </a:extLst>
          </p:cNvPr>
          <p:cNvSpPr txBox="1">
            <a:spLocks/>
          </p:cNvSpPr>
          <p:nvPr/>
        </p:nvSpPr>
        <p:spPr>
          <a:xfrm>
            <a:off x="1844040" y="1602721"/>
            <a:ext cx="8503920" cy="36525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Quando eu era pequenininha minha avó contava assim: ela cantava os toantes, ali eu falei: mas essa cantiga é de que? Ela falou: é dos caboclos minha filha. Não chamava do índio, eram caboclos. [...] ela dizia: não minha filha, caboclo é índio. Eu não sabia que é índio, ela não explicava direito. Eu era pequena naquela época. Ela cantava aquelas cantigas. Ela falava: era antigamente que os caboclo dançavam, que agora não tem ninguém que vá dançar porque o branco não deixa.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Mas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ela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cantava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aquelas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cantigas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! (</a:t>
            </a:r>
            <a:r>
              <a:rPr lang="it-IT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Alaìde</a:t>
            </a:r>
            <a:r>
              <a:rPr lang="it-IT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24/7/2014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in Venturoli 2019).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1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351877"/>
            <a:ext cx="436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Levantar</a:t>
            </a:r>
            <a:r>
              <a:rPr lang="it-IT" sz="40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aldeia</a:t>
            </a:r>
            <a:endParaRPr lang="it-IT" sz="4000" i="1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BE8E264-BE4C-4E37-9531-7170DFF3C387}"/>
              </a:ext>
            </a:extLst>
          </p:cNvPr>
          <p:cNvSpPr txBox="1">
            <a:spLocks/>
          </p:cNvSpPr>
          <p:nvPr/>
        </p:nvSpPr>
        <p:spPr>
          <a:xfrm>
            <a:off x="7332442" y="2240678"/>
            <a:ext cx="3515890" cy="1989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Mystical act and political act.</a:t>
            </a: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journeys,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ritual exchange as an assumption of struggle for rights.</a:t>
            </a:r>
          </a:p>
        </p:txBody>
      </p:sp>
      <p:pic>
        <p:nvPicPr>
          <p:cNvPr id="2" name="Espaço Reservado para Conteúdo 3" descr="04820010.JPG">
            <a:extLst>
              <a:ext uri="{FF2B5EF4-FFF2-40B4-BE49-F238E27FC236}">
                <a16:creationId xmlns="" xmlns:a16="http://schemas.microsoft.com/office/drawing/2014/main" id="{0F612AE8-414A-4C80-B788-28B060A4BF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88" y="1396247"/>
            <a:ext cx="6399392" cy="424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7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7B49D811-E93B-40B7-9A6A-39D00B894902}"/>
              </a:ext>
            </a:extLst>
          </p:cNvPr>
          <p:cNvSpPr txBox="1">
            <a:spLocks/>
          </p:cNvSpPr>
          <p:nvPr/>
        </p:nvSpPr>
        <p:spPr>
          <a:xfrm>
            <a:off x="1281950" y="1317982"/>
            <a:ext cx="9066010" cy="43970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 err="1"/>
              <a:t>Alì</a:t>
            </a:r>
            <a:r>
              <a:rPr lang="es-ES_tradnl" dirty="0"/>
              <a:t> o </a:t>
            </a:r>
            <a:r>
              <a:rPr lang="es-ES_tradnl" dirty="0" err="1"/>
              <a:t>branco</a:t>
            </a:r>
            <a:r>
              <a:rPr lang="es-ES_tradnl" dirty="0"/>
              <a:t> </a:t>
            </a:r>
            <a:r>
              <a:rPr lang="es-ES_tradnl" dirty="0" err="1"/>
              <a:t>começou</a:t>
            </a:r>
            <a:r>
              <a:rPr lang="es-ES_tradnl" dirty="0"/>
              <a:t> tomar </a:t>
            </a:r>
            <a:r>
              <a:rPr lang="es-ES_tradnl" dirty="0" err="1"/>
              <a:t>terra</a:t>
            </a:r>
            <a:r>
              <a:rPr lang="es-ES_tradnl" dirty="0"/>
              <a:t> do </a:t>
            </a:r>
            <a:r>
              <a:rPr lang="es-ES_tradnl" dirty="0" err="1"/>
              <a:t>índio</a:t>
            </a:r>
            <a:r>
              <a:rPr lang="es-ES_tradnl" dirty="0"/>
              <a:t>, </a:t>
            </a:r>
            <a:r>
              <a:rPr lang="es-ES_tradnl" dirty="0" err="1"/>
              <a:t>ali</a:t>
            </a:r>
            <a:r>
              <a:rPr lang="es-ES_tradnl" dirty="0"/>
              <a:t> o </a:t>
            </a:r>
            <a:r>
              <a:rPr lang="es-ES_tradnl" dirty="0" err="1"/>
              <a:t>meu</a:t>
            </a:r>
            <a:r>
              <a:rPr lang="es-ES_tradnl" dirty="0"/>
              <a:t> </a:t>
            </a:r>
            <a:r>
              <a:rPr lang="es-ES_tradnl" dirty="0" err="1"/>
              <a:t>pai</a:t>
            </a:r>
            <a:r>
              <a:rPr lang="es-ES_tradnl" dirty="0"/>
              <a:t> e </a:t>
            </a:r>
            <a:r>
              <a:rPr lang="es-ES_tradnl" dirty="0" err="1"/>
              <a:t>uma</a:t>
            </a:r>
            <a:r>
              <a:rPr lang="es-ES_tradnl" dirty="0"/>
              <a:t> turma </a:t>
            </a:r>
            <a:r>
              <a:rPr lang="es-ES_tradnl" dirty="0" err="1"/>
              <a:t>foram</a:t>
            </a:r>
            <a:r>
              <a:rPr lang="es-ES_tradnl" dirty="0"/>
              <a:t> no </a:t>
            </a:r>
            <a:r>
              <a:rPr lang="es-ES_tradnl" dirty="0" err="1"/>
              <a:t>Pankararu</a:t>
            </a:r>
            <a:r>
              <a:rPr lang="es-ES_tradnl" dirty="0"/>
              <a:t>, no </a:t>
            </a:r>
            <a:r>
              <a:rPr lang="es-ES_tradnl" dirty="0" err="1"/>
              <a:t>Brejo</a:t>
            </a:r>
            <a:r>
              <a:rPr lang="es-ES_tradnl" dirty="0"/>
              <a:t> dos Padres, e </a:t>
            </a:r>
            <a:r>
              <a:rPr lang="es-ES_tradnl" dirty="0" err="1"/>
              <a:t>ali</a:t>
            </a:r>
            <a:r>
              <a:rPr lang="es-ES_tradnl" dirty="0"/>
              <a:t> </a:t>
            </a:r>
            <a:r>
              <a:rPr lang="es-ES_tradnl" dirty="0" err="1"/>
              <a:t>falaram</a:t>
            </a:r>
            <a:r>
              <a:rPr lang="es-ES_tradnl" dirty="0"/>
              <a:t> que </a:t>
            </a:r>
            <a:r>
              <a:rPr lang="es-ES_tradnl" dirty="0" err="1"/>
              <a:t>estavam</a:t>
            </a:r>
            <a:r>
              <a:rPr lang="es-ES_tradnl" dirty="0"/>
              <a:t> no </a:t>
            </a:r>
            <a:r>
              <a:rPr lang="es-ES_tradnl" dirty="0" err="1"/>
              <a:t>sofrimento</a:t>
            </a:r>
            <a:r>
              <a:rPr lang="es-ES_tradnl" dirty="0"/>
              <a:t> por tomar a </a:t>
            </a:r>
            <a:r>
              <a:rPr lang="es-ES_tradnl" dirty="0" err="1"/>
              <a:t>terra</a:t>
            </a:r>
            <a:r>
              <a:rPr lang="es-ES_tradnl" dirty="0"/>
              <a:t> do </a:t>
            </a:r>
            <a:r>
              <a:rPr lang="es-ES_tradnl" dirty="0" err="1"/>
              <a:t>índio</a:t>
            </a:r>
            <a:r>
              <a:rPr lang="es-ES_tradnl" dirty="0"/>
              <a:t>, </a:t>
            </a:r>
            <a:r>
              <a:rPr lang="es-ES_tradnl" dirty="0" err="1"/>
              <a:t>já</a:t>
            </a:r>
            <a:r>
              <a:rPr lang="es-ES_tradnl" dirty="0"/>
              <a:t> plantada </a:t>
            </a:r>
            <a:r>
              <a:rPr lang="es-ES_tradnl" dirty="0" err="1"/>
              <a:t>já</a:t>
            </a:r>
            <a:r>
              <a:rPr lang="es-ES_tradnl" dirty="0"/>
              <a:t>. De </a:t>
            </a:r>
            <a:r>
              <a:rPr lang="es-ES_tradnl" dirty="0" err="1"/>
              <a:t>ali</a:t>
            </a:r>
            <a:r>
              <a:rPr lang="es-ES_tradnl" dirty="0"/>
              <a:t> eles </a:t>
            </a:r>
            <a:r>
              <a:rPr lang="es-ES_tradnl" dirty="0" err="1"/>
              <a:t>veneram</a:t>
            </a:r>
            <a:r>
              <a:rPr lang="es-ES_tradnl" dirty="0"/>
              <a:t> </a:t>
            </a:r>
            <a:r>
              <a:rPr lang="es-ES_tradnl" dirty="0" err="1"/>
              <a:t>apoiar</a:t>
            </a:r>
            <a:r>
              <a:rPr lang="es-ES_tradnl" dirty="0"/>
              <a:t> a gente, </a:t>
            </a:r>
            <a:r>
              <a:rPr lang="es-ES_tradnl" dirty="0" err="1"/>
              <a:t>ali</a:t>
            </a:r>
            <a:r>
              <a:rPr lang="es-ES_tradnl" dirty="0"/>
              <a:t> </a:t>
            </a:r>
            <a:r>
              <a:rPr lang="es-ES_tradnl" dirty="0" err="1"/>
              <a:t>falaram</a:t>
            </a:r>
            <a:r>
              <a:rPr lang="es-ES_tradnl" dirty="0"/>
              <a:t>: </a:t>
            </a:r>
            <a:r>
              <a:rPr lang="es-ES_tradnl" dirty="0" err="1"/>
              <a:t>vocês</a:t>
            </a:r>
            <a:r>
              <a:rPr lang="es-ES_tradnl" dirty="0"/>
              <a:t> </a:t>
            </a:r>
            <a:r>
              <a:rPr lang="es-ES_tradnl" dirty="0" err="1"/>
              <a:t>tem</a:t>
            </a:r>
            <a:r>
              <a:rPr lang="es-ES_tradnl" dirty="0"/>
              <a:t> que </a:t>
            </a:r>
            <a:r>
              <a:rPr lang="es-ES_tradnl" dirty="0" err="1"/>
              <a:t>dançar</a:t>
            </a:r>
            <a:r>
              <a:rPr lang="es-ES_tradnl" dirty="0"/>
              <a:t> </a:t>
            </a:r>
            <a:r>
              <a:rPr lang="es-ES_tradnl" dirty="0" err="1"/>
              <a:t>sua</a:t>
            </a:r>
            <a:r>
              <a:rPr lang="es-ES_tradnl" dirty="0"/>
              <a:t> </a:t>
            </a:r>
            <a:r>
              <a:rPr lang="es-ES_tradnl" dirty="0" err="1"/>
              <a:t>dança</a:t>
            </a:r>
            <a:r>
              <a:rPr lang="es-ES_tradnl" dirty="0"/>
              <a:t>, </a:t>
            </a:r>
            <a:r>
              <a:rPr lang="es-ES_tradnl" dirty="0" err="1"/>
              <a:t>vocês</a:t>
            </a:r>
            <a:r>
              <a:rPr lang="es-ES_tradnl" dirty="0"/>
              <a:t> </a:t>
            </a:r>
            <a:r>
              <a:rPr lang="es-ES_tradnl" dirty="0" err="1"/>
              <a:t>tem</a:t>
            </a:r>
            <a:r>
              <a:rPr lang="es-ES_tradnl" dirty="0"/>
              <a:t> que </a:t>
            </a:r>
            <a:r>
              <a:rPr lang="es-ES_tradnl" dirty="0" err="1"/>
              <a:t>resgatar</a:t>
            </a:r>
            <a:r>
              <a:rPr lang="es-ES_tradnl" dirty="0"/>
              <a:t> </a:t>
            </a:r>
            <a:r>
              <a:rPr lang="es-ES_tradnl" dirty="0" err="1"/>
              <a:t>pra</a:t>
            </a:r>
            <a:r>
              <a:rPr lang="es-ES_tradnl" dirty="0"/>
              <a:t> </a:t>
            </a:r>
            <a:r>
              <a:rPr lang="es-ES_tradnl" dirty="0" err="1"/>
              <a:t>vocês</a:t>
            </a:r>
            <a:r>
              <a:rPr lang="es-ES_tradnl" dirty="0"/>
              <a:t> </a:t>
            </a:r>
            <a:r>
              <a:rPr lang="es-ES_tradnl" dirty="0" err="1"/>
              <a:t>seu</a:t>
            </a:r>
            <a:r>
              <a:rPr lang="es-ES_tradnl" dirty="0"/>
              <a:t> </a:t>
            </a:r>
            <a:r>
              <a:rPr lang="es-ES_tradnl" dirty="0" err="1"/>
              <a:t>direitos</a:t>
            </a:r>
            <a:r>
              <a:rPr lang="es-ES_tradnl" dirty="0"/>
              <a:t>. Toda a vida </a:t>
            </a:r>
            <a:r>
              <a:rPr lang="es-ES_tradnl" dirty="0" err="1"/>
              <a:t>tivemos</a:t>
            </a:r>
            <a:r>
              <a:rPr lang="es-ES_tradnl" dirty="0"/>
              <a:t> o </a:t>
            </a:r>
            <a:r>
              <a:rPr lang="es-ES_tradnl" dirty="0" err="1"/>
              <a:t>apoio</a:t>
            </a:r>
            <a:r>
              <a:rPr lang="es-ES_tradnl" dirty="0"/>
              <a:t> deles, vamos </a:t>
            </a:r>
            <a:r>
              <a:rPr lang="es-ES_tradnl" dirty="0" err="1"/>
              <a:t>fazer</a:t>
            </a:r>
            <a:r>
              <a:rPr lang="es-ES_tradnl" dirty="0"/>
              <a:t> </a:t>
            </a:r>
            <a:r>
              <a:rPr lang="es-ES_tradnl" dirty="0" err="1"/>
              <a:t>uma</a:t>
            </a:r>
            <a:r>
              <a:rPr lang="es-ES_tradnl" dirty="0"/>
              <a:t> </a:t>
            </a:r>
            <a:r>
              <a:rPr lang="es-ES_tradnl" dirty="0" err="1"/>
              <a:t>festa</a:t>
            </a:r>
            <a:r>
              <a:rPr lang="es-ES_tradnl" dirty="0"/>
              <a:t> os </a:t>
            </a:r>
            <a:r>
              <a:rPr lang="es-ES_tradnl" dirty="0" err="1"/>
              <a:t>Pankararu</a:t>
            </a:r>
            <a:r>
              <a:rPr lang="es-ES_tradnl" dirty="0"/>
              <a:t> van </a:t>
            </a:r>
            <a:r>
              <a:rPr lang="es-ES_tradnl" dirty="0" err="1"/>
              <a:t>vir</a:t>
            </a:r>
            <a:r>
              <a:rPr lang="es-ES_tradnl" dirty="0"/>
              <a:t> a </a:t>
            </a:r>
            <a:r>
              <a:rPr lang="es-ES_tradnl" dirty="0" err="1"/>
              <a:t>ajudar</a:t>
            </a:r>
            <a:r>
              <a:rPr lang="es-ES_tradnl" dirty="0"/>
              <a:t> </a:t>
            </a:r>
            <a:r>
              <a:rPr lang="es-ES_tradnl" dirty="0" err="1"/>
              <a:t>vocês</a:t>
            </a:r>
            <a:r>
              <a:rPr lang="es-ES_tradnl" dirty="0"/>
              <a:t> a </a:t>
            </a:r>
            <a:r>
              <a:rPr lang="es-ES_tradnl" dirty="0" err="1"/>
              <a:t>resgatar</a:t>
            </a:r>
            <a:r>
              <a:rPr lang="es-ES_tradnl" dirty="0"/>
              <a:t>. [...] Eles </a:t>
            </a:r>
            <a:r>
              <a:rPr lang="es-ES_tradnl" dirty="0" err="1"/>
              <a:t>tem</a:t>
            </a:r>
            <a:r>
              <a:rPr lang="es-ES_tradnl" dirty="0"/>
              <a:t> a </a:t>
            </a:r>
            <a:r>
              <a:rPr lang="es-ES_tradnl" dirty="0" err="1"/>
              <a:t>mesma</a:t>
            </a:r>
            <a:r>
              <a:rPr lang="es-ES_tradnl" dirty="0"/>
              <a:t> </a:t>
            </a:r>
            <a:r>
              <a:rPr lang="es-ES_tradnl" dirty="0" err="1"/>
              <a:t>dança</a:t>
            </a:r>
            <a:r>
              <a:rPr lang="es-ES_tradnl" dirty="0"/>
              <a:t> </a:t>
            </a:r>
            <a:r>
              <a:rPr lang="es-ES_tradnl" dirty="0" err="1"/>
              <a:t>igualzinha</a:t>
            </a:r>
            <a:r>
              <a:rPr lang="es-ES_tradnl" dirty="0"/>
              <a:t> (</a:t>
            </a:r>
            <a:r>
              <a:rPr lang="es-ES_tradnl" dirty="0" err="1"/>
              <a:t>Alaíde</a:t>
            </a:r>
            <a:r>
              <a:rPr lang="es-ES_tradnl" dirty="0"/>
              <a:t> 17/5/12).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440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="" xmlns:a16="http://schemas.microsoft.com/office/drawing/2014/main" id="{90D4E86A-5884-4A73-B725-44C97FCFFF39}"/>
              </a:ext>
            </a:extLst>
          </p:cNvPr>
          <p:cNvSpPr txBox="1">
            <a:spLocks/>
          </p:cNvSpPr>
          <p:nvPr/>
        </p:nvSpPr>
        <p:spPr>
          <a:xfrm>
            <a:off x="1844040" y="1788242"/>
            <a:ext cx="8503920" cy="32815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“Meu pai é que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foi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lá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[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Brejo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do Burgo]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fazê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como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o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antropólogo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prá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levá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algum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conhecimento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eles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ensinar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sobre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o ritual das festas,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sobre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as festas deles, que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eles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tão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mudando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como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assim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, ...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como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uma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muda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cantavam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num outro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ritmo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tinha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outro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som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parecido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, mas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já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é outro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som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, [...]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foi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na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época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que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eu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era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moleque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tinha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uns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sete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oito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anos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[1947-1948].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Lá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tem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parente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da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gente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também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porque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família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da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minha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mãe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tem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família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lá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também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Teve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também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, mas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como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convite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porque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as festas deles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eles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já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faziam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Faziam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convite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pros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daqui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mandá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uma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parte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de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apresentação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lá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e de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lá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praqui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. [...],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nessa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época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eu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não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era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nascido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ainda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não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Eles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já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tinham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aqueles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contatos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” (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Antônio Moreno, “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capitão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”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Pankararu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Arruti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1999).</a:t>
            </a:r>
          </a:p>
        </p:txBody>
      </p:sp>
    </p:spTree>
    <p:extLst>
      <p:ext uri="{BB962C8B-B14F-4D97-AF65-F5344CB8AC3E}">
        <p14:creationId xmlns:p14="http://schemas.microsoft.com/office/powerpoint/2010/main" val="403181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39B2A14D-E478-4836-8CA5-4BF6C072A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9255" y="424148"/>
            <a:ext cx="6426179" cy="559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ço Reservado para Texto 3">
            <a:extLst>
              <a:ext uri="{FF2B5EF4-FFF2-40B4-BE49-F238E27FC236}">
                <a16:creationId xmlns="" xmlns:a16="http://schemas.microsoft.com/office/drawing/2014/main" id="{9D1EFFB4-8FA3-42BA-B5D0-7928E0262ED0}"/>
              </a:ext>
            </a:extLst>
          </p:cNvPr>
          <p:cNvSpPr txBox="1">
            <a:spLocks/>
          </p:cNvSpPr>
          <p:nvPr/>
        </p:nvSpPr>
        <p:spPr>
          <a:xfrm>
            <a:off x="679856" y="424148"/>
            <a:ext cx="2047180" cy="5437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700"/>
              <a:t>1 - Fulni-ô </a:t>
            </a:r>
          </a:p>
          <a:p>
            <a:pPr>
              <a:spcBef>
                <a:spcPts val="0"/>
              </a:spcBef>
            </a:pPr>
            <a:r>
              <a:rPr lang="en-US" sz="1700"/>
              <a:t>2 - Pankararu </a:t>
            </a:r>
          </a:p>
          <a:p>
            <a:pPr>
              <a:spcBef>
                <a:spcPts val="0"/>
              </a:spcBef>
            </a:pPr>
            <a:r>
              <a:rPr lang="en-US" sz="1700"/>
              <a:t>3 - Xukuru-Kariri </a:t>
            </a:r>
          </a:p>
          <a:p>
            <a:pPr>
              <a:spcBef>
                <a:spcPts val="0"/>
              </a:spcBef>
            </a:pPr>
            <a:r>
              <a:rPr lang="en-US" sz="1700"/>
              <a:t>4 - Kambiwá </a:t>
            </a:r>
          </a:p>
          <a:p>
            <a:pPr>
              <a:spcBef>
                <a:spcPts val="0"/>
              </a:spcBef>
            </a:pPr>
            <a:r>
              <a:rPr lang="en-US" sz="1700"/>
              <a:t>5 - Kariri-Xocó </a:t>
            </a:r>
          </a:p>
          <a:p>
            <a:pPr>
              <a:spcBef>
                <a:spcPts val="0"/>
              </a:spcBef>
            </a:pPr>
            <a:r>
              <a:rPr lang="en-US" sz="1700"/>
              <a:t>6 - Xocó </a:t>
            </a:r>
          </a:p>
          <a:p>
            <a:pPr>
              <a:spcBef>
                <a:spcPts val="0"/>
              </a:spcBef>
            </a:pPr>
            <a:r>
              <a:rPr lang="en-US" sz="1700"/>
              <a:t>7 - Tuxá (a. aldeia) </a:t>
            </a:r>
          </a:p>
          <a:p>
            <a:pPr>
              <a:spcBef>
                <a:spcPts val="0"/>
              </a:spcBef>
            </a:pPr>
            <a:r>
              <a:rPr lang="en-US" sz="1700"/>
              <a:t>8 - Truká </a:t>
            </a:r>
          </a:p>
          <a:p>
            <a:pPr>
              <a:spcBef>
                <a:spcPts val="0"/>
              </a:spcBef>
            </a:pPr>
            <a:r>
              <a:rPr lang="en-US" sz="1700"/>
              <a:t>9 - Atikum </a:t>
            </a:r>
          </a:p>
          <a:p>
            <a:pPr>
              <a:spcBef>
                <a:spcPts val="0"/>
              </a:spcBef>
            </a:pPr>
            <a:r>
              <a:rPr lang="en-US" sz="1700"/>
              <a:t>10 - Pankararé </a:t>
            </a:r>
          </a:p>
          <a:p>
            <a:pPr>
              <a:spcBef>
                <a:spcPts val="0"/>
              </a:spcBef>
            </a:pPr>
            <a:r>
              <a:rPr lang="en-US" sz="1700"/>
              <a:t>11 -Kapinawá </a:t>
            </a:r>
          </a:p>
          <a:p>
            <a:pPr>
              <a:spcBef>
                <a:spcPts val="0"/>
              </a:spcBef>
            </a:pPr>
            <a:r>
              <a:rPr lang="en-US" sz="1700"/>
              <a:t>12 - Geripancó </a:t>
            </a:r>
          </a:p>
          <a:p>
            <a:pPr>
              <a:spcBef>
                <a:spcPts val="0"/>
              </a:spcBef>
            </a:pPr>
            <a:r>
              <a:rPr lang="en-US" sz="1700"/>
              <a:t>13 - Kantaruré </a:t>
            </a:r>
          </a:p>
          <a:p>
            <a:pPr>
              <a:spcBef>
                <a:spcPts val="0"/>
              </a:spcBef>
            </a:pPr>
            <a:r>
              <a:rPr lang="en-US" sz="1700"/>
              <a:t>14 - Tuxá (a. nova) </a:t>
            </a:r>
          </a:p>
          <a:p>
            <a:pPr>
              <a:spcBef>
                <a:spcPts val="0"/>
              </a:spcBef>
            </a:pPr>
            <a:r>
              <a:rPr lang="en-US" sz="1700"/>
              <a:t>15 - Tuxá (á. de plantio)</a:t>
            </a:r>
          </a:p>
          <a:p>
            <a:pPr>
              <a:spcBef>
                <a:spcPts val="0"/>
              </a:spcBef>
            </a:pPr>
            <a:r>
              <a:rPr lang="en-US" sz="1700"/>
              <a:t>16 - Tuxá de IInajá.</a:t>
            </a:r>
          </a:p>
          <a:p>
            <a:pPr>
              <a:spcBef>
                <a:spcPts val="0"/>
              </a:spcBef>
            </a:pPr>
            <a:r>
              <a:rPr lang="en-US" sz="1700"/>
              <a:t>17 - Kaimbé</a:t>
            </a:r>
          </a:p>
          <a:p>
            <a:pPr>
              <a:spcBef>
                <a:spcPts val="0"/>
              </a:spcBef>
            </a:pPr>
            <a:r>
              <a:rPr lang="en-US" sz="1700"/>
              <a:t>18 - Kiriri</a:t>
            </a:r>
          </a:p>
          <a:p>
            <a:pPr>
              <a:spcBef>
                <a:spcPts val="0"/>
              </a:spcBef>
            </a:pPr>
            <a:r>
              <a:rPr lang="en-US" sz="1700"/>
              <a:t>19 - Tingui Botó</a:t>
            </a:r>
          </a:p>
          <a:p>
            <a:pPr>
              <a:spcBef>
                <a:spcPts val="0"/>
              </a:spcBef>
            </a:pPr>
            <a:r>
              <a:rPr lang="en-US" sz="1700"/>
              <a:t>20 - Karapotó</a:t>
            </a:r>
          </a:p>
          <a:p>
            <a:pPr>
              <a:spcBef>
                <a:spcPts val="0"/>
              </a:spcBef>
            </a:pPr>
            <a:r>
              <a:rPr lang="en-US" sz="1700"/>
              <a:t>21 – Xukuru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6362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6337" y="351877"/>
            <a:ext cx="745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Toré</a:t>
            </a:r>
            <a:r>
              <a:rPr lang="en-US" sz="40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production of visibility</a:t>
            </a:r>
            <a:endParaRPr lang="it-IT" sz="4000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E198FD2C-5894-49AD-B410-26AA8CF623A6}"/>
              </a:ext>
            </a:extLst>
          </p:cNvPr>
          <p:cNvSpPr txBox="1">
            <a:spLocks/>
          </p:cNvSpPr>
          <p:nvPr/>
        </p:nvSpPr>
        <p:spPr>
          <a:xfrm>
            <a:off x="353211" y="1396247"/>
            <a:ext cx="4138351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public nature and the religious nature.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jurema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complexo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riutal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jurema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mystery and the “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ciência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índio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encantados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defumação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tobacco.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terreiros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dancing and singing.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camarinha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Content Placeholder 3" descr="Praià-3.jpg">
            <a:extLst>
              <a:ext uri="{FF2B5EF4-FFF2-40B4-BE49-F238E27FC236}">
                <a16:creationId xmlns="" xmlns:a16="http://schemas.microsoft.com/office/drawing/2014/main" id="{6BF00857-F797-4451-A3EA-00AE69DCED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3" r="9903" b="7313"/>
          <a:stretch/>
        </p:blipFill>
        <p:spPr>
          <a:xfrm>
            <a:off x="5155334" y="1366291"/>
            <a:ext cx="6601604" cy="42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7" name="Espaço Reservado para Conteúdo 3" descr="rosagauditano.jpg">
            <a:extLst>
              <a:ext uri="{FF2B5EF4-FFF2-40B4-BE49-F238E27FC236}">
                <a16:creationId xmlns="" xmlns:a16="http://schemas.microsoft.com/office/drawing/2014/main" id="{A7002DA5-FC4F-45BC-BB40-35E20EB9DC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7518" y="351877"/>
            <a:ext cx="8234783" cy="54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0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351877"/>
            <a:ext cx="5501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it-IT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it-IT" sz="4000" b="0" i="0" u="none" strike="noStrike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ndigenous</a:t>
            </a:r>
            <a:r>
              <a:rPr lang="it-IT" sz="4000" b="0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40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areas</a:t>
            </a:r>
            <a:endParaRPr lang="it-IT" sz="4000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1" name="Immagine 10" descr="Immagine che contiene mappa&#10;&#10;Descrizione generata automaticamente">
            <a:extLst>
              <a:ext uri="{FF2B5EF4-FFF2-40B4-BE49-F238E27FC236}">
                <a16:creationId xmlns="" xmlns:a16="http://schemas.microsoft.com/office/drawing/2014/main" id="{5F789B84-A2EA-45DF-9305-2732D9C5C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" y="1106311"/>
            <a:ext cx="4757584" cy="4645377"/>
          </a:xfrm>
          <a:prstGeom prst="rect">
            <a:avLst/>
          </a:prstGeom>
        </p:spPr>
      </p:pic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3848592E-2765-4C3A-9744-8ADDF2D00E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66" y="3793064"/>
            <a:ext cx="2261567" cy="1236136"/>
          </a:xfrm>
          <a:prstGeom prst="rect">
            <a:avLst/>
          </a:prstGeom>
        </p:spPr>
      </p:pic>
      <p:pic>
        <p:nvPicPr>
          <p:cNvPr id="15" name="Immagine 14" descr="Immagine che contiene mappa&#10;&#10;Descrizione generata automaticamente">
            <a:extLst>
              <a:ext uri="{FF2B5EF4-FFF2-40B4-BE49-F238E27FC236}">
                <a16:creationId xmlns="" xmlns:a16="http://schemas.microsoft.com/office/drawing/2014/main" id="{74B8352B-F2CF-4859-90A2-755E75EEFC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79" y="1106310"/>
            <a:ext cx="4757584" cy="4735195"/>
          </a:xfrm>
          <a:prstGeom prst="rect">
            <a:avLst/>
          </a:prstGeom>
          <a:ln>
            <a:noFill/>
          </a:ln>
        </p:spPr>
      </p:pic>
      <p:pic>
        <p:nvPicPr>
          <p:cNvPr id="20" name="Immagine 19" descr="Immagine che contiene tavolo&#10;&#10;Descrizione generata automaticamente">
            <a:extLst>
              <a:ext uri="{FF2B5EF4-FFF2-40B4-BE49-F238E27FC236}">
                <a16:creationId xmlns="" xmlns:a16="http://schemas.microsoft.com/office/drawing/2014/main" id="{5FAD8801-F9B0-4389-8FA9-8999A3267F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6" y="3793064"/>
            <a:ext cx="2625798" cy="18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AF8663ED-F184-4F90-909F-CAC9B6A95C4C}"/>
              </a:ext>
            </a:extLst>
          </p:cNvPr>
          <p:cNvSpPr txBox="1"/>
          <p:nvPr/>
        </p:nvSpPr>
        <p:spPr>
          <a:xfrm>
            <a:off x="226337" y="151440"/>
            <a:ext cx="393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it-IT" sz="40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Northeast</a:t>
            </a:r>
            <a:endParaRPr lang="it-IT" sz="4000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EAF37FC8-3F64-48DF-A1F7-AD88D8134F38}"/>
              </a:ext>
            </a:extLst>
          </p:cNvPr>
          <p:cNvSpPr txBox="1">
            <a:spLocks/>
          </p:cNvSpPr>
          <p:nvPr/>
        </p:nvSpPr>
        <p:spPr>
          <a:xfrm>
            <a:off x="7830938" y="2626626"/>
            <a:ext cx="3584313" cy="2777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conquest of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Sertão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across archipelagos along the São Francisco river: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bandeirantes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hunt for the native.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43F5AC6-C877-4C57-9266-5048D5229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14" y="1165854"/>
            <a:ext cx="7321926" cy="40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5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="" xmlns:a16="http://schemas.microsoft.com/office/drawing/2014/main" id="{D3A877F0-E4A7-43FD-9C05-1CBEE62AC7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2" r="12"/>
          <a:stretch/>
        </p:blipFill>
        <p:spPr>
          <a:xfrm>
            <a:off x="0" y="118414"/>
            <a:ext cx="8049499" cy="5854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28681" y="3391120"/>
            <a:ext cx="3212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São </a:t>
            </a:r>
            <a:r>
              <a:rPr lang="en-US" sz="2000" dirty="0"/>
              <a:t>Francisco river as a space for ritual, </a:t>
            </a:r>
            <a:r>
              <a:rPr lang="en-US" sz="2000" dirty="0" smtClean="0"/>
              <a:t>cultural and </a:t>
            </a:r>
            <a:r>
              <a:rPr lang="en-US" sz="2000" dirty="0"/>
              <a:t>political exchanges.</a:t>
            </a:r>
          </a:p>
        </p:txBody>
      </p:sp>
      <p:sp>
        <p:nvSpPr>
          <p:cNvPr id="7" name="CasellaDiTesto 2"/>
          <p:cNvSpPr txBox="1"/>
          <p:nvPr/>
        </p:nvSpPr>
        <p:spPr>
          <a:xfrm>
            <a:off x="8269920" y="1722755"/>
            <a:ext cx="3738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Cultural area of the </a:t>
            </a:r>
            <a:r>
              <a:rPr lang="en-US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Toré</a:t>
            </a:r>
            <a:endParaRPr lang="it-IT" sz="4000" i="1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58B289AB-48F0-4BCA-909E-727DEC1D541B}"/>
              </a:ext>
            </a:extLst>
          </p:cNvPr>
          <p:cNvSpPr txBox="1"/>
          <p:nvPr/>
        </p:nvSpPr>
        <p:spPr>
          <a:xfrm>
            <a:off x="108350" y="166113"/>
            <a:ext cx="581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Indios </a:t>
            </a:r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misturados</a:t>
            </a:r>
            <a:endParaRPr lang="it-IT" sz="4000" i="1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C513CF76-7A83-4C02-95DB-E9C17D518179}"/>
              </a:ext>
            </a:extLst>
          </p:cNvPr>
          <p:cNvSpPr txBox="1">
            <a:spLocks/>
          </p:cNvSpPr>
          <p:nvPr/>
        </p:nvSpPr>
        <p:spPr>
          <a:xfrm>
            <a:off x="226337" y="961965"/>
            <a:ext cx="11594022" cy="37711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60.000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individuals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247.888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hectares in the Northeast region.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Defined according to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attributes and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contraposition to the </a:t>
            </a:r>
            <a:r>
              <a:rPr lang="en-US" sz="2000" i="1" dirty="0" err="1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indios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puros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i="1" dirty="0" err="1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etnologia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das </a:t>
            </a:r>
            <a:r>
              <a:rPr lang="en-US" sz="2000" i="1" dirty="0" err="1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perdas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remanescentes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Handbook of South American Indians 1946,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Cultural areas 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000" dirty="0" err="1"/>
              <a:t>Galvão</a:t>
            </a:r>
            <a:r>
              <a:rPr lang="en-US" sz="2000" i="1" dirty="0"/>
              <a:t> </a:t>
            </a:r>
            <a:r>
              <a:rPr lang="en-US" sz="2000" dirty="0" smtClean="0"/>
              <a:t>1957)</a:t>
            </a:r>
          </a:p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Joao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Pacheco de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Oliveira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indigenous peoples as historical subjects,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notion of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ethnicity starting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historical dynamics,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situating the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indigenous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communities into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modernity,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outside evolutionary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schemes. 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Ethnogenesis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emerging of new identities and the re-articulation of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ethnic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groups already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acknowledged.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000" b="1" i="1" dirty="0" err="1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erritorialização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identity process as political act.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DD4A7D-0016-44F2-ADD6-AD748909C5B4}"/>
              </a:ext>
            </a:extLst>
          </p:cNvPr>
          <p:cNvSpPr txBox="1">
            <a:spLocks/>
          </p:cNvSpPr>
          <p:nvPr/>
        </p:nvSpPr>
        <p:spPr>
          <a:xfrm>
            <a:off x="2964111" y="4852140"/>
            <a:ext cx="9227889" cy="1188198"/>
          </a:xfrm>
          <a:prstGeom prst="rect">
            <a:avLst/>
          </a:prstGeom>
          <a:ln w="28575">
            <a:noFill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maior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parte vive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integrada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meio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regional,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regis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trando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-se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considerável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mesclagem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perda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dos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elementos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tradicionais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inclusive a </a:t>
            </a:r>
            <a:r>
              <a:rPr lang="en-US" sz="1800" i="1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língua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Galvao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1957)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Resíduos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população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indígena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800" i="1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nordeste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 (Ribeiro 1970)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6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7900795D-B726-4C07-AE74-B56DD3D19A8F}"/>
              </a:ext>
            </a:extLst>
          </p:cNvPr>
          <p:cNvSpPr txBox="1"/>
          <p:nvPr/>
        </p:nvSpPr>
        <p:spPr>
          <a:xfrm>
            <a:off x="226337" y="351877"/>
            <a:ext cx="656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Remanescentes</a:t>
            </a:r>
            <a:r>
              <a:rPr lang="it-IT" sz="40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emergentes</a:t>
            </a:r>
            <a:endParaRPr lang="it-IT" sz="4000" i="1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238FEE4-4D7A-4CC3-AD69-1FD558D09D43}"/>
              </a:ext>
            </a:extLst>
          </p:cNvPr>
          <p:cNvSpPr txBox="1">
            <a:spLocks/>
          </p:cNvSpPr>
          <p:nvPr/>
        </p:nvSpPr>
        <p:spPr>
          <a:xfrm>
            <a:off x="158759" y="1394864"/>
            <a:ext cx="11575004" cy="42906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Esses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grupos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são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remanescentes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porque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foi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difícil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designá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-los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simplesmente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índios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eram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caboclos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que se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supunha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serem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descendentes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indígenas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aldeados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mas que "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possuíam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mais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",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veremos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"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sinais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externos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reconhecidos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pela "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ciência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etnológica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". </a:t>
            </a:r>
            <a:endParaRPr lang="en-US" sz="2400" i="1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São </a:t>
            </a:r>
            <a:r>
              <a:rPr lang="en-US" sz="2400" b="1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emergentes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porque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apresentam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sob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novas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identidades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indígenas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mas que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reivindicam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uma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ancestralidade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autóctone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é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manifesta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resultado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recuperações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recriações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étnicas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lhes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permitem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destacarem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-se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superfície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rica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mas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indistinta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cultura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nordestina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sertaneja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” (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Arruti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1999).</a:t>
            </a:r>
          </a:p>
        </p:txBody>
      </p:sp>
    </p:spTree>
    <p:extLst>
      <p:ext uri="{BB962C8B-B14F-4D97-AF65-F5344CB8AC3E}">
        <p14:creationId xmlns:p14="http://schemas.microsoft.com/office/powerpoint/2010/main" val="114720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166205"/>
            <a:ext cx="686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it-IT" sz="36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it-IT" sz="36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it-IT" sz="36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ethnogenesis</a:t>
            </a:r>
            <a:endParaRPr lang="it-IT" sz="3600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="" xmlns:a16="http://schemas.microsoft.com/office/drawing/2014/main" id="{302F070C-5445-4D46-ADE6-E4C0D4E20B7A}"/>
              </a:ext>
            </a:extLst>
          </p:cNvPr>
          <p:cNvSpPr txBox="1">
            <a:spLocks/>
          </p:cNvSpPr>
          <p:nvPr/>
        </p:nvSpPr>
        <p:spPr>
          <a:xfrm>
            <a:off x="235519" y="859701"/>
            <a:ext cx="11843410" cy="52627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1800" b="1" u="sng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1th phase (1920-1940) </a:t>
            </a:r>
          </a:p>
          <a:p>
            <a:pPr lvl="1" fontAlgn="base">
              <a:spcBef>
                <a:spcPts val="0"/>
              </a:spcBef>
              <a:spcAft>
                <a:spcPts val="1200"/>
              </a:spcAft>
            </a:pPr>
            <a:r>
              <a:rPr lang="it-IT" sz="16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network of </a:t>
            </a:r>
            <a:r>
              <a:rPr lang="it-IT" sz="1600" b="0" i="0" u="none" strike="noStrike" dirty="0" err="1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</a:t>
            </a:r>
            <a:r>
              <a:rPr lang="it-IT" sz="16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it-IT" sz="1600" b="0" i="0" u="none" strike="noStrike" dirty="0" err="1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existing</a:t>
            </a:r>
            <a:r>
              <a:rPr lang="it-IT" sz="16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600" b="0" i="0" u="none" strike="noStrike" dirty="0" err="1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relationships</a:t>
            </a:r>
            <a:r>
              <a:rPr lang="it-IT" sz="16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600" b="0" i="0" u="none" strike="noStrike" dirty="0" err="1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</a:t>
            </a:r>
            <a:r>
              <a:rPr lang="it-IT" sz="16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groups. </a:t>
            </a:r>
          </a:p>
          <a:p>
            <a:pPr lvl="2" fontAlgn="base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it-IT" sz="1600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Fulni</a:t>
            </a:r>
            <a:r>
              <a:rPr lang="it-IT" sz="16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-ô (AL) &gt; </a:t>
            </a:r>
            <a:r>
              <a:rPr lang="it-IT" sz="1600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Pankararu</a:t>
            </a:r>
            <a:r>
              <a:rPr lang="it-IT" sz="16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(PE) &gt; </a:t>
            </a:r>
            <a:r>
              <a:rPr lang="it-IT" sz="1600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Xukuru-Kariri</a:t>
            </a:r>
            <a:r>
              <a:rPr lang="it-IT" sz="16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(AL) // </a:t>
            </a:r>
            <a:r>
              <a:rPr lang="it-IT" sz="1600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Kambiwá</a:t>
            </a:r>
            <a:r>
              <a:rPr lang="it-IT" sz="16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(Serra Negra - PE) // </a:t>
            </a:r>
            <a:r>
              <a:rPr lang="it-IT" sz="1600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Tuxá</a:t>
            </a:r>
            <a:r>
              <a:rPr lang="it-IT" sz="16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(BA) &gt; </a:t>
            </a:r>
            <a:r>
              <a:rPr lang="it-IT" sz="1600" b="0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Trucá</a:t>
            </a:r>
            <a:r>
              <a:rPr lang="it-IT" sz="16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(PE). </a:t>
            </a:r>
          </a:p>
          <a:p>
            <a:pPr lvl="1" fontAlgn="base">
              <a:spcBef>
                <a:spcPts val="0"/>
              </a:spcBef>
              <a:spcAft>
                <a:spcPts val="2400"/>
              </a:spcAft>
            </a:pPr>
            <a:r>
              <a:rPr lang="it-IT" sz="1600" b="0" i="0" strike="noStrike" dirty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it-IT" sz="16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 in </a:t>
            </a:r>
            <a:r>
              <a:rPr lang="it-IT" sz="1600" b="0" i="0" u="none" strike="noStrike" dirty="0" err="1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ancient</a:t>
            </a:r>
            <a:r>
              <a:rPr lang="it-IT" sz="16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600" b="0" i="0" u="none" strike="noStrike" dirty="0" err="1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lands</a:t>
            </a:r>
            <a:r>
              <a:rPr lang="it-IT" sz="16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hangingPunc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1800" b="1" i="0" u="sng" strike="noStrike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2nd phase ( the ‘70s)</a:t>
            </a:r>
            <a:endParaRPr lang="en-US" sz="1800" b="1" u="sng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ethnogenesis’s volume and rhythm change.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won't be necessarily tied to ancient lands.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don't operate as over-codification of previous network.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are tied to the construction of indigenous field in Brazil.</a:t>
            </a:r>
          </a:p>
          <a:p>
            <a:pPr lvl="2" fontAlgn="base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b="0" i="0" u="none" strike="noStrike" dirty="0" err="1">
                <a:solidFill>
                  <a:srgbClr val="807F7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Conselho</a:t>
            </a:r>
            <a:r>
              <a:rPr lang="en-US" sz="1600" b="0" i="0" u="none" strike="noStrike" dirty="0">
                <a:solidFill>
                  <a:srgbClr val="807F7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807F7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Indigenista</a:t>
            </a:r>
            <a:r>
              <a:rPr lang="en-US" sz="1600" b="0" i="0" u="none" strike="noStrike" dirty="0">
                <a:solidFill>
                  <a:srgbClr val="807F7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807F7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Missionário</a:t>
            </a:r>
            <a:r>
              <a:rPr lang="en-US" sz="1600" b="0" i="0" u="none" strike="noStrike" dirty="0">
                <a:solidFill>
                  <a:srgbClr val="807F7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b="0" i="0" u="none" strike="noStrike" dirty="0" err="1">
                <a:solidFill>
                  <a:srgbClr val="807F7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Cimi</a:t>
            </a:r>
            <a:r>
              <a:rPr lang="en-US" sz="1600" b="0" i="0" u="none" strike="noStrike" dirty="0">
                <a:solidFill>
                  <a:srgbClr val="807F7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 </a:t>
            </a:r>
          </a:p>
          <a:p>
            <a:pPr lvl="2" fontAlgn="base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b="0" i="0" u="none" strike="noStrike" dirty="0" err="1">
                <a:solidFill>
                  <a:srgbClr val="807F7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Assembléias</a:t>
            </a:r>
            <a:r>
              <a:rPr lang="en-US" sz="1600" b="0" i="0" u="none" strike="noStrike" dirty="0">
                <a:solidFill>
                  <a:srgbClr val="807F7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807F7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Indígenas</a:t>
            </a:r>
            <a:r>
              <a:rPr lang="en-US" sz="1600" b="0" i="0" u="none" strike="noStrike" dirty="0">
                <a:solidFill>
                  <a:srgbClr val="807F7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(political grouping of indigenous authorities)</a:t>
            </a:r>
          </a:p>
          <a:p>
            <a:pPr lvl="2" fontAlgn="base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b="0" i="0" u="none" strike="noStrike" dirty="0">
                <a:solidFill>
                  <a:srgbClr val="807F7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Institutionalization of anthropological discipline in Brazil</a:t>
            </a:r>
          </a:p>
          <a:p>
            <a:pPr lvl="2" fontAlgn="base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b="0" i="0" u="none" strike="noStrike" dirty="0">
                <a:solidFill>
                  <a:srgbClr val="807F7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 of indigenous non-governmental and non-confessional institutions, which operate in various states. </a:t>
            </a:r>
          </a:p>
        </p:txBody>
      </p:sp>
    </p:spTree>
    <p:extLst>
      <p:ext uri="{BB962C8B-B14F-4D97-AF65-F5344CB8AC3E}">
        <p14:creationId xmlns:p14="http://schemas.microsoft.com/office/powerpoint/2010/main" val="114964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48788D1F-B015-4CE9-AE9C-BB8D6A5E626F}"/>
              </a:ext>
            </a:extLst>
          </p:cNvPr>
          <p:cNvSpPr txBox="1">
            <a:spLocks/>
          </p:cNvSpPr>
          <p:nvPr/>
        </p:nvSpPr>
        <p:spPr>
          <a:xfrm>
            <a:off x="389682" y="1460460"/>
            <a:ext cx="10636880" cy="4470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“É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uma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intervenção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da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esfera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política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que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associa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— de forma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prescritiva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e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insofismável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— um conjunto de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indivíduos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e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grupos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a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limites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geográficos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bem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determinados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. É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esse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ato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político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—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constituidor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de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objetos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étnicos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através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de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mecanismos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arbitrários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e de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arbitragem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(no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sentido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de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exteriores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à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população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considerada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e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resultante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das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relações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de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força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entre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os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diferentes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grupos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que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integram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o Estado) — que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estou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propondo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tomar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como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fio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condutor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da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investigação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antropológica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” (Oliveira, 1998). 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1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453B872E-918B-4B3B-B25A-0B1994191018}"/>
              </a:ext>
            </a:extLst>
          </p:cNvPr>
          <p:cNvSpPr txBox="1"/>
          <p:nvPr/>
        </p:nvSpPr>
        <p:spPr>
          <a:xfrm>
            <a:off x="226337" y="35739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Territorialização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2DAEA74B-A03C-4CDF-930A-B41AE5DBF7D1}"/>
              </a:ext>
            </a:extLst>
          </p:cNvPr>
          <p:cNvSpPr txBox="1">
            <a:spLocks/>
          </p:cNvSpPr>
          <p:nvPr/>
        </p:nvSpPr>
        <p:spPr>
          <a:xfrm>
            <a:off x="548862" y="1252390"/>
            <a:ext cx="9781648" cy="43532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process of territorialization as the awareness of a group that develops, a process of social reorganization that turns into: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“an organized collectivity, capable of formulating its own identity, establishing decision-making and representation </a:t>
            </a:r>
            <a:r>
              <a:rPr lang="en-US" sz="1800" i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strategies, </a:t>
            </a: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1800" i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articulating </a:t>
            </a:r>
            <a:r>
              <a:rPr lang="en-US" sz="1800" i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its </a:t>
            </a: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cultural forms”.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(Oliveira 1998: 56).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process of territorialization the institutional setting and the legal framework of nation-state have an important role.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implies:  a) the creation of a new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sociocultural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entity defining a differentiated ethnic identity; b) the establishment of specific political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dynamics;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the redefinition of control over the territory; d)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re-articulation of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of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 with the past.</a:t>
            </a:r>
          </a:p>
          <a:p>
            <a:pPr>
              <a:lnSpc>
                <a:spcPct val="120000"/>
              </a:lnSpc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6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200910_rep_Templat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20200910_rep_Template2.potx</Template>
  <TotalTime>3693</TotalTime>
  <Words>1293</Words>
  <Application>Microsoft Macintosh PowerPoint</Application>
  <PresentationFormat>Custom</PresentationFormat>
  <Paragraphs>124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20200910_rep_Template2</vt:lpstr>
      <vt:lpstr>Northeast Brazil  indios misturados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sofia venturoli</cp:lastModifiedBy>
  <cp:revision>79</cp:revision>
  <dcterms:created xsi:type="dcterms:W3CDTF">2019-05-28T15:53:33Z</dcterms:created>
  <dcterms:modified xsi:type="dcterms:W3CDTF">2020-11-18T14:06:17Z</dcterms:modified>
</cp:coreProperties>
</file>