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2" r:id="rId5"/>
    <p:sldId id="261" r:id="rId6"/>
    <p:sldId id="258" r:id="rId7"/>
    <p:sldId id="259" r:id="rId8"/>
    <p:sldId id="260" r:id="rId9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83A28-FFF9-4DDB-8080-7704D612A709}" type="datetimeFigureOut">
              <a:rPr lang="it-IT" smtClean="0"/>
              <a:t>25/09/2020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5B59E-BEF5-4EAB-8285-F2FD09C9BF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4049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83A28-FFF9-4DDB-8080-7704D612A709}" type="datetimeFigureOut">
              <a:rPr lang="it-IT" smtClean="0"/>
              <a:t>25/09/2020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5B59E-BEF5-4EAB-8285-F2FD09C9BF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3268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83A28-FFF9-4DDB-8080-7704D612A709}" type="datetimeFigureOut">
              <a:rPr lang="it-IT" smtClean="0"/>
              <a:t>25/09/2020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5B59E-BEF5-4EAB-8285-F2FD09C9BF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5661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83A28-FFF9-4DDB-8080-7704D612A709}" type="datetimeFigureOut">
              <a:rPr lang="it-IT" smtClean="0"/>
              <a:t>25/09/2020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5B59E-BEF5-4EAB-8285-F2FD09C9BF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5626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83A28-FFF9-4DDB-8080-7704D612A709}" type="datetimeFigureOut">
              <a:rPr lang="it-IT" smtClean="0"/>
              <a:t>25/09/2020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5B59E-BEF5-4EAB-8285-F2FD09C9BF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866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83A28-FFF9-4DDB-8080-7704D612A709}" type="datetimeFigureOut">
              <a:rPr lang="it-IT" smtClean="0"/>
              <a:t>25/09/2020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5B59E-BEF5-4EAB-8285-F2FD09C9BF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8718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83A28-FFF9-4DDB-8080-7704D612A709}" type="datetimeFigureOut">
              <a:rPr lang="it-IT" smtClean="0"/>
              <a:t>25/09/2020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5B59E-BEF5-4EAB-8285-F2FD09C9BF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97555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83A28-FFF9-4DDB-8080-7704D612A709}" type="datetimeFigureOut">
              <a:rPr lang="it-IT" smtClean="0"/>
              <a:t>25/09/2020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5B59E-BEF5-4EAB-8285-F2FD09C9BF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6600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83A28-FFF9-4DDB-8080-7704D612A709}" type="datetimeFigureOut">
              <a:rPr lang="it-IT" smtClean="0"/>
              <a:t>25/09/2020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5B59E-BEF5-4EAB-8285-F2FD09C9BF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2956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83A28-FFF9-4DDB-8080-7704D612A709}" type="datetimeFigureOut">
              <a:rPr lang="it-IT" smtClean="0"/>
              <a:t>25/09/2020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5B59E-BEF5-4EAB-8285-F2FD09C9BF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8279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83A28-FFF9-4DDB-8080-7704D612A709}" type="datetimeFigureOut">
              <a:rPr lang="it-IT" smtClean="0"/>
              <a:t>25/09/2020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5B59E-BEF5-4EAB-8285-F2FD09C9BF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51314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483A28-FFF9-4DDB-8080-7704D612A709}" type="datetimeFigureOut">
              <a:rPr lang="it-IT" smtClean="0"/>
              <a:t>25/09/2020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D5B59E-BEF5-4EAB-8285-F2FD09C9BF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2574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err="1" smtClean="0"/>
              <a:t>Boats</a:t>
            </a:r>
            <a:r>
              <a:rPr lang="it-IT" dirty="0" smtClean="0"/>
              <a:t>: are </a:t>
            </a:r>
            <a:r>
              <a:rPr lang="it-IT" dirty="0" err="1" smtClean="0"/>
              <a:t>they</a:t>
            </a:r>
            <a:r>
              <a:rPr lang="it-IT" dirty="0" smtClean="0"/>
              <a:t> </a:t>
            </a:r>
            <a:r>
              <a:rPr lang="it-IT" dirty="0" err="1" smtClean="0"/>
              <a:t>vehicles</a:t>
            </a:r>
            <a:r>
              <a:rPr lang="it-IT" dirty="0" smtClean="0"/>
              <a:t>?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b="1" dirty="0" smtClean="0"/>
              <a:t>Case C-428/02 </a:t>
            </a:r>
            <a:r>
              <a:rPr lang="it-IT" b="1" i="1" dirty="0" err="1" smtClean="0"/>
              <a:t>Fonden</a:t>
            </a:r>
            <a:r>
              <a:rPr lang="it-IT" b="1" i="1" dirty="0" smtClean="0"/>
              <a:t> </a:t>
            </a:r>
            <a:r>
              <a:rPr lang="it-IT" b="1" i="1" dirty="0" err="1" smtClean="0"/>
              <a:t>Marselisborg</a:t>
            </a:r>
            <a:r>
              <a:rPr lang="it-IT" b="1" i="1" dirty="0" smtClean="0"/>
              <a:t> </a:t>
            </a:r>
            <a:r>
              <a:rPr lang="it-IT" b="1" i="1" dirty="0" err="1" smtClean="0"/>
              <a:t>Lystbådehavn</a:t>
            </a:r>
            <a:r>
              <a:rPr lang="it-IT" b="1" i="1" dirty="0" smtClean="0"/>
              <a:t> </a:t>
            </a:r>
            <a:r>
              <a:rPr lang="it-IT" b="1" i="1" dirty="0" smtClean="0"/>
              <a:t>(FML) v </a:t>
            </a:r>
            <a:r>
              <a:rPr lang="it-IT" b="1" i="1" dirty="0" err="1" smtClean="0"/>
              <a:t>Skatteministeriet</a:t>
            </a:r>
            <a:endParaRPr lang="it-IT" b="1" i="1" dirty="0" smtClean="0"/>
          </a:p>
          <a:p>
            <a:endParaRPr lang="it-IT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2571750"/>
            <a:ext cx="15240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492896"/>
            <a:ext cx="1296144" cy="936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40538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ECJ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968552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 smtClean="0"/>
              <a:t>concluded </a:t>
            </a:r>
            <a:r>
              <a:rPr lang="en-US" dirty="0" smtClean="0"/>
              <a:t>that </a:t>
            </a:r>
            <a:r>
              <a:rPr lang="en-US" dirty="0" smtClean="0"/>
              <a:t>FML could regard as </a:t>
            </a:r>
            <a:r>
              <a:rPr lang="en-US" i="1" dirty="0" smtClean="0"/>
              <a:t>lettings</a:t>
            </a:r>
            <a:r>
              <a:rPr lang="en-US" dirty="0" smtClean="0"/>
              <a:t> both </a:t>
            </a:r>
            <a:r>
              <a:rPr lang="en-US" b="1" dirty="0" smtClean="0"/>
              <a:t>land sites </a:t>
            </a:r>
            <a:r>
              <a:rPr lang="en-US" dirty="0" smtClean="0"/>
              <a:t>and </a:t>
            </a:r>
            <a:r>
              <a:rPr lang="en-US" b="1" i="1" dirty="0" smtClean="0"/>
              <a:t>mooring </a:t>
            </a:r>
            <a:r>
              <a:rPr lang="en-US" b="1" i="1" dirty="0" smtClean="0"/>
              <a:t>berths </a:t>
            </a:r>
            <a:r>
              <a:rPr lang="en-US" b="1" dirty="0" smtClean="0"/>
              <a:t>(2005)</a:t>
            </a:r>
            <a:r>
              <a:rPr lang="en-US" dirty="0" smtClean="0"/>
              <a:t>.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users of the land sites ... had exclusive use of </a:t>
            </a:r>
            <a:r>
              <a:rPr lang="en-US" dirty="0" smtClean="0"/>
              <a:t> </a:t>
            </a:r>
            <a:r>
              <a:rPr lang="en-US" dirty="0" smtClean="0"/>
              <a:t>sites assigned to them for a fixed period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 users of water-based mooring berths: FML could let a mooring </a:t>
            </a:r>
            <a:r>
              <a:rPr lang="en-US" dirty="0" smtClean="0"/>
              <a:t>berth (when lessee </a:t>
            </a:r>
            <a:r>
              <a:rPr lang="en-US" dirty="0" smtClean="0"/>
              <a:t>was not using </a:t>
            </a:r>
            <a:r>
              <a:rPr lang="en-US" dirty="0" smtClean="0"/>
              <a:t>it)</a:t>
            </a:r>
            <a:endParaRPr lang="en-US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2657"/>
            <a:ext cx="2466975" cy="184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8375" y="9717"/>
            <a:ext cx="2952750" cy="15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4897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/>
              <a:t>An </a:t>
            </a:r>
            <a:r>
              <a:rPr lang="it-IT" b="1" dirty="0" err="1" smtClean="0"/>
              <a:t>issue</a:t>
            </a:r>
            <a:r>
              <a:rPr lang="it-IT" b="1" dirty="0" smtClean="0"/>
              <a:t> of </a:t>
            </a:r>
            <a:r>
              <a:rPr lang="it-IT" b="1" dirty="0" err="1" smtClean="0"/>
              <a:t>analogy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To be </a:t>
            </a:r>
            <a:r>
              <a:rPr lang="it-IT" dirty="0" err="1" smtClean="0"/>
              <a:t>decided</a:t>
            </a:r>
            <a:r>
              <a:rPr lang="it-IT" dirty="0" smtClean="0"/>
              <a:t> by ECJ</a:t>
            </a:r>
          </a:p>
          <a:p>
            <a:pPr marL="0" indent="0">
              <a:buNone/>
            </a:pPr>
            <a:r>
              <a:rPr lang="it-IT" dirty="0" smtClean="0"/>
              <a:t>How far do </a:t>
            </a:r>
            <a:r>
              <a:rPr lang="it-IT" dirty="0" err="1" smtClean="0"/>
              <a:t>you</a:t>
            </a:r>
            <a:r>
              <a:rPr lang="it-IT" dirty="0" smtClean="0"/>
              <a:t> stretch a </a:t>
            </a:r>
            <a:r>
              <a:rPr lang="it-IT" dirty="0" err="1" smtClean="0"/>
              <a:t>provision</a:t>
            </a:r>
            <a:r>
              <a:rPr lang="it-IT" dirty="0" smtClean="0"/>
              <a:t>?</a:t>
            </a:r>
          </a:p>
          <a:p>
            <a:pPr marL="0" indent="0">
              <a:buNone/>
            </a:pPr>
            <a:r>
              <a:rPr lang="it-IT" dirty="0" smtClean="0"/>
              <a:t>An </a:t>
            </a:r>
            <a:r>
              <a:rPr lang="it-IT" dirty="0" err="1" smtClean="0"/>
              <a:t>exemption</a:t>
            </a:r>
            <a:r>
              <a:rPr lang="it-IT" dirty="0" smtClean="0"/>
              <a:t> can be </a:t>
            </a:r>
            <a:r>
              <a:rPr lang="it-IT" dirty="0" err="1" smtClean="0"/>
              <a:t>enlarged</a:t>
            </a:r>
            <a:r>
              <a:rPr lang="it-IT" dirty="0" smtClean="0"/>
              <a:t> to </a:t>
            </a:r>
            <a:r>
              <a:rPr lang="it-IT" dirty="0" err="1" smtClean="0"/>
              <a:t>different</a:t>
            </a:r>
            <a:r>
              <a:rPr lang="it-IT" dirty="0" smtClean="0"/>
              <a:t> </a:t>
            </a:r>
            <a:r>
              <a:rPr lang="it-IT" dirty="0" err="1" smtClean="0"/>
              <a:t>objects</a:t>
            </a:r>
            <a:r>
              <a:rPr lang="it-IT" dirty="0" smtClean="0"/>
              <a:t>?</a:t>
            </a:r>
            <a:endParaRPr lang="it-IT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3933056"/>
            <a:ext cx="272415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98708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Any</a:t>
            </a:r>
            <a:r>
              <a:rPr lang="it-IT" dirty="0" smtClean="0"/>
              <a:t> </a:t>
            </a:r>
            <a:r>
              <a:rPr lang="it-IT" dirty="0" err="1" smtClean="0"/>
              <a:t>letting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r>
              <a:rPr lang="it-IT" dirty="0" smtClean="0"/>
              <a:t> the </a:t>
            </a:r>
            <a:r>
              <a:rPr lang="it-IT" dirty="0" err="1" smtClean="0"/>
              <a:t>same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“these temporary lettings did not alter the letting relationship between the lessee and the lessor”.</a:t>
            </a:r>
            <a:endParaRPr lang="it-IT" dirty="0"/>
          </a:p>
          <a:p>
            <a:endParaRPr lang="it-IT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2924944"/>
            <a:ext cx="1990725" cy="230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03253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err="1" smtClean="0"/>
              <a:t>Exemptions</a:t>
            </a:r>
            <a:r>
              <a:rPr lang="it-IT" b="1" dirty="0" smtClean="0"/>
              <a:t> from VAT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decisions </a:t>
            </a:r>
            <a:r>
              <a:rPr lang="en-US" dirty="0" smtClean="0"/>
              <a:t>of the European Court of Justice (ECJ), which interprets VAT law, have called into question </a:t>
            </a:r>
            <a:r>
              <a:rPr lang="en-US" b="1" dirty="0" smtClean="0"/>
              <a:t>VAT exemptions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2513399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err="1" smtClean="0"/>
              <a:t>Facts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it-IT" dirty="0" err="1" smtClean="0"/>
              <a:t>Regional</a:t>
            </a:r>
            <a:r>
              <a:rPr lang="it-IT" dirty="0" smtClean="0"/>
              <a:t> </a:t>
            </a:r>
            <a:r>
              <a:rPr lang="it-IT" b="1" dirty="0" err="1" smtClean="0"/>
              <a:t>Tax</a:t>
            </a:r>
            <a:r>
              <a:rPr lang="it-IT" b="1" dirty="0" smtClean="0"/>
              <a:t> Authority</a:t>
            </a:r>
            <a:r>
              <a:rPr lang="it-IT" dirty="0" smtClean="0"/>
              <a:t>, Århus (</a:t>
            </a:r>
            <a:r>
              <a:rPr lang="it-IT" dirty="0" err="1" smtClean="0"/>
              <a:t>Denmark</a:t>
            </a:r>
            <a:r>
              <a:rPr lang="it-IT" dirty="0" smtClean="0"/>
              <a:t>): </a:t>
            </a:r>
            <a:r>
              <a:rPr lang="it-IT" dirty="0" err="1" smtClean="0"/>
              <a:t>income</a:t>
            </a:r>
            <a:r>
              <a:rPr lang="it-IT" dirty="0" smtClean="0"/>
              <a:t> </a:t>
            </a:r>
            <a:r>
              <a:rPr lang="it-IT" dirty="0" smtClean="0"/>
              <a:t>from </a:t>
            </a:r>
            <a:r>
              <a:rPr lang="it-IT" dirty="0" err="1" smtClean="0"/>
              <a:t>letting</a:t>
            </a:r>
            <a:r>
              <a:rPr lang="it-IT" dirty="0" smtClean="0"/>
              <a:t> </a:t>
            </a:r>
            <a:r>
              <a:rPr lang="it-IT" dirty="0" err="1" smtClean="0"/>
              <a:t>mooring</a:t>
            </a:r>
            <a:r>
              <a:rPr lang="it-IT" dirty="0" smtClean="0"/>
              <a:t> </a:t>
            </a:r>
            <a:r>
              <a:rPr lang="it-IT" dirty="0" err="1" smtClean="0"/>
              <a:t>berths</a:t>
            </a:r>
            <a:r>
              <a:rPr lang="it-IT" dirty="0" smtClean="0"/>
              <a:t> </a:t>
            </a:r>
            <a:r>
              <a:rPr lang="it-IT" dirty="0" err="1" smtClean="0"/>
              <a:t>was</a:t>
            </a:r>
            <a:r>
              <a:rPr lang="it-IT" dirty="0" smtClean="0"/>
              <a:t> </a:t>
            </a:r>
            <a:r>
              <a:rPr lang="it-IT" dirty="0" err="1" smtClean="0"/>
              <a:t>subject</a:t>
            </a:r>
            <a:r>
              <a:rPr lang="it-IT" dirty="0" smtClean="0"/>
              <a:t> to VAT.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it-IT" dirty="0" smtClean="0"/>
              <a:t> FML  </a:t>
            </a:r>
            <a:r>
              <a:rPr lang="it-IT" dirty="0" err="1" smtClean="0"/>
              <a:t>contested</a:t>
            </a:r>
            <a:r>
              <a:rPr lang="it-IT" dirty="0" smtClean="0"/>
              <a:t> </a:t>
            </a:r>
            <a:r>
              <a:rPr lang="it-IT" dirty="0" err="1" smtClean="0"/>
              <a:t>that</a:t>
            </a:r>
            <a:r>
              <a:rPr lang="it-IT" dirty="0" smtClean="0"/>
              <a:t> </a:t>
            </a:r>
            <a:r>
              <a:rPr lang="it-IT" dirty="0" err="1" smtClean="0"/>
              <a:t>decision</a:t>
            </a:r>
            <a:r>
              <a:rPr lang="it-IT" dirty="0" smtClean="0"/>
              <a:t> </a:t>
            </a:r>
            <a:r>
              <a:rPr lang="it-IT" dirty="0" err="1" smtClean="0"/>
              <a:t>before</a:t>
            </a:r>
            <a:r>
              <a:rPr lang="it-IT" dirty="0" smtClean="0"/>
              <a:t> the </a:t>
            </a:r>
            <a:r>
              <a:rPr lang="it-IT" dirty="0" err="1" smtClean="0"/>
              <a:t>Landsskatteret</a:t>
            </a:r>
            <a:r>
              <a:rPr lang="it-IT" dirty="0" smtClean="0"/>
              <a:t> (</a:t>
            </a:r>
            <a:r>
              <a:rPr lang="it-IT" dirty="0" err="1" smtClean="0"/>
              <a:t>Denmark</a:t>
            </a:r>
            <a:r>
              <a:rPr lang="it-IT" dirty="0" smtClean="0"/>
              <a:t>). </a:t>
            </a:r>
            <a:endParaRPr lang="it-IT" dirty="0"/>
          </a:p>
          <a:p>
            <a:pPr>
              <a:lnSpc>
                <a:spcPct val="150000"/>
              </a:lnSpc>
            </a:pPr>
            <a:endParaRPr lang="it-IT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4869160"/>
            <a:ext cx="3248025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28583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Preliminary </a:t>
            </a:r>
            <a:r>
              <a:rPr lang="it-IT" dirty="0" err="1" smtClean="0"/>
              <a:t>questions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it-IT" dirty="0" smtClean="0"/>
              <a:t>Must </a:t>
            </a:r>
            <a:r>
              <a:rPr lang="it-IT" dirty="0" err="1" smtClean="0"/>
              <a:t>Article</a:t>
            </a:r>
            <a:r>
              <a:rPr lang="it-IT" dirty="0" smtClean="0"/>
              <a:t> 13B(b)of the </a:t>
            </a:r>
            <a:r>
              <a:rPr lang="it-IT" i="1" dirty="0" smtClean="0"/>
              <a:t>Sixth VAT </a:t>
            </a:r>
            <a:r>
              <a:rPr lang="it-IT" i="1" dirty="0" err="1" smtClean="0"/>
              <a:t>directive</a:t>
            </a:r>
            <a:r>
              <a:rPr lang="it-IT" i="1" dirty="0" smtClean="0"/>
              <a:t> </a:t>
            </a:r>
            <a:r>
              <a:rPr lang="it-IT" dirty="0" smtClean="0"/>
              <a:t>be </a:t>
            </a:r>
            <a:r>
              <a:rPr lang="it-IT" dirty="0" err="1" smtClean="0"/>
              <a:t>construed</a:t>
            </a:r>
            <a:r>
              <a:rPr lang="it-IT" dirty="0" smtClean="0"/>
              <a:t> </a:t>
            </a:r>
            <a:r>
              <a:rPr lang="it-IT" dirty="0" err="1" smtClean="0"/>
              <a:t>as</a:t>
            </a:r>
            <a:r>
              <a:rPr lang="it-IT" dirty="0" smtClean="0"/>
              <a:t> </a:t>
            </a:r>
            <a:r>
              <a:rPr lang="it-IT" dirty="0" err="1" smtClean="0"/>
              <a:t>meaning</a:t>
            </a:r>
            <a:r>
              <a:rPr lang="it-IT" dirty="0" smtClean="0"/>
              <a:t> </a:t>
            </a:r>
            <a:r>
              <a:rPr lang="it-IT" dirty="0" err="1" smtClean="0"/>
              <a:t>that</a:t>
            </a:r>
            <a:r>
              <a:rPr lang="it-IT" dirty="0" smtClean="0"/>
              <a:t>  the </a:t>
            </a:r>
            <a:r>
              <a:rPr lang="it-IT" dirty="0" err="1" smtClean="0"/>
              <a:t>term</a:t>
            </a:r>
            <a:r>
              <a:rPr lang="it-IT" dirty="0" smtClean="0"/>
              <a:t> </a:t>
            </a:r>
            <a:r>
              <a:rPr lang="it-IT" b="1" dirty="0" smtClean="0"/>
              <a:t>'</a:t>
            </a:r>
            <a:r>
              <a:rPr lang="it-IT" b="1" dirty="0" err="1" smtClean="0"/>
              <a:t>letting</a:t>
            </a:r>
            <a:r>
              <a:rPr lang="it-IT" b="1" dirty="0" smtClean="0"/>
              <a:t> of </a:t>
            </a:r>
            <a:r>
              <a:rPr lang="it-IT" b="1" dirty="0" err="1" smtClean="0"/>
              <a:t>immovable</a:t>
            </a:r>
            <a:r>
              <a:rPr lang="it-IT" b="1" dirty="0" smtClean="0"/>
              <a:t> </a:t>
            </a:r>
            <a:r>
              <a:rPr lang="it-IT" b="1" dirty="0" err="1" smtClean="0"/>
              <a:t>property</a:t>
            </a:r>
            <a:r>
              <a:rPr lang="it-IT" dirty="0" smtClean="0"/>
              <a:t>‘ </a:t>
            </a:r>
            <a:r>
              <a:rPr lang="it-IT" b="1" dirty="0" err="1" smtClean="0"/>
              <a:t>includes</a:t>
            </a:r>
            <a:r>
              <a:rPr lang="it-IT" dirty="0" smtClean="0"/>
              <a:t> the </a:t>
            </a:r>
            <a:r>
              <a:rPr lang="it-IT" dirty="0" err="1" smtClean="0"/>
              <a:t>letting</a:t>
            </a:r>
            <a:r>
              <a:rPr lang="it-IT" dirty="0" smtClean="0"/>
              <a:t> of a </a:t>
            </a:r>
            <a:r>
              <a:rPr lang="it-IT" b="1" dirty="0" smtClean="0"/>
              <a:t>boat site</a:t>
            </a:r>
            <a:r>
              <a:rPr lang="it-IT" dirty="0" smtClean="0"/>
              <a:t> </a:t>
            </a:r>
            <a:r>
              <a:rPr lang="it-IT" dirty="0" smtClean="0"/>
              <a:t>?</a:t>
            </a:r>
          </a:p>
          <a:p>
            <a:pPr marL="0" indent="0">
              <a:lnSpc>
                <a:spcPct val="160000"/>
              </a:lnSpc>
              <a:buNone/>
            </a:pPr>
            <a:endParaRPr lang="it-IT" dirty="0" smtClean="0"/>
          </a:p>
          <a:p>
            <a:pPr marL="0" indent="0">
              <a:lnSpc>
                <a:spcPct val="160000"/>
              </a:lnSpc>
              <a:buNone/>
            </a:pPr>
            <a:r>
              <a:rPr lang="it-IT" dirty="0" smtClean="0"/>
              <a:t>the </a:t>
            </a:r>
            <a:r>
              <a:rPr lang="it-IT" dirty="0" err="1" smtClean="0"/>
              <a:t>term</a:t>
            </a:r>
            <a:r>
              <a:rPr lang="it-IT" dirty="0" smtClean="0"/>
              <a:t> «</a:t>
            </a:r>
            <a:r>
              <a:rPr lang="it-IT" b="1" dirty="0" err="1" smtClean="0"/>
              <a:t>vehicles</a:t>
            </a:r>
            <a:r>
              <a:rPr lang="it-IT" dirty="0" smtClean="0"/>
              <a:t>» </a:t>
            </a:r>
            <a:r>
              <a:rPr lang="it-IT" dirty="0" err="1" smtClean="0"/>
              <a:t>includes</a:t>
            </a:r>
            <a:r>
              <a:rPr lang="it-IT" dirty="0" smtClean="0"/>
              <a:t> </a:t>
            </a:r>
            <a:r>
              <a:rPr lang="it-IT" b="1" dirty="0" err="1" smtClean="0"/>
              <a:t>boats</a:t>
            </a:r>
            <a:r>
              <a:rPr lang="it-IT" dirty="0" smtClean="0"/>
              <a:t>?</a:t>
            </a:r>
            <a:endParaRPr lang="it-IT" dirty="0"/>
          </a:p>
          <a:p>
            <a:pPr marL="0" indent="0">
              <a:lnSpc>
                <a:spcPct val="160000"/>
              </a:lnSpc>
              <a:buNone/>
            </a:pPr>
            <a:endParaRPr lang="it-IT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5" y="3789040"/>
            <a:ext cx="2867025" cy="159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1794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err="1" smtClean="0"/>
              <a:t>Conclusion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 smtClean="0"/>
              <a:t>Article 13B(b</a:t>
            </a:r>
            <a:r>
              <a:rPr lang="pt-BR" dirty="0" smtClean="0"/>
              <a:t>)(..., </a:t>
            </a:r>
            <a:r>
              <a:rPr lang="pt-BR" dirty="0" smtClean="0"/>
              <a:t>must be interpreted as meaning </a:t>
            </a:r>
            <a:r>
              <a:rPr lang="pt-BR" dirty="0"/>
              <a:t>t</a:t>
            </a:r>
            <a:r>
              <a:rPr lang="pt-BR" dirty="0" smtClean="0"/>
              <a:t>hat the definition of</a:t>
            </a:r>
            <a:endParaRPr lang="pt-BR" dirty="0"/>
          </a:p>
          <a:p>
            <a:pPr marL="0" indent="0" algn="ctr">
              <a:buNone/>
            </a:pPr>
            <a:r>
              <a:rPr lang="pt-BR" dirty="0" smtClean="0"/>
              <a:t>'</a:t>
            </a:r>
            <a:r>
              <a:rPr lang="pt-BR" i="1" dirty="0" smtClean="0"/>
              <a:t>vehicles</a:t>
            </a:r>
            <a:r>
              <a:rPr lang="pt-BR" dirty="0" smtClean="0"/>
              <a:t>' includes </a:t>
            </a:r>
            <a:r>
              <a:rPr lang="pt-BR" i="1" dirty="0" smtClean="0"/>
              <a:t>boats</a:t>
            </a:r>
            <a:r>
              <a:rPr lang="pt-BR" dirty="0" smtClean="0"/>
              <a:t>. </a:t>
            </a:r>
            <a:endParaRPr lang="it-IT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3987830"/>
            <a:ext cx="2762250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979402"/>
            <a:ext cx="2486025" cy="183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Uguale 3"/>
          <p:cNvSpPr/>
          <p:nvPr/>
        </p:nvSpPr>
        <p:spPr>
          <a:xfrm>
            <a:off x="3563888" y="4293096"/>
            <a:ext cx="914400" cy="9144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3893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230</Words>
  <Application>Microsoft Office PowerPoint</Application>
  <PresentationFormat>Presentazione su schermo (4:3)</PresentationFormat>
  <Paragraphs>24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9" baseType="lpstr">
      <vt:lpstr>Tema di Office</vt:lpstr>
      <vt:lpstr>Boats: are they vehicles?</vt:lpstr>
      <vt:lpstr>The ECJ</vt:lpstr>
      <vt:lpstr>An issue of analogy</vt:lpstr>
      <vt:lpstr>Any letting is the same</vt:lpstr>
      <vt:lpstr>Exemptions from VAT</vt:lpstr>
      <vt:lpstr>Facts</vt:lpstr>
      <vt:lpstr>Preliminary questions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Boat are vehicles?</dc:title>
  <dc:creator>silvia ferreri</dc:creator>
  <cp:lastModifiedBy> silvia ferreri</cp:lastModifiedBy>
  <cp:revision>17</cp:revision>
  <dcterms:created xsi:type="dcterms:W3CDTF">2015-04-01T07:15:42Z</dcterms:created>
  <dcterms:modified xsi:type="dcterms:W3CDTF">2020-09-25T14:05:56Z</dcterms:modified>
</cp:coreProperties>
</file>