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04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6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66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62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1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55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60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95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7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31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3A28-FFF9-4DDB-8080-7704D612A709}" type="datetimeFigureOut">
              <a:rPr lang="it-IT" smtClean="0"/>
              <a:t>25/09/2020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5B59E-BEF5-4EAB-8285-F2FD09C9BF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57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Boats</a:t>
            </a:r>
            <a:r>
              <a:rPr lang="it-IT" dirty="0" smtClean="0"/>
              <a:t>: are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vehicles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Case C-428/02 </a:t>
            </a:r>
            <a:r>
              <a:rPr lang="it-IT" b="1" i="1" dirty="0" err="1" smtClean="0"/>
              <a:t>Fonden</a:t>
            </a:r>
            <a:r>
              <a:rPr lang="it-IT" b="1" i="1" dirty="0" smtClean="0"/>
              <a:t> </a:t>
            </a:r>
            <a:r>
              <a:rPr lang="it-IT" b="1" i="1" dirty="0" err="1" smtClean="0"/>
              <a:t>Marselisborg</a:t>
            </a:r>
            <a:r>
              <a:rPr lang="it-IT" b="1" i="1" dirty="0" smtClean="0"/>
              <a:t> </a:t>
            </a:r>
            <a:r>
              <a:rPr lang="it-IT" b="1" i="1" dirty="0" err="1" smtClean="0"/>
              <a:t>Lystbådehavn</a:t>
            </a:r>
            <a:r>
              <a:rPr lang="it-IT" b="1" i="1" dirty="0" smtClean="0"/>
              <a:t> </a:t>
            </a:r>
            <a:r>
              <a:rPr lang="it-IT" b="1" i="1" dirty="0" smtClean="0"/>
              <a:t>(FML) v </a:t>
            </a:r>
            <a:r>
              <a:rPr lang="it-IT" b="1" i="1" dirty="0" err="1" smtClean="0"/>
              <a:t>Skatteministeriet</a:t>
            </a:r>
            <a:endParaRPr lang="it-IT" b="1" i="1" dirty="0" smtClean="0"/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571750"/>
            <a:ext cx="152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129614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5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ECJ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concluded </a:t>
            </a:r>
            <a:r>
              <a:rPr lang="en-US" dirty="0" smtClean="0"/>
              <a:t>that </a:t>
            </a:r>
            <a:r>
              <a:rPr lang="en-US" dirty="0" smtClean="0"/>
              <a:t>FML could regard as </a:t>
            </a:r>
            <a:r>
              <a:rPr lang="en-US" i="1" dirty="0" smtClean="0"/>
              <a:t>lettings</a:t>
            </a:r>
            <a:r>
              <a:rPr lang="en-US" dirty="0" smtClean="0"/>
              <a:t> both </a:t>
            </a:r>
            <a:r>
              <a:rPr lang="en-US" b="1" dirty="0" smtClean="0"/>
              <a:t>land sites </a:t>
            </a:r>
            <a:r>
              <a:rPr lang="en-US" dirty="0" smtClean="0"/>
              <a:t>and </a:t>
            </a:r>
            <a:r>
              <a:rPr lang="en-US" b="1" i="1" dirty="0" smtClean="0"/>
              <a:t>mooring </a:t>
            </a:r>
            <a:r>
              <a:rPr lang="en-US" b="1" i="1" dirty="0" smtClean="0"/>
              <a:t>berths </a:t>
            </a:r>
            <a:r>
              <a:rPr lang="en-US" b="1" dirty="0" smtClean="0"/>
              <a:t>(2005)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users of the land sites ... had exclusive use of </a:t>
            </a:r>
            <a:r>
              <a:rPr lang="en-US" dirty="0" smtClean="0"/>
              <a:t> </a:t>
            </a:r>
            <a:r>
              <a:rPr lang="en-US" dirty="0" smtClean="0"/>
              <a:t>sites assigned to them for a fixed period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users of water-based mooring berths: FML could let a mooring </a:t>
            </a:r>
            <a:r>
              <a:rPr lang="en-US" dirty="0" smtClean="0"/>
              <a:t>berth (when lessee </a:t>
            </a:r>
            <a:r>
              <a:rPr lang="en-US" dirty="0" smtClean="0"/>
              <a:t>was not using </a:t>
            </a:r>
            <a:r>
              <a:rPr lang="en-US" dirty="0" smtClean="0"/>
              <a:t>it)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657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9717"/>
            <a:ext cx="29527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8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An </a:t>
            </a:r>
            <a:r>
              <a:rPr lang="it-IT" b="1" dirty="0" err="1" smtClean="0"/>
              <a:t>issue</a:t>
            </a:r>
            <a:r>
              <a:rPr lang="it-IT" b="1" dirty="0" smtClean="0"/>
              <a:t> of </a:t>
            </a:r>
            <a:r>
              <a:rPr lang="it-IT" b="1" dirty="0" err="1" smtClean="0"/>
              <a:t>analogy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To be </a:t>
            </a:r>
            <a:r>
              <a:rPr lang="it-IT" dirty="0" err="1" smtClean="0"/>
              <a:t>decided</a:t>
            </a:r>
            <a:r>
              <a:rPr lang="it-IT" dirty="0" smtClean="0"/>
              <a:t> by ECJ</a:t>
            </a:r>
          </a:p>
          <a:p>
            <a:pPr marL="0" indent="0">
              <a:buNone/>
            </a:pPr>
            <a:r>
              <a:rPr lang="it-IT" dirty="0" smtClean="0"/>
              <a:t>How far do </a:t>
            </a:r>
            <a:r>
              <a:rPr lang="it-IT" dirty="0" err="1" smtClean="0"/>
              <a:t>you</a:t>
            </a:r>
            <a:r>
              <a:rPr lang="it-IT" dirty="0" smtClean="0"/>
              <a:t> stretch a </a:t>
            </a:r>
            <a:r>
              <a:rPr lang="it-IT" dirty="0" err="1" smtClean="0"/>
              <a:t>provision</a:t>
            </a:r>
            <a:r>
              <a:rPr lang="it-IT" dirty="0" smtClean="0"/>
              <a:t>?</a:t>
            </a:r>
          </a:p>
          <a:p>
            <a:pPr marL="0" indent="0">
              <a:buNone/>
            </a:pPr>
            <a:r>
              <a:rPr lang="it-IT" dirty="0" smtClean="0"/>
              <a:t>An </a:t>
            </a:r>
            <a:r>
              <a:rPr lang="it-IT" dirty="0" err="1" smtClean="0"/>
              <a:t>exemption</a:t>
            </a:r>
            <a:r>
              <a:rPr lang="it-IT" dirty="0" smtClean="0"/>
              <a:t> can be </a:t>
            </a:r>
            <a:r>
              <a:rPr lang="it-IT" dirty="0" err="1" smtClean="0"/>
              <a:t>enlarged</a:t>
            </a:r>
            <a:r>
              <a:rPr lang="it-IT" dirty="0" smtClean="0"/>
              <a:t> to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objects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056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70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letting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“these temporary lettings did not alter the letting relationship between the lessee and the lessor”.</a:t>
            </a:r>
            <a:endParaRPr lang="it-IT" dirty="0"/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24944"/>
            <a:ext cx="19907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32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Exemptions</a:t>
            </a:r>
            <a:r>
              <a:rPr lang="it-IT" b="1" dirty="0" smtClean="0"/>
              <a:t> from VAT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decisions </a:t>
            </a:r>
            <a:r>
              <a:rPr lang="en-US" dirty="0" smtClean="0"/>
              <a:t>of the European Court of Justice (ECJ), which interprets VAT law, have called into question </a:t>
            </a:r>
            <a:r>
              <a:rPr lang="en-US" b="1" dirty="0" smtClean="0"/>
              <a:t>VAT exemptions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133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Facts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 err="1" smtClean="0"/>
              <a:t>Regional</a:t>
            </a:r>
            <a:r>
              <a:rPr lang="it-IT" dirty="0" smtClean="0"/>
              <a:t> </a:t>
            </a:r>
            <a:r>
              <a:rPr lang="it-IT" b="1" dirty="0" err="1" smtClean="0"/>
              <a:t>Tax</a:t>
            </a:r>
            <a:r>
              <a:rPr lang="it-IT" b="1" dirty="0" smtClean="0"/>
              <a:t> Authority</a:t>
            </a:r>
            <a:r>
              <a:rPr lang="it-IT" dirty="0" smtClean="0"/>
              <a:t>, Århus (</a:t>
            </a:r>
            <a:r>
              <a:rPr lang="it-IT" dirty="0" err="1" smtClean="0"/>
              <a:t>Denmark</a:t>
            </a:r>
            <a:r>
              <a:rPr lang="it-IT" dirty="0" smtClean="0"/>
              <a:t>): </a:t>
            </a:r>
            <a:r>
              <a:rPr lang="it-IT" dirty="0" err="1" smtClean="0"/>
              <a:t>income</a:t>
            </a:r>
            <a:r>
              <a:rPr lang="it-IT" dirty="0" smtClean="0"/>
              <a:t> </a:t>
            </a:r>
            <a:r>
              <a:rPr lang="it-IT" dirty="0" smtClean="0"/>
              <a:t>from </a:t>
            </a:r>
            <a:r>
              <a:rPr lang="it-IT" dirty="0" err="1" smtClean="0"/>
              <a:t>letting</a:t>
            </a:r>
            <a:r>
              <a:rPr lang="it-IT" dirty="0" smtClean="0"/>
              <a:t> </a:t>
            </a:r>
            <a:r>
              <a:rPr lang="it-IT" dirty="0" err="1" smtClean="0"/>
              <a:t>mooring</a:t>
            </a:r>
            <a:r>
              <a:rPr lang="it-IT" dirty="0" smtClean="0"/>
              <a:t> </a:t>
            </a:r>
            <a:r>
              <a:rPr lang="it-IT" dirty="0" err="1" smtClean="0"/>
              <a:t>berths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subject</a:t>
            </a:r>
            <a:r>
              <a:rPr lang="it-IT" dirty="0" smtClean="0"/>
              <a:t> to VAT.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 FML  </a:t>
            </a:r>
            <a:r>
              <a:rPr lang="it-IT" dirty="0" err="1" smtClean="0"/>
              <a:t>contested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the </a:t>
            </a:r>
            <a:r>
              <a:rPr lang="it-IT" dirty="0" err="1" smtClean="0"/>
              <a:t>Landsskatteret</a:t>
            </a:r>
            <a:r>
              <a:rPr lang="it-IT" dirty="0" smtClean="0"/>
              <a:t> (</a:t>
            </a:r>
            <a:r>
              <a:rPr lang="it-IT" dirty="0" err="1" smtClean="0"/>
              <a:t>Denmark</a:t>
            </a:r>
            <a:r>
              <a:rPr lang="it-IT" dirty="0" smtClean="0"/>
              <a:t>). </a:t>
            </a: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869160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5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Preliminary </a:t>
            </a:r>
            <a:r>
              <a:rPr lang="it-IT" dirty="0" err="1" smtClean="0"/>
              <a:t>questions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dirty="0" smtClean="0"/>
              <a:t>Must </a:t>
            </a:r>
            <a:r>
              <a:rPr lang="it-IT" dirty="0" err="1" smtClean="0"/>
              <a:t>Article</a:t>
            </a:r>
            <a:r>
              <a:rPr lang="it-IT" dirty="0" smtClean="0"/>
              <a:t> 13B(b)of the </a:t>
            </a:r>
            <a:r>
              <a:rPr lang="it-IT" i="1" dirty="0" smtClean="0"/>
              <a:t>Sixth VAT </a:t>
            </a:r>
            <a:r>
              <a:rPr lang="it-IT" i="1" dirty="0" err="1" smtClean="0"/>
              <a:t>directive</a:t>
            </a:r>
            <a:r>
              <a:rPr lang="it-IT" i="1" dirty="0" smtClean="0"/>
              <a:t> </a:t>
            </a:r>
            <a:r>
              <a:rPr lang="it-IT" dirty="0" smtClean="0"/>
              <a:t>be </a:t>
            </a:r>
            <a:r>
              <a:rPr lang="it-IT" dirty="0" err="1" smtClean="0"/>
              <a:t>construed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meaning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 the </a:t>
            </a:r>
            <a:r>
              <a:rPr lang="it-IT" dirty="0" err="1" smtClean="0"/>
              <a:t>term</a:t>
            </a:r>
            <a:r>
              <a:rPr lang="it-IT" dirty="0" smtClean="0"/>
              <a:t> </a:t>
            </a:r>
            <a:r>
              <a:rPr lang="it-IT" b="1" dirty="0" smtClean="0"/>
              <a:t>'</a:t>
            </a:r>
            <a:r>
              <a:rPr lang="it-IT" b="1" dirty="0" err="1" smtClean="0"/>
              <a:t>letting</a:t>
            </a:r>
            <a:r>
              <a:rPr lang="it-IT" b="1" dirty="0" smtClean="0"/>
              <a:t> of </a:t>
            </a:r>
            <a:r>
              <a:rPr lang="it-IT" b="1" dirty="0" err="1" smtClean="0"/>
              <a:t>immovable</a:t>
            </a:r>
            <a:r>
              <a:rPr lang="it-IT" b="1" dirty="0" smtClean="0"/>
              <a:t> </a:t>
            </a:r>
            <a:r>
              <a:rPr lang="it-IT" b="1" dirty="0" err="1" smtClean="0"/>
              <a:t>property</a:t>
            </a:r>
            <a:r>
              <a:rPr lang="it-IT" dirty="0" smtClean="0"/>
              <a:t>‘ </a:t>
            </a:r>
            <a:r>
              <a:rPr lang="it-IT" b="1" dirty="0" err="1" smtClean="0"/>
              <a:t>includes</a:t>
            </a:r>
            <a:r>
              <a:rPr lang="it-IT" dirty="0" smtClean="0"/>
              <a:t> the </a:t>
            </a:r>
            <a:r>
              <a:rPr lang="it-IT" dirty="0" err="1" smtClean="0"/>
              <a:t>letting</a:t>
            </a:r>
            <a:r>
              <a:rPr lang="it-IT" dirty="0" smtClean="0"/>
              <a:t> of a </a:t>
            </a:r>
            <a:r>
              <a:rPr lang="it-IT" b="1" dirty="0" smtClean="0"/>
              <a:t>boat site</a:t>
            </a:r>
            <a:r>
              <a:rPr lang="it-IT" dirty="0" smtClean="0"/>
              <a:t> </a:t>
            </a:r>
            <a:r>
              <a:rPr lang="it-IT" dirty="0" smtClean="0"/>
              <a:t>?</a:t>
            </a:r>
          </a:p>
          <a:p>
            <a:pPr marL="0" indent="0">
              <a:lnSpc>
                <a:spcPct val="160000"/>
              </a:lnSpc>
              <a:buNone/>
            </a:pPr>
            <a:endParaRPr lang="it-IT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it-IT" dirty="0" smtClean="0"/>
              <a:t>the </a:t>
            </a:r>
            <a:r>
              <a:rPr lang="it-IT" dirty="0" err="1" smtClean="0"/>
              <a:t>term</a:t>
            </a:r>
            <a:r>
              <a:rPr lang="it-IT" dirty="0" smtClean="0"/>
              <a:t> «</a:t>
            </a:r>
            <a:r>
              <a:rPr lang="it-IT" b="1" dirty="0" err="1" smtClean="0"/>
              <a:t>vehicles</a:t>
            </a:r>
            <a:r>
              <a:rPr lang="it-IT" dirty="0" smtClean="0"/>
              <a:t>» </a:t>
            </a:r>
            <a:r>
              <a:rPr lang="it-IT" dirty="0" err="1" smtClean="0"/>
              <a:t>includes</a:t>
            </a:r>
            <a:r>
              <a:rPr lang="it-IT" dirty="0" smtClean="0"/>
              <a:t> </a:t>
            </a:r>
            <a:r>
              <a:rPr lang="it-IT" b="1" dirty="0" err="1" smtClean="0"/>
              <a:t>boats</a:t>
            </a:r>
            <a:r>
              <a:rPr lang="it-IT" dirty="0" smtClean="0"/>
              <a:t>?</a:t>
            </a:r>
            <a:endParaRPr lang="it-IT" dirty="0"/>
          </a:p>
          <a:p>
            <a:pPr marL="0" indent="0">
              <a:lnSpc>
                <a:spcPct val="160000"/>
              </a:lnSpc>
              <a:buNone/>
            </a:pP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3789040"/>
            <a:ext cx="2867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7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Conclusion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Article 13B(b</a:t>
            </a:r>
            <a:r>
              <a:rPr lang="pt-BR" dirty="0" smtClean="0"/>
              <a:t>)(..., </a:t>
            </a:r>
            <a:r>
              <a:rPr lang="pt-BR" dirty="0" smtClean="0"/>
              <a:t>must be interpreted as meaning </a:t>
            </a:r>
            <a:r>
              <a:rPr lang="pt-BR" dirty="0"/>
              <a:t>t</a:t>
            </a:r>
            <a:r>
              <a:rPr lang="pt-BR" dirty="0" smtClean="0"/>
              <a:t>hat the definition of</a:t>
            </a: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'</a:t>
            </a:r>
            <a:r>
              <a:rPr lang="pt-BR" i="1" dirty="0" smtClean="0"/>
              <a:t>vehicles</a:t>
            </a:r>
            <a:r>
              <a:rPr lang="pt-BR" dirty="0" smtClean="0"/>
              <a:t>' includes </a:t>
            </a:r>
            <a:r>
              <a:rPr lang="pt-BR" i="1" dirty="0" smtClean="0"/>
              <a:t>boats</a:t>
            </a:r>
            <a:r>
              <a:rPr lang="pt-BR" dirty="0" smtClean="0"/>
              <a:t>. 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87830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79402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guale 3"/>
          <p:cNvSpPr/>
          <p:nvPr/>
        </p:nvSpPr>
        <p:spPr>
          <a:xfrm>
            <a:off x="3563888" y="429309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230</Words>
  <Application>Microsoft Office PowerPoint</Application>
  <PresentationFormat>Presentazione su schermo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Boats: are they vehicles?</vt:lpstr>
      <vt:lpstr>The ECJ</vt:lpstr>
      <vt:lpstr>An issue of analogy</vt:lpstr>
      <vt:lpstr>Any letting is the same</vt:lpstr>
      <vt:lpstr>Exemptions from VAT</vt:lpstr>
      <vt:lpstr>Facts</vt:lpstr>
      <vt:lpstr>Preliminary questions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Boat are vehicles?</dc:title>
  <dc:creator>silvia ferreri</dc:creator>
  <cp:lastModifiedBy> silvia ferreri</cp:lastModifiedBy>
  <cp:revision>17</cp:revision>
  <dcterms:created xsi:type="dcterms:W3CDTF">2015-04-01T07:15:42Z</dcterms:created>
  <dcterms:modified xsi:type="dcterms:W3CDTF">2020-09-25T14:05:56Z</dcterms:modified>
</cp:coreProperties>
</file>