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9" r:id="rId4"/>
    <p:sldId id="264" r:id="rId5"/>
    <p:sldId id="262" r:id="rId6"/>
    <p:sldId id="263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9" autoAdjust="0"/>
    <p:restoredTop sz="95462" autoAdjust="0"/>
  </p:normalViewPr>
  <p:slideViewPr>
    <p:cSldViewPr snapToGrid="0">
      <p:cViewPr varScale="1">
        <p:scale>
          <a:sx n="99" d="100"/>
          <a:sy n="99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28/02/23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86688"/>
            <a:ext cx="12192000" cy="138950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Foucault: le discipline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1" y="3660874"/>
            <a:ext cx="12182818" cy="123550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Schermata 2014-02-23 a 10.35.58.png">
            <a:extLst>
              <a:ext uri="{FF2B5EF4-FFF2-40B4-BE49-F238E27FC236}">
                <a16:creationId xmlns:a16="http://schemas.microsoft.com/office/drawing/2014/main" id="{EDABCDE7-2C06-4946-B396-AD529C03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608" y="6110946"/>
            <a:ext cx="1204888" cy="4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49578"/>
            <a:ext cx="8188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Foucault (1926-1984)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0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Sorvegliare e punire (1975) 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B5D50-FEB6-4F6F-8F7D-123AD735FCC6}"/>
              </a:ext>
            </a:extLst>
          </p:cNvPr>
          <p:cNvSpPr txBox="1">
            <a:spLocks/>
          </p:cNvSpPr>
          <p:nvPr/>
        </p:nvSpPr>
        <p:spPr>
          <a:xfrm>
            <a:off x="304798" y="1528043"/>
            <a:ext cx="11596263" cy="989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“Il potere si esercita attraverso un’organizzazione reticolare [...] raggiunge l’essenza degli individui, tocca i loro corpi e si inserisce nelle azioni e nei loro atteggiamenti, nei loro discorsi, nei loro processi di apprendimento e nelle vite quotidiane. […] un potere dentro il corpo sociale piuttosto che sopra di esso”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(Foucault 1975)</a:t>
            </a:r>
          </a:p>
          <a:p>
            <a:pPr algn="just"/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Content Placeholder 3" descr="the wall2.jpg">
            <a:extLst>
              <a:ext uri="{FF2B5EF4-FFF2-40B4-BE49-F238E27FC236}">
                <a16:creationId xmlns:a16="http://schemas.microsoft.com/office/drawing/2014/main" id="{4DE76F9A-BA89-4B31-AB08-7859E1DC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692" y="2721582"/>
            <a:ext cx="9670473" cy="31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86934"/>
            <a:ext cx="818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Rabinow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Foucault Reader</a:t>
            </a:r>
            <a:r>
              <a:rPr lang="it-IT" sz="40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1984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B5D50-FEB6-4F6F-8F7D-123AD735FCC6}"/>
              </a:ext>
            </a:extLst>
          </p:cNvPr>
          <p:cNvSpPr txBox="1">
            <a:spLocks/>
          </p:cNvSpPr>
          <p:nvPr/>
        </p:nvSpPr>
        <p:spPr>
          <a:xfrm>
            <a:off x="373510" y="2486856"/>
            <a:ext cx="8117625" cy="1697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“Foucault,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typically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refuses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answer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interested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finds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both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trivial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self-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evident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Instead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he shifts the "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a "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interested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?” (p. 5).</a:t>
            </a:r>
          </a:p>
        </p:txBody>
      </p:sp>
      <p:pic>
        <p:nvPicPr>
          <p:cNvPr id="2" name="Picture 1" descr="Foucault Read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752" y="1246585"/>
            <a:ext cx="3103248" cy="48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3032" y="340384"/>
            <a:ext cx="977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potere - individuo - assoggettamento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DCA344-75C7-41A9-8BC2-4571328C4313}"/>
              </a:ext>
            </a:extLst>
          </p:cNvPr>
          <p:cNvSpPr txBox="1">
            <a:spLocks/>
          </p:cNvSpPr>
          <p:nvPr/>
        </p:nvSpPr>
        <p:spPr>
          <a:xfrm>
            <a:off x="524741" y="1894325"/>
            <a:ext cx="11314048" cy="4485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potere diventa sotterraneo e inconscio: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assoggettamento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 governa il nostro fare e pensare, “non è necessario fare ricorso a mezzi di forza per costringere […] alla buona condotta” (Foucault 1975), è sufficiente regolamentare. 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it-IT" sz="2400" dirty="0"/>
              <a:t>Il potere non è più “</a:t>
            </a:r>
            <a:r>
              <a:rPr lang="it-IT" sz="2400" b="1" dirty="0"/>
              <a:t>potere di vita e di morte</a:t>
            </a:r>
            <a:r>
              <a:rPr lang="it-IT" sz="2400" dirty="0"/>
              <a:t>” ma è un potere destinato a produrre delle forze, a farle crescere a ordinarle piuttosto che a bloccarle o distruggerle, non è un potere che somministra morte MA </a:t>
            </a:r>
            <a:r>
              <a:rPr lang="it-IT" sz="2400" b="1" dirty="0"/>
              <a:t>un potere che gestisce la vita</a:t>
            </a:r>
            <a:r>
              <a:rPr lang="it-IT" sz="2400" dirty="0"/>
              <a:t>, assicura la vita, la  mantiene, la sviluppa, moltiplica, regolamenta.</a:t>
            </a:r>
            <a:r>
              <a:rPr lang="en-US" sz="2400" dirty="0"/>
              <a:t> 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en-US" sz="2400" dirty="0"/>
              <a:t>“</a:t>
            </a:r>
            <a:r>
              <a:rPr lang="en-US" sz="2400" b="1" dirty="0" err="1"/>
              <a:t>Governare</a:t>
            </a:r>
            <a:r>
              <a:rPr lang="en-US" sz="2400" dirty="0"/>
              <a:t> </a:t>
            </a:r>
            <a:r>
              <a:rPr lang="en-US" sz="2400" dirty="0" err="1"/>
              <a:t>significa</a:t>
            </a:r>
            <a:r>
              <a:rPr lang="en-US" sz="2400" dirty="0"/>
              <a:t> </a:t>
            </a:r>
            <a:r>
              <a:rPr lang="en-US" sz="2400" dirty="0" err="1"/>
              <a:t>strutturare</a:t>
            </a:r>
            <a:r>
              <a:rPr lang="en-US" sz="2400" dirty="0"/>
              <a:t> il campo di </a:t>
            </a:r>
            <a:r>
              <a:rPr lang="en-US" sz="2400" b="1" dirty="0"/>
              <a:t>azione</a:t>
            </a:r>
            <a:r>
              <a:rPr lang="en-US" sz="2400" dirty="0"/>
              <a:t> possible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altri</a:t>
            </a:r>
            <a:r>
              <a:rPr lang="en-US" sz="2400" dirty="0"/>
              <a:t>” (Foucault in </a:t>
            </a:r>
            <a:r>
              <a:rPr lang="en-US" sz="2400" dirty="0" err="1"/>
              <a:t>Rabinow</a:t>
            </a:r>
            <a:r>
              <a:rPr lang="en-US" sz="2400" dirty="0"/>
              <a:t> 1982)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9187" y="229846"/>
            <a:ext cx="10057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below the norm and one is punished; </a:t>
            </a:r>
          </a:p>
          <a:p>
            <a:r>
              <a:rPr lang="en-US" sz="28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 above, and one is promoted or rewarded (</a:t>
            </a:r>
            <a:r>
              <a:rPr lang="en-US" sz="2800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Lewellen</a:t>
            </a:r>
            <a:r>
              <a:rPr lang="en-US" sz="28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2003)</a:t>
            </a:r>
            <a:endParaRPr lang="it-IT" sz="2800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class.jpg">
            <a:extLst>
              <a:ext uri="{FF2B5EF4-FFF2-40B4-BE49-F238E27FC236}">
                <a16:creationId xmlns:a16="http://schemas.microsoft.com/office/drawing/2014/main" id="{515DF418-78A6-462C-AF04-A5D7AA650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r="52"/>
          <a:stretch/>
        </p:blipFill>
        <p:spPr>
          <a:xfrm>
            <a:off x="348273" y="2066973"/>
            <a:ext cx="6639516" cy="37258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B25717-8169-43F3-ACC1-E71E6A1B6BC7}"/>
              </a:ext>
            </a:extLst>
          </p:cNvPr>
          <p:cNvSpPr txBox="1"/>
          <p:nvPr/>
        </p:nvSpPr>
        <p:spPr>
          <a:xfrm>
            <a:off x="265143" y="1480777"/>
            <a:ext cx="705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discipline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formule generali di dominazione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6AE155-FE3E-454B-B6D5-FFA8800FF211}"/>
              </a:ext>
            </a:extLst>
          </p:cNvPr>
          <p:cNvSpPr txBox="1">
            <a:spLocks/>
          </p:cNvSpPr>
          <p:nvPr/>
        </p:nvSpPr>
        <p:spPr>
          <a:xfrm>
            <a:off x="7315197" y="1792091"/>
            <a:ext cx="4523592" cy="457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Tecniche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fabbricare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utili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corpi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docili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Proliferano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nello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libero.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Tecniche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assicurare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regolamentazine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molteplicità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dolcezza-produzione-profitto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poteri sono dunque forme minute (micropotere), occulte e persistenti di condizionamento sociale, plasmano modi di concepirsi di vivere e di relazionarsi 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6570" y="107358"/>
            <a:ext cx="31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panopticon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Panopticon.jpg">
            <a:extLst>
              <a:ext uri="{FF2B5EF4-FFF2-40B4-BE49-F238E27FC236}">
                <a16:creationId xmlns:a16="http://schemas.microsoft.com/office/drawing/2014/main" id="{479A93A9-4767-42AB-BCDB-772B9C1DD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85"/>
          <a:stretch/>
        </p:blipFill>
        <p:spPr>
          <a:xfrm>
            <a:off x="291150" y="1013275"/>
            <a:ext cx="4670279" cy="502730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DD31F9F-802A-429A-80B7-8963F57AEE64}"/>
              </a:ext>
            </a:extLst>
          </p:cNvPr>
          <p:cNvSpPr/>
          <p:nvPr/>
        </p:nvSpPr>
        <p:spPr>
          <a:xfrm>
            <a:off x="3519261" y="699553"/>
            <a:ext cx="2261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/>
              <a:t>Jeremy </a:t>
            </a:r>
            <a:r>
              <a:rPr lang="it-IT" sz="2400" i="1" dirty="0" err="1"/>
              <a:t>Bentham</a:t>
            </a:r>
            <a:endParaRPr lang="it-IT" sz="2400" b="1" i="1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ADE5F44-2D9E-4972-A7AA-2CD40537187B}"/>
              </a:ext>
            </a:extLst>
          </p:cNvPr>
          <p:cNvSpPr txBox="1"/>
          <p:nvPr/>
        </p:nvSpPr>
        <p:spPr>
          <a:xfrm>
            <a:off x="5025207" y="1998233"/>
            <a:ext cx="689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ciascuno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posto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visto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 non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oggetto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informazione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comunicazione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3BCD5FC-5F3D-4364-8D95-BB74970136E0}"/>
              </a:ext>
            </a:extLst>
          </p:cNvPr>
          <p:cNvSpPr txBox="1"/>
          <p:nvPr/>
        </p:nvSpPr>
        <p:spPr>
          <a:xfrm>
            <a:off x="5111189" y="4367701"/>
            <a:ext cx="672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“Il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corpo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umano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entra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un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ingranaggio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fruga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disarticola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ricompone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anatomia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meccanica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nascendo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(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Foucautl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1975).</a:t>
            </a:r>
          </a:p>
          <a:p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87442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Biopolitica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637300" y="895328"/>
            <a:ext cx="9102445" cy="7078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sz="2000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fenomieni</a:t>
            </a:r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specifici di un insieme di esseri viventi costituiti in popolazione: salute, igiene, natalità, longevità, razze…” (</a:t>
            </a:r>
            <a:r>
              <a:rPr lang="it-IT" sz="2000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Foucautl</a:t>
            </a:r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1979)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crowded-hospital.jpg">
            <a:extLst>
              <a:ext uri="{FF2B5EF4-FFF2-40B4-BE49-F238E27FC236}">
                <a16:creationId xmlns:a16="http://schemas.microsoft.com/office/drawing/2014/main" id="{DB824C83-1ECC-4669-8BAD-7406CCA4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3763"/>
          <a:stretch>
            <a:fillRect/>
          </a:stretch>
        </p:blipFill>
        <p:spPr>
          <a:xfrm>
            <a:off x="1995050" y="1777131"/>
            <a:ext cx="8201900" cy="39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781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potere - sapere - discorso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7ADC07-24B2-4A4C-A043-494E3461F892}"/>
              </a:ext>
            </a:extLst>
          </p:cNvPr>
          <p:cNvSpPr txBox="1">
            <a:spLocks/>
          </p:cNvSpPr>
          <p:nvPr/>
        </p:nvSpPr>
        <p:spPr>
          <a:xfrm>
            <a:off x="531136" y="1382183"/>
            <a:ext cx="10275763" cy="43258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Potere e conoscenza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il sapere come atto di potere, la verità come aspetto centrale del potere, prodotta dal discorso. (Gramsci). Il potere si esercita nel corpo sociale più che dall’alto di esso.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Parole e le Cose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(1966)</a:t>
            </a:r>
          </a:p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potere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sapere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in questo sta la sua forza: gli effetti positivi della sua produzione. Non ha solo effetti repressivi è questa la sua pervasività (Foucault 1966).</a:t>
            </a:r>
          </a:p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l’idea del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discorso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come oggetto di analisi, luogo di articolazione produttiva di potere e sapere, sistema di conoscenza che determina i limiti del pensiero e dell’azione. Nel discorso è implicita una serie di regole di cui siamo spesso inconsapevoli che determina chi può parlare, cosa può dire, cosa pensare: regole di inclusione, classificazione e ordine. Ogni discorso è storicamente definito (episteme). </a:t>
            </a: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6138" y="543227"/>
            <a:ext cx="92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“Il </a:t>
            </a:r>
            <a:r>
              <a:rPr lang="en-US" sz="2800" b="1" dirty="0" err="1">
                <a:solidFill>
                  <a:srgbClr val="C00000"/>
                </a:solidFill>
              </a:rPr>
              <a:t>potere</a:t>
            </a:r>
            <a:r>
              <a:rPr lang="en-US" sz="2800" b="1" dirty="0">
                <a:solidFill>
                  <a:srgbClr val="C00000"/>
                </a:solidFill>
              </a:rPr>
              <a:t> lungi </a:t>
            </a:r>
            <a:r>
              <a:rPr lang="en-US" sz="2800" b="1" dirty="0" err="1">
                <a:solidFill>
                  <a:srgbClr val="C00000"/>
                </a:solidFill>
              </a:rPr>
              <a:t>dall’impedire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il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sapere</a:t>
            </a:r>
            <a:r>
              <a:rPr lang="en-US" sz="2800" b="1" dirty="0">
                <a:solidFill>
                  <a:srgbClr val="C00000"/>
                </a:solidFill>
              </a:rPr>
              <a:t> lo produce” 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(</a:t>
            </a:r>
            <a:r>
              <a:rPr lang="en-US" sz="2800" b="1" i="1" dirty="0" err="1">
                <a:solidFill>
                  <a:srgbClr val="C00000"/>
                </a:solidFill>
              </a:rPr>
              <a:t>Microfisica</a:t>
            </a:r>
            <a:r>
              <a:rPr lang="en-US" sz="2800" b="1" i="1" dirty="0">
                <a:solidFill>
                  <a:srgbClr val="C00000"/>
                </a:solidFill>
              </a:rPr>
              <a:t> del </a:t>
            </a:r>
            <a:r>
              <a:rPr lang="en-US" sz="2800" b="1" i="1" dirty="0" err="1">
                <a:solidFill>
                  <a:srgbClr val="C00000"/>
                </a:solidFill>
              </a:rPr>
              <a:t>Potere</a:t>
            </a:r>
            <a:r>
              <a:rPr lang="en-US" sz="2800" b="1" i="1" dirty="0">
                <a:solidFill>
                  <a:srgbClr val="C00000"/>
                </a:solidFill>
              </a:rPr>
              <a:t> 1971 [1977]) </a:t>
            </a:r>
            <a:endParaRPr lang="it-IT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008F3F-8CA6-4721-B5D0-4E8DB1E2D217}"/>
              </a:ext>
            </a:extLst>
          </p:cNvPr>
          <p:cNvSpPr txBox="1">
            <a:spLocks/>
          </p:cNvSpPr>
          <p:nvPr/>
        </p:nvSpPr>
        <p:spPr>
          <a:xfrm>
            <a:off x="753949" y="2015146"/>
            <a:ext cx="10684102" cy="40031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BB1717"/>
              </a:buClr>
            </a:pP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liberalismo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homus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œconomicus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governare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l’economia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diventa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 principio di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intellegibilità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L’homus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œconomicus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il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il partner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essenziale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colui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governabile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perchè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regolabile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nascita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dunque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legata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costituzione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un nuovo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ordine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economico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-politico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trasnazionale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6011</TotalTime>
  <Words>734</Words>
  <Application>Microsoft Macintosh PowerPoint</Application>
  <PresentationFormat>Widescreen</PresentationFormat>
  <Paragraphs>60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Template LA</vt:lpstr>
      <vt:lpstr>Foucault: le discipline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107</cp:revision>
  <dcterms:created xsi:type="dcterms:W3CDTF">2019-05-28T15:53:33Z</dcterms:created>
  <dcterms:modified xsi:type="dcterms:W3CDTF">2023-02-28T11:40:12Z</dcterms:modified>
</cp:coreProperties>
</file>