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6" r:id="rId3"/>
    <p:sldId id="274" r:id="rId4"/>
    <p:sldId id="263" r:id="rId5"/>
    <p:sldId id="279" r:id="rId6"/>
    <p:sldId id="282" r:id="rId7"/>
    <p:sldId id="275" r:id="rId8"/>
    <p:sldId id="267" r:id="rId9"/>
    <p:sldId id="266" r:id="rId10"/>
    <p:sldId id="280" r:id="rId11"/>
    <p:sldId id="281" r:id="rId12"/>
    <p:sldId id="27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06" autoAdjust="0"/>
    <p:restoredTop sz="95328" autoAdjust="0"/>
  </p:normalViewPr>
  <p:slideViewPr>
    <p:cSldViewPr snapToGrid="0">
      <p:cViewPr varScale="1">
        <p:scale>
          <a:sx n="113" d="100"/>
          <a:sy n="113" d="100"/>
        </p:scale>
        <p:origin x="26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12/03/24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12/03/24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12/03/24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12/03/24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eb007rzSO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dDJC_H8H1c&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Resistenze</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2023/24</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Comunicazione Interculturale</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Romance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11607800" cy="474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dirty="0"/>
              <a:t>In my book (Abu-</a:t>
            </a:r>
            <a:r>
              <a:rPr lang="en-US" sz="1800" dirty="0" err="1"/>
              <a:t>Lughod</a:t>
            </a:r>
            <a:r>
              <a:rPr lang="en-US" sz="1800" dirty="0"/>
              <a:t> 1986) I analyzed what I consider to be the most important of the subversive discourses in Bedouin society-a kind of oral lyric poetry. These poem/songs, known as </a:t>
            </a:r>
            <a:r>
              <a:rPr lang="en-US" sz="1800" i="1" dirty="0" err="1"/>
              <a:t>ghinnawas</a:t>
            </a:r>
            <a:r>
              <a:rPr lang="en-US" sz="1800" dirty="0"/>
              <a:t> (little songs), are recited mostly by women and young men, usually in the midst of ordinary conversations between intimates. What is most striking about them is that people express through them sentiments that differ radically from those they express in their ordinary-language conversations, sentiments of vulnerability and love. Many of these songs concern relationships with members of the opposite sex toward whom they respond, outside of poetry, with anger or denial of concern. I argued that most people's </a:t>
            </a:r>
            <a:r>
              <a:rPr lang="en-US" sz="1800" b="1" dirty="0"/>
              <a:t>ordinary public responses are framed in terms of the code of honor and modesty</a:t>
            </a:r>
            <a:r>
              <a:rPr lang="en-US" sz="1800" dirty="0"/>
              <a:t>. Through these responses they live and show themselves to be living up to the moral code. </a:t>
            </a:r>
            <a:r>
              <a:rPr lang="en-US" sz="1800" b="1" dirty="0"/>
              <a:t>Poetry carries the sentiments that violate this code </a:t>
            </a:r>
            <a:r>
              <a:rPr lang="en-US" sz="1800" dirty="0"/>
              <a:t>[</a:t>
            </a:r>
            <a:r>
              <a:rPr lang="mr-IN" sz="1800" dirty="0"/>
              <a:t>…</a:t>
            </a:r>
            <a:r>
              <a:rPr lang="it-IT" sz="1800" dirty="0"/>
              <a:t>]</a:t>
            </a:r>
            <a:r>
              <a:rPr lang="en-US" sz="1800" dirty="0"/>
              <a:t>. </a:t>
            </a:r>
          </a:p>
          <a:p>
            <a:pPr marL="0" indent="0">
              <a:spcBef>
                <a:spcPts val="0"/>
              </a:spcBef>
              <a:buNone/>
            </a:pPr>
            <a:r>
              <a:rPr lang="en-US" sz="1800" dirty="0"/>
              <a:t>Since the moral code is one of the most important means of perpetuating the unequal structures of power, </a:t>
            </a:r>
            <a:r>
              <a:rPr lang="en-US" sz="1800" b="1" dirty="0"/>
              <a:t>then violations of the code must be understood as ways of resisting the system and challenging the authority </a:t>
            </a:r>
            <a:r>
              <a:rPr lang="en-US" sz="1800" dirty="0"/>
              <a:t>of those who represent and benefit from it. [</a:t>
            </a:r>
            <a:r>
              <a:rPr lang="mr-IN" sz="1800" dirty="0"/>
              <a:t>…</a:t>
            </a:r>
            <a:r>
              <a:rPr lang="it-IT" sz="1800" dirty="0"/>
              <a:t>] </a:t>
            </a:r>
            <a:r>
              <a:rPr lang="it-IT" sz="1800" dirty="0" err="1"/>
              <a:t>Women</a:t>
            </a:r>
            <a:r>
              <a:rPr lang="it-IT" sz="1800" dirty="0"/>
              <a:t> take </a:t>
            </a:r>
            <a:r>
              <a:rPr lang="it-IT" sz="1800" dirty="0" err="1"/>
              <a:t>advantage</a:t>
            </a:r>
            <a:r>
              <a:rPr lang="it-IT" sz="1800" dirty="0"/>
              <a:t> of </a:t>
            </a:r>
            <a:r>
              <a:rPr lang="it-IT" sz="1800" dirty="0" err="1"/>
              <a:t>these</a:t>
            </a:r>
            <a:r>
              <a:rPr lang="it-IT" sz="1800" dirty="0"/>
              <a:t> </a:t>
            </a:r>
            <a:r>
              <a:rPr lang="it-IT" sz="1800" dirty="0" err="1"/>
              <a:t>contradictions</a:t>
            </a:r>
            <a:r>
              <a:rPr lang="it-IT" sz="1800" dirty="0"/>
              <a:t> in </a:t>
            </a:r>
            <a:r>
              <a:rPr lang="it-IT" sz="1800" dirty="0" err="1"/>
              <a:t>their</a:t>
            </a:r>
            <a:r>
              <a:rPr lang="it-IT" sz="1800" dirty="0"/>
              <a:t> society to </a:t>
            </a:r>
            <a:r>
              <a:rPr lang="it-IT" sz="1800" dirty="0" err="1"/>
              <a:t>assert</a:t>
            </a:r>
            <a:r>
              <a:rPr lang="it-IT" sz="1800" dirty="0"/>
              <a:t> </a:t>
            </a:r>
            <a:r>
              <a:rPr lang="it-IT" sz="1800" dirty="0" err="1"/>
              <a:t>themselves</a:t>
            </a:r>
            <a:r>
              <a:rPr lang="it-IT" sz="1800" dirty="0"/>
              <a:t> and to </a:t>
            </a:r>
            <a:r>
              <a:rPr lang="it-IT" sz="1800" dirty="0" err="1"/>
              <a:t>resist</a:t>
            </a:r>
            <a:r>
              <a:rPr lang="it-IT" sz="1800" dirty="0"/>
              <a:t>. </a:t>
            </a:r>
            <a:r>
              <a:rPr lang="it-IT" sz="1800" dirty="0" err="1"/>
              <a:t>But</a:t>
            </a:r>
            <a:r>
              <a:rPr lang="it-IT" sz="1800" dirty="0"/>
              <a:t> </a:t>
            </a:r>
            <a:r>
              <a:rPr lang="it-IT" sz="1800" dirty="0" err="1"/>
              <a:t>they</a:t>
            </a:r>
            <a:r>
              <a:rPr lang="it-IT" sz="1800" dirty="0"/>
              <a:t> do so, </a:t>
            </a:r>
            <a:r>
              <a:rPr lang="it-IT" sz="1800" dirty="0" err="1"/>
              <a:t>most</a:t>
            </a:r>
            <a:r>
              <a:rPr lang="it-IT" sz="1800" dirty="0"/>
              <a:t> </a:t>
            </a:r>
            <a:r>
              <a:rPr lang="it-IT" sz="1800" dirty="0" err="1"/>
              <a:t>clearly</a:t>
            </a:r>
            <a:r>
              <a:rPr lang="it-IT" sz="1800" dirty="0"/>
              <a:t> in the case of </a:t>
            </a:r>
            <a:r>
              <a:rPr lang="it-IT" sz="1800" dirty="0" err="1"/>
              <a:t>poetry</a:t>
            </a:r>
            <a:r>
              <a:rPr lang="it-IT" sz="1800" dirty="0"/>
              <a:t>, </a:t>
            </a:r>
            <a:r>
              <a:rPr lang="it-IT" sz="1800" dirty="0" err="1"/>
              <a:t>through</a:t>
            </a:r>
            <a:r>
              <a:rPr lang="it-IT" sz="1800" dirty="0"/>
              <a:t> </a:t>
            </a:r>
            <a:r>
              <a:rPr lang="it-IT" sz="1800" dirty="0" err="1"/>
              <a:t>locally</a:t>
            </a:r>
            <a:r>
              <a:rPr lang="it-IT" sz="1800" dirty="0"/>
              <a:t> </a:t>
            </a:r>
            <a:r>
              <a:rPr lang="it-IT" sz="1800" dirty="0" err="1"/>
              <a:t>given</a:t>
            </a:r>
            <a:r>
              <a:rPr lang="it-IT" sz="1800" dirty="0"/>
              <a:t> </a:t>
            </a:r>
            <a:r>
              <a:rPr lang="it-IT" sz="1800" dirty="0" err="1"/>
              <a:t>traditional</a:t>
            </a:r>
            <a:r>
              <a:rPr lang="it-IT" sz="1800" dirty="0"/>
              <a:t> </a:t>
            </a:r>
            <a:r>
              <a:rPr lang="it-IT" sz="1800" dirty="0" err="1"/>
              <a:t>forms</a:t>
            </a:r>
            <a:r>
              <a:rPr lang="it-IT" sz="1800" dirty="0"/>
              <a:t>, a </a:t>
            </a:r>
            <a:r>
              <a:rPr lang="it-IT" sz="1800" dirty="0" err="1"/>
              <a:t>fact</a:t>
            </a:r>
            <a:r>
              <a:rPr lang="it-IT" sz="1800" dirty="0"/>
              <a:t> </a:t>
            </a:r>
            <a:r>
              <a:rPr lang="it-IT" sz="1800" dirty="0" err="1"/>
              <a:t>which</a:t>
            </a:r>
            <a:r>
              <a:rPr lang="it-IT" sz="1800" dirty="0"/>
              <a:t> </a:t>
            </a:r>
            <a:r>
              <a:rPr lang="it-IT" sz="1800" dirty="0" err="1"/>
              <a:t>suggests</a:t>
            </a:r>
            <a:r>
              <a:rPr lang="it-IT" sz="1800" dirty="0"/>
              <a:t> </a:t>
            </a:r>
            <a:r>
              <a:rPr lang="it-IT" sz="1800" dirty="0" err="1"/>
              <a:t>that</a:t>
            </a:r>
            <a:r>
              <a:rPr lang="it-IT" sz="1800" dirty="0"/>
              <a:t> in some </a:t>
            </a:r>
            <a:r>
              <a:rPr lang="it-IT" sz="1800" dirty="0" err="1"/>
              <a:t>sense</a:t>
            </a:r>
            <a:r>
              <a:rPr lang="it-IT" sz="1800" dirty="0"/>
              <a:t> </a:t>
            </a:r>
            <a:r>
              <a:rPr lang="it-IT" sz="1800" dirty="0" err="1"/>
              <a:t>at</a:t>
            </a:r>
            <a:r>
              <a:rPr lang="it-IT" sz="1800" dirty="0"/>
              <a:t> </a:t>
            </a:r>
            <a:r>
              <a:rPr lang="it-IT" sz="1800" dirty="0" err="1"/>
              <a:t>least</a:t>
            </a:r>
            <a:r>
              <a:rPr lang="it-IT" sz="1800" dirty="0"/>
              <a:t>, </a:t>
            </a:r>
            <a:r>
              <a:rPr lang="it-IT" sz="1800" b="1" dirty="0" err="1"/>
              <a:t>these</a:t>
            </a:r>
            <a:r>
              <a:rPr lang="it-IT" sz="1800" b="1" dirty="0"/>
              <a:t> </a:t>
            </a:r>
            <a:r>
              <a:rPr lang="it-IT" sz="1800" b="1" dirty="0" err="1"/>
              <a:t>forms</a:t>
            </a:r>
            <a:r>
              <a:rPr lang="it-IT" sz="1800" b="1" dirty="0"/>
              <a:t> </a:t>
            </a:r>
            <a:r>
              <a:rPr lang="it-IT" sz="1800" b="1" dirty="0" err="1"/>
              <a:t>have</a:t>
            </a:r>
            <a:r>
              <a:rPr lang="it-IT" sz="1800" b="1" dirty="0"/>
              <a:t> </a:t>
            </a:r>
            <a:r>
              <a:rPr lang="it-IT" sz="1800" b="1" dirty="0" err="1"/>
              <a:t>been</a:t>
            </a:r>
            <a:r>
              <a:rPr lang="it-IT" sz="1800" b="1" dirty="0"/>
              <a:t> </a:t>
            </a:r>
            <a:r>
              <a:rPr lang="it-IT" sz="1800" b="1" dirty="0" err="1"/>
              <a:t>produced</a:t>
            </a:r>
            <a:r>
              <a:rPr lang="it-IT" sz="1800" b="1" dirty="0"/>
              <a:t> by </a:t>
            </a:r>
            <a:r>
              <a:rPr lang="it-IT" sz="1800" b="1" dirty="0" err="1"/>
              <a:t>power</a:t>
            </a:r>
            <a:r>
              <a:rPr lang="it-IT" sz="1800" b="1" dirty="0"/>
              <a:t> relations and </a:t>
            </a:r>
            <a:r>
              <a:rPr lang="it-IT" sz="1800" b="1" dirty="0" err="1"/>
              <a:t>cannot</a:t>
            </a:r>
            <a:r>
              <a:rPr lang="it-IT" sz="1800" b="1" dirty="0"/>
              <a:t> be </a:t>
            </a:r>
            <a:r>
              <a:rPr lang="it-IT" sz="1800" b="1" dirty="0" err="1"/>
              <a:t>seen</a:t>
            </a:r>
            <a:r>
              <a:rPr lang="it-IT" sz="1800" b="1" dirty="0"/>
              <a:t> </a:t>
            </a:r>
            <a:r>
              <a:rPr lang="it-IT" sz="1800" b="1" dirty="0" err="1"/>
              <a:t>as</a:t>
            </a:r>
            <a:r>
              <a:rPr lang="it-IT" sz="1800" b="1" dirty="0"/>
              <a:t> </a:t>
            </a:r>
            <a:r>
              <a:rPr lang="it-IT" sz="1800" b="1" dirty="0" err="1"/>
              <a:t>independent</a:t>
            </a:r>
            <a:r>
              <a:rPr lang="it-IT" sz="1800" b="1" dirty="0"/>
              <a:t> of </a:t>
            </a:r>
            <a:r>
              <a:rPr lang="it-IT" sz="1800" b="1" dirty="0" err="1"/>
              <a:t>them</a:t>
            </a:r>
            <a:r>
              <a:rPr lang="it-IT" sz="1800" dirty="0"/>
              <a:t>. [</a:t>
            </a:r>
            <a:r>
              <a:rPr lang="mr-IN" sz="1800" dirty="0"/>
              <a:t>…</a:t>
            </a:r>
            <a:r>
              <a:rPr lang="it-IT" sz="1800" dirty="0"/>
              <a:t>] </a:t>
            </a:r>
            <a:endParaRPr lang="en-US" sz="1800" dirty="0"/>
          </a:p>
          <a:p>
            <a:pPr marL="0" indent="0">
              <a:spcBef>
                <a:spcPts val="0"/>
              </a:spcBef>
              <a:buNone/>
            </a:pPr>
            <a:r>
              <a:rPr lang="en-US" sz="1800" dirty="0"/>
              <a:t>The problem has been that those of us who have sensed that there is something admirable about resistance have tended to look to it for hopeful confirmation of the failure -or partial failure- of systems of oppression. Yet it seems to me that we respect everyday resistance not just by arguing for the dignity or heroism of the resistors </a:t>
            </a:r>
            <a:r>
              <a:rPr lang="en-US" sz="1800" b="1" dirty="0"/>
              <a:t>but by letting their practices teach us about the complex </a:t>
            </a:r>
            <a:r>
              <a:rPr lang="en-US" sz="1800" b="1" dirty="0" err="1"/>
              <a:t>interworkings</a:t>
            </a:r>
            <a:r>
              <a:rPr lang="en-US" sz="1800" b="1" dirty="0"/>
              <a:t> of historically changing structures of power. </a:t>
            </a:r>
            <a:endParaRPr lang="it-IT" sz="1800" b="1" dirty="0"/>
          </a:p>
          <a:p>
            <a:pPr marL="0" indent="0">
              <a:spcBef>
                <a:spcPts val="0"/>
              </a:spcBef>
              <a:buNone/>
            </a:pPr>
            <a:endParaRPr lang="it-IT" sz="1800" dirty="0"/>
          </a:p>
          <a:p>
            <a:pPr marL="0" indent="0">
              <a:spcBef>
                <a:spcPts val="0"/>
              </a:spcBef>
              <a:buNone/>
            </a:pPr>
            <a:endParaRPr lang="en-US" sz="1800" dirty="0"/>
          </a:p>
          <a:p>
            <a:pPr marL="0" indent="0">
              <a:spcBef>
                <a:spcPts val="0"/>
              </a:spcBef>
              <a:buClr>
                <a:srgbClr val="BB1717"/>
              </a:buClr>
              <a:buNone/>
            </a:pPr>
            <a:endParaRPr lang="en-US" sz="1800" dirty="0"/>
          </a:p>
          <a:p>
            <a:pPr marL="0" indent="0">
              <a:spcBef>
                <a:spcPts val="0"/>
              </a:spcBef>
              <a:buClr>
                <a:srgbClr val="BB1717"/>
              </a:buClr>
              <a:buNone/>
            </a:pPr>
            <a:endParaRPr lang="en-US" sz="1800" dirty="0"/>
          </a:p>
        </p:txBody>
      </p:sp>
    </p:spTree>
    <p:extLst>
      <p:ext uri="{BB962C8B-B14F-4D97-AF65-F5344CB8AC3E}">
        <p14:creationId xmlns:p14="http://schemas.microsoft.com/office/powerpoint/2010/main" val="366945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Romance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7772400" cy="48391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r>
              <a:rPr lang="en-US" sz="2000" dirty="0"/>
              <a:t>The everyday forms of Bedouin women's resistance described above pose a number of analytic dilemmas. </a:t>
            </a:r>
          </a:p>
          <a:p>
            <a:pPr marL="0" indent="0">
              <a:buNone/>
            </a:pPr>
            <a:r>
              <a:rPr lang="en-US" sz="2000" dirty="0"/>
              <a:t>First, how might we develop theories that give these women credit for resisting in a variety of creative ways the power of those who control so much of their lives, without either </a:t>
            </a:r>
            <a:r>
              <a:rPr lang="en-US" sz="2000" b="1" dirty="0"/>
              <a:t>misattributing to them forms of consciousness </a:t>
            </a:r>
            <a:r>
              <a:rPr lang="en-US" sz="2000" dirty="0"/>
              <a:t>or politics that are not part of their experience-something like a feminist consciousness or feminist politics-or devaluing their practices as </a:t>
            </a:r>
            <a:r>
              <a:rPr lang="en-US" sz="2000" dirty="0" err="1"/>
              <a:t>prepolitical</a:t>
            </a:r>
            <a:r>
              <a:rPr lang="en-US" sz="2000" dirty="0"/>
              <a:t>, primitive, or even misguided? </a:t>
            </a:r>
          </a:p>
          <a:p>
            <a:pPr marL="0" indent="0">
              <a:buNone/>
            </a:pPr>
            <a:r>
              <a:rPr lang="en-US" sz="2000" dirty="0"/>
              <a:t>Second, how might we account for the fact that Bedouin women </a:t>
            </a:r>
            <a:r>
              <a:rPr lang="en-US" sz="2000" b="1" dirty="0"/>
              <a:t>both resist and support the existing system of power </a:t>
            </a:r>
            <a:r>
              <a:rPr lang="en-US" sz="2000" dirty="0"/>
              <a:t>(they support it through practices like veiling, for example), without resorting to analytical concepts like false consciousness, which dismisses their own understanding of their situation, or impression management, which makes of them cynical manipulators? </a:t>
            </a:r>
          </a:p>
          <a:p>
            <a:pPr marL="0" indent="0">
              <a:buNone/>
            </a:pPr>
            <a:r>
              <a:rPr lang="en-US" sz="2000" dirty="0"/>
              <a:t>Third, how might we acknowledge that their forms of resistance, such as folktales and poetry, may be culturally provided without immediately assuming that even though we cannot therefore call them cathartic personal expressions, they must somehow be safety valves?</a:t>
            </a:r>
            <a:endParaRPr lang="it-IT" sz="2000" dirty="0"/>
          </a:p>
          <a:p>
            <a:pPr marL="0" indent="0">
              <a:spcBef>
                <a:spcPts val="0"/>
              </a:spcBef>
              <a:buNone/>
            </a:pPr>
            <a:endParaRPr lang="en-US" sz="2000" dirty="0"/>
          </a:p>
          <a:p>
            <a:pPr marL="0" indent="0">
              <a:spcBef>
                <a:spcPts val="0"/>
              </a:spcBef>
              <a:buClr>
                <a:srgbClr val="BB1717"/>
              </a:buClr>
              <a:buNone/>
            </a:pPr>
            <a:endParaRPr lang="en-US" sz="2000" dirty="0"/>
          </a:p>
          <a:p>
            <a:pPr marL="0" indent="0">
              <a:spcBef>
                <a:spcPts val="0"/>
              </a:spcBef>
              <a:buClr>
                <a:srgbClr val="BB1717"/>
              </a:buClr>
              <a:buNone/>
            </a:pPr>
            <a:endParaRPr lang="en-US" sz="2000" dirty="0"/>
          </a:p>
        </p:txBody>
      </p:sp>
      <p:pic>
        <p:nvPicPr>
          <p:cNvPr id="4" name="Immagine 3">
            <a:extLst>
              <a:ext uri="{FF2B5EF4-FFF2-40B4-BE49-F238E27FC236}">
                <a16:creationId xmlns:a16="http://schemas.microsoft.com/office/drawing/2014/main" id="{54C3FD43-082C-FAAE-7069-9AE8B45D8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706" y="-12119"/>
            <a:ext cx="4027294" cy="6083526"/>
          </a:xfrm>
          <a:prstGeom prst="rect">
            <a:avLst/>
          </a:prstGeom>
        </p:spPr>
      </p:pic>
    </p:spTree>
    <p:extLst>
      <p:ext uri="{BB962C8B-B14F-4D97-AF65-F5344CB8AC3E}">
        <p14:creationId xmlns:p14="http://schemas.microsoft.com/office/powerpoint/2010/main" val="339552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351877"/>
            <a:ext cx="9717764" cy="1569660"/>
          </a:xfrm>
          <a:prstGeom prst="rect">
            <a:avLst/>
          </a:prstGeom>
          <a:noFill/>
        </p:spPr>
        <p:txBody>
          <a:bodyPr wrap="square" rtlCol="0">
            <a:spAutoFit/>
          </a:bodyPr>
          <a:lstStyle/>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Ethnographic</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Refusal</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Sherry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Ortner</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1995, </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Comparative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Studies</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in Society and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Susan Seymour</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Anthropological</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Theory</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2006</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4" name="Rectangle 3"/>
          <p:cNvSpPr/>
          <p:nvPr/>
        </p:nvSpPr>
        <p:spPr>
          <a:xfrm>
            <a:off x="317500" y="2006600"/>
            <a:ext cx="11391900" cy="3416320"/>
          </a:xfrm>
          <a:prstGeom prst="rect">
            <a:avLst/>
          </a:prstGeom>
        </p:spPr>
        <p:txBody>
          <a:bodyPr wrap="square">
            <a:spAutoFit/>
          </a:bodyPr>
          <a:lstStyle/>
          <a:p>
            <a:endParaRPr lang="en-US" dirty="0"/>
          </a:p>
          <a:p>
            <a:r>
              <a:rPr lang="en-US" dirty="0"/>
              <a:t>“I argue that many influential studies of resistance are severely limited by the ethnographic perspective” [</a:t>
            </a:r>
            <a:r>
              <a:rPr lang="mr-IN" dirty="0"/>
              <a:t>…</a:t>
            </a:r>
            <a:r>
              <a:rPr lang="it-IT" dirty="0"/>
              <a:t>] </a:t>
            </a:r>
            <a:endParaRPr lang="en-US" dirty="0"/>
          </a:p>
          <a:p>
            <a:r>
              <a:rPr lang="en-US" dirty="0"/>
              <a:t>The impulse to </a:t>
            </a:r>
            <a:r>
              <a:rPr lang="en-US" b="1" dirty="0"/>
              <a:t>sanitize the internal politics </a:t>
            </a:r>
            <a:r>
              <a:rPr lang="en-US" dirty="0"/>
              <a:t>of the dominated must understood as fundamentally romantic. [</a:t>
            </a:r>
            <a:r>
              <a:rPr lang="mr-IN" dirty="0"/>
              <a:t>…</a:t>
            </a:r>
            <a:r>
              <a:rPr lang="it-IT" dirty="0"/>
              <a:t>] </a:t>
            </a:r>
            <a:r>
              <a:rPr lang="en-US" b="1" dirty="0"/>
              <a:t>Resistance studies are thin </a:t>
            </a:r>
            <a:r>
              <a:rPr lang="en-US" dirty="0"/>
              <a:t>because they are ethnographically thin: thin on the </a:t>
            </a:r>
            <a:r>
              <a:rPr lang="en-US" b="1" dirty="0"/>
              <a:t>internal politics</a:t>
            </a:r>
            <a:r>
              <a:rPr lang="en-US" dirty="0"/>
              <a:t> of dominated groups, thin on the </a:t>
            </a:r>
            <a:r>
              <a:rPr lang="en-US" b="1" dirty="0"/>
              <a:t>cultural richness </a:t>
            </a:r>
            <a:r>
              <a:rPr lang="en-US" dirty="0"/>
              <a:t>of those groups, thin on the </a:t>
            </a:r>
            <a:r>
              <a:rPr lang="en-US" b="1" dirty="0"/>
              <a:t>subjectivity</a:t>
            </a:r>
            <a:r>
              <a:rPr lang="en-US" dirty="0"/>
              <a:t> - the intentions, desires, fears, projects - of the actors engaged in these dramas.”  (Sherry </a:t>
            </a:r>
            <a:r>
              <a:rPr lang="it-IT" dirty="0" err="1"/>
              <a:t>Ortner</a:t>
            </a:r>
            <a:r>
              <a:rPr lang="it-IT" dirty="0"/>
              <a:t>).</a:t>
            </a:r>
          </a:p>
          <a:p>
            <a:endParaRPr lang="it-IT" dirty="0"/>
          </a:p>
          <a:p>
            <a:r>
              <a:rPr lang="en-US" dirty="0"/>
              <a:t>“ The concept of resistance  has become ubiquitous in contemporary cultural anthropology. As analyses of power and hegemonic asymmetries replaced functionalism as the predominant theoretical framework for ethnography in the late 1970s and early 1980s (Brown, 1996; </a:t>
            </a:r>
            <a:r>
              <a:rPr lang="en-US" dirty="0" err="1"/>
              <a:t>Ortner</a:t>
            </a:r>
            <a:r>
              <a:rPr lang="en-US" dirty="0"/>
              <a:t>, 1984; </a:t>
            </a:r>
            <a:r>
              <a:rPr lang="en-US" dirty="0" err="1"/>
              <a:t>Sahlins</a:t>
            </a:r>
            <a:r>
              <a:rPr lang="en-US" dirty="0"/>
              <a:t>, 1999)  [</a:t>
            </a:r>
            <a:r>
              <a:rPr lang="mr-IN" dirty="0"/>
              <a:t>…</a:t>
            </a:r>
            <a:r>
              <a:rPr lang="it-IT" dirty="0"/>
              <a:t>] </a:t>
            </a:r>
            <a:r>
              <a:rPr lang="en-US" dirty="0"/>
              <a:t>Theorizing resistance, however, has been</a:t>
            </a:r>
          </a:p>
          <a:p>
            <a:r>
              <a:rPr lang="en-US" dirty="0"/>
              <a:t>problematic from the start and, as I shall argue, a significant part of the problem resides in the anti-psychological position taken by most cultural anthropologists” (Susan Seymour)</a:t>
            </a:r>
          </a:p>
        </p:txBody>
      </p:sp>
    </p:spTree>
    <p:extLst>
      <p:ext uri="{BB962C8B-B14F-4D97-AF65-F5344CB8AC3E}">
        <p14:creationId xmlns:p14="http://schemas.microsoft.com/office/powerpoint/2010/main" val="1702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3093" y="137386"/>
            <a:ext cx="9369219" cy="175432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Resistenza </a:t>
            </a:r>
          </a:p>
          <a:p>
            <a:r>
              <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rPr>
              <a:t>Tutto, dalla rivoluzione allo stile dei capelli è stato descritto come resistenza </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(Hollander &amp; </a:t>
            </a:r>
            <a:r>
              <a:rPr lang="it-IT" sz="1400" b="1" dirty="0" err="1">
                <a:solidFill>
                  <a:srgbClr val="BB1717"/>
                </a:solidFill>
                <a:latin typeface="Tahoma" panose="020B0604030504040204" pitchFamily="34" charset="0"/>
                <a:ea typeface="Tahoma" panose="020B0604030504040204" pitchFamily="34" charset="0"/>
                <a:cs typeface="Tahoma" panose="020B0604030504040204" pitchFamily="34" charset="0"/>
              </a:rPr>
              <a:t>Einwohner</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 2004)</a:t>
            </a:r>
            <a:endPar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120634" y="1373256"/>
            <a:ext cx="6201703" cy="37953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r>
              <a:rPr lang="it-IT" sz="1800" dirty="0">
                <a:solidFill>
                  <a:schemeClr val="tx1">
                    <a:lumMod val="85000"/>
                    <a:lumOff val="15000"/>
                  </a:schemeClr>
                </a:solidFill>
              </a:rPr>
              <a:t>Parole e atti eversivi che si distaccano dalla discorso </a:t>
            </a:r>
            <a:r>
              <a:rPr lang="it-IT" sz="1800" i="1" dirty="0">
                <a:solidFill>
                  <a:schemeClr val="tx1">
                    <a:lumMod val="85000"/>
                    <a:lumOff val="15000"/>
                  </a:schemeClr>
                </a:solidFill>
              </a:rPr>
              <a:t>egemonico</a:t>
            </a:r>
            <a:r>
              <a:rPr lang="it-IT" sz="1800" dirty="0">
                <a:solidFill>
                  <a:schemeClr val="tx1">
                    <a:lumMod val="85000"/>
                    <a:lumOff val="15000"/>
                  </a:schemeClr>
                </a:solidFill>
              </a:rPr>
              <a:t> che sono in grado di proporre </a:t>
            </a:r>
            <a:r>
              <a:rPr lang="it-IT" sz="1800" i="1" dirty="0">
                <a:solidFill>
                  <a:schemeClr val="tx1">
                    <a:lumMod val="85000"/>
                    <a:lumOff val="15000"/>
                  </a:schemeClr>
                </a:solidFill>
              </a:rPr>
              <a:t>altre</a:t>
            </a:r>
            <a:r>
              <a:rPr lang="it-IT" sz="1800" dirty="0">
                <a:solidFill>
                  <a:schemeClr val="tx1">
                    <a:lumMod val="85000"/>
                    <a:lumOff val="15000"/>
                  </a:schemeClr>
                </a:solidFill>
              </a:rPr>
              <a:t> possibilità, alternative culturali “</a:t>
            </a:r>
            <a:r>
              <a:rPr lang="it-IT" sz="1800" b="1" dirty="0">
                <a:solidFill>
                  <a:schemeClr val="tx1">
                    <a:lumMod val="85000"/>
                    <a:lumOff val="15000"/>
                  </a:schemeClr>
                </a:solidFill>
              </a:rPr>
              <a:t>dilatano il campo del possibile</a:t>
            </a:r>
            <a:r>
              <a:rPr lang="it-IT" sz="1800" dirty="0">
                <a:solidFill>
                  <a:schemeClr val="tx1">
                    <a:lumMod val="85000"/>
                    <a:lumOff val="15000"/>
                  </a:schemeClr>
                </a:solidFill>
              </a:rPr>
              <a:t>” (Boni 2011)</a:t>
            </a:r>
          </a:p>
          <a:p>
            <a:pPr>
              <a:spcBef>
                <a:spcPts val="600"/>
              </a:spcBef>
              <a:buClr>
                <a:srgbClr val="BB1717"/>
              </a:buClr>
            </a:pPr>
            <a:r>
              <a:rPr lang="en-US" sz="1800" dirty="0">
                <a:solidFill>
                  <a:schemeClr val="tx1">
                    <a:lumMod val="85000"/>
                    <a:lumOff val="15000"/>
                  </a:schemeClr>
                </a:solidFill>
              </a:rPr>
              <a:t>Lo studio </a:t>
            </a:r>
            <a:r>
              <a:rPr lang="en-US" sz="1800" dirty="0" err="1">
                <a:solidFill>
                  <a:schemeClr val="tx1">
                    <a:lumMod val="85000"/>
                    <a:lumOff val="15000"/>
                  </a:schemeClr>
                </a:solidFill>
              </a:rPr>
              <a:t>delle</a:t>
            </a:r>
            <a:r>
              <a:rPr lang="en-US" sz="1800" dirty="0">
                <a:solidFill>
                  <a:schemeClr val="tx1">
                    <a:lumMod val="85000"/>
                    <a:lumOff val="15000"/>
                  </a:schemeClr>
                </a:solidFill>
              </a:rPr>
              <a:t> </a:t>
            </a:r>
            <a:r>
              <a:rPr lang="en-US" sz="1800" dirty="0" err="1">
                <a:solidFill>
                  <a:schemeClr val="tx1">
                    <a:lumMod val="85000"/>
                    <a:lumOff val="15000"/>
                  </a:schemeClr>
                </a:solidFill>
              </a:rPr>
              <a:t>forme</a:t>
            </a:r>
            <a:r>
              <a:rPr lang="en-US" sz="1800" dirty="0">
                <a:solidFill>
                  <a:schemeClr val="tx1">
                    <a:lumMod val="85000"/>
                    <a:lumOff val="15000"/>
                  </a:schemeClr>
                </a:solidFill>
              </a:rPr>
              <a:t> di </a:t>
            </a:r>
            <a:r>
              <a:rPr lang="en-US" sz="1800" dirty="0" err="1">
                <a:solidFill>
                  <a:schemeClr val="tx1">
                    <a:lumMod val="85000"/>
                    <a:lumOff val="15000"/>
                  </a:schemeClr>
                </a:solidFill>
              </a:rPr>
              <a:t>resistenza</a:t>
            </a:r>
            <a:r>
              <a:rPr lang="en-US" sz="1800" dirty="0">
                <a:solidFill>
                  <a:schemeClr val="tx1">
                    <a:lumMod val="85000"/>
                    <a:lumOff val="15000"/>
                  </a:schemeClr>
                </a:solidFill>
              </a:rPr>
              <a:t> </a:t>
            </a:r>
            <a:r>
              <a:rPr lang="en-US" sz="1800" dirty="0" err="1">
                <a:solidFill>
                  <a:schemeClr val="tx1">
                    <a:lumMod val="85000"/>
                    <a:lumOff val="15000"/>
                  </a:schemeClr>
                </a:solidFill>
              </a:rPr>
              <a:t>permette</a:t>
            </a:r>
            <a:r>
              <a:rPr lang="en-US" sz="1800" dirty="0">
                <a:solidFill>
                  <a:schemeClr val="tx1">
                    <a:lumMod val="85000"/>
                    <a:lumOff val="15000"/>
                  </a:schemeClr>
                </a:solidFill>
              </a:rPr>
              <a:t> di </a:t>
            </a:r>
            <a:r>
              <a:rPr lang="en-US" sz="1800" dirty="0" err="1">
                <a:solidFill>
                  <a:schemeClr val="tx1">
                    <a:lumMod val="85000"/>
                    <a:lumOff val="15000"/>
                  </a:schemeClr>
                </a:solidFill>
              </a:rPr>
              <a:t>comprendere</a:t>
            </a:r>
            <a:r>
              <a:rPr lang="en-US" sz="1800" dirty="0">
                <a:solidFill>
                  <a:schemeClr val="tx1">
                    <a:lumMod val="85000"/>
                    <a:lumOff val="15000"/>
                  </a:schemeClr>
                </a:solidFill>
              </a:rPr>
              <a:t> le </a:t>
            </a:r>
            <a:r>
              <a:rPr lang="en-US" sz="1800" dirty="0" err="1">
                <a:solidFill>
                  <a:schemeClr val="tx1">
                    <a:lumMod val="85000"/>
                    <a:lumOff val="15000"/>
                  </a:schemeClr>
                </a:solidFill>
              </a:rPr>
              <a:t>relazioni</a:t>
            </a:r>
            <a:r>
              <a:rPr lang="en-US" sz="1800" dirty="0">
                <a:solidFill>
                  <a:schemeClr val="tx1">
                    <a:lumMod val="85000"/>
                    <a:lumOff val="15000"/>
                  </a:schemeClr>
                </a:solidFill>
              </a:rPr>
              <a:t> di </a:t>
            </a:r>
            <a:r>
              <a:rPr lang="en-US" sz="1800" dirty="0" err="1">
                <a:solidFill>
                  <a:schemeClr val="tx1">
                    <a:lumMod val="85000"/>
                    <a:lumOff val="15000"/>
                  </a:schemeClr>
                </a:solidFill>
              </a:rPr>
              <a:t>potere</a:t>
            </a:r>
            <a:r>
              <a:rPr lang="en-US" sz="1800" dirty="0">
                <a:solidFill>
                  <a:schemeClr val="tx1">
                    <a:lumMod val="85000"/>
                    <a:lumOff val="15000"/>
                  </a:schemeClr>
                </a:solidFill>
              </a:rPr>
              <a:t>, di “</a:t>
            </a:r>
            <a:r>
              <a:rPr lang="en-US" sz="1800" dirty="0" err="1">
                <a:solidFill>
                  <a:schemeClr val="tx1">
                    <a:lumMod val="85000"/>
                    <a:lumOff val="15000"/>
                  </a:schemeClr>
                </a:solidFill>
              </a:rPr>
              <a:t>localizzare</a:t>
            </a:r>
            <a:r>
              <a:rPr lang="en-US" sz="1800" dirty="0">
                <a:solidFill>
                  <a:schemeClr val="tx1">
                    <a:lumMod val="85000"/>
                    <a:lumOff val="15000"/>
                  </a:schemeClr>
                </a:solidFill>
              </a:rPr>
              <a:t> la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posizione</a:t>
            </a:r>
            <a:r>
              <a:rPr lang="en-US" sz="1800" dirty="0">
                <a:solidFill>
                  <a:schemeClr val="tx1">
                    <a:lumMod val="85000"/>
                    <a:lumOff val="15000"/>
                  </a:schemeClr>
                </a:solidFill>
              </a:rPr>
              <a:t> di </a:t>
            </a:r>
            <a:r>
              <a:rPr lang="en-US" sz="1800" dirty="0" err="1">
                <a:solidFill>
                  <a:schemeClr val="tx1">
                    <a:lumMod val="85000"/>
                    <a:lumOff val="15000"/>
                  </a:schemeClr>
                </a:solidFill>
              </a:rPr>
              <a:t>scoprire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punti</a:t>
            </a:r>
            <a:r>
              <a:rPr lang="en-US" sz="1800" dirty="0">
                <a:solidFill>
                  <a:schemeClr val="tx1">
                    <a:lumMod val="85000"/>
                    <a:lumOff val="15000"/>
                  </a:schemeClr>
                </a:solidFill>
              </a:rPr>
              <a:t> di </a:t>
            </a:r>
            <a:r>
              <a:rPr lang="en-US" sz="1800" dirty="0" err="1">
                <a:solidFill>
                  <a:schemeClr val="tx1">
                    <a:lumMod val="85000"/>
                    <a:lumOff val="15000"/>
                  </a:schemeClr>
                </a:solidFill>
              </a:rPr>
              <a:t>applicazione</a:t>
            </a:r>
            <a:r>
              <a:rPr lang="en-US" sz="1800" dirty="0">
                <a:solidFill>
                  <a:schemeClr val="tx1">
                    <a:lumMod val="85000"/>
                    <a:lumOff val="15000"/>
                  </a:schemeClr>
                </a:solidFill>
              </a:rPr>
              <a:t> e I </a:t>
            </a:r>
            <a:r>
              <a:rPr lang="en-US" sz="1800" dirty="0" err="1">
                <a:solidFill>
                  <a:schemeClr val="tx1">
                    <a:lumMod val="85000"/>
                    <a:lumOff val="15000"/>
                  </a:schemeClr>
                </a:solidFill>
              </a:rPr>
              <a:t>metodi</a:t>
            </a:r>
            <a:r>
              <a:rPr lang="en-US" sz="1800" dirty="0">
                <a:solidFill>
                  <a:schemeClr val="tx1">
                    <a:lumMod val="85000"/>
                    <a:lumOff val="15000"/>
                  </a:schemeClr>
                </a:solidFill>
              </a:rPr>
              <a:t> </a:t>
            </a:r>
            <a:r>
              <a:rPr lang="en-US" sz="1800" dirty="0" err="1">
                <a:solidFill>
                  <a:schemeClr val="tx1">
                    <a:lumMod val="85000"/>
                    <a:lumOff val="15000"/>
                  </a:schemeClr>
                </a:solidFill>
              </a:rPr>
              <a:t>utilizzati</a:t>
            </a:r>
            <a:r>
              <a:rPr lang="en-US" sz="1800" dirty="0">
                <a:solidFill>
                  <a:schemeClr val="tx1">
                    <a:lumMod val="85000"/>
                    <a:lumOff val="15000"/>
                  </a:schemeClr>
                </a:solidFill>
              </a:rPr>
              <a:t>” (Foucault </a:t>
            </a:r>
            <a:r>
              <a:rPr lang="en-US" sz="1800" i="1" dirty="0" err="1">
                <a:solidFill>
                  <a:schemeClr val="tx1">
                    <a:lumMod val="85000"/>
                    <a:lumOff val="15000"/>
                  </a:schemeClr>
                </a:solidFill>
              </a:rPr>
              <a:t>Perchè</a:t>
            </a:r>
            <a:r>
              <a:rPr lang="en-US" sz="1800" i="1" dirty="0">
                <a:solidFill>
                  <a:schemeClr val="tx1">
                    <a:lumMod val="85000"/>
                    <a:lumOff val="15000"/>
                  </a:schemeClr>
                </a:solidFill>
              </a:rPr>
              <a:t> </a:t>
            </a:r>
            <a:r>
              <a:rPr lang="en-US" sz="1800" i="1" dirty="0" err="1">
                <a:solidFill>
                  <a:schemeClr val="tx1">
                    <a:lumMod val="85000"/>
                    <a:lumOff val="15000"/>
                  </a:schemeClr>
                </a:solidFill>
              </a:rPr>
              <a:t>sturdiare</a:t>
            </a:r>
            <a:r>
              <a:rPr lang="en-US" sz="1800" i="1" dirty="0">
                <a:solidFill>
                  <a:schemeClr val="tx1">
                    <a:lumMod val="85000"/>
                    <a:lumOff val="15000"/>
                  </a:schemeClr>
                </a:solidFill>
              </a:rPr>
              <a:t> </a:t>
            </a:r>
            <a:r>
              <a:rPr lang="en-US" sz="1800" i="1" dirty="0" err="1">
                <a:solidFill>
                  <a:schemeClr val="tx1">
                    <a:lumMod val="85000"/>
                    <a:lumOff val="15000"/>
                  </a:schemeClr>
                </a:solidFill>
              </a:rPr>
              <a:t>il</a:t>
            </a:r>
            <a:r>
              <a:rPr lang="en-US" sz="1800" i="1" dirty="0">
                <a:solidFill>
                  <a:schemeClr val="tx1">
                    <a:lumMod val="85000"/>
                    <a:lumOff val="15000"/>
                  </a:schemeClr>
                </a:solidFill>
              </a:rPr>
              <a:t> </a:t>
            </a:r>
            <a:r>
              <a:rPr lang="en-US" sz="1800" i="1" dirty="0" err="1">
                <a:solidFill>
                  <a:schemeClr val="tx1">
                    <a:lumMod val="85000"/>
                    <a:lumOff val="15000"/>
                  </a:schemeClr>
                </a:solidFill>
              </a:rPr>
              <a:t>potere</a:t>
            </a:r>
            <a:r>
              <a:rPr lang="en-US" sz="1800" dirty="0">
                <a:solidFill>
                  <a:schemeClr val="tx1">
                    <a:lumMod val="85000"/>
                    <a:lumOff val="15000"/>
                  </a:schemeClr>
                </a:solidFill>
              </a:rPr>
              <a:t>). </a:t>
            </a:r>
          </a:p>
          <a:p>
            <a:pPr>
              <a:spcBef>
                <a:spcPts val="600"/>
              </a:spcBef>
              <a:buClr>
                <a:srgbClr val="BB1717"/>
              </a:buClr>
            </a:pPr>
            <a:r>
              <a:rPr lang="it-IT" sz="1800" dirty="0">
                <a:solidFill>
                  <a:schemeClr val="tx1">
                    <a:lumMod val="85000"/>
                    <a:lumOff val="15000"/>
                  </a:schemeClr>
                </a:solidFill>
              </a:rPr>
              <a:t>“La marginalità è il luogo critico per eccellenza” (Remotti 2000) la prassi eversiva produce momenti di </a:t>
            </a:r>
            <a:r>
              <a:rPr lang="it-IT" sz="1800" b="1" dirty="0">
                <a:solidFill>
                  <a:schemeClr val="tx1">
                    <a:lumMod val="85000"/>
                    <a:lumOff val="15000"/>
                  </a:schemeClr>
                </a:solidFill>
              </a:rPr>
              <a:t>negoziazione e spazi di </a:t>
            </a:r>
            <a:r>
              <a:rPr lang="it-IT" sz="1800" b="1" i="1" dirty="0">
                <a:solidFill>
                  <a:schemeClr val="tx1">
                    <a:lumMod val="85000"/>
                    <a:lumOff val="15000"/>
                  </a:schemeClr>
                </a:solidFill>
              </a:rPr>
              <a:t>differenza</a:t>
            </a:r>
            <a:r>
              <a:rPr lang="it-IT" sz="1800" i="1" dirty="0">
                <a:solidFill>
                  <a:schemeClr val="tx1">
                    <a:lumMod val="85000"/>
                    <a:lumOff val="15000"/>
                  </a:schemeClr>
                </a:solidFill>
              </a:rPr>
              <a:t> </a:t>
            </a:r>
            <a:r>
              <a:rPr lang="it-IT" sz="1800" dirty="0">
                <a:solidFill>
                  <a:schemeClr val="tx1">
                    <a:lumMod val="85000"/>
                    <a:lumOff val="15000"/>
                  </a:schemeClr>
                </a:solidFill>
              </a:rPr>
              <a:t>che per lo più si costruiscono ai </a:t>
            </a:r>
            <a:r>
              <a:rPr lang="it-IT" sz="1800" i="1" dirty="0">
                <a:solidFill>
                  <a:schemeClr val="tx1">
                    <a:lumMod val="85000"/>
                    <a:lumOff val="15000"/>
                  </a:schemeClr>
                </a:solidFill>
              </a:rPr>
              <a:t>margini. </a:t>
            </a:r>
          </a:p>
          <a:p>
            <a:pPr>
              <a:spcBef>
                <a:spcPts val="600"/>
              </a:spcBef>
              <a:buClr>
                <a:srgbClr val="BB1717"/>
              </a:buClr>
            </a:pPr>
            <a:r>
              <a:rPr lang="it-IT" sz="1800" b="1" dirty="0">
                <a:solidFill>
                  <a:schemeClr val="tx1">
                    <a:lumMod val="85000"/>
                    <a:lumOff val="15000"/>
                  </a:schemeClr>
                </a:solidFill>
              </a:rPr>
              <a:t>Ambiguità e ambivalenza </a:t>
            </a:r>
            <a:r>
              <a:rPr lang="it-IT" sz="1800" dirty="0">
                <a:solidFill>
                  <a:schemeClr val="tx1">
                    <a:lumMod val="85000"/>
                    <a:lumOff val="15000"/>
                  </a:schemeClr>
                </a:solidFill>
              </a:rPr>
              <a:t>dei ruoli tra oppressore e oppresso</a:t>
            </a:r>
          </a:p>
          <a:p>
            <a:pPr>
              <a:spcBef>
                <a:spcPts val="600"/>
              </a:spcBef>
              <a:buClr>
                <a:srgbClr val="BB1717"/>
              </a:buClr>
            </a:pPr>
            <a:r>
              <a:rPr lang="it-IT" sz="1800" dirty="0">
                <a:solidFill>
                  <a:schemeClr val="tx1">
                    <a:lumMod val="85000"/>
                    <a:lumOff val="15000"/>
                  </a:schemeClr>
                </a:solidFill>
              </a:rPr>
              <a:t>È componente essenziale delle relazioni di potere</a:t>
            </a:r>
          </a:p>
          <a:p>
            <a:pPr>
              <a:spcBef>
                <a:spcPts val="600"/>
              </a:spcBef>
              <a:buClr>
                <a:srgbClr val="BB1717"/>
              </a:buClr>
            </a:pPr>
            <a:r>
              <a:rPr lang="it-IT" sz="1800" dirty="0">
                <a:solidFill>
                  <a:schemeClr val="tx1">
                    <a:lumMod val="85000"/>
                    <a:lumOff val="15000"/>
                  </a:schemeClr>
                </a:solidFill>
              </a:rPr>
              <a:t>Non tende a sostituire il potere ma a contenerlo, in gioco non c’è la rivoluzione ma una possibile riduzione dell’oppressione</a:t>
            </a:r>
          </a:p>
          <a:p>
            <a:pPr marL="0" indent="0">
              <a:spcBef>
                <a:spcPts val="600"/>
              </a:spcBef>
              <a:buClr>
                <a:srgbClr val="BB1717"/>
              </a:buClr>
              <a:buNone/>
            </a:pPr>
            <a:endParaRPr lang="it-IT" sz="1800" dirty="0">
              <a:solidFill>
                <a:schemeClr val="tx1">
                  <a:lumMod val="85000"/>
                  <a:lumOff val="15000"/>
                </a:schemeClr>
              </a:solidFill>
            </a:endParaRPr>
          </a:p>
        </p:txBody>
      </p:sp>
      <p:pic>
        <p:nvPicPr>
          <p:cNvPr id="4" name="Immagine 3">
            <a:extLst>
              <a:ext uri="{FF2B5EF4-FFF2-40B4-BE49-F238E27FC236}">
                <a16:creationId xmlns:a16="http://schemas.microsoft.com/office/drawing/2014/main" id="{0F63E913-E315-6037-A422-992829008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862" y="2228195"/>
            <a:ext cx="5788190" cy="3855025"/>
          </a:xfrm>
          <a:prstGeom prst="rect">
            <a:avLst/>
          </a:prstGeom>
        </p:spPr>
      </p:pic>
    </p:spTree>
    <p:extLst>
      <p:ext uri="{BB962C8B-B14F-4D97-AF65-F5344CB8AC3E}">
        <p14:creationId xmlns:p14="http://schemas.microsoft.com/office/powerpoint/2010/main" val="184837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827889" y="42336"/>
            <a:ext cx="671689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infrapolitica</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1200px-Billie_Holiday_1947_(cropped).jpg"/>
          <p:cNvPicPr>
            <a:picLocks noChangeAspect="1"/>
          </p:cNvPicPr>
          <p:nvPr/>
        </p:nvPicPr>
        <p:blipFill rotWithShape="1">
          <a:blip r:embed="rId5">
            <a:extLst>
              <a:ext uri="{28A0092B-C50C-407E-A947-70E740481C1C}">
                <a14:useLocalDpi xmlns:a14="http://schemas.microsoft.com/office/drawing/2010/main" val="0"/>
              </a:ext>
            </a:extLst>
          </a:blip>
          <a:srcRect t="7407" b="10494"/>
          <a:stretch/>
        </p:blipFill>
        <p:spPr>
          <a:xfrm>
            <a:off x="0" y="0"/>
            <a:ext cx="5771108" cy="6124221"/>
          </a:xfrm>
          <a:prstGeom prst="rect">
            <a:avLst/>
          </a:prstGeom>
        </p:spPr>
      </p:pic>
      <p:sp>
        <p:nvSpPr>
          <p:cNvPr id="4" name="TextBox 3"/>
          <p:cNvSpPr txBox="1"/>
          <p:nvPr/>
        </p:nvSpPr>
        <p:spPr>
          <a:xfrm>
            <a:off x="5856111" y="1495778"/>
            <a:ext cx="5183116" cy="5139870"/>
          </a:xfrm>
          <a:prstGeom prst="rect">
            <a:avLst/>
          </a:prstGeom>
          <a:noFill/>
        </p:spPr>
        <p:txBody>
          <a:bodyPr wrap="square" rtlCol="0">
            <a:spAutoFit/>
          </a:bodyPr>
          <a:lstStyle/>
          <a:p>
            <a:r>
              <a:rPr lang="en-US" sz="2000" b="1" dirty="0"/>
              <a:t>Strange Fruit</a:t>
            </a:r>
            <a:br>
              <a:rPr lang="en-US" sz="2000" b="1" dirty="0"/>
            </a:br>
            <a:endParaRPr lang="en-US" sz="2000" b="1" dirty="0"/>
          </a:p>
          <a:p>
            <a:r>
              <a:rPr lang="en-US" dirty="0"/>
              <a:t>Southern trees bear a strange fruit</a:t>
            </a:r>
            <a:br>
              <a:rPr lang="en-US" dirty="0"/>
            </a:br>
            <a:r>
              <a:rPr lang="en-US" dirty="0"/>
              <a:t>Blood on the leaves and blood at the root</a:t>
            </a:r>
            <a:br>
              <a:rPr lang="en-US" dirty="0"/>
            </a:br>
            <a:r>
              <a:rPr lang="en-US" dirty="0"/>
              <a:t>Black bodies </a:t>
            </a:r>
            <a:r>
              <a:rPr lang="en-US" dirty="0" err="1"/>
              <a:t>swingin</a:t>
            </a:r>
            <a:r>
              <a:rPr lang="en-US" dirty="0"/>
              <a:t>' in the Southern breeze</a:t>
            </a:r>
            <a:br>
              <a:rPr lang="en-US" dirty="0"/>
            </a:br>
            <a:r>
              <a:rPr lang="en-US" dirty="0"/>
              <a:t>Strange fruit </a:t>
            </a:r>
            <a:r>
              <a:rPr lang="en-US" dirty="0" err="1"/>
              <a:t>hangin</a:t>
            </a:r>
            <a:r>
              <a:rPr lang="en-US" dirty="0"/>
              <a:t>' from the poplar trees</a:t>
            </a:r>
          </a:p>
          <a:p>
            <a:r>
              <a:rPr lang="en-US" dirty="0"/>
              <a:t>Pastoral scene of the gallant South</a:t>
            </a:r>
            <a:br>
              <a:rPr lang="en-US" dirty="0"/>
            </a:br>
            <a:r>
              <a:rPr lang="en-US" dirty="0"/>
              <a:t>The </a:t>
            </a:r>
            <a:r>
              <a:rPr lang="en-US" dirty="0" err="1"/>
              <a:t>bulgin</a:t>
            </a:r>
            <a:r>
              <a:rPr lang="en-US" dirty="0"/>
              <a:t>' eyes and the twisted mouth</a:t>
            </a:r>
            <a:br>
              <a:rPr lang="en-US" dirty="0"/>
            </a:br>
            <a:r>
              <a:rPr lang="en-US" dirty="0"/>
              <a:t>Scent of magnolias sweet and fresh</a:t>
            </a:r>
            <a:br>
              <a:rPr lang="en-US" dirty="0"/>
            </a:br>
            <a:r>
              <a:rPr lang="en-US" dirty="0"/>
              <a:t>Then the sudden smell of </a:t>
            </a:r>
            <a:r>
              <a:rPr lang="en-US" dirty="0" err="1"/>
              <a:t>burnin</a:t>
            </a:r>
            <a:r>
              <a:rPr lang="en-US" dirty="0"/>
              <a:t>' flesh</a:t>
            </a:r>
          </a:p>
          <a:p>
            <a:r>
              <a:rPr lang="en-US" dirty="0"/>
              <a:t>Here is a fruit for the crows to pluck</a:t>
            </a:r>
            <a:br>
              <a:rPr lang="en-US" dirty="0"/>
            </a:br>
            <a:r>
              <a:rPr lang="en-US" dirty="0"/>
              <a:t>For the rain to gather</a:t>
            </a:r>
            <a:br>
              <a:rPr lang="en-US" dirty="0"/>
            </a:br>
            <a:r>
              <a:rPr lang="en-US" dirty="0"/>
              <a:t>For the wind to suck</a:t>
            </a:r>
            <a:br>
              <a:rPr lang="en-US" dirty="0"/>
            </a:br>
            <a:r>
              <a:rPr lang="en-US" dirty="0"/>
              <a:t>For the sun to rot</a:t>
            </a:r>
            <a:br>
              <a:rPr lang="en-US" dirty="0"/>
            </a:br>
            <a:r>
              <a:rPr lang="en-US" dirty="0"/>
              <a:t>For the tree to drop</a:t>
            </a:r>
            <a:br>
              <a:rPr lang="en-US" dirty="0"/>
            </a:br>
            <a:r>
              <a:rPr lang="en-US" dirty="0"/>
              <a:t>Here is a strange and bitter crop</a:t>
            </a:r>
          </a:p>
          <a:p>
            <a:r>
              <a:rPr lang="it-IT" dirty="0"/>
              <a:t> </a:t>
            </a:r>
            <a:endParaRPr lang="en-US" dirty="0"/>
          </a:p>
          <a:p>
            <a:endParaRPr lang="en-US" dirty="0"/>
          </a:p>
        </p:txBody>
      </p:sp>
    </p:spTree>
    <p:extLst>
      <p:ext uri="{BB962C8B-B14F-4D97-AF65-F5344CB8AC3E}">
        <p14:creationId xmlns:p14="http://schemas.microsoft.com/office/powerpoint/2010/main" val="357804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4300" y="379134"/>
            <a:ext cx="12192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infrapolitica</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everyday</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James Scott</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90699" y="1958116"/>
            <a:ext cx="9783601" cy="3416320"/>
          </a:xfrm>
          <a:prstGeom prst="rect">
            <a:avLst/>
          </a:prstGeom>
          <a:noFill/>
        </p:spPr>
        <p:txBody>
          <a:bodyPr wrap="square" rtlCol="0">
            <a:spAutoFit/>
          </a:bodyPr>
          <a:lstStyle/>
          <a:p>
            <a:pPr marL="285750" indent="-285750">
              <a:buFont typeface="Arial"/>
              <a:buChar char="•"/>
            </a:pPr>
            <a:r>
              <a:rPr lang="it-IT" sz="2400" dirty="0"/>
              <a:t>Sotto la facciata di complicità e quiescenza delle classi subalterne può svilupparsi una demistificazione dell’ideologia dominante. </a:t>
            </a:r>
          </a:p>
          <a:p>
            <a:pPr marL="285750" indent="-285750">
              <a:buFont typeface="Arial"/>
              <a:buChar char="•"/>
            </a:pPr>
            <a:r>
              <a:rPr lang="it-IT" sz="2400" dirty="0"/>
              <a:t>Sono strategie a basso profilo, mascherate in contesti in cui le resistenze aperte e frontali non sono pensabili a causa del dominio oppressivo. </a:t>
            </a:r>
          </a:p>
          <a:p>
            <a:pPr marL="285750" indent="-285750">
              <a:buFont typeface="Arial"/>
              <a:buChar char="•"/>
            </a:pPr>
            <a:r>
              <a:rPr lang="it-IT" sz="2400" dirty="0"/>
              <a:t>Sono discorsi dissidenti portati avanti attraverso piccole azioni quotidiane che si costruiscono in ciò che Scott definisce “la trascrizione nascosta” opposta alla “trascrizione pubblica” che rappresenta la narrazione ufficiale della classe al potere. </a:t>
            </a:r>
          </a:p>
          <a:p>
            <a:pPr marL="285750" indent="-285750">
              <a:buFont typeface="Arial"/>
              <a:buChar char="•"/>
            </a:pPr>
            <a:r>
              <a:rPr lang="it-IT" sz="2400" dirty="0"/>
              <a:t>Pensieri soffocati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035800" y="1143000"/>
            <a:ext cx="4406900" cy="4478149"/>
          </a:xfrm>
          <a:prstGeom prst="rect">
            <a:avLst/>
          </a:prstGeom>
          <a:noFill/>
        </p:spPr>
        <p:txBody>
          <a:bodyPr wrap="square" rtlCol="0">
            <a:spAutoFit/>
          </a:bodyPr>
          <a:lstStyle/>
          <a:p>
            <a:pPr marL="285750" indent="-285750">
              <a:buFont typeface="Arial"/>
              <a:buChar char="•"/>
            </a:pPr>
            <a:r>
              <a:rPr lang="it-IT" sz="1900" dirty="0"/>
              <a:t>Sebbene apparentemente conformi ai voleri dei proprietari terrieri locali, gli abitanti dei villaggi poveri sceglievano quando e come esprimere il malcontento attraverso un sabotaggio di basso livello, un pettegolezzo privato che potrebbe essere considerato una forma quotidiana di lotta e resistenza di classe.</a:t>
            </a:r>
          </a:p>
          <a:p>
            <a:pPr marL="285750" indent="-285750">
              <a:buFont typeface="Arial"/>
              <a:buChar char="•"/>
            </a:pPr>
            <a:r>
              <a:rPr lang="en-US" sz="1900" dirty="0" err="1"/>
              <a:t>Formulazione</a:t>
            </a:r>
            <a:r>
              <a:rPr lang="en-US" sz="1900" dirty="0"/>
              <a:t> del </a:t>
            </a:r>
            <a:r>
              <a:rPr lang="en-US" sz="1900" dirty="0" err="1"/>
              <a:t>concetto</a:t>
            </a:r>
            <a:r>
              <a:rPr lang="en-US" sz="1900" dirty="0"/>
              <a:t> di "</a:t>
            </a:r>
            <a:r>
              <a:rPr lang="en-US" sz="1900" dirty="0" err="1"/>
              <a:t>trascrizioni</a:t>
            </a:r>
            <a:r>
              <a:rPr lang="en-US" sz="1900" dirty="0"/>
              <a:t> </a:t>
            </a:r>
            <a:r>
              <a:rPr lang="en-US" sz="1900" dirty="0" err="1"/>
              <a:t>nascoste</a:t>
            </a:r>
            <a:r>
              <a:rPr lang="en-US" sz="1900" dirty="0"/>
              <a:t>", le </a:t>
            </a:r>
            <a:r>
              <a:rPr lang="en-US" sz="1900" dirty="0" err="1"/>
              <a:t>critiche</a:t>
            </a:r>
            <a:r>
              <a:rPr lang="en-US" sz="1900" dirty="0"/>
              <a:t>, "</a:t>
            </a:r>
            <a:r>
              <a:rPr lang="en-US" sz="1900" dirty="0" err="1"/>
              <a:t>fuori</a:t>
            </a:r>
            <a:r>
              <a:rPr lang="en-US" sz="1900" dirty="0"/>
              <a:t> scena”, ai </a:t>
            </a:r>
            <a:r>
              <a:rPr lang="en-US" sz="1900" dirty="0" err="1"/>
              <a:t>potenti</a:t>
            </a:r>
            <a:r>
              <a:rPr lang="en-US" sz="1900" dirty="0"/>
              <a:t> </a:t>
            </a:r>
            <a:r>
              <a:rPr lang="en-US" sz="1900" dirty="0" err="1"/>
              <a:t>che</a:t>
            </a:r>
            <a:r>
              <a:rPr lang="en-US" sz="1900" dirty="0"/>
              <a:t> </a:t>
            </a:r>
            <a:r>
              <a:rPr lang="en-US" sz="1900" dirty="0" err="1"/>
              <a:t>mostrano</a:t>
            </a:r>
            <a:r>
              <a:rPr lang="en-US" sz="1900" dirty="0"/>
              <a:t> come </a:t>
            </a:r>
            <a:r>
              <a:rPr lang="en-US" sz="1900" dirty="0" err="1"/>
              <a:t>i</a:t>
            </a:r>
            <a:r>
              <a:rPr lang="en-US" sz="1900" dirty="0"/>
              <a:t> </a:t>
            </a:r>
            <a:r>
              <a:rPr lang="en-US" sz="1900" dirty="0" err="1"/>
              <a:t>gruppi</a:t>
            </a:r>
            <a:r>
              <a:rPr lang="en-US" sz="1900" dirty="0"/>
              <a:t> </a:t>
            </a:r>
            <a:r>
              <a:rPr lang="en-US" sz="1900" dirty="0" err="1"/>
              <a:t>subalterni</a:t>
            </a:r>
            <a:r>
              <a:rPr lang="en-US" sz="1900" dirty="0"/>
              <a:t> non </a:t>
            </a:r>
            <a:r>
              <a:rPr lang="en-US" sz="1900" dirty="0" err="1"/>
              <a:t>sono</a:t>
            </a:r>
            <a:r>
              <a:rPr lang="en-US" sz="1900" dirty="0"/>
              <a:t> </a:t>
            </a:r>
            <a:r>
              <a:rPr lang="en-US" sz="1900" dirty="0" err="1"/>
              <a:t>disorientati</a:t>
            </a:r>
            <a:r>
              <a:rPr lang="en-US" sz="1900" dirty="0"/>
              <a:t> o </a:t>
            </a:r>
            <a:r>
              <a:rPr lang="en-US" sz="1900" dirty="0" err="1"/>
              <a:t>falsamente</a:t>
            </a:r>
            <a:r>
              <a:rPr lang="en-US" sz="1900" dirty="0"/>
              <a:t> </a:t>
            </a:r>
            <a:r>
              <a:rPr lang="en-US" sz="1900" dirty="0" err="1"/>
              <a:t>consapevoli</a:t>
            </a:r>
            <a:r>
              <a:rPr lang="en-US" sz="1900" dirty="0"/>
              <a:t>, come in </a:t>
            </a:r>
            <a:r>
              <a:rPr lang="en-US" sz="1900" dirty="0" err="1"/>
              <a:t>concezioni</a:t>
            </a:r>
            <a:r>
              <a:rPr lang="en-US" sz="1900" dirty="0"/>
              <a:t> </a:t>
            </a:r>
            <a:r>
              <a:rPr lang="en-US" sz="1900" dirty="0" err="1"/>
              <a:t>classiche</a:t>
            </a:r>
            <a:r>
              <a:rPr lang="en-US" sz="1900" dirty="0"/>
              <a:t> </a:t>
            </a:r>
            <a:r>
              <a:rPr lang="en-US" sz="1900" dirty="0" err="1"/>
              <a:t>dell'egemonia</a:t>
            </a:r>
            <a:r>
              <a:rPr lang="en-US" sz="1900" dirty="0"/>
              <a:t>. </a:t>
            </a:r>
            <a:r>
              <a:rPr lang="it-IT" sz="1900" dirty="0"/>
              <a:t>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Picture 9" descr="Weapons_of_the_Wea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1699"/>
            <a:ext cx="3390435" cy="5172075"/>
          </a:xfrm>
          <a:prstGeom prst="rect">
            <a:avLst/>
          </a:prstGeom>
        </p:spPr>
      </p:pic>
      <p:pic>
        <p:nvPicPr>
          <p:cNvPr id="11" name="Picture 10" descr="domination and the art of resistance.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873" y="914665"/>
            <a:ext cx="3330127" cy="5168635"/>
          </a:xfrm>
          <a:prstGeom prst="rect">
            <a:avLst/>
          </a:prstGeom>
        </p:spPr>
      </p:pic>
    </p:spTree>
    <p:extLst>
      <p:ext uri="{BB962C8B-B14F-4D97-AF65-F5344CB8AC3E}">
        <p14:creationId xmlns:p14="http://schemas.microsoft.com/office/powerpoint/2010/main" val="294584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A8336B-7825-0314-AC85-94444F7A5523}"/>
              </a:ext>
            </a:extLst>
          </p:cNvPr>
          <p:cNvSpPr txBox="1"/>
          <p:nvPr/>
        </p:nvSpPr>
        <p:spPr>
          <a:xfrm>
            <a:off x="378179" y="473629"/>
            <a:ext cx="3956756" cy="1569660"/>
          </a:xfrm>
          <a:prstGeom prst="rect">
            <a:avLst/>
          </a:prstGeom>
          <a:noFill/>
        </p:spPr>
        <p:txBody>
          <a:bodyPr wrap="square">
            <a:spAutoFit/>
          </a:bodyPr>
          <a:lstStyle/>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“il quotidiano si inventa attraverso mille forme di bracconaggio”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(de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Certeau</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1980)</a:t>
            </a:r>
          </a:p>
        </p:txBody>
      </p:sp>
      <p:sp>
        <p:nvSpPr>
          <p:cNvPr id="6" name="CasellaDiTesto 5">
            <a:extLst>
              <a:ext uri="{FF2B5EF4-FFF2-40B4-BE49-F238E27FC236}">
                <a16:creationId xmlns:a16="http://schemas.microsoft.com/office/drawing/2014/main" id="{14F377B5-AB3B-3004-BF4A-81FD57985F1D}"/>
              </a:ext>
            </a:extLst>
          </p:cNvPr>
          <p:cNvSpPr txBox="1"/>
          <p:nvPr/>
        </p:nvSpPr>
        <p:spPr>
          <a:xfrm>
            <a:off x="474133" y="2709825"/>
            <a:ext cx="2867378" cy="707886"/>
          </a:xfrm>
          <a:prstGeom prst="rect">
            <a:avLst/>
          </a:prstGeom>
          <a:noFill/>
        </p:spPr>
        <p:txBody>
          <a:bodyPr wrap="square" rtlCol="0">
            <a:spAutoFit/>
          </a:bodyPr>
          <a:lstStyle/>
          <a:p>
            <a:pPr marL="285750" indent="-285750">
              <a:buFont typeface="Arial" panose="020B0604020202020204" pitchFamily="34" charset="0"/>
              <a:buChar char="•"/>
            </a:pPr>
            <a:r>
              <a:rPr lang="it-IT" sz="2000" dirty="0"/>
              <a:t>Strategie</a:t>
            </a:r>
          </a:p>
          <a:p>
            <a:pPr marL="285750" indent="-285750">
              <a:buFont typeface="Arial" panose="020B0604020202020204" pitchFamily="34" charset="0"/>
              <a:buChar char="•"/>
            </a:pPr>
            <a:r>
              <a:rPr lang="it-IT" sz="2000" dirty="0"/>
              <a:t>Tattiche</a:t>
            </a:r>
          </a:p>
        </p:txBody>
      </p:sp>
      <p:pic>
        <p:nvPicPr>
          <p:cNvPr id="8" name="Immagine 7">
            <a:extLst>
              <a:ext uri="{FF2B5EF4-FFF2-40B4-BE49-F238E27FC236}">
                <a16:creationId xmlns:a16="http://schemas.microsoft.com/office/drawing/2014/main" id="{2EF8BA12-6B9B-2250-1AE1-07D806729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93843"/>
            <a:ext cx="7772400" cy="5182612"/>
          </a:xfrm>
          <a:prstGeom prst="rect">
            <a:avLst/>
          </a:prstGeom>
        </p:spPr>
      </p:pic>
    </p:spTree>
    <p:extLst>
      <p:ext uri="{BB962C8B-B14F-4D97-AF65-F5344CB8AC3E}">
        <p14:creationId xmlns:p14="http://schemas.microsoft.com/office/powerpoint/2010/main" val="244719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228023"/>
            <a:ext cx="7965164" cy="1384995"/>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If</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any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today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it</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theoretical</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(Brown 1996)</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546100" y="2057400"/>
            <a:ext cx="6756400" cy="391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en-US" sz="2000" dirty="0" err="1"/>
              <a:t>C’è</a:t>
            </a:r>
            <a:r>
              <a:rPr lang="en-US" sz="2000" dirty="0"/>
              <a:t> </a:t>
            </a:r>
            <a:r>
              <a:rPr lang="en-US" sz="2000" dirty="0" err="1"/>
              <a:t>resistenza</a:t>
            </a:r>
            <a:r>
              <a:rPr lang="en-US" sz="2000" dirty="0"/>
              <a:t> se non </a:t>
            </a:r>
            <a:r>
              <a:rPr lang="en-US" sz="2000" dirty="0" err="1"/>
              <a:t>è</a:t>
            </a:r>
            <a:r>
              <a:rPr lang="en-US" sz="2000" dirty="0"/>
              <a:t> </a:t>
            </a:r>
            <a:r>
              <a:rPr lang="en-US" sz="2000" dirty="0" err="1"/>
              <a:t>riconosciuta</a:t>
            </a:r>
            <a:r>
              <a:rPr lang="en-US" sz="2000" dirty="0"/>
              <a:t> </a:t>
            </a:r>
            <a:r>
              <a:rPr lang="en-US" sz="2000" dirty="0" err="1"/>
              <a:t>dagli</a:t>
            </a:r>
            <a:r>
              <a:rPr lang="en-US" sz="2000" dirty="0"/>
              <a:t> </a:t>
            </a:r>
            <a:r>
              <a:rPr lang="en-US" sz="2000" dirty="0" err="1"/>
              <a:t>stessi</a:t>
            </a:r>
            <a:r>
              <a:rPr lang="en-US" sz="2000" dirty="0"/>
              <a:t> </a:t>
            </a:r>
            <a:r>
              <a:rPr lang="en-US" sz="2000" dirty="0" err="1"/>
              <a:t>attori</a:t>
            </a:r>
            <a:r>
              <a:rPr lang="en-US" sz="2000" dirty="0"/>
              <a:t> </a:t>
            </a:r>
            <a:r>
              <a:rPr lang="en-US" sz="2000" dirty="0" err="1"/>
              <a:t>che</a:t>
            </a:r>
            <a:r>
              <a:rPr lang="en-US" sz="2000" dirty="0"/>
              <a:t> la </a:t>
            </a:r>
            <a:r>
              <a:rPr lang="en-US" sz="2000" dirty="0" err="1"/>
              <a:t>mettono</a:t>
            </a:r>
            <a:r>
              <a:rPr lang="en-US" sz="2000" dirty="0"/>
              <a:t> in </a:t>
            </a:r>
            <a:r>
              <a:rPr lang="en-US" sz="2000" dirty="0" err="1"/>
              <a:t>atto</a:t>
            </a:r>
            <a:r>
              <a:rPr lang="en-US" sz="2000" dirty="0"/>
              <a:t>?</a:t>
            </a:r>
          </a:p>
          <a:p>
            <a:pPr>
              <a:buClr>
                <a:srgbClr val="BB1717"/>
              </a:buClr>
            </a:pPr>
            <a:r>
              <a:rPr lang="en-US" sz="2000" dirty="0" err="1"/>
              <a:t>L’agency</a:t>
            </a:r>
            <a:r>
              <a:rPr lang="en-US" sz="2000" dirty="0"/>
              <a:t> </a:t>
            </a:r>
            <a:r>
              <a:rPr lang="en-US" sz="2000" dirty="0" err="1"/>
              <a:t>è</a:t>
            </a:r>
            <a:r>
              <a:rPr lang="en-US" sz="2000" dirty="0"/>
              <a:t> </a:t>
            </a:r>
            <a:r>
              <a:rPr lang="en-US" sz="2000" dirty="0" err="1"/>
              <a:t>sempre</a:t>
            </a:r>
            <a:r>
              <a:rPr lang="en-US" sz="2000" dirty="0"/>
              <a:t> </a:t>
            </a:r>
            <a:r>
              <a:rPr lang="en-US" sz="2000" dirty="0" err="1"/>
              <a:t>oppositiva</a:t>
            </a:r>
            <a:r>
              <a:rPr lang="en-US" sz="2000" dirty="0"/>
              <a:t> </a:t>
            </a:r>
            <a:r>
              <a:rPr lang="en-US" sz="2000" dirty="0" err="1"/>
              <a:t>all’ordine</a:t>
            </a:r>
            <a:r>
              <a:rPr lang="en-US" sz="2000" dirty="0"/>
              <a:t> </a:t>
            </a:r>
            <a:r>
              <a:rPr lang="en-US" sz="2000" dirty="0" err="1"/>
              <a:t>costituito</a:t>
            </a:r>
            <a:r>
              <a:rPr lang="en-US" sz="2000" dirty="0"/>
              <a:t>, la </a:t>
            </a:r>
            <a:r>
              <a:rPr lang="en-US" sz="2000" dirty="0" err="1"/>
              <a:t>resistenza</a:t>
            </a:r>
            <a:r>
              <a:rPr lang="en-US" sz="2000" dirty="0"/>
              <a:t> </a:t>
            </a:r>
            <a:r>
              <a:rPr lang="en-US" sz="2000" dirty="0" err="1"/>
              <a:t>rischia</a:t>
            </a:r>
            <a:r>
              <a:rPr lang="en-US" sz="2000" dirty="0"/>
              <a:t> di </a:t>
            </a:r>
            <a:r>
              <a:rPr lang="en-US" sz="2000" dirty="0" err="1"/>
              <a:t>riprodurre</a:t>
            </a:r>
            <a:r>
              <a:rPr lang="en-US" sz="2000" dirty="0"/>
              <a:t>/</a:t>
            </a:r>
            <a:r>
              <a:rPr lang="en-US" sz="2000" dirty="0" err="1"/>
              <a:t>rafforzare</a:t>
            </a:r>
            <a:r>
              <a:rPr lang="en-US" sz="2000" dirty="0"/>
              <a:t> </a:t>
            </a:r>
            <a:r>
              <a:rPr lang="en-US" sz="2000" dirty="0" err="1"/>
              <a:t>l’oppressione</a:t>
            </a:r>
            <a:r>
              <a:rPr lang="en-US" sz="2000" dirty="0"/>
              <a:t>?</a:t>
            </a:r>
          </a:p>
          <a:p>
            <a:pPr>
              <a:buClr>
                <a:srgbClr val="BB1717"/>
              </a:buClr>
            </a:pPr>
            <a:r>
              <a:rPr lang="en-US" sz="2000" b="1" dirty="0"/>
              <a:t>Paul Willis </a:t>
            </a:r>
            <a:r>
              <a:rPr lang="en-US" sz="2000" b="1" i="1" dirty="0"/>
              <a:t>Learning to labor. How Working Class Kids Get Working Class Jobs </a:t>
            </a:r>
            <a:r>
              <a:rPr lang="en-US" sz="2000" dirty="0"/>
              <a:t>(1977)</a:t>
            </a:r>
          </a:p>
          <a:p>
            <a:pPr>
              <a:buClr>
                <a:srgbClr val="BB1717"/>
              </a:buClr>
            </a:pPr>
            <a:r>
              <a:rPr lang="en-US" sz="2000" b="1" dirty="0"/>
              <a:t>Abu-</a:t>
            </a:r>
            <a:r>
              <a:rPr lang="en-US" sz="2000" b="1" dirty="0" err="1"/>
              <a:t>Lughod</a:t>
            </a:r>
            <a:r>
              <a:rPr lang="en-US" sz="2000" b="1" dirty="0"/>
              <a:t> </a:t>
            </a:r>
            <a:r>
              <a:rPr lang="en-US" sz="2000" b="1" i="1" dirty="0"/>
              <a:t>The Romance of Resistance </a:t>
            </a:r>
            <a:r>
              <a:rPr lang="en-US" sz="2000" i="1" dirty="0"/>
              <a:t>(</a:t>
            </a:r>
            <a:r>
              <a:rPr lang="en-US" sz="2000" dirty="0"/>
              <a:t>1990)</a:t>
            </a:r>
          </a:p>
          <a:p>
            <a:pPr>
              <a:buClr>
                <a:srgbClr val="BB1717"/>
              </a:buClr>
            </a:pPr>
            <a:endParaRPr lang="en-US" sz="2000" i="1" dirty="0"/>
          </a:p>
          <a:p>
            <a:pPr>
              <a:buClr>
                <a:srgbClr val="BB1717"/>
              </a:buClr>
            </a:pPr>
            <a:endParaRPr lang="en-US" sz="2000" dirty="0"/>
          </a:p>
          <a:p>
            <a:pPr>
              <a:buClr>
                <a:srgbClr val="BB1717"/>
              </a:buClr>
            </a:pPr>
            <a:endParaRPr lang="en-US" sz="2000" dirty="0"/>
          </a:p>
        </p:txBody>
      </p:sp>
      <p:pic>
        <p:nvPicPr>
          <p:cNvPr id="4" name="Picture 3" descr="Learing to labou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01" y="-1015"/>
            <a:ext cx="3911600" cy="6046215"/>
          </a:xfrm>
          <a:prstGeom prst="rect">
            <a:avLst/>
          </a:prstGeom>
        </p:spPr>
      </p:pic>
    </p:spTree>
    <p:extLst>
      <p:ext uri="{BB962C8B-B14F-4D97-AF65-F5344CB8AC3E}">
        <p14:creationId xmlns:p14="http://schemas.microsoft.com/office/powerpoint/2010/main" val="13782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4"/>
            <a:ext cx="4343400" cy="1261884"/>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Queer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
            </a:r>
          </a:p>
          <a:p>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30588" y="1292071"/>
            <a:ext cx="9343176" cy="4427145"/>
          </a:xfrm>
          <a:prstGeom prst="rect">
            <a:avLst/>
          </a:prstGeom>
          <a:noFill/>
        </p:spPr>
        <p:txBody>
          <a:bodyPr wrap="square" rtlCol="0">
            <a:spAutoFit/>
          </a:bodyPr>
          <a:lstStyle/>
          <a:p>
            <a:endParaRPr lang="it-IT" dirty="0"/>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queer.jpeg"/>
          <p:cNvPicPr>
            <a:picLocks noChangeAspect="1"/>
          </p:cNvPicPr>
          <p:nvPr/>
        </p:nvPicPr>
        <p:blipFill rotWithShape="1">
          <a:blip r:embed="rId5">
            <a:extLst>
              <a:ext uri="{28A0092B-C50C-407E-A947-70E740481C1C}">
                <a14:useLocalDpi xmlns:a14="http://schemas.microsoft.com/office/drawing/2010/main" val="0"/>
              </a:ext>
            </a:extLst>
          </a:blip>
          <a:srcRect l="5875" r="5625"/>
          <a:stretch/>
        </p:blipFill>
        <p:spPr>
          <a:xfrm>
            <a:off x="5600700" y="1121475"/>
            <a:ext cx="6591300" cy="4962094"/>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836334"/>
            <a:ext cx="1219200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José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Esteban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Muñoz</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8206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41688" y="1863570"/>
            <a:ext cx="9505612" cy="3785652"/>
          </a:xfrm>
          <a:prstGeom prst="rect">
            <a:avLst/>
          </a:prstGeom>
          <a:noFill/>
        </p:spPr>
        <p:txBody>
          <a:bodyPr wrap="square" rtlCol="0">
            <a:spAutoFit/>
          </a:bodyPr>
          <a:lstStyle/>
          <a:p>
            <a:pPr marL="285750" indent="-285750">
              <a:buFont typeface="Arial"/>
              <a:buChar char="•"/>
            </a:pPr>
            <a:r>
              <a:rPr lang="it-IT" sz="2000" dirty="0"/>
              <a:t>Quali sono le possibilità della politicizzazione della </a:t>
            </a:r>
            <a:r>
              <a:rPr lang="it-IT" sz="2000" i="1" dirty="0" err="1"/>
              <a:t>dis</a:t>
            </a:r>
            <a:r>
              <a:rPr lang="it-IT" sz="2000" dirty="0" err="1"/>
              <a:t>indentificazione</a:t>
            </a:r>
            <a:r>
              <a:rPr lang="it-IT" sz="2000" dirty="0"/>
              <a:t>, l’esperienza del misconoscimento, questo difficile senso di stare sotto un </a:t>
            </a:r>
            <a:r>
              <a:rPr lang="it-IT" sz="2000" i="1" dirty="0"/>
              <a:t>segno </a:t>
            </a:r>
            <a:r>
              <a:rPr lang="it-IT" sz="2000" dirty="0"/>
              <a:t>rispetto al quale ci si riconosce o non ci si riconosce? (Butler)</a:t>
            </a:r>
            <a:endParaRPr lang="it-IT" sz="2000" i="1" dirty="0"/>
          </a:p>
          <a:p>
            <a:pPr marL="285750" indent="-285750">
              <a:buFont typeface="Arial"/>
              <a:buChar char="•"/>
            </a:pPr>
            <a:r>
              <a:rPr lang="it-IT" sz="2000" dirty="0"/>
              <a:t>Rompendo la dicotomia dominazione-opposizione considera piuttosto le posizioni minoritarie e quelle maggioritarie come un continuum sul quale le persone si possono muovere</a:t>
            </a:r>
          </a:p>
          <a:p>
            <a:pPr marL="285750" indent="-285750">
              <a:buFont typeface="Arial"/>
              <a:buChar char="•"/>
            </a:pPr>
            <a:r>
              <a:rPr lang="it-IT" sz="2000" dirty="0"/>
              <a:t>È una strategia di resistenza trasformativa e creativa del sé (Butler) che acquisisce i segni i ruoli, i discorsi dominanti riarticolandoli, ridistribuendoli, risignificandoli producendo qualcosa di nuovo, interrompendo così il messaggio dominante e creando qualcosa di impensabile</a:t>
            </a:r>
          </a:p>
          <a:p>
            <a:pPr marL="285750" indent="-285750">
              <a:buFont typeface="Arial"/>
              <a:buChar char="•"/>
            </a:pPr>
            <a:r>
              <a:rPr lang="it-IT" sz="2000" dirty="0"/>
              <a:t>Si attiva in particolare attraverso la performance.  </a:t>
            </a:r>
          </a:p>
          <a:p>
            <a:endParaRPr lang="it-IT" sz="2000" dirty="0"/>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TextBox 1"/>
          <p:cNvSpPr txBox="1"/>
          <p:nvPr/>
        </p:nvSpPr>
        <p:spPr>
          <a:xfrm>
            <a:off x="584200" y="1714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0170658"/>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17614</TotalTime>
  <Words>1503</Words>
  <Application>Microsoft Macintosh PowerPoint</Application>
  <PresentationFormat>Widescreen</PresentationFormat>
  <Paragraphs>97</Paragraphs>
  <Slides>12</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Roboto</vt:lpstr>
      <vt:lpstr>Tahoma</vt:lpstr>
      <vt:lpstr>Template LA</vt:lpstr>
      <vt:lpstr>Resistenze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186</cp:revision>
  <cp:lastPrinted>2022-02-21T16:09:56Z</cp:lastPrinted>
  <dcterms:created xsi:type="dcterms:W3CDTF">2019-05-28T15:53:33Z</dcterms:created>
  <dcterms:modified xsi:type="dcterms:W3CDTF">2024-03-12T12:25:20Z</dcterms:modified>
</cp:coreProperties>
</file>