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9" r:id="rId3"/>
    <p:sldId id="291" r:id="rId4"/>
    <p:sldId id="292" r:id="rId5"/>
    <p:sldId id="290" r:id="rId6"/>
    <p:sldId id="294" r:id="rId7"/>
    <p:sldId id="293" r:id="rId8"/>
    <p:sldId id="266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6" autoAdjust="0"/>
    <p:restoredTop sz="95547" autoAdjust="0"/>
  </p:normalViewPr>
  <p:slideViewPr>
    <p:cSldViewPr snapToGrid="0">
      <p:cViewPr varScale="1">
        <p:scale>
          <a:sx n="112" d="100"/>
          <a:sy n="112" d="100"/>
        </p:scale>
        <p:origin x="232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02/11/23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02/11/23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02/11/23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02/11/23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newpolis.com/2021/05/03/what-do-we-mean-by-decoloniality-a-conversation/" TargetMode="Externa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/>
          </a:bodyPr>
          <a:lstStyle/>
          <a:p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Idea of Latin America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40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A.A. 2023/24</a:t>
            </a:r>
          </a:p>
          <a:p>
            <a:r>
              <a:rPr lang="it-IT" sz="20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20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20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CC-BY-SA_icon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0319" y="2578632"/>
            <a:ext cx="6117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Latin America?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2" name="Picture 1" descr="cartamutaAmerich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020" y="-6720"/>
            <a:ext cx="6061979" cy="608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3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2329" y="349431"/>
            <a:ext cx="4673999" cy="131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ethinc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groups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Studies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233570" y="1996050"/>
            <a:ext cx="7592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populations</a:t>
            </a:r>
            <a:r>
              <a:rPr lang="it-IT" sz="2800" dirty="0"/>
              <a:t> in Latin America </a:t>
            </a:r>
            <a:r>
              <a:rPr lang="it-IT" sz="2800" dirty="0" err="1"/>
              <a:t>exceed</a:t>
            </a:r>
            <a:r>
              <a:rPr lang="it-IT" sz="2800" dirty="0"/>
              <a:t> 45 </a:t>
            </a:r>
            <a:r>
              <a:rPr lang="it-IT" sz="2800" dirty="0" err="1"/>
              <a:t>million</a:t>
            </a:r>
            <a:r>
              <a:rPr lang="it-IT" sz="2800" dirty="0"/>
              <a:t> </a:t>
            </a:r>
            <a:r>
              <a:rPr lang="it-IT" sz="2800" dirty="0" err="1"/>
              <a:t>people</a:t>
            </a:r>
            <a:r>
              <a:rPr lang="it-IT" sz="2800" dirty="0"/>
              <a:t> (IWGIA 2017), </a:t>
            </a:r>
            <a:r>
              <a:rPr lang="it-IT" sz="2800" dirty="0" err="1"/>
              <a:t>is</a:t>
            </a:r>
            <a:r>
              <a:rPr lang="it-IT" sz="2800" dirty="0"/>
              <a:t> the area with the </a:t>
            </a:r>
            <a:r>
              <a:rPr lang="it-IT" sz="2800" dirty="0" err="1"/>
              <a:t>highest</a:t>
            </a:r>
            <a:r>
              <a:rPr lang="it-IT" sz="2800" dirty="0"/>
              <a:t> </a:t>
            </a: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density</a:t>
            </a:r>
            <a:r>
              <a:rPr lang="it-IT" sz="2800" dirty="0"/>
              <a:t> on the </a:t>
            </a:r>
            <a:r>
              <a:rPr lang="it-IT" sz="2800" dirty="0" err="1"/>
              <a:t>planet</a:t>
            </a:r>
            <a:r>
              <a:rPr lang="it-IT" sz="2800" dirty="0"/>
              <a:t>, 8.3% of the </a:t>
            </a:r>
            <a:r>
              <a:rPr lang="it-IT" sz="2800" dirty="0" err="1"/>
              <a:t>region's</a:t>
            </a:r>
            <a:r>
              <a:rPr lang="it-IT" sz="2800" dirty="0"/>
              <a:t> </a:t>
            </a:r>
            <a:r>
              <a:rPr lang="it-IT" sz="2800" dirty="0" err="1"/>
              <a:t>population</a:t>
            </a:r>
            <a:r>
              <a:rPr lang="it-IT" sz="2800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it-IT" sz="2800" dirty="0"/>
              <a:t>826 </a:t>
            </a: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peoples</a:t>
            </a:r>
            <a:r>
              <a:rPr lang="it-IT" sz="2800" dirty="0"/>
              <a:t>, of </a:t>
            </a:r>
            <a:r>
              <a:rPr lang="it-IT" sz="2800" dirty="0" err="1"/>
              <a:t>whom</a:t>
            </a:r>
            <a:r>
              <a:rPr lang="it-IT" sz="2800" dirty="0"/>
              <a:t> 100 are cross-</a:t>
            </a:r>
            <a:r>
              <a:rPr lang="it-IT" sz="2800" dirty="0" err="1"/>
              <a:t>border</a:t>
            </a:r>
            <a:r>
              <a:rPr lang="it-IT" sz="2800" dirty="0"/>
              <a:t> </a:t>
            </a:r>
            <a:r>
              <a:rPr lang="it-IT" sz="2800" dirty="0" err="1"/>
              <a:t>populations</a:t>
            </a:r>
            <a:endParaRPr lang="it-IT" sz="2800" dirty="0"/>
          </a:p>
          <a:p>
            <a:pPr marL="285750" indent="-285750">
              <a:buFont typeface="Arial"/>
              <a:buChar char="•"/>
            </a:pPr>
            <a:r>
              <a:rPr lang="it-IT" sz="2800" dirty="0"/>
              <a:t>more </a:t>
            </a:r>
            <a:r>
              <a:rPr lang="it-IT" sz="2800" dirty="0" err="1"/>
              <a:t>than</a:t>
            </a:r>
            <a:r>
              <a:rPr lang="it-IT" sz="2800" dirty="0"/>
              <a:t> 400 </a:t>
            </a:r>
            <a:r>
              <a:rPr lang="it-IT" sz="2800" dirty="0" err="1"/>
              <a:t>groups</a:t>
            </a:r>
            <a:r>
              <a:rPr lang="it-IT" sz="2800" dirty="0"/>
              <a:t> </a:t>
            </a:r>
            <a:r>
              <a:rPr lang="it-IT" sz="2800" dirty="0" err="1"/>
              <a:t>have</a:t>
            </a:r>
            <a:r>
              <a:rPr lang="it-IT" sz="2800" dirty="0"/>
              <a:t> </a:t>
            </a:r>
            <a:r>
              <a:rPr lang="it-IT" sz="2800" dirty="0" err="1"/>
              <a:t>less</a:t>
            </a:r>
            <a:r>
              <a:rPr lang="it-IT" sz="2800" dirty="0"/>
              <a:t> </a:t>
            </a:r>
            <a:r>
              <a:rPr lang="it-IT" sz="2800" dirty="0" err="1"/>
              <a:t>than</a:t>
            </a:r>
            <a:r>
              <a:rPr lang="it-IT" sz="2800" dirty="0"/>
              <a:t> 3000 </a:t>
            </a:r>
            <a:r>
              <a:rPr lang="it-IT" sz="2800" dirty="0" err="1"/>
              <a:t>components</a:t>
            </a:r>
            <a:endParaRPr lang="it-IT" sz="2800" dirty="0"/>
          </a:p>
          <a:p>
            <a:pPr marL="285750" indent="-285750">
              <a:buFont typeface="Arial"/>
              <a:buChar char="•"/>
            </a:pPr>
            <a:r>
              <a:rPr lang="it-IT" sz="2800" dirty="0" err="1"/>
              <a:t>about</a:t>
            </a:r>
            <a:r>
              <a:rPr lang="it-IT" sz="2800" dirty="0"/>
              <a:t> 200 </a:t>
            </a:r>
            <a:r>
              <a:rPr lang="it-IT" sz="2800" dirty="0" err="1"/>
              <a:t>groups</a:t>
            </a:r>
            <a:r>
              <a:rPr lang="it-IT" sz="2800" dirty="0"/>
              <a:t> are in </a:t>
            </a:r>
            <a:r>
              <a:rPr lang="it-IT" sz="2800" dirty="0" err="1"/>
              <a:t>voluntary</a:t>
            </a:r>
            <a:r>
              <a:rPr lang="it-IT" sz="2800" dirty="0"/>
              <a:t> </a:t>
            </a:r>
            <a:r>
              <a:rPr lang="it-IT" sz="2800" dirty="0" err="1"/>
              <a:t>isolation</a:t>
            </a:r>
            <a:endParaRPr lang="it-IT" sz="2800" dirty="0"/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Schermata 2020-05-18 alle 18.37.07.png" descr="Schermata 2020-05-18 alle 18.37.07.png"/>
          <p:cNvPicPr>
            <a:picLocks noChangeAspect="1"/>
          </p:cNvPicPr>
          <p:nvPr/>
        </p:nvPicPr>
        <p:blipFill>
          <a:blip r:embed="rId4"/>
          <a:srcRect l="15494" r="15494"/>
          <a:stretch>
            <a:fillRect/>
          </a:stretch>
        </p:blipFill>
        <p:spPr>
          <a:xfrm>
            <a:off x="0" y="-1"/>
            <a:ext cx="4056034" cy="60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14682" y="2580710"/>
            <a:ext cx="5121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ethno-linguistic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diversity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Studies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Schermata 2020-05-18 alle 18.28.57.png" descr="Schermata 2020-05-18 alle 18.28.5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145505" cy="60785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810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00442" y="-32844"/>
            <a:ext cx="4253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Abya</a:t>
            </a:r>
            <a:r>
              <a:rPr lang="it-IT" sz="44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4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Yala</a:t>
            </a:r>
            <a:endParaRPr lang="it-IT" sz="44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100" dirty="0"/>
              <a:t>For </a:t>
            </a:r>
            <a:r>
              <a:rPr lang="it-IT" sz="1100" dirty="0" err="1"/>
              <a:t>Abiayala</a:t>
            </a:r>
            <a:r>
              <a:rPr lang="it-IT" sz="1100" dirty="0"/>
              <a:t> to Live, the Americas Must Die: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2" name="Picture 1" descr="Abya Yal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" y="-88218"/>
            <a:ext cx="5106192" cy="61525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04774" y="175232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Renaming the continent is the first step towards epistemic decolonization and the establishment of our sovereignties or indigenous autonomies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0000"/>
                </a:solidFill>
                <a:latin typeface="Fairplex Wide OT Med"/>
              </a:rPr>
              <a:t>Declaración</a:t>
            </a:r>
            <a:r>
              <a:rPr lang="en-US" b="1" dirty="0">
                <a:solidFill>
                  <a:srgbClr val="000000"/>
                </a:solidFill>
                <a:latin typeface="Fairplex Wide OT Med"/>
              </a:rPr>
              <a:t> de Quito de 1990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: the first official indigenous document that uses the term </a:t>
            </a:r>
            <a:r>
              <a:rPr lang="en-US" dirty="0" err="1">
                <a:solidFill>
                  <a:srgbClr val="000000"/>
                </a:solidFill>
                <a:latin typeface="Fairplex Wide OT Med"/>
              </a:rPr>
              <a:t>Abya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airplex Wide OT Med"/>
              </a:rPr>
              <a:t>Yala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 in a political and collective way</a:t>
            </a:r>
          </a:p>
          <a:p>
            <a:r>
              <a:rPr lang="en-US" dirty="0"/>
              <a:t>The meeting “500 years of Indian resistance” took place in Quito, Ecuador, between July 17-21, 1990. It was attended by representatives of 120 indigenous nations of the hemisphere, International Organizations and non-indigenous solidarity organizations.</a:t>
            </a:r>
          </a:p>
          <a:p>
            <a:r>
              <a:rPr lang="en-US" dirty="0" err="1"/>
              <a:t>Abya</a:t>
            </a:r>
            <a:r>
              <a:rPr lang="en-US" dirty="0"/>
              <a:t> </a:t>
            </a:r>
            <a:r>
              <a:rPr lang="en-US" dirty="0" err="1"/>
              <a:t>Yala</a:t>
            </a:r>
            <a:r>
              <a:rPr lang="en-US" dirty="0"/>
              <a:t> has become not only the name to refer to the continent, but also a place of differentiated indigenous cultural and political enunciation.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27486E0-F9DF-5B3F-8955-A512B61DB422}"/>
              </a:ext>
            </a:extLst>
          </p:cNvPr>
          <p:cNvSpPr txBox="1"/>
          <p:nvPr/>
        </p:nvSpPr>
        <p:spPr>
          <a:xfrm>
            <a:off x="5132109" y="1055254"/>
            <a:ext cx="6223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i="1" dirty="0"/>
              <a:t>For </a:t>
            </a:r>
            <a:r>
              <a:rPr lang="it-IT" i="1" dirty="0" err="1"/>
              <a:t>Abiayala</a:t>
            </a:r>
            <a:r>
              <a:rPr lang="it-IT" i="1" dirty="0"/>
              <a:t> to Live, the Americas Must Die (Emil </a:t>
            </a:r>
            <a:r>
              <a:rPr lang="it-IT" i="1" dirty="0" err="1"/>
              <a:t>Keme</a:t>
            </a:r>
            <a:r>
              <a:rPr lang="it-IT" i="1" dirty="0"/>
              <a:t> 2018) </a:t>
            </a:r>
          </a:p>
        </p:txBody>
      </p:sp>
    </p:spTree>
    <p:extLst>
      <p:ext uri="{BB962C8B-B14F-4D97-AF65-F5344CB8AC3E}">
        <p14:creationId xmlns:p14="http://schemas.microsoft.com/office/powerpoint/2010/main" val="101689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118100" y="1"/>
            <a:ext cx="491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Locus of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enunciation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34874" y="1240513"/>
            <a:ext cx="6842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does it mean to speak from the</a:t>
            </a:r>
          </a:p>
          <a:p>
            <a:r>
              <a:rPr lang="en-US" dirty="0"/>
              <a:t>North? Or, from the South? From the</a:t>
            </a:r>
          </a:p>
          <a:p>
            <a:r>
              <a:rPr lang="en-US" dirty="0"/>
              <a:t>Center or from the Peripheries?</a:t>
            </a:r>
          </a:p>
          <a:p>
            <a:r>
              <a:rPr lang="en-US" dirty="0"/>
              <a:t>De-construction of the traditional</a:t>
            </a:r>
          </a:p>
          <a:p>
            <a:r>
              <a:rPr lang="en-US" dirty="0"/>
              <a:t>Perspectives</a:t>
            </a:r>
          </a:p>
          <a:p>
            <a:r>
              <a:rPr lang="en-US" dirty="0"/>
              <a:t>Theoretical Perspective from the </a:t>
            </a:r>
            <a:r>
              <a:rPr lang="en-US" i="1" dirty="0"/>
              <a:t>Global</a:t>
            </a:r>
            <a:r>
              <a:rPr lang="en-US" dirty="0"/>
              <a:t> </a:t>
            </a:r>
            <a:r>
              <a:rPr lang="en-US" i="1" dirty="0"/>
              <a:t>South:</a:t>
            </a:r>
          </a:p>
          <a:p>
            <a:r>
              <a:rPr lang="en-US" dirty="0"/>
              <a:t>Subaltern Studies</a:t>
            </a:r>
          </a:p>
          <a:p>
            <a:r>
              <a:rPr lang="en-US" dirty="0"/>
              <a:t>• </a:t>
            </a:r>
            <a:r>
              <a:rPr lang="en-US" sz="1600" dirty="0"/>
              <a:t>Liberation &amp; (De)Colonialism (</a:t>
            </a:r>
            <a:r>
              <a:rPr lang="en-US" sz="1600" dirty="0" err="1"/>
              <a:t>Freire</a:t>
            </a:r>
            <a:r>
              <a:rPr lang="en-US" sz="1600" dirty="0"/>
              <a:t>, </a:t>
            </a:r>
            <a:r>
              <a:rPr lang="en-US" sz="1600" dirty="0" err="1"/>
              <a:t>Dussel</a:t>
            </a:r>
            <a:r>
              <a:rPr lang="en-US" sz="1600" dirty="0"/>
              <a:t>, </a:t>
            </a:r>
            <a:r>
              <a:rPr lang="en-US" sz="1600" dirty="0" err="1"/>
              <a:t>Quijano</a:t>
            </a:r>
            <a:r>
              <a:rPr lang="en-US" sz="1600" dirty="0"/>
              <a:t>, </a:t>
            </a:r>
            <a:r>
              <a:rPr lang="en-US" sz="1600" dirty="0" err="1"/>
              <a:t>Mignolo</a:t>
            </a:r>
            <a:r>
              <a:rPr lang="en-US" sz="1600" dirty="0"/>
              <a:t>)</a:t>
            </a:r>
          </a:p>
          <a:p>
            <a:r>
              <a:rPr lang="en-US" sz="1600" dirty="0"/>
              <a:t>• South Epistemologies (</a:t>
            </a:r>
            <a:r>
              <a:rPr lang="en-US" sz="1600" dirty="0" err="1"/>
              <a:t>Boaventura</a:t>
            </a:r>
            <a:r>
              <a:rPr lang="en-US" sz="1600" dirty="0"/>
              <a:t> de Souza Santos)</a:t>
            </a:r>
          </a:p>
          <a:p>
            <a:r>
              <a:rPr lang="en-US" sz="1600" dirty="0"/>
              <a:t>• Anthropologies in Latin America (Activism and Participatory-Research-</a:t>
            </a:r>
          </a:p>
          <a:p>
            <a:r>
              <a:rPr lang="en-US" sz="1600" dirty="0"/>
              <a:t>Action)</a:t>
            </a:r>
            <a:endParaRPr lang="en-US" sz="1600" i="1" dirty="0"/>
          </a:p>
        </p:txBody>
      </p:sp>
      <p:pic>
        <p:nvPicPr>
          <p:cNvPr id="7" name="Picture 6" descr="torres-garcia-america-invertida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89710" cy="5969000"/>
          </a:xfrm>
          <a:prstGeom prst="rect">
            <a:avLst/>
          </a:prstGeom>
        </p:spPr>
      </p:pic>
      <p:pic>
        <p:nvPicPr>
          <p:cNvPr id="11" name="Picture 10" descr="640px-Global_North_and_Global_South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978" y="4064000"/>
            <a:ext cx="5477022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609052" y="632338"/>
            <a:ext cx="4253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coloniality</a:t>
            </a:r>
            <a:endParaRPr lang="it-IT" sz="44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48349" y="1558012"/>
            <a:ext cx="67524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Quijano</a:t>
            </a:r>
            <a:r>
              <a:rPr lang="en-US" sz="2400" dirty="0"/>
              <a:t> claims that the idea of </a:t>
            </a:r>
            <a:r>
              <a:rPr lang="en-US" sz="2400" b="1" dirty="0" err="1"/>
              <a:t>coloniality</a:t>
            </a:r>
            <a:r>
              <a:rPr lang="en-US" sz="2400" dirty="0"/>
              <a:t> raises together with the arrival of the Europeans in the Americas and the institution of a new relation of political dominance that, opposing Europeans and non-Europeans, originated the category of </a:t>
            </a:r>
            <a:r>
              <a:rPr lang="en-US" sz="2400" b="1" dirty="0"/>
              <a:t>modernity: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naturalization of a universalizing model of </a:t>
            </a:r>
            <a:r>
              <a:rPr lang="en-US" sz="2400" b="1" dirty="0"/>
              <a:t>knowledge production</a:t>
            </a:r>
            <a:r>
              <a:rPr lang="en-US" sz="2400" dirty="0"/>
              <a:t> that considers Europeans superior to any other group: “</a:t>
            </a:r>
            <a:r>
              <a:rPr lang="en-US" sz="2400" b="1" dirty="0"/>
              <a:t>colonial matrix of power</a:t>
            </a:r>
            <a:r>
              <a:rPr lang="en-US" sz="2400" dirty="0"/>
              <a:t>” (</a:t>
            </a:r>
            <a:r>
              <a:rPr lang="en-US" sz="2400" dirty="0" err="1"/>
              <a:t>Quijano</a:t>
            </a:r>
            <a:r>
              <a:rPr lang="en-US" sz="2400" dirty="0"/>
              <a:t> 1994) 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Race</a:t>
            </a:r>
            <a:r>
              <a:rPr lang="en-US" sz="2400" dirty="0"/>
              <a:t> and </a:t>
            </a:r>
            <a:r>
              <a:rPr lang="en-US" sz="2400" b="1" dirty="0"/>
              <a:t>slavery</a:t>
            </a:r>
          </a:p>
        </p:txBody>
      </p:sp>
      <p:pic>
        <p:nvPicPr>
          <p:cNvPr id="11" name="Picture 10" descr="Quijano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6" t="13772" r="17391" b="7474"/>
          <a:stretch/>
        </p:blipFill>
        <p:spPr>
          <a:xfrm>
            <a:off x="0" y="2352705"/>
            <a:ext cx="4326370" cy="3698277"/>
          </a:xfrm>
          <a:prstGeom prst="rect">
            <a:avLst/>
          </a:prstGeom>
        </p:spPr>
      </p:pic>
      <p:sp>
        <p:nvSpPr>
          <p:cNvPr id="12" name="CasellaDiTesto 2"/>
          <p:cNvSpPr txBox="1"/>
          <p:nvPr/>
        </p:nvSpPr>
        <p:spPr>
          <a:xfrm>
            <a:off x="311250" y="224136"/>
            <a:ext cx="44258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Anibal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Quijano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it-IT" sz="36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8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780934" y="174329"/>
            <a:ext cx="5191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decoloniality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424"/>
            <a:ext cx="4581727" cy="610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02200" y="1714838"/>
            <a:ext cx="6819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GB" dirty="0"/>
              <a:t>I use a lot the questions of the “how” because I think the point is to not just what is </a:t>
            </a:r>
            <a:r>
              <a:rPr lang="en-GB" dirty="0" err="1"/>
              <a:t>decoloniality</a:t>
            </a:r>
            <a:r>
              <a:rPr lang="en-GB" dirty="0"/>
              <a:t> but how to practice, how to put into praxis a </a:t>
            </a:r>
            <a:r>
              <a:rPr lang="en-GB" dirty="0" err="1"/>
              <a:t>decolonial</a:t>
            </a:r>
            <a:r>
              <a:rPr lang="en-GB" dirty="0"/>
              <a:t> posture, attitude, action, how name, how to </a:t>
            </a:r>
            <a:r>
              <a:rPr lang="en-GB" dirty="0" err="1"/>
              <a:t>analyze</a:t>
            </a:r>
            <a:r>
              <a:rPr lang="en-GB" dirty="0"/>
              <a:t> the matrix of power present taking form today, and how to resist, how to refuse, how to </a:t>
            </a:r>
            <a:r>
              <a:rPr lang="en-GB" dirty="0" err="1"/>
              <a:t>insurge</a:t>
            </a:r>
            <a:r>
              <a:rPr lang="en-GB" dirty="0"/>
              <a:t> and resurge, and how to re-exist in these present times. How, as many peoples here in </a:t>
            </a:r>
            <a:r>
              <a:rPr lang="en-GB" dirty="0" err="1"/>
              <a:t>Abya</a:t>
            </a:r>
            <a:r>
              <a:rPr lang="en-GB" dirty="0"/>
              <a:t> </a:t>
            </a:r>
            <a:r>
              <a:rPr lang="en-GB" dirty="0" err="1"/>
              <a:t>Yala</a:t>
            </a:r>
            <a:r>
              <a:rPr lang="en-GB" dirty="0"/>
              <a:t> argue, how to sew and cultivate life where there’s death. These, I think, are only some of the crucial </a:t>
            </a:r>
            <a:r>
              <a:rPr lang="en-GB" dirty="0" err="1"/>
              <a:t>decolonial</a:t>
            </a:r>
            <a:r>
              <a:rPr lang="en-GB" dirty="0"/>
              <a:t> questions of these times that help us see that </a:t>
            </a:r>
            <a:r>
              <a:rPr lang="en-GB" dirty="0" err="1"/>
              <a:t>decoloniality</a:t>
            </a:r>
            <a:r>
              <a:rPr lang="en-GB" dirty="0"/>
              <a:t> is not a condition or a presence of the past, but it’s this continuing struggle today that begins to bring us together in some ways, to </a:t>
            </a:r>
            <a:r>
              <a:rPr lang="en-GB" dirty="0" err="1"/>
              <a:t>analyze</a:t>
            </a:r>
            <a:r>
              <a:rPr lang="en-GB" dirty="0"/>
              <a:t> the realities that we’re living in, but most of all to assume a praxis not just against this </a:t>
            </a:r>
            <a:r>
              <a:rPr lang="en-GB" dirty="0" err="1"/>
              <a:t>coloniality</a:t>
            </a:r>
            <a:r>
              <a:rPr lang="en-GB" dirty="0"/>
              <a:t> or colonial matrix of power, but for the possibilities of living, of thinking, of being, of sensing otherwise.</a:t>
            </a:r>
            <a:r>
              <a:rPr lang="en-US" dirty="0"/>
              <a:t>” </a:t>
            </a:r>
            <a:r>
              <a:rPr lang="en-US" dirty="0">
                <a:hlinkClick r:id="rId5"/>
              </a:rPr>
              <a:t>Catherine Walsh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4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44876" y="347977"/>
            <a:ext cx="10034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idea of Latin America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920151" y="1257636"/>
            <a:ext cx="9631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The idea of Latin America itself is inseparable from the idea of coloniality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America as a European construction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Ideological construction of racism as a fundamental new categorization of humanity to build the basis of the new hierarchical order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geopolitical monopoly </a:t>
            </a:r>
            <a:r>
              <a:rPr lang="en-US" sz="2800"/>
              <a:t>of knowledge: </a:t>
            </a:r>
            <a:r>
              <a:rPr lang="en-US" sz="2800" dirty="0"/>
              <a:t>history, space</a:t>
            </a:r>
            <a:endParaRPr lang="it-IT" sz="2800" dirty="0"/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0151" y="4935628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/>
              <a:t>The Conquest of the America as a necessary condition for the European and western imperial expansion at epistemological level</a:t>
            </a:r>
            <a:r>
              <a:rPr lang="en-GB" sz="2000" dirty="0"/>
              <a:t> as a model of imposition of values based on the logic of </a:t>
            </a:r>
            <a:r>
              <a:rPr lang="en-GB" sz="2000" b="1" dirty="0" err="1"/>
              <a:t>coloniality</a:t>
            </a:r>
            <a:r>
              <a:rPr lang="en-GB" sz="2000" dirty="0"/>
              <a:t> but also economic (</a:t>
            </a:r>
            <a:r>
              <a:rPr lang="en-GB" sz="2000" b="1" dirty="0" err="1"/>
              <a:t>Mignolo</a:t>
            </a:r>
            <a:r>
              <a:rPr lang="en-GB" sz="2000" dirty="0"/>
              <a:t>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844709"/>
      </p:ext>
    </p:extLst>
  </p:cSld>
  <p:clrMapOvr>
    <a:masterClrMapping/>
  </p:clrMapOvr>
</p:sld>
</file>

<file path=ppt/theme/theme1.xml><?xml version="1.0" encoding="utf-8"?>
<a:theme xmlns:a="http://schemas.openxmlformats.org/drawingml/2006/main" name="LatinAmericanAnthropology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LatinAmericanAnthropology_1.potx</Template>
  <TotalTime>7113</TotalTime>
  <Words>730</Words>
  <Application>Microsoft Macintosh PowerPoint</Application>
  <PresentationFormat>Widescreen</PresentationFormat>
  <Paragraphs>73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Fairplex Wide OT Med</vt:lpstr>
      <vt:lpstr>Roboto</vt:lpstr>
      <vt:lpstr>Tahoma</vt:lpstr>
      <vt:lpstr>LatinAmericanAnthropology_1</vt:lpstr>
      <vt:lpstr>The Idea of Latin America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Microsoft Office User</cp:lastModifiedBy>
  <cp:revision>131</cp:revision>
  <dcterms:created xsi:type="dcterms:W3CDTF">2019-05-28T15:53:33Z</dcterms:created>
  <dcterms:modified xsi:type="dcterms:W3CDTF">2023-11-02T12:09:44Z</dcterms:modified>
</cp:coreProperties>
</file>