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2" r:id="rId4"/>
    <p:sldId id="259" r:id="rId5"/>
    <p:sldId id="261" r:id="rId6"/>
    <p:sldId id="264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717"/>
    <a:srgbClr val="5B5A5A"/>
    <a:srgbClr val="80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>
      <p:cViewPr varScale="1">
        <p:scale>
          <a:sx n="95" d="100"/>
          <a:sy n="95" d="100"/>
        </p:scale>
        <p:origin x="-792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9B571-0991-47CD-9CEC-263A43A2AC77}" type="datetimeFigureOut">
              <a:rPr lang="it-IT" smtClean="0"/>
              <a:t>12/1/20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22B9D-8694-47D1-9903-65D9FED594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07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22B9D-8694-47D1-9903-65D9FED594F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12/1/20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‹#›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515" y="297600"/>
            <a:ext cx="2896854" cy="13764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B4038F10-00FD-4FF9-B913-718227FB2649}"/>
              </a:ext>
            </a:extLst>
          </p:cNvPr>
          <p:cNvSpPr/>
          <p:nvPr userDrawn="1"/>
        </p:nvSpPr>
        <p:spPr>
          <a:xfrm>
            <a:off x="-9182" y="5735637"/>
            <a:ext cx="12192001" cy="1122363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651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C6C1-9A1F-4CAB-BDE0-CEA4BBAD521B}" type="datetimeFigureOut">
              <a:rPr lang="it-IT" smtClean="0"/>
              <a:t>12/1/20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0DC9-7625-4210-859B-42F81EE27038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403" y="136525"/>
            <a:ext cx="2182695" cy="10371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4AFB21E0-114C-47A2-B9FE-380E293E4735}"/>
              </a:ext>
            </a:extLst>
          </p:cNvPr>
          <p:cNvSpPr/>
          <p:nvPr userDrawn="1"/>
        </p:nvSpPr>
        <p:spPr>
          <a:xfrm>
            <a:off x="-9182" y="6084606"/>
            <a:ext cx="12192001" cy="773394"/>
          </a:xfrm>
          <a:prstGeom prst="rect">
            <a:avLst/>
          </a:prstGeom>
          <a:solidFill>
            <a:srgbClr val="BB1717"/>
          </a:solidFill>
          <a:ln>
            <a:solidFill>
              <a:srgbClr val="BB1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58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C6C1-9A1F-4CAB-BDE0-CEA4BBAD521B}" type="datetimeFigureOut">
              <a:rPr lang="it-IT" smtClean="0"/>
              <a:t>12/1/20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DC9-7625-4210-859B-42F81EE2703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95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versobooks.com/blogs/4603-capitalism-has-its-limi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63779"/>
            <a:ext cx="12192000" cy="1389506"/>
          </a:xfrm>
        </p:spPr>
        <p:txBody>
          <a:bodyPr>
            <a:normAutofit fontScale="90000"/>
          </a:bodyPr>
          <a:lstStyle/>
          <a:p>
            <a:r>
              <a:rPr lang="en-GB" b="1" i="1" u="sng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Indigenous people </a:t>
            </a:r>
            <a:br>
              <a:rPr lang="en-GB" b="1" i="1" u="sng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b="1" i="1" u="sng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Covid-19</a:t>
            </a:r>
            <a:endParaRPr lang="en-GB" b="1" i="1" u="sng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9182" y="3752127"/>
            <a:ext cx="12182818" cy="1655762"/>
          </a:xfrm>
        </p:spPr>
        <p:txBody>
          <a:bodyPr/>
          <a:lstStyle/>
          <a:p>
            <a:r>
              <a:rPr lang="it-IT" sz="4000" b="1" dirty="0" smtClean="0">
                <a:solidFill>
                  <a:srgbClr val="5B5A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2800" dirty="0">
              <a:solidFill>
                <a:srgbClr val="5B5A5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xmlns="" id="{B4C35D45-9251-4921-B7D8-DD171060F540}"/>
              </a:ext>
            </a:extLst>
          </p:cNvPr>
          <p:cNvSpPr txBox="1">
            <a:spLocks/>
          </p:cNvSpPr>
          <p:nvPr/>
        </p:nvSpPr>
        <p:spPr>
          <a:xfrm>
            <a:off x="-9182" y="5986831"/>
            <a:ext cx="12182818" cy="871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A.A</a:t>
            </a:r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2020/21</a:t>
            </a:r>
          </a:p>
          <a:p>
            <a:r>
              <a:rPr lang="it-IT" sz="2000" b="1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Antropologia </a:t>
            </a:r>
            <a:r>
              <a:rPr lang="it-IT" sz="20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Culturale ed Etnologia </a:t>
            </a:r>
            <a:endParaRPr lang="it-IT" sz="2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462329" y="349431"/>
            <a:ext cx="4673999" cy="1314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 </a:t>
            </a:r>
            <a:r>
              <a:rPr lang="it-IT" sz="4000" b="1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ethinc</a:t>
            </a:r>
            <a:r>
              <a:rPr lang="it-IT" sz="40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groups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  <a:endParaRPr lang="en-GB" sz="1800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1BC144-F9D3-4C42-96B8-114CC271BCF0}"/>
              </a:ext>
            </a:extLst>
          </p:cNvPr>
          <p:cNvSpPr txBox="1"/>
          <p:nvPr/>
        </p:nvSpPr>
        <p:spPr>
          <a:xfrm>
            <a:off x="4233570" y="1996050"/>
            <a:ext cx="7592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800" dirty="0" err="1"/>
              <a:t>indigenous</a:t>
            </a:r>
            <a:r>
              <a:rPr lang="it-IT" sz="2800" dirty="0"/>
              <a:t> </a:t>
            </a:r>
            <a:r>
              <a:rPr lang="it-IT" sz="2800" dirty="0" err="1"/>
              <a:t>populations</a:t>
            </a:r>
            <a:r>
              <a:rPr lang="it-IT" sz="2800" dirty="0"/>
              <a:t> in Latin America </a:t>
            </a:r>
            <a:r>
              <a:rPr lang="it-IT" sz="2800" dirty="0" err="1"/>
              <a:t>exceed</a:t>
            </a:r>
            <a:r>
              <a:rPr lang="it-IT" sz="2800" dirty="0"/>
              <a:t> 45 </a:t>
            </a:r>
            <a:r>
              <a:rPr lang="it-IT" sz="2800" dirty="0" err="1"/>
              <a:t>million</a:t>
            </a:r>
            <a:r>
              <a:rPr lang="it-IT" sz="2800" dirty="0"/>
              <a:t> </a:t>
            </a:r>
            <a:r>
              <a:rPr lang="it-IT" sz="2800" dirty="0" err="1"/>
              <a:t>people</a:t>
            </a:r>
            <a:r>
              <a:rPr lang="it-IT" sz="2800" dirty="0"/>
              <a:t> (IWGIA 2017), </a:t>
            </a:r>
            <a:r>
              <a:rPr lang="it-IT" sz="2800" dirty="0" err="1" smtClean="0"/>
              <a:t>is</a:t>
            </a:r>
            <a:r>
              <a:rPr lang="it-IT" sz="2800" dirty="0" smtClean="0"/>
              <a:t> the </a:t>
            </a:r>
            <a:r>
              <a:rPr lang="it-IT" sz="2800" dirty="0"/>
              <a:t>area with the </a:t>
            </a:r>
            <a:r>
              <a:rPr lang="it-IT" sz="2800" dirty="0" err="1"/>
              <a:t>highest</a:t>
            </a:r>
            <a:r>
              <a:rPr lang="it-IT" sz="2800" dirty="0"/>
              <a:t> </a:t>
            </a:r>
            <a:r>
              <a:rPr lang="it-IT" sz="2800" dirty="0" err="1"/>
              <a:t>indigenous</a:t>
            </a:r>
            <a:r>
              <a:rPr lang="it-IT" sz="2800" dirty="0"/>
              <a:t> </a:t>
            </a:r>
            <a:r>
              <a:rPr lang="it-IT" sz="2800" dirty="0" err="1"/>
              <a:t>density</a:t>
            </a:r>
            <a:r>
              <a:rPr lang="it-IT" sz="2800" dirty="0"/>
              <a:t> on the </a:t>
            </a:r>
            <a:r>
              <a:rPr lang="it-IT" sz="2800" dirty="0" err="1" smtClean="0"/>
              <a:t>planet</a:t>
            </a:r>
            <a:r>
              <a:rPr lang="it-IT" sz="2800" dirty="0" smtClean="0"/>
              <a:t>, 8.3% of the </a:t>
            </a:r>
            <a:r>
              <a:rPr lang="it-IT" sz="2800" dirty="0" err="1" smtClean="0"/>
              <a:t>region's</a:t>
            </a:r>
            <a:r>
              <a:rPr lang="it-IT" sz="2800" dirty="0" smtClean="0"/>
              <a:t> </a:t>
            </a:r>
            <a:r>
              <a:rPr lang="it-IT" sz="2800" dirty="0" err="1" smtClean="0"/>
              <a:t>population</a:t>
            </a:r>
            <a:r>
              <a:rPr lang="it-IT" sz="2800" dirty="0" smtClean="0"/>
              <a:t>.</a:t>
            </a:r>
            <a:endParaRPr lang="it-IT" sz="2800" dirty="0"/>
          </a:p>
          <a:p>
            <a:pPr marL="285750" indent="-285750">
              <a:buFont typeface="Arial"/>
              <a:buChar char="•"/>
            </a:pPr>
            <a:r>
              <a:rPr lang="it-IT" sz="2800" dirty="0"/>
              <a:t>826 </a:t>
            </a:r>
            <a:r>
              <a:rPr lang="it-IT" sz="2800" dirty="0" err="1"/>
              <a:t>indigenous</a:t>
            </a:r>
            <a:r>
              <a:rPr lang="it-IT" sz="2800" dirty="0"/>
              <a:t> </a:t>
            </a:r>
            <a:r>
              <a:rPr lang="it-IT" sz="2800" dirty="0" err="1"/>
              <a:t>peoples</a:t>
            </a:r>
            <a:r>
              <a:rPr lang="it-IT" sz="2800" dirty="0"/>
              <a:t>, </a:t>
            </a:r>
            <a:r>
              <a:rPr lang="it-IT" sz="2800" dirty="0" smtClean="0"/>
              <a:t>of </a:t>
            </a:r>
            <a:r>
              <a:rPr lang="it-IT" sz="2800" dirty="0" err="1" smtClean="0"/>
              <a:t>whom</a:t>
            </a:r>
            <a:r>
              <a:rPr lang="it-IT" sz="2800" dirty="0" smtClean="0"/>
              <a:t> 100 are cross</a:t>
            </a:r>
            <a:r>
              <a:rPr lang="it-IT" sz="2800" dirty="0"/>
              <a:t>-</a:t>
            </a:r>
            <a:r>
              <a:rPr lang="it-IT" sz="2800" dirty="0" err="1" smtClean="0"/>
              <a:t>border</a:t>
            </a:r>
            <a:r>
              <a:rPr lang="it-IT" sz="2800" dirty="0" smtClean="0"/>
              <a:t> </a:t>
            </a:r>
            <a:r>
              <a:rPr lang="it-IT" sz="2800" dirty="0" err="1" smtClean="0"/>
              <a:t>populations</a:t>
            </a:r>
            <a:endParaRPr lang="it-IT" sz="2800" dirty="0"/>
          </a:p>
          <a:p>
            <a:pPr marL="285750" indent="-285750">
              <a:buFont typeface="Arial"/>
              <a:buChar char="•"/>
            </a:pPr>
            <a:r>
              <a:rPr lang="it-IT" sz="2800" dirty="0"/>
              <a:t>more </a:t>
            </a:r>
            <a:r>
              <a:rPr lang="it-IT" sz="2800" dirty="0" err="1"/>
              <a:t>than</a:t>
            </a:r>
            <a:r>
              <a:rPr lang="it-IT" sz="2800" dirty="0"/>
              <a:t> 400 </a:t>
            </a:r>
            <a:r>
              <a:rPr lang="it-IT" sz="2800" dirty="0" err="1"/>
              <a:t>groups</a:t>
            </a:r>
            <a:r>
              <a:rPr lang="it-IT" sz="2800" dirty="0"/>
              <a:t> </a:t>
            </a:r>
            <a:r>
              <a:rPr lang="it-IT" sz="2800" dirty="0" err="1"/>
              <a:t>have</a:t>
            </a:r>
            <a:r>
              <a:rPr lang="it-IT" sz="2800" dirty="0"/>
              <a:t> </a:t>
            </a:r>
            <a:r>
              <a:rPr lang="it-IT" sz="2800" dirty="0" err="1"/>
              <a:t>less</a:t>
            </a:r>
            <a:r>
              <a:rPr lang="it-IT" sz="2800" dirty="0"/>
              <a:t> </a:t>
            </a:r>
            <a:r>
              <a:rPr lang="it-IT" sz="2800" dirty="0" err="1"/>
              <a:t>than</a:t>
            </a:r>
            <a:r>
              <a:rPr lang="it-IT" sz="2800" dirty="0"/>
              <a:t> 3000 </a:t>
            </a:r>
            <a:r>
              <a:rPr lang="it-IT" sz="2800" dirty="0" err="1"/>
              <a:t>components</a:t>
            </a:r>
            <a:endParaRPr lang="it-IT" sz="2800" dirty="0"/>
          </a:p>
          <a:p>
            <a:pPr marL="285750" indent="-285750">
              <a:buFont typeface="Arial"/>
              <a:buChar char="•"/>
            </a:pPr>
            <a:r>
              <a:rPr lang="it-IT" sz="2800" dirty="0" err="1"/>
              <a:t>about</a:t>
            </a:r>
            <a:r>
              <a:rPr lang="it-IT" sz="2800" dirty="0"/>
              <a:t> 200 </a:t>
            </a:r>
            <a:r>
              <a:rPr lang="it-IT" sz="2800" dirty="0" err="1"/>
              <a:t>groups</a:t>
            </a:r>
            <a:r>
              <a:rPr lang="it-IT" sz="2800" dirty="0"/>
              <a:t> are in </a:t>
            </a:r>
            <a:r>
              <a:rPr lang="it-IT" sz="2800" dirty="0" err="1"/>
              <a:t>voluntary</a:t>
            </a:r>
            <a:r>
              <a:rPr lang="it-IT" sz="2800" dirty="0"/>
              <a:t> </a:t>
            </a:r>
            <a:r>
              <a:rPr lang="it-IT" sz="2800" dirty="0" err="1"/>
              <a:t>isolation</a:t>
            </a:r>
            <a:endParaRPr lang="it-IT" sz="28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Schermata 2020-05-18 alle 18.37.07.png" descr="Schermata 2020-05-18 alle 18.37.07.png"/>
          <p:cNvPicPr>
            <a:picLocks noChangeAspect="1"/>
          </p:cNvPicPr>
          <p:nvPr/>
        </p:nvPicPr>
        <p:blipFill>
          <a:blip r:embed="rId4">
            <a:extLst/>
          </a:blip>
          <a:srcRect l="15494" r="15494"/>
          <a:stretch>
            <a:fillRect/>
          </a:stretch>
        </p:blipFill>
        <p:spPr>
          <a:xfrm>
            <a:off x="0" y="-1"/>
            <a:ext cx="4056034" cy="608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82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814682" y="2580710"/>
            <a:ext cx="5121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American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ethno-linguistic</a:t>
            </a:r>
            <a:r>
              <a:rPr lang="it-IT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diversity</a:t>
            </a:r>
            <a:endParaRPr lang="it-IT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9D407E46-B135-48C2-B1BF-A08A6688921A}"/>
              </a:ext>
            </a:extLst>
          </p:cNvPr>
          <p:cNvSpPr txBox="1">
            <a:spLocks/>
          </p:cNvSpPr>
          <p:nvPr/>
        </p:nvSpPr>
        <p:spPr>
          <a:xfrm>
            <a:off x="3639494" y="429894"/>
            <a:ext cx="2033518" cy="8328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Nome del corso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  <a:endParaRPr lang="en-GB" sz="1800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Schermata 2020-05-18 alle 18.28.57.png" descr="Schermata 2020-05-18 alle 18.28.5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6145505" cy="60785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5648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031752" y="672451"/>
            <a:ext cx="60586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Parameters</a:t>
            </a:r>
            <a:r>
              <a:rPr lang="it-IT" sz="32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2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it-IT" sz="3200" b="1" dirty="0" err="1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vulnerability</a:t>
            </a:r>
            <a:endParaRPr lang="it-IT" sz="32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  <a:endParaRPr lang="en-GB" sz="1800" b="1" u="sng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1BC144-F9D3-4C42-96B8-114CC271BCF0}"/>
              </a:ext>
            </a:extLst>
          </p:cNvPr>
          <p:cNvSpPr txBox="1"/>
          <p:nvPr/>
        </p:nvSpPr>
        <p:spPr>
          <a:xfrm>
            <a:off x="4182480" y="1325352"/>
            <a:ext cx="77161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200" dirty="0"/>
              <a:t>T</a:t>
            </a:r>
            <a:r>
              <a:rPr lang="en-GB" sz="2200" dirty="0" smtClean="0"/>
              <a:t>hey live in areas far from urban centres, the have </a:t>
            </a:r>
            <a:r>
              <a:rPr lang="en-GB" sz="2200" b="1" dirty="0" smtClean="0"/>
              <a:t>restrictions to basic services</a:t>
            </a:r>
            <a:r>
              <a:rPr lang="en-GB" sz="2200" dirty="0" smtClean="0"/>
              <a:t>, including water and health centres </a:t>
            </a:r>
          </a:p>
          <a:p>
            <a:pPr marL="285750" indent="-285750">
              <a:buFont typeface="Arial"/>
              <a:buChar char="•"/>
            </a:pPr>
            <a:r>
              <a:rPr lang="en-GB" sz="2200" dirty="0"/>
              <a:t>M</a:t>
            </a:r>
            <a:r>
              <a:rPr lang="en-GB" sz="2200" dirty="0" smtClean="0"/>
              <a:t>any indigenous lands suffer the </a:t>
            </a:r>
            <a:r>
              <a:rPr lang="en-GB" sz="2200" b="1" dirty="0" smtClean="0"/>
              <a:t>degradation of the natural environment</a:t>
            </a:r>
            <a:r>
              <a:rPr lang="en-GB" sz="2200" dirty="0" smtClean="0"/>
              <a:t> in which and from whose resources they live</a:t>
            </a:r>
          </a:p>
          <a:p>
            <a:pPr marL="285750" indent="-285750">
              <a:buFont typeface="Arial"/>
              <a:buChar char="•"/>
            </a:pPr>
            <a:r>
              <a:rPr lang="en-GB" sz="2200" dirty="0"/>
              <a:t>T</a:t>
            </a:r>
            <a:r>
              <a:rPr lang="en-GB" sz="2200" dirty="0" smtClean="0"/>
              <a:t>hey speak </a:t>
            </a:r>
            <a:r>
              <a:rPr lang="en-GB" sz="2200" b="1" dirty="0" smtClean="0"/>
              <a:t>languages other than national </a:t>
            </a:r>
            <a:r>
              <a:rPr lang="en-GB" sz="2200" dirty="0" smtClean="0"/>
              <a:t>ones through which information on the disease and emergency is disseminated</a:t>
            </a:r>
          </a:p>
          <a:p>
            <a:pPr marL="285750" indent="-285750">
              <a:buFont typeface="Arial"/>
              <a:buChar char="•"/>
            </a:pPr>
            <a:r>
              <a:rPr lang="en-GB" sz="2200" dirty="0" smtClean="0"/>
              <a:t>They express </a:t>
            </a:r>
            <a:r>
              <a:rPr lang="en-GB" sz="2200" b="1" dirty="0" smtClean="0"/>
              <a:t>different approaches to </a:t>
            </a:r>
            <a:r>
              <a:rPr lang="en-GB" sz="2200" b="1" dirty="0"/>
              <a:t>illness </a:t>
            </a:r>
            <a:r>
              <a:rPr lang="en-GB" sz="2200" dirty="0" smtClean="0"/>
              <a:t>than </a:t>
            </a:r>
            <a:r>
              <a:rPr lang="en-GB" sz="2200" dirty="0"/>
              <a:t>those contemplated by the </a:t>
            </a:r>
            <a:r>
              <a:rPr lang="en-GB" sz="2200" dirty="0" smtClean="0"/>
              <a:t>WHO, by </a:t>
            </a:r>
            <a:r>
              <a:rPr lang="en-GB" sz="2200" dirty="0"/>
              <a:t>national medical structures, and by the media</a:t>
            </a:r>
            <a:r>
              <a:rPr lang="en-GB" sz="22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GB" sz="2200" dirty="0"/>
              <a:t>Some communities are in an even greater state of vulnerability due to the </a:t>
            </a:r>
            <a:r>
              <a:rPr lang="en-GB" sz="2200" b="1" dirty="0"/>
              <a:t>small number of their representatives</a:t>
            </a:r>
            <a:r>
              <a:rPr lang="en-GB" sz="2200" dirty="0"/>
              <a:t>, the entry of the virus into community could mean the definitive extinction of their ethnicity</a:t>
            </a:r>
          </a:p>
          <a:p>
            <a:pPr marL="285750" indent="-285750">
              <a:buFont typeface="Arial"/>
              <a:buChar char="•"/>
            </a:pPr>
            <a:endParaRPr lang="en-GB" sz="2200" dirty="0" smtClean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2" name="antropofagico.png" descr="antropofagico.png"/>
          <p:cNvPicPr>
            <a:picLocks noChangeAspect="1"/>
          </p:cNvPicPr>
          <p:nvPr/>
        </p:nvPicPr>
        <p:blipFill>
          <a:blip r:embed="rId4">
            <a:extLst/>
          </a:blip>
          <a:srcRect l="10458" r="10458"/>
          <a:stretch>
            <a:fillRect/>
          </a:stretch>
        </p:blipFill>
        <p:spPr>
          <a:xfrm>
            <a:off x="-1" y="1"/>
            <a:ext cx="4053683" cy="608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274835" y="296765"/>
            <a:ext cx="54951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Level of risk </a:t>
            </a:r>
            <a:endParaRPr lang="en-GB" sz="4000" b="1" dirty="0">
              <a:solidFill>
                <a:srgbClr val="BB17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543EEA7-A760-4508-9094-6DB65F9EDCA2}"/>
              </a:ext>
            </a:extLst>
          </p:cNvPr>
          <p:cNvSpPr txBox="1">
            <a:spLocks/>
          </p:cNvSpPr>
          <p:nvPr/>
        </p:nvSpPr>
        <p:spPr>
          <a:xfrm>
            <a:off x="226337" y="782590"/>
            <a:ext cx="12192000" cy="3364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</a:t>
            </a:r>
            <a:r>
              <a:rPr lang="en-GB" sz="1800" b="1" u="sng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Anthropologyc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4A1BC144-F9D3-4C42-96B8-114CC271BCF0}"/>
              </a:ext>
            </a:extLst>
          </p:cNvPr>
          <p:cNvSpPr txBox="1"/>
          <p:nvPr/>
        </p:nvSpPr>
        <p:spPr>
          <a:xfrm>
            <a:off x="4165287" y="2018148"/>
            <a:ext cx="80267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 smtClean="0"/>
              <a:t>Indigenous peoples in </a:t>
            </a:r>
            <a:r>
              <a:rPr lang="en-GB" sz="2400" b="1" dirty="0" smtClean="0"/>
              <a:t>voluntary isolation</a:t>
            </a:r>
            <a:r>
              <a:rPr lang="en-GB" sz="2400" dirty="0" smtClean="0"/>
              <a:t>, due to their isolation, have a much weaker immune system against external pathogens</a:t>
            </a:r>
          </a:p>
          <a:p>
            <a:pPr marL="285750" indent="-285750">
              <a:buFont typeface="Arial"/>
              <a:buChar char="•"/>
            </a:pPr>
            <a:r>
              <a:rPr lang="en-GB" sz="2400" b="1" dirty="0" smtClean="0"/>
              <a:t>Recently contacted </a:t>
            </a:r>
            <a:r>
              <a:rPr lang="en-GB" sz="2400" dirty="0" smtClean="0"/>
              <a:t>indigenous peoples are also at different levels of immunological risk.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Indigenous peoples in communities or in indigenous lands with an ancient and continuous contact with the national community are in conditions of risk for </a:t>
            </a:r>
            <a:r>
              <a:rPr lang="en-GB" sz="2400" b="1" dirty="0" smtClean="0"/>
              <a:t>previous debility</a:t>
            </a:r>
            <a:r>
              <a:rPr lang="en-GB" sz="2400" dirty="0" smtClean="0"/>
              <a:t>: high rates of childhood anaemia and malnutrition, ease of respiratory infections, others epidemics and malaria…</a:t>
            </a:r>
            <a:endParaRPr lang="en-GB" sz="2400" dirty="0"/>
          </a:p>
        </p:txBody>
      </p:sp>
      <p:pic>
        <p:nvPicPr>
          <p:cNvPr id="9" name="Picture 8" descr="CC-BY-SA_ico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pic>
        <p:nvPicPr>
          <p:cNvPr id="10" name="Schermata 2020-05-18 alle 18.32.35.png" descr="Schermata 2020-05-18 alle 18.32.35.png"/>
          <p:cNvPicPr>
            <a:picLocks noChangeAspect="1"/>
          </p:cNvPicPr>
          <p:nvPr/>
        </p:nvPicPr>
        <p:blipFill>
          <a:blip r:embed="rId4">
            <a:extLst/>
          </a:blip>
          <a:srcRect l="5999" r="5999"/>
          <a:stretch>
            <a:fillRect/>
          </a:stretch>
        </p:blipFill>
        <p:spPr>
          <a:xfrm>
            <a:off x="0" y="0"/>
            <a:ext cx="4051480" cy="607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82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1B67F56A-CA75-4338-AC8D-FC5ED7363AD7}"/>
              </a:ext>
            </a:extLst>
          </p:cNvPr>
          <p:cNvSpPr txBox="1">
            <a:spLocks/>
          </p:cNvSpPr>
          <p:nvPr/>
        </p:nvSpPr>
        <p:spPr>
          <a:xfrm>
            <a:off x="226337" y="6169639"/>
            <a:ext cx="12192000" cy="3364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Latin American Anthropology</a:t>
            </a:r>
            <a:endParaRPr lang="en-GB" sz="18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xmlns="" id="{C6309C31-D3D3-4EDA-A839-0307A9F5755A}"/>
              </a:ext>
            </a:extLst>
          </p:cNvPr>
          <p:cNvSpPr txBox="1">
            <a:spLocks/>
          </p:cNvSpPr>
          <p:nvPr/>
        </p:nvSpPr>
        <p:spPr>
          <a:xfrm>
            <a:off x="235519" y="6506123"/>
            <a:ext cx="12182818" cy="3364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Sofia Venturoli</a:t>
            </a:r>
            <a:endParaRPr lang="it-IT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CC-BY-SA_ico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10" y="6199595"/>
            <a:ext cx="1508279" cy="544780"/>
          </a:xfrm>
          <a:prstGeom prst="rect">
            <a:avLst/>
          </a:prstGeom>
        </p:spPr>
      </p:pic>
      <p:sp>
        <p:nvSpPr>
          <p:cNvPr id="8" name="CasellaDiTesto 2"/>
          <p:cNvSpPr txBox="1"/>
          <p:nvPr/>
        </p:nvSpPr>
        <p:spPr>
          <a:xfrm>
            <a:off x="143123" y="307255"/>
            <a:ext cx="8145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GB" sz="4000" b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 only a the </a:t>
            </a:r>
            <a:r>
              <a:rPr lang="en-GB" sz="4000" b="1" i="1" dirty="0" smtClean="0">
                <a:solidFill>
                  <a:srgbClr val="BB17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3231" y="3681085"/>
            <a:ext cx="8723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acial stigmatization </a:t>
            </a:r>
            <a:r>
              <a:rPr lang="en-US" sz="2400" dirty="0"/>
              <a:t>of </a:t>
            </a:r>
            <a:r>
              <a:rPr lang="en-US" sz="2400" dirty="0" smtClean="0"/>
              <a:t>indigenous and black people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Increase of political tensions: health emergency - political emergency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informal </a:t>
            </a:r>
            <a:r>
              <a:rPr lang="en-US" sz="2400" dirty="0" smtClean="0"/>
              <a:t>sector in urban area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Space</a:t>
            </a:r>
            <a:r>
              <a:rPr lang="en-US" sz="2400" dirty="0" smtClean="0"/>
              <a:t>-race-hygiene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3251" y="1041741"/>
            <a:ext cx="7591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61188" defTabSz="361188">
              <a:defRPr sz="1580" i="1" spc="0">
                <a:solidFill>
                  <a:srgbClr val="2D2D2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400" i="1" dirty="0">
                <a:solidFill>
                  <a:srgbClr val="2D2D2D"/>
                </a:solidFill>
                <a:latin typeface="Verdana"/>
                <a:ea typeface="Verdana"/>
                <a:cs typeface="Verdana"/>
              </a:rPr>
              <a:t>“It seems likely that we will come to see in the next year a painful scenario in which some human creatures assert their rights to live at the expense of others, re-inscribing the spurious distinction between </a:t>
            </a:r>
            <a:r>
              <a:rPr lang="en-US" sz="1400" i="1" dirty="0" err="1">
                <a:solidFill>
                  <a:srgbClr val="2D2D2D"/>
                </a:solidFill>
                <a:latin typeface="Verdana"/>
                <a:ea typeface="Verdana"/>
                <a:cs typeface="Verdana"/>
              </a:rPr>
              <a:t>grievable</a:t>
            </a:r>
            <a:r>
              <a:rPr lang="en-US" sz="1400" i="1" dirty="0">
                <a:solidFill>
                  <a:srgbClr val="2D2D2D"/>
                </a:solidFill>
                <a:latin typeface="Verdana"/>
                <a:ea typeface="Verdana"/>
                <a:cs typeface="Verdana"/>
              </a:rPr>
              <a:t> and </a:t>
            </a:r>
            <a:r>
              <a:rPr lang="en-US" sz="1400" i="1" dirty="0" err="1">
                <a:solidFill>
                  <a:srgbClr val="2D2D2D"/>
                </a:solidFill>
                <a:latin typeface="Verdana"/>
                <a:ea typeface="Verdana"/>
                <a:cs typeface="Verdana"/>
              </a:rPr>
              <a:t>ungrievable</a:t>
            </a:r>
            <a:r>
              <a:rPr lang="en-US" sz="1400" i="1" dirty="0">
                <a:solidFill>
                  <a:srgbClr val="2D2D2D"/>
                </a:solidFill>
                <a:latin typeface="Verdana"/>
                <a:ea typeface="Verdana"/>
                <a:cs typeface="Verdana"/>
              </a:rPr>
              <a:t> lives, that is, those who should be protected against death at all costs and those whose lives are considered not worth safeguarding against illness and death” </a:t>
            </a:r>
            <a:r>
              <a:rPr lang="en-US" sz="1400" i="1" dirty="0" smtClean="0">
                <a:solidFill>
                  <a:srgbClr val="2D2D2D"/>
                </a:solidFill>
                <a:latin typeface="Verdana"/>
                <a:ea typeface="Verdana"/>
                <a:cs typeface="Verdana"/>
              </a:rPr>
              <a:t>(J</a:t>
            </a:r>
            <a:r>
              <a:rPr lang="en-US" sz="1400" i="1" dirty="0">
                <a:solidFill>
                  <a:srgbClr val="2D2D2D"/>
                </a:solidFill>
                <a:latin typeface="Verdana"/>
                <a:ea typeface="Verdana"/>
                <a:cs typeface="Verdana"/>
              </a:rPr>
              <a:t>. Butler </a:t>
            </a:r>
            <a:r>
              <a:rPr lang="en-US" sz="1400" i="1" dirty="0" smtClean="0">
                <a:solidFill>
                  <a:srgbClr val="2D2D2D"/>
                </a:solidFill>
                <a:latin typeface="Verdana"/>
                <a:ea typeface="Verdana"/>
                <a:cs typeface="Verdana"/>
                <a:hlinkClick r:id="rId3"/>
              </a:rPr>
              <a:t>2020</a:t>
            </a:r>
            <a:r>
              <a:rPr lang="en-US" sz="1400" i="1" dirty="0" smtClean="0">
                <a:solidFill>
                  <a:srgbClr val="2D2D2D"/>
                </a:solidFill>
                <a:latin typeface="Verdana"/>
                <a:ea typeface="Verdana"/>
                <a:cs typeface="Verdana"/>
              </a:rPr>
              <a:t>)</a:t>
            </a:r>
            <a:endParaRPr lang="en-US" sz="1400" i="1" dirty="0">
              <a:solidFill>
                <a:srgbClr val="2D2D2D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1445" y="54394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04021" y="2388415"/>
            <a:ext cx="6887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61188" defTabSz="361188">
              <a:defRPr sz="1580" i="1" spc="0">
                <a:solidFill>
                  <a:srgbClr val="2D2D2D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n-US" sz="1400" dirty="0"/>
              <a:t>“En </a:t>
            </a:r>
            <a:r>
              <a:rPr lang="en-US" sz="1400" dirty="0" err="1"/>
              <a:t>esta</a:t>
            </a:r>
            <a:r>
              <a:rPr lang="en-US" sz="1400" dirty="0"/>
              <a:t> </a:t>
            </a:r>
            <a:r>
              <a:rPr lang="en-US" sz="1400" dirty="0" err="1"/>
              <a:t>pandemia</a:t>
            </a:r>
            <a:r>
              <a:rPr lang="en-US" sz="1400" dirty="0"/>
              <a:t> no </a:t>
            </a:r>
            <a:r>
              <a:rPr lang="en-US" sz="1400" dirty="0" err="1"/>
              <a:t>estamos</a:t>
            </a:r>
            <a:r>
              <a:rPr lang="en-US" sz="1400" dirty="0"/>
              <a:t> </a:t>
            </a:r>
            <a:r>
              <a:rPr lang="en-US" sz="1400" dirty="0" err="1"/>
              <a:t>todos</a:t>
            </a:r>
            <a:r>
              <a:rPr lang="en-US" sz="1400" dirty="0"/>
              <a:t> en el </a:t>
            </a:r>
            <a:r>
              <a:rPr lang="en-US" sz="1400" dirty="0" err="1"/>
              <a:t>mismo</a:t>
            </a:r>
            <a:r>
              <a:rPr lang="en-US" sz="1400" dirty="0"/>
              <a:t> </a:t>
            </a:r>
            <a:r>
              <a:rPr lang="en-US" sz="1400" dirty="0" err="1"/>
              <a:t>barco</a:t>
            </a:r>
            <a:r>
              <a:rPr lang="en-US" sz="1400" dirty="0"/>
              <a:t>, </a:t>
            </a:r>
            <a:r>
              <a:rPr lang="en-US" sz="1400" dirty="0" err="1"/>
              <a:t>estamos</a:t>
            </a:r>
            <a:r>
              <a:rPr lang="en-US" sz="1400" dirty="0"/>
              <a:t> en el </a:t>
            </a:r>
            <a:r>
              <a:rPr lang="en-US" sz="1400" dirty="0" err="1"/>
              <a:t>mismo</a:t>
            </a:r>
            <a:r>
              <a:rPr lang="en-US" sz="1400" dirty="0"/>
              <a:t> mar; </a:t>
            </a:r>
            <a:r>
              <a:rPr lang="en-US" sz="1400" dirty="0" err="1" smtClean="0"/>
              <a:t>unos</a:t>
            </a:r>
            <a:r>
              <a:rPr lang="en-US" sz="1400" dirty="0" smtClean="0"/>
              <a:t> </a:t>
            </a:r>
            <a:r>
              <a:rPr lang="en-US" sz="1400" dirty="0"/>
              <a:t>en yate, </a:t>
            </a:r>
            <a:r>
              <a:rPr lang="en-US" sz="1400" dirty="0" err="1"/>
              <a:t>otros</a:t>
            </a:r>
            <a:r>
              <a:rPr lang="en-US" sz="1400" dirty="0"/>
              <a:t> en </a:t>
            </a:r>
            <a:r>
              <a:rPr lang="en-US" sz="1400" dirty="0" err="1"/>
              <a:t>lancha</a:t>
            </a:r>
            <a:r>
              <a:rPr lang="en-US" sz="1400" dirty="0"/>
              <a:t>, </a:t>
            </a:r>
            <a:r>
              <a:rPr lang="en-US" sz="1400" dirty="0" err="1"/>
              <a:t>otros</a:t>
            </a:r>
            <a:r>
              <a:rPr lang="en-US" sz="1400" dirty="0"/>
              <a:t> en </a:t>
            </a:r>
            <a:r>
              <a:rPr lang="en-US" sz="1400" dirty="0" err="1"/>
              <a:t>salvavidas</a:t>
            </a:r>
            <a:r>
              <a:rPr lang="en-US" sz="1400" dirty="0"/>
              <a:t> y </a:t>
            </a:r>
            <a:r>
              <a:rPr lang="en-US" sz="1400" dirty="0" err="1"/>
              <a:t>otros</a:t>
            </a:r>
            <a:r>
              <a:rPr lang="en-US" sz="1400" dirty="0"/>
              <a:t> </a:t>
            </a:r>
            <a:r>
              <a:rPr lang="en-US" sz="1400" dirty="0" err="1"/>
              <a:t>nadando</a:t>
            </a:r>
            <a:r>
              <a:rPr lang="en-US" sz="1400" dirty="0"/>
              <a:t> con </a:t>
            </a:r>
            <a:r>
              <a:rPr lang="en-US" sz="1400" dirty="0" err="1"/>
              <a:t>todas</a:t>
            </a:r>
            <a:r>
              <a:rPr lang="en-US" sz="1400" dirty="0"/>
              <a:t> </a:t>
            </a:r>
            <a:r>
              <a:rPr lang="en-US" sz="1400" dirty="0" err="1"/>
              <a:t>sus</a:t>
            </a:r>
            <a:r>
              <a:rPr lang="en-US" sz="1400" dirty="0"/>
              <a:t> </a:t>
            </a:r>
            <a:r>
              <a:rPr lang="en-US" sz="1400" dirty="0" err="1"/>
              <a:t>fuerzas</a:t>
            </a:r>
            <a:r>
              <a:rPr lang="en-US" sz="1400" dirty="0"/>
              <a:t>” </a:t>
            </a:r>
            <a:r>
              <a:rPr lang="en-US" sz="1400" dirty="0" smtClean="0"/>
              <a:t>(</a:t>
            </a:r>
            <a:r>
              <a:rPr lang="en-US" sz="1400" dirty="0" err="1" smtClean="0"/>
              <a:t>Organizaciones</a:t>
            </a:r>
            <a:r>
              <a:rPr lang="en-US" sz="1400" dirty="0" smtClean="0"/>
              <a:t> </a:t>
            </a:r>
            <a:r>
              <a:rPr lang="en-US" sz="1400" dirty="0" err="1" smtClean="0"/>
              <a:t>Indígenas</a:t>
            </a:r>
            <a:r>
              <a:rPr lang="en-US" sz="1400" dirty="0" smtClean="0"/>
              <a:t> </a:t>
            </a:r>
            <a:r>
              <a:rPr lang="en-US" sz="1400" dirty="0"/>
              <a:t>Estado de Hidalgo)</a:t>
            </a:r>
          </a:p>
        </p:txBody>
      </p:sp>
    </p:spTree>
    <p:extLst>
      <p:ext uri="{BB962C8B-B14F-4D97-AF65-F5344CB8AC3E}">
        <p14:creationId xmlns:p14="http://schemas.microsoft.com/office/powerpoint/2010/main" val="3936993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LA.potm</Template>
  <TotalTime>4966</TotalTime>
  <Words>469</Words>
  <Application>Microsoft Macintosh PowerPoint</Application>
  <PresentationFormat>Custom</PresentationFormat>
  <Paragraphs>42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Template LA</vt:lpstr>
      <vt:lpstr>Indigenous people  and Covid-19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Stecca</dc:creator>
  <cp:lastModifiedBy>sofia venturoli</cp:lastModifiedBy>
  <cp:revision>77</cp:revision>
  <cp:lastPrinted>2020-12-01T09:40:25Z</cp:lastPrinted>
  <dcterms:created xsi:type="dcterms:W3CDTF">2019-05-28T15:53:33Z</dcterms:created>
  <dcterms:modified xsi:type="dcterms:W3CDTF">2020-12-01T10:23:38Z</dcterms:modified>
</cp:coreProperties>
</file>