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70" r:id="rId6"/>
    <p:sldId id="268" r:id="rId7"/>
    <p:sldId id="269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885AD3-8EAD-3144-9AAB-A4CAA92E7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AF89D8-E9AB-6E4A-B6D5-C9A5B3AEE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E6E6B1-028D-4940-BF35-4E9ADE18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71C030-1AC8-4044-ABA1-D043B7CB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103149-E005-5F44-8961-29E9CC43D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86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22CC6E-4265-4A4B-9334-74C7B20C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0AC55D2-9F6F-8342-9513-1AAD0F482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D68536-21C0-6740-8E44-9118EABAF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C86A4E-58F2-A442-B57C-985C82E6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1B7B4E-5B29-804E-ABD4-E25922C6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10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3389677-91FF-B24B-AF49-2A6C9BFB3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522003-6824-DF43-B05C-C237FFD5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A9DC90-904B-5E4E-ACE1-18BC273D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D6F379-4D3B-9B44-9A64-59A0987B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F70021-B97F-B541-8D58-5A39F6E3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36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720FA0-72E1-F346-9DBF-07E5A1B3E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7C8D2B-BB1F-EC40-B65E-BA67828FA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4A4C37-9034-2045-98B4-7AA84FC1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2B347C-25BF-A041-86AE-DE3CD0CB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DB3D24-6644-D742-B259-7AC71038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85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752BB3-8196-724B-99E0-B30D21990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FAA4B4-6A57-AC4A-990C-E8E8B555A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58B017-F29C-B24A-B914-8C8AE440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E2EC0D-BF1F-6C4C-AA04-0584ADE2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6B7D16-841E-A144-8B2E-1EC6B390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12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20F02-9CA3-B744-89EA-2975321B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3C3C56-9E09-5748-9541-A0733642E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E3F360-AB17-4240-B8B6-82881C3CC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6A466F-A1A5-9A49-913F-1B0B4EA1B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C0D4A1-E0C4-D94A-8BD1-C891947A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0753B9-06E4-0945-AE4A-6FD0BEAD3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33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D208D-8750-5349-8441-566146CD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49BFBA-A7E6-914F-BEA1-A22AF77B5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FAD7F5-88A7-9C4E-8CBF-49C8DB264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39A9EDF-C7A4-3545-B2A3-D357702A9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33DB834-26E9-4441-8023-F10BE99CE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9D2E213-3B45-E748-ADE3-1B846400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D59E926-9B0A-6742-9065-E8D5B16A2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6F7BBA0-42DD-D64F-BDCE-08B2E8278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47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C94A1-5F2A-4B41-B31B-B03B49AB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4242F03-0073-814B-9FDD-4ADBE37D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921EEE-8AB6-AE47-9F0E-E2463D0E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1D61C4-EB21-9C48-BB3D-29EDEC75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17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BC84AF9-DD27-1F48-B303-C909FB06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41EB806-AE87-5042-B3F7-693A4F10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CAEFBA-34B8-F442-84F4-92285FDE7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12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74C42D-6C7E-8141-A2A1-6E295C2D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3FD9BC-004F-3C4B-959C-9C647CCE4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DFB2226-615B-074F-BB1C-D28BCE39C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DBD2F9-7A93-1241-9089-52733D3E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74B2CE-0716-9E4B-988D-E10042BC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9F017B-5C1F-EF41-9BB5-A1F79752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09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0C49B-2532-4A48-8AEA-838A9244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76CAB30-B03F-CA4C-B3D5-2202F05BD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EA01F8-78C4-6649-B4AC-54F58122B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24EAB8A-BEFA-6242-873C-A8B1230A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921AD4-9A50-4247-92FD-391AF589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454456-AAF9-7842-B7A2-EB19AD43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14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65B4B5-2F08-0440-BAA1-B4FD26B68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838AFE-9ADF-B549-8150-8945765F7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5EC3CC-EA78-6545-B5FA-1DB65E1BB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29E35-5C23-CC4C-BB8C-6668923A75AC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2598F-9335-5B46-B84C-897047C9F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E44736-EFC4-8742-9748-B669C339D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CFC72-3E85-C346-9A67-1789771949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30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2903499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A17AB-C982-B841-9B8D-0133722C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questione insoluta: il «residuo»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E388E-AB90-CD46-B845-9D03024AE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 calcoli degli economisti sugli incrementi di produttività mostrano che la crescita risulta maggiore degli incrementi negli  </a:t>
            </a:r>
            <a:r>
              <a:rPr lang="it-IT" i="1" dirty="0"/>
              <a:t>input</a:t>
            </a:r>
            <a:r>
              <a:rPr lang="it-IT" dirty="0"/>
              <a:t> dei fattori della produzione (terra, capitale, lavoro)</a:t>
            </a:r>
          </a:p>
          <a:p>
            <a:r>
              <a:rPr lang="it-IT" dirty="0"/>
              <a:t>Come spiegare la differenza, chiamata </a:t>
            </a:r>
            <a:r>
              <a:rPr lang="it-IT" b="1" dirty="0"/>
              <a:t>residuo</a:t>
            </a:r>
            <a:r>
              <a:rPr lang="it-IT" dirty="0"/>
              <a:t>?</a:t>
            </a:r>
          </a:p>
          <a:p>
            <a:pPr>
              <a:buFontTx/>
              <a:buChar char="-"/>
            </a:pPr>
            <a:r>
              <a:rPr lang="it-IT" i="1" dirty="0"/>
              <a:t>imprenditorialità</a:t>
            </a:r>
            <a:r>
              <a:rPr lang="it-IT" dirty="0"/>
              <a:t>: dinamismo e capacità creatrici degli imprenditori?</a:t>
            </a:r>
          </a:p>
          <a:p>
            <a:pPr>
              <a:buFontTx/>
              <a:buChar char="-"/>
            </a:pPr>
            <a:r>
              <a:rPr lang="it-IT" i="1" dirty="0"/>
              <a:t>sistema sociale</a:t>
            </a:r>
            <a:r>
              <a:rPr lang="it-IT" dirty="0"/>
              <a:t>: efficienza del contesto socio-istituzionale? Sostegno di </a:t>
            </a:r>
            <a:r>
              <a:rPr lang="it-IT"/>
              <a:t>politiche industriali?</a:t>
            </a:r>
            <a:endParaRPr lang="it-IT" dirty="0"/>
          </a:p>
          <a:p>
            <a:pPr>
              <a:buFontTx/>
              <a:buChar char="-"/>
            </a:pPr>
            <a:r>
              <a:rPr lang="it-IT" i="1" dirty="0"/>
              <a:t>capitale umano</a:t>
            </a:r>
            <a:r>
              <a:rPr lang="it-IT" dirty="0"/>
              <a:t>: elevati livelli di istruzione che diffondono cultura e forme di interazione sociale capaci di favorire lo sviluppo?</a:t>
            </a:r>
          </a:p>
          <a:p>
            <a:pPr>
              <a:buFontTx/>
              <a:buChar char="-"/>
            </a:pPr>
            <a:r>
              <a:rPr lang="it-IT" i="1" dirty="0"/>
              <a:t>eguaglianza sociale</a:t>
            </a:r>
            <a:r>
              <a:rPr lang="it-IT" dirty="0"/>
              <a:t>: riduce i conflitti, favorisce la cooperazione e il dinamismo della domanda?</a:t>
            </a:r>
          </a:p>
        </p:txBody>
      </p:sp>
    </p:spTree>
    <p:extLst>
      <p:ext uri="{BB962C8B-B14F-4D97-AF65-F5344CB8AC3E}">
        <p14:creationId xmlns:p14="http://schemas.microsoft.com/office/powerpoint/2010/main" val="406029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8CB68-DA09-9C44-9E5E-49B333A0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6000" dirty="0"/>
              <a:t>Gli attori dello sviluppo: </a:t>
            </a:r>
            <a:br>
              <a:rPr lang="it-IT" sz="6000" dirty="0"/>
            </a:br>
            <a:r>
              <a:rPr lang="it-IT" sz="6000" dirty="0"/>
              <a:t>Stato e Imprese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B02CC3E-DF50-1B40-BC9B-1CDDA01647AC}"/>
              </a:ext>
            </a:extLst>
          </p:cNvPr>
          <p:cNvSpPr txBox="1"/>
          <p:nvPr/>
        </p:nvSpPr>
        <p:spPr>
          <a:xfrm>
            <a:off x="4767943" y="4746171"/>
            <a:ext cx="315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6CDEF22-2DFF-6C46-95CB-587CFE1DEEA9}"/>
              </a:ext>
            </a:extLst>
          </p:cNvPr>
          <p:cNvSpPr txBox="1"/>
          <p:nvPr/>
        </p:nvSpPr>
        <p:spPr>
          <a:xfrm>
            <a:off x="5366657" y="5519057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243928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AA8CFD-86E9-104E-AF24-B7C9394C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  Lo Stato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5A9317-AC11-1049-A272-537331DD1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Stato minimo -</a:t>
            </a:r>
            <a:r>
              <a:rPr lang="it-IT" dirty="0"/>
              <a:t> Stato liberale ottocentesco : garantisce legge e ordine (difesa della libera concorrenza, amministrazione della giustizia), la moneta e pochi beni pubblici (USA ancora simile allo Stato minimo)</a:t>
            </a:r>
          </a:p>
          <a:p>
            <a:r>
              <a:rPr lang="it-IT" b="1" dirty="0"/>
              <a:t>Stato a economia mista - </a:t>
            </a:r>
            <a:r>
              <a:rPr lang="it-IT" dirty="0"/>
              <a:t>Stato democratico europeo novecentesco: supplenza dei privati in settori strategici e salvataggi, imprese pubbliche, molti beni pubblici, istruzione e welfare, assetti istituzionali </a:t>
            </a:r>
            <a:r>
              <a:rPr lang="it-IT" dirty="0" err="1"/>
              <a:t>corporatisti</a:t>
            </a:r>
            <a:endParaRPr lang="it-IT" dirty="0"/>
          </a:p>
          <a:p>
            <a:r>
              <a:rPr lang="it-IT" b="1" dirty="0"/>
              <a:t>Stato a economia pianificata </a:t>
            </a:r>
            <a:r>
              <a:rPr lang="it-IT" dirty="0"/>
              <a:t>– Unione Sovietica e paesi comunisti: totale controllo statale dell’economia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851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CDEFF3-1A9B-9E48-AD55-5DC16F5D9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Funzioni dello Stato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A120C0-87D9-1D4D-A236-D15C6A981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Stato regolatore: </a:t>
            </a:r>
            <a:r>
              <a:rPr lang="it-IT" dirty="0"/>
              <a:t>fissa regole di funzionamento dei mercati (di beni e servizi, finanziari, mercato del lavoro)</a:t>
            </a:r>
          </a:p>
          <a:p>
            <a:r>
              <a:rPr lang="it-IT" b="1" dirty="0"/>
              <a:t>Stato imprenditore: </a:t>
            </a:r>
            <a:r>
              <a:rPr lang="it-IT" dirty="0"/>
              <a:t>crea imprese pubbliche per monopoli naturali, infrastrutture, fallimenti del mercato; il settore pubblico si affianca al settore privato</a:t>
            </a:r>
          </a:p>
          <a:p>
            <a:r>
              <a:rPr lang="it-IT" b="1" dirty="0"/>
              <a:t>Stato sviluppatore: </a:t>
            </a:r>
            <a:r>
              <a:rPr lang="it-IT" dirty="0"/>
              <a:t>pur non servendosi di imprese pubbliche indirizza fortemente l’azione delle imprese private ai fini dello sviluppo con regole strette e incentivi per il rispetto degli standard qualitativi richiesti ai fini delle esportazioni (Giappone, South Corea) </a:t>
            </a:r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4353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48B2E1-3152-3540-B244-27DBE8F2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grande impresa: la concentrazione industriale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37E357-542F-E04B-BDA2-1DA700D8B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it-IT" dirty="0"/>
          </a:p>
          <a:p>
            <a:r>
              <a:rPr lang="it-IT" dirty="0"/>
              <a:t>Concorrenza, ingrandimento per acquisizione imprese concorrenti meno efficienti</a:t>
            </a:r>
          </a:p>
          <a:p>
            <a:r>
              <a:rPr lang="it-IT" dirty="0"/>
              <a:t>Concentrazione orizzontale: si ampliano gli impianti per lo stesso prodotto merceologico (economie di scala) </a:t>
            </a:r>
          </a:p>
          <a:p>
            <a:r>
              <a:rPr lang="it-IT" dirty="0"/>
              <a:t>Concentrazione verticale: l’impresa acquisisce o crea aziende per produzioni a monte e a valle del processo produttivo del prodotto principale, o </a:t>
            </a:r>
            <a:r>
              <a:rPr lang="it-IT" i="1" dirty="0"/>
              <a:t>core business </a:t>
            </a:r>
            <a:r>
              <a:rPr lang="it-IT" dirty="0"/>
              <a:t>(economie di flusso, riduzione dei «costi di transazione»)</a:t>
            </a:r>
          </a:p>
          <a:p>
            <a:r>
              <a:rPr lang="it-IT" dirty="0"/>
              <a:t>Economie di diversificazione: ingrandimento per sfruttare stesse materie prime o sottoprodotti della lavorazione principale (tipica dell’impresa chimica) </a:t>
            </a:r>
          </a:p>
          <a:p>
            <a:r>
              <a:rPr lang="it-IT" dirty="0"/>
              <a:t>Conglomerata:</a:t>
            </a:r>
            <a:r>
              <a:rPr lang="it-IT" b="1" dirty="0"/>
              <a:t> </a:t>
            </a:r>
            <a:r>
              <a:rPr lang="it-IT" dirty="0"/>
              <a:t>grande impresa attiva in settori merceologici differenti, non correlati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854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5D229D-CA29-424E-BD43-8B77344B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imprese: la dimensione organizzativa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1F1DE4-D933-674D-B140-A83CD05D4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U – </a:t>
            </a:r>
            <a:r>
              <a:rPr lang="it-IT" b="1" dirty="0" err="1"/>
              <a:t>form</a:t>
            </a:r>
            <a:r>
              <a:rPr lang="it-IT" dirty="0"/>
              <a:t>: utility (</a:t>
            </a:r>
            <a:r>
              <a:rPr lang="it-IT" dirty="0" err="1"/>
              <a:t>unity</a:t>
            </a:r>
            <a:r>
              <a:rPr lang="it-IT"/>
              <a:t>) </a:t>
            </a:r>
            <a:r>
              <a:rPr lang="it-IT" dirty="0" err="1"/>
              <a:t>form</a:t>
            </a:r>
            <a:r>
              <a:rPr lang="it-IT" dirty="0"/>
              <a:t>, impresa a management centralizzato, di dimensioni relativamente modeste</a:t>
            </a:r>
          </a:p>
          <a:p>
            <a:r>
              <a:rPr lang="it-IT" b="1" dirty="0"/>
              <a:t>M – </a:t>
            </a:r>
            <a:r>
              <a:rPr lang="it-IT" b="1" dirty="0" err="1"/>
              <a:t>form</a:t>
            </a:r>
            <a:r>
              <a:rPr lang="it-IT" b="1" dirty="0"/>
              <a:t>: </a:t>
            </a:r>
            <a:r>
              <a:rPr lang="it-IT" dirty="0"/>
              <a:t>impresa </a:t>
            </a:r>
            <a:r>
              <a:rPr lang="it-IT" dirty="0" err="1"/>
              <a:t>multidivisionale</a:t>
            </a:r>
            <a:r>
              <a:rPr lang="it-IT" dirty="0"/>
              <a:t>, di dimensioni relativamente grandi (al top management gli indirizzi, l’allocazione di risorse, le decisioni strategiche; alle divisioni autonomia operativa)</a:t>
            </a:r>
          </a:p>
          <a:p>
            <a:r>
              <a:rPr lang="it-IT" b="1" dirty="0"/>
              <a:t>Holding: </a:t>
            </a:r>
            <a:r>
              <a:rPr lang="it-IT" dirty="0"/>
              <a:t>Impresa capogruppo ha il controllo azionario delle imprese controllate (si potrebbe dire che le divisioni della M – </a:t>
            </a:r>
            <a:r>
              <a:rPr lang="it-IT" dirty="0" err="1"/>
              <a:t>form</a:t>
            </a:r>
            <a:r>
              <a:rPr lang="it-IT" dirty="0"/>
              <a:t> diventano imprese, controllate dalla holding)</a:t>
            </a:r>
          </a:p>
          <a:p>
            <a:r>
              <a:rPr lang="it-IT" b="1" dirty="0"/>
              <a:t>Impresa a rete :</a:t>
            </a:r>
            <a:r>
              <a:rPr lang="it-IT" dirty="0"/>
              <a:t> evoluzione recente grazie alla velocizzazione del flusso di informazioni tra piccole imprese legate da stretta collaborazione (a volte con una impresa media in posizione dominante)</a:t>
            </a:r>
          </a:p>
          <a:p>
            <a:r>
              <a:rPr lang="it-IT" dirty="0"/>
              <a:t>Recente riduzione delle dimensioni degli stabilimenti per politiche di outsourcing </a:t>
            </a:r>
          </a:p>
        </p:txBody>
      </p:sp>
    </p:spTree>
    <p:extLst>
      <p:ext uri="{BB962C8B-B14F-4D97-AF65-F5344CB8AC3E}">
        <p14:creationId xmlns:p14="http://schemas.microsoft.com/office/powerpoint/2010/main" val="320722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3058AA-AB8C-744C-9B24-A13DAF3A4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multinazionali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C92AAC-FCCE-6649-AC68-41746EA05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Multinazionali</a:t>
            </a:r>
            <a:r>
              <a:rPr lang="it-IT" b="1" dirty="0"/>
              <a:t>: </a:t>
            </a:r>
            <a:r>
              <a:rPr lang="it-IT" dirty="0"/>
              <a:t>grandi imprese con investimenti produttivi e filiali in vari Paesi (investimenti esteri diretti, non di semplice portafoglio, ovvero acquisti di azioni di imprese all’estero)</a:t>
            </a:r>
          </a:p>
          <a:p>
            <a:r>
              <a:rPr lang="it-IT" dirty="0"/>
              <a:t>Multinazionali transnazionali: il Paese di origine non rappresenta più il mercato di riferimento </a:t>
            </a:r>
          </a:p>
          <a:p>
            <a:r>
              <a:rPr lang="it-IT" dirty="0"/>
              <a:t>Multinazionali globali: autonomia dei </a:t>
            </a:r>
            <a:r>
              <a:rPr lang="it-IT" dirty="0" err="1"/>
              <a:t>transplant</a:t>
            </a:r>
            <a:r>
              <a:rPr lang="it-IT" dirty="0"/>
              <a:t>, evanescenza del peso del Paese di origine</a:t>
            </a:r>
          </a:p>
          <a:p>
            <a:r>
              <a:rPr lang="it-IT" dirty="0"/>
              <a:t>Multinazionali tascabili: imprese medio-piccole con investimenti all’estero e capacità di affermarsi su mercati di nicchia con prodotti di qualità</a:t>
            </a:r>
          </a:p>
          <a:p>
            <a:endParaRPr lang="it-IT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322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319D9-170A-A645-8CBC-4E8C91476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 distretti industriali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80077B-91EB-FF48-84FD-FC5AFBFBA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Nascono dalla tendenza al raggrupparsi nella stessa area geografica di imprese attive nello stesso comparto merceologico, per sfruttare i </a:t>
            </a:r>
          </a:p>
          <a:p>
            <a:pPr marL="0" indent="0">
              <a:buNone/>
            </a:pPr>
            <a:r>
              <a:rPr lang="it-IT" dirty="0"/>
              <a:t>VANTAGGI DI LOCALIZZAZIONE: vicinanza e facilità di acquisizione di beni intermedi e servizi, concentrazione di lavoratori specializzati nel settore, facilità di diffusione di competenze capaci di produrre innovazione, riduzione dei costi di informazione, rapporti di fiducia nella comunità locale che riducono  i costi di transazione.</a:t>
            </a:r>
          </a:p>
          <a:p>
            <a:r>
              <a:rPr lang="it-IT" dirty="0"/>
              <a:t>I distretti industriali furono già studiati da Alfred Marshall a fine Ottocento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92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3AAC11-FCCD-1C4E-AB27-DF43AD8A9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 distretti italiani della Terza Italia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EB982E-A70C-A24E-9188-7C3EDFF2D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Arnaldo Bagnasco, </a:t>
            </a:r>
            <a:r>
              <a:rPr lang="it-IT" i="1" dirty="0"/>
              <a:t>Tre </a:t>
            </a:r>
            <a:r>
              <a:rPr lang="it-IT" i="1" dirty="0" err="1"/>
              <a:t>Italie</a:t>
            </a:r>
            <a:r>
              <a:rPr lang="it-IT" dirty="0"/>
              <a:t> (1977): «scoperta» dell’Italia dei distretti negli anni del «decentramento industriale» </a:t>
            </a:r>
          </a:p>
          <a:p>
            <a:r>
              <a:rPr lang="it-IT" dirty="0"/>
              <a:t>Una Terza Italia si aggiunge al tradizionale dualismo Nord/Sud</a:t>
            </a:r>
          </a:p>
          <a:p>
            <a:r>
              <a:rPr lang="it-IT" dirty="0"/>
              <a:t>La Terza Italia si colloca nel Nord-est e Centro (NEC)</a:t>
            </a:r>
          </a:p>
          <a:p>
            <a:pPr marL="0" indent="0">
              <a:buNone/>
            </a:pPr>
            <a:r>
              <a:rPr lang="it-IT" dirty="0"/>
              <a:t>I DISTRETTI: </a:t>
            </a:r>
          </a:p>
          <a:p>
            <a:r>
              <a:rPr lang="it-IT" dirty="0"/>
              <a:t>industrializzazione diffusa in piccoli centri/provincia agricola (spesso di tradizione mezzadrile) </a:t>
            </a:r>
          </a:p>
          <a:p>
            <a:r>
              <a:rPr lang="it-IT" dirty="0"/>
              <a:t>Raggruppamento di piccole imprese, che a volte producono tutte il prodotto  finito, a volte sono specializzate in una fase del ciclo produttivo e sono fornitrici di imprese di dimensione un po’ più ampia</a:t>
            </a:r>
          </a:p>
          <a:p>
            <a:r>
              <a:rPr lang="it-IT" dirty="0"/>
              <a:t>Rapporti di fiducia nella comunità</a:t>
            </a:r>
          </a:p>
          <a:p>
            <a:r>
              <a:rPr lang="it-IT" dirty="0"/>
              <a:t>Manodopera familiare a costo ridotto, passaggi da lavoratore dipendente a lavoratore autonomo o piccolo imprenditore  </a:t>
            </a:r>
          </a:p>
        </p:txBody>
      </p:sp>
    </p:spTree>
    <p:extLst>
      <p:ext uri="{BB962C8B-B14F-4D97-AF65-F5344CB8AC3E}">
        <p14:creationId xmlns:p14="http://schemas.microsoft.com/office/powerpoint/2010/main" val="3292099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826</Words>
  <Application>Microsoft Macintosh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Gli attori dello sviluppo:  Stato e Imprese </vt:lpstr>
      <vt:lpstr>  Lo Stato </vt:lpstr>
      <vt:lpstr>Funzioni dello Stato</vt:lpstr>
      <vt:lpstr>La grande impresa: la concentrazione industriale</vt:lpstr>
      <vt:lpstr>Le imprese: la dimensione organizzativa</vt:lpstr>
      <vt:lpstr>Le multinazionali</vt:lpstr>
      <vt:lpstr>I distretti industriali</vt:lpstr>
      <vt:lpstr>I distretti italiani della Terza Italia</vt:lpstr>
      <vt:lpstr>Una questione insoluta: il «residuo»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26</cp:revision>
  <dcterms:created xsi:type="dcterms:W3CDTF">2020-10-05T09:38:47Z</dcterms:created>
  <dcterms:modified xsi:type="dcterms:W3CDTF">2021-02-09T08:28:10Z</dcterms:modified>
</cp:coreProperties>
</file>