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6" r:id="rId3"/>
    <p:sldId id="260" r:id="rId4"/>
    <p:sldId id="266" r:id="rId5"/>
    <p:sldId id="261" r:id="rId6"/>
    <p:sldId id="264" r:id="rId7"/>
    <p:sldId id="265" r:id="rId8"/>
    <p:sldId id="277" r:id="rId9"/>
    <p:sldId id="280" r:id="rId10"/>
    <p:sldId id="279" r:id="rId11"/>
    <p:sldId id="267" r:id="rId12"/>
    <p:sldId id="275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997" autoAdjust="0"/>
    <p:restoredTop sz="95547" autoAdjust="0"/>
  </p:normalViewPr>
  <p:slideViewPr>
    <p:cSldViewPr snapToGrid="0">
      <p:cViewPr varScale="1">
        <p:scale>
          <a:sx n="113" d="100"/>
          <a:sy n="113" d="100"/>
        </p:scale>
        <p:origin x="54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01/03/23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35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Click to edit Master title style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01/03/23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01/03/23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01/03/23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70794" y="2238320"/>
            <a:ext cx="9959788" cy="1148660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Crisi</a:t>
            </a:r>
            <a:r>
              <a:rPr lang="en-GB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</a:t>
            </a:r>
            <a:r>
              <a:rPr lang="en-GB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modernità</a:t>
            </a:r>
            <a:endParaRPr lang="en-GB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00454" y="3940531"/>
            <a:ext cx="4763546" cy="1277073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A.A. 2022/23</a:t>
            </a: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 Interculturale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8" descr="CC-BY-SA_icon.svg.png">
            <a:extLst>
              <a:ext uri="{FF2B5EF4-FFF2-40B4-BE49-F238E27FC236}">
                <a16:creationId xmlns:a16="http://schemas.microsoft.com/office/drawing/2014/main" id="{CDB0FCAE-883F-4B93-ACF5-B062D1E63C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061045"/>
            <a:ext cx="1508279" cy="54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35519" y="351878"/>
            <a:ext cx="7869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Anibal</a:t>
            </a:r>
            <a:r>
              <a:rPr lang="en-US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Quijano</a:t>
            </a:r>
            <a:r>
              <a:rPr lang="en-US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Walter </a:t>
            </a:r>
            <a:r>
              <a:rPr lang="en-US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Mignolo</a:t>
            </a:r>
            <a:r>
              <a:rPr lang="en-US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Catherine Walsh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Interculturale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</a:t>
            </a:r>
            <a:r>
              <a:rPr lang="en-GB" sz="18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  <a:endParaRPr lang="en-GB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AB6E92A-88E3-491A-A527-AEB70BFBBCEE}"/>
              </a:ext>
            </a:extLst>
          </p:cNvPr>
          <p:cNvSpPr txBox="1">
            <a:spLocks/>
          </p:cNvSpPr>
          <p:nvPr/>
        </p:nvSpPr>
        <p:spPr>
          <a:xfrm>
            <a:off x="6684905" y="2175687"/>
            <a:ext cx="5271576" cy="28833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B1717"/>
              </a:buClr>
            </a:pPr>
            <a:endParaRPr lang="it-IT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Picture 1" descr="Unidad Muralista Luchador Ernesto Miranda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1724"/>
            <a:ext cx="8994770" cy="329105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AB6E92A-88E3-491A-A527-AEB70BFBBCEE}"/>
              </a:ext>
            </a:extLst>
          </p:cNvPr>
          <p:cNvSpPr txBox="1">
            <a:spLocks/>
          </p:cNvSpPr>
          <p:nvPr/>
        </p:nvSpPr>
        <p:spPr>
          <a:xfrm>
            <a:off x="9109619" y="1992337"/>
            <a:ext cx="3082381" cy="40036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 pensiero </a:t>
            </a:r>
            <a:r>
              <a:rPr lang="it-IT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decoloniale</a:t>
            </a:r>
            <a:endParaRPr lang="it-IT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decolonialidad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il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sentipensar</a:t>
            </a:r>
            <a:endParaRPr lang="it-IT" sz="2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BB1717"/>
              </a:buClr>
            </a:pP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Antropologias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Perifericas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la rete delle antropologie del mondo</a:t>
            </a:r>
          </a:p>
          <a:p>
            <a:pPr>
              <a:buClr>
                <a:srgbClr val="BB1717"/>
              </a:buClr>
            </a:pPr>
            <a:endParaRPr lang="it-IT" sz="2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BB1717"/>
              </a:buClr>
            </a:pPr>
            <a:endParaRPr lang="it-IT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4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6337" y="351877"/>
            <a:ext cx="5846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Resistenza: i margini</a:t>
            </a: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Interculturale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</a:t>
            </a:r>
            <a:r>
              <a:rPr lang="en-GB" sz="18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  <a:endParaRPr lang="en-GB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64AE53-EE44-408D-8EDF-3D538AE7C84A}"/>
              </a:ext>
            </a:extLst>
          </p:cNvPr>
          <p:cNvSpPr txBox="1">
            <a:spLocks/>
          </p:cNvSpPr>
          <p:nvPr/>
        </p:nvSpPr>
        <p:spPr>
          <a:xfrm>
            <a:off x="313159" y="1158308"/>
            <a:ext cx="11565681" cy="47730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Parole e atti eversivi che si distaccano dalla discorso 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egemonico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che sono in grado di proporre 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altre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possibilità, alternative culturali “</a:t>
            </a: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dilatano il campo del possibile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(Boni 2011)</a:t>
            </a:r>
          </a:p>
          <a:p>
            <a:pPr>
              <a:spcBef>
                <a:spcPts val="600"/>
              </a:spcBef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“La marginalità è il luogo critico per eccellenza” (Remotti 2000) la prassi eversiva produce momenti di </a:t>
            </a: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negoziazione e spazi di </a:t>
            </a:r>
            <a:r>
              <a:rPr lang="it-IT" sz="2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differenza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che per lo più si costruiscono ai 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margini. 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Dai margini, da ambienti subalterni, si elabora una certa incredulità nei confronti nel 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discorso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ufficiale questo genera valori e prassi differenti (e resistenti) da quelli egemonici che talvolta producono sovversione. </a:t>
            </a:r>
          </a:p>
          <a:p>
            <a:pPr>
              <a:spcBef>
                <a:spcPts val="600"/>
              </a:spcBef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maggior parte degli atti di resistenza non ha lo scopo di sconvolgere l’ordine egemonico ma di ottenere piccoli spazi di autonomia, di diritti. “Le strutture egemoniche [come la disuguaglianza di genere o di razza] tendono a rimanere inalterate anche nei rari momenti in cui il potere istituzionale viene abbattuto e ricostituito” (Boni 2011) sotto altra forma. Si tratta per lo più di una sostituzione.</a:t>
            </a:r>
          </a:p>
        </p:txBody>
      </p:sp>
    </p:spTree>
    <p:extLst>
      <p:ext uri="{BB962C8B-B14F-4D97-AF65-F5344CB8AC3E}">
        <p14:creationId xmlns:p14="http://schemas.microsoft.com/office/powerpoint/2010/main" val="2490170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Interculturale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</a:t>
            </a:r>
            <a:r>
              <a:rPr lang="en-GB" sz="18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  <a:endParaRPr lang="en-GB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10" name="Content Placeholder 3" descr="Schermata 2015-02-05 alle 10.47.59.png">
            <a:extLst>
              <a:ext uri="{FF2B5EF4-FFF2-40B4-BE49-F238E27FC236}">
                <a16:creationId xmlns:a16="http://schemas.microsoft.com/office/drawing/2014/main" id="{ACAFDF79-E61A-4D3E-A444-E6521B01F3D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58" r="29354" b="90448"/>
          <a:stretch/>
        </p:blipFill>
        <p:spPr>
          <a:xfrm>
            <a:off x="226337" y="70085"/>
            <a:ext cx="8379155" cy="788897"/>
          </a:xfrm>
          <a:prstGeom prst="rect">
            <a:avLst/>
          </a:prstGeom>
        </p:spPr>
      </p:pic>
      <p:pic>
        <p:nvPicPr>
          <p:cNvPr id="11" name="Content Placeholder 3" descr="Schermata 2015-02-05 alle 10.47.59.png">
            <a:extLst>
              <a:ext uri="{FF2B5EF4-FFF2-40B4-BE49-F238E27FC236}">
                <a16:creationId xmlns:a16="http://schemas.microsoft.com/office/drawing/2014/main" id="{2F08B9B8-8BFE-4FD5-AE51-924E62A2FF5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242" t="11051" r="-69" b="5618"/>
          <a:stretch/>
        </p:blipFill>
        <p:spPr>
          <a:xfrm>
            <a:off x="0" y="895707"/>
            <a:ext cx="9199418" cy="5168710"/>
          </a:xfrm>
          <a:prstGeom prst="rect">
            <a:avLst/>
          </a:prstGeom>
        </p:spPr>
      </p:pic>
      <p:pic>
        <p:nvPicPr>
          <p:cNvPr id="12" name="Content Placeholder 3" descr="Schermata 2015-02-05 alle 10.47.59.png">
            <a:extLst>
              <a:ext uri="{FF2B5EF4-FFF2-40B4-BE49-F238E27FC236}">
                <a16:creationId xmlns:a16="http://schemas.microsoft.com/office/drawing/2014/main" id="{303D6133-DB40-49E7-81F2-A5621D5FE34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58" t="96354" r="74302" b="354"/>
          <a:stretch/>
        </p:blipFill>
        <p:spPr>
          <a:xfrm>
            <a:off x="9476500" y="4890654"/>
            <a:ext cx="2230591" cy="20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4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Interculturale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</a:t>
            </a:r>
            <a:r>
              <a:rPr lang="en-GB" sz="18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  <a:endParaRPr lang="en-GB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11" name="Picture 3" descr="the wall.jpg">
            <a:extLst>
              <a:ext uri="{FF2B5EF4-FFF2-40B4-BE49-F238E27FC236}">
                <a16:creationId xmlns:a16="http://schemas.microsoft.com/office/drawing/2014/main" id="{BE4EDC12-A53E-4659-9187-7B46F1F2A2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7404"/>
            <a:ext cx="6096000" cy="3891281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42FB8EA-1EC4-4FC7-A148-CB4F86CF2621}"/>
              </a:ext>
            </a:extLst>
          </p:cNvPr>
          <p:cNvSpPr txBox="1">
            <a:spLocks/>
          </p:cNvSpPr>
          <p:nvPr/>
        </p:nvSpPr>
        <p:spPr>
          <a:xfrm>
            <a:off x="3048000" y="790612"/>
            <a:ext cx="6562390" cy="16192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it-IT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“Come ci ha insegnato Gramsci, un potere che sia capace di inquadrare la società all’interno di un nuovo progetto storico deve operare</a:t>
            </a:r>
            <a:endParaRPr lang="it-IT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5533280-0A00-4233-AE55-BF1CEF15FDF7}"/>
              </a:ext>
            </a:extLst>
          </p:cNvPr>
          <p:cNvSpPr txBox="1">
            <a:spLocks/>
          </p:cNvSpPr>
          <p:nvPr/>
        </p:nvSpPr>
        <p:spPr>
          <a:xfrm>
            <a:off x="5975973" y="1822757"/>
            <a:ext cx="4719735" cy="32124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it-IT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egemonicamente, deve necessariamente intrecciare i modi di pensare, i media, la cultura, la lingua, la filosofia, l’economia, la cultura popolare, la Chiesa ecc.”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it-IT" dirty="0"/>
              <a:t>(Stuart Hall 2007)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161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35519" y="225487"/>
            <a:ext cx="8257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crisi della rappresentazione</a:t>
            </a: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Interculturale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</a:t>
            </a:r>
            <a:r>
              <a:rPr lang="en-GB" sz="18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  <a:endParaRPr lang="en-GB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B2BC73F-0A9D-4B96-B604-B1DC62DE2D32}"/>
              </a:ext>
            </a:extLst>
          </p:cNvPr>
          <p:cNvSpPr txBox="1">
            <a:spLocks/>
          </p:cNvSpPr>
          <p:nvPr/>
        </p:nvSpPr>
        <p:spPr>
          <a:xfrm>
            <a:off x="235519" y="1357448"/>
            <a:ext cx="8833239" cy="457393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B1717"/>
              </a:buClr>
            </a:pPr>
            <a:r>
              <a:rPr lang="it-IT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</a:t>
            </a:r>
            <a:r>
              <a:rPr lang="it-IT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autorità</a:t>
            </a:r>
            <a:r>
              <a:rPr lang="it-IT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dell’antropologo nel descrivere le culture e compiere generalizzazioni;</a:t>
            </a:r>
          </a:p>
          <a:p>
            <a:pPr>
              <a:buClr>
                <a:srgbClr val="BB1717"/>
              </a:buClr>
            </a:pPr>
            <a:r>
              <a:rPr lang="it-IT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l’antropologia non può che essere </a:t>
            </a:r>
            <a:r>
              <a:rPr lang="it-IT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riflessiva</a:t>
            </a:r>
            <a:r>
              <a:rPr lang="it-IT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cosciente della natura delle costrizioni sociali e culturali in cui si muove; </a:t>
            </a:r>
          </a:p>
          <a:p>
            <a:pPr>
              <a:buClr>
                <a:srgbClr val="BB1717"/>
              </a:buClr>
            </a:pPr>
            <a:r>
              <a:rPr lang="it-IT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impossibilità della descrizione del reale;</a:t>
            </a:r>
          </a:p>
          <a:p>
            <a:pPr>
              <a:buClr>
                <a:srgbClr val="BB1717"/>
              </a:buClr>
            </a:pPr>
            <a:r>
              <a:rPr lang="it-IT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consapevolezza del potere della conoscenza; </a:t>
            </a:r>
          </a:p>
          <a:p>
            <a:pPr>
              <a:buClr>
                <a:srgbClr val="BB1717"/>
              </a:buClr>
            </a:pPr>
            <a:r>
              <a:rPr lang="it-IT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 potere permane in istituzioni e dinamiche che prima venivano considerate neutrali;</a:t>
            </a:r>
          </a:p>
          <a:p>
            <a:pPr>
              <a:buClr>
                <a:srgbClr val="BB1717"/>
              </a:buClr>
            </a:pP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Reinventing Anthropology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Hymes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1969), 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Women in the field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Golde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1970), 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Anthropology and the Colonial Encounter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Asad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1973), 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Reflection on Fieldwork in Morocco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Rabinow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1977) , 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Writing Culture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(Clifford and Marcus 1985).</a:t>
            </a:r>
          </a:p>
          <a:p>
            <a:pPr>
              <a:buClr>
                <a:srgbClr val="BB1717"/>
              </a:buClr>
            </a:pPr>
            <a:r>
              <a:rPr lang="en-US" sz="2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Dichiarazione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 Barbados 1971</a:t>
            </a:r>
          </a:p>
          <a:p>
            <a:pPr>
              <a:buClr>
                <a:srgbClr val="BB1717"/>
              </a:buClr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BB1717"/>
              </a:buClr>
            </a:pPr>
            <a:endParaRPr lang="it-IT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D5A8B1F-E5F1-EF22-F069-B6D00265D3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325" y="1840089"/>
            <a:ext cx="3048675" cy="426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8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6337" y="262707"/>
            <a:ext cx="4585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Globalizzazione</a:t>
            </a: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Interculturale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</a:t>
            </a:r>
            <a:r>
              <a:rPr lang="en-GB" sz="18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  <a:endParaRPr lang="en-GB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48E6E3-BD8B-4C16-B802-2021BD403E3D}"/>
              </a:ext>
            </a:extLst>
          </p:cNvPr>
          <p:cNvSpPr txBox="1">
            <a:spLocks/>
          </p:cNvSpPr>
          <p:nvPr/>
        </p:nvSpPr>
        <p:spPr>
          <a:xfrm>
            <a:off x="553646" y="1189685"/>
            <a:ext cx="11220535" cy="46434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Neoliberismo e globalizzazione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declino dell’autorità centralizzata sullo stato-nazione, non solo verso il globale ma anche verso il locale: il potere si diluisce nelle istituzioni globali ma si incorpora nelle realtà locali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diffusione e distanza del potere, </a:t>
            </a: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istituzioni sovranazionali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non direttamente legate alla politica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transnazionalismo e </a:t>
            </a: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deterritorializzazione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 potere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 “paradigma” della globalizzazione non necessariamente si focalizza sulle megastrutture ma anzi l’idea è connettere il globale con il locale. 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dall’idea di omogeneizzazione all’enfasi sulla differenziazione e frammentazione (nazionalismi, diaspora, </a:t>
            </a: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etnicità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…)</a:t>
            </a:r>
          </a:p>
          <a:p>
            <a:pPr>
              <a:buClr>
                <a:srgbClr val="BB1717"/>
              </a:buClr>
            </a:pPr>
            <a:endParaRPr lang="it-IT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7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35519" y="351877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Gramsci (1891-1937)</a:t>
            </a: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Interculturale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</a:t>
            </a:r>
            <a:r>
              <a:rPr lang="en-GB" sz="18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  <a:endParaRPr lang="en-GB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665B18-8122-4487-A59D-46D880A04AE2}"/>
              </a:ext>
            </a:extLst>
          </p:cNvPr>
          <p:cNvSpPr txBox="1">
            <a:spLocks/>
          </p:cNvSpPr>
          <p:nvPr/>
        </p:nvSpPr>
        <p:spPr>
          <a:xfrm>
            <a:off x="517613" y="1459086"/>
            <a:ext cx="11156774" cy="43740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rifiuto del positivismo e della oggettivazione del reale il potere non è basato solo sulla forza: l’importanza della 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sovrastruttura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ideologia e cultura</a:t>
            </a:r>
          </a:p>
          <a:p>
            <a:pPr>
              <a:buClr>
                <a:srgbClr val="BB1717"/>
              </a:buClr>
            </a:pP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Dominio e direzione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potere politico e sociale assicurato dalle istituzioni della società civile: coercizione</a:t>
            </a:r>
          </a:p>
          <a:p>
            <a:pPr>
              <a:buClr>
                <a:srgbClr val="BB1717"/>
              </a:buClr>
            </a:pPr>
            <a:r>
              <a:rPr lang="it-IT" sz="2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Egemonia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cultura egemonica il bilanciamento di forza e consenso tra gli oppositori e gli alleati</a:t>
            </a:r>
          </a:p>
          <a:p>
            <a:pPr>
              <a:buClr>
                <a:srgbClr val="BB1717"/>
              </a:buClr>
            </a:pP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</a:t>
            </a:r>
            <a:r>
              <a:rPr lang="it-IT" sz="2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intellettuale organico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il ruolo speciale degli intellettuali nella società (e dei media) per costruire consenso.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fragilità dell’egemonia che è sempre contestata da ideologie alternative e dunque in constante necessità di riaffermazione e rinnovamento. Rifiuto del positivismo. 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Gramsci e l’antropologia politica: </a:t>
            </a: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subalterni come soggetto politico</a:t>
            </a:r>
          </a:p>
        </p:txBody>
      </p:sp>
    </p:spTree>
    <p:extLst>
      <p:ext uri="{BB962C8B-B14F-4D97-AF65-F5344CB8AC3E}">
        <p14:creationId xmlns:p14="http://schemas.microsoft.com/office/powerpoint/2010/main" val="249017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35519" y="351877"/>
            <a:ext cx="6830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discorso sullo sviluppo di Truman, 1949</a:t>
            </a: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Interculturale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</a:t>
            </a:r>
            <a:r>
              <a:rPr lang="en-GB" sz="18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  <a:endParaRPr lang="en-GB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9DEC26E-C022-4388-B69A-B0F87C761E6D}"/>
              </a:ext>
            </a:extLst>
          </p:cNvPr>
          <p:cNvSpPr txBox="1"/>
          <p:nvPr/>
        </p:nvSpPr>
        <p:spPr>
          <a:xfrm>
            <a:off x="1170709" y="1816753"/>
            <a:ext cx="985058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“…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Fourth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we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must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embark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on a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bold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new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program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for making the benefits of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our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scientific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advances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it-IT" sz="2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industrial progress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available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for the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improvement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growth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</a:t>
            </a:r>
            <a:r>
              <a:rPr lang="it-IT" sz="24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underdeveloped</a:t>
            </a:r>
            <a:r>
              <a:rPr lang="it-IT" sz="2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areas</a:t>
            </a:r>
            <a:r>
              <a:rPr lang="it-IT" sz="2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… I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believe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that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we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should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make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available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peace-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loving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peoples the benefits of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our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store of technical knowledge in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order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help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them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realize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their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aspirations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for a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better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life. And, in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cooperation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with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other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nations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we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should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foster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capital investment in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areas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needing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development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What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we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envisage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program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development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based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on the concepts of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democratic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fair-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dealing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9017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6337" y="0"/>
            <a:ext cx="9360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discorso sullo sviluppo la costruzione delle emergenze</a:t>
            </a: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Interculturale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</a:t>
            </a:r>
            <a:r>
              <a:rPr lang="en-GB" sz="18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  <a:endParaRPr lang="en-GB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10" name="Picture 4" descr="map updown.JPG">
            <a:extLst>
              <a:ext uri="{FF2B5EF4-FFF2-40B4-BE49-F238E27FC236}">
                <a16:creationId xmlns:a16="http://schemas.microsoft.com/office/drawing/2014/main" id="{7779A149-D0D3-4F23-9C95-50809C742D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05" r="2307" b="17175"/>
          <a:stretch/>
        </p:blipFill>
        <p:spPr>
          <a:xfrm>
            <a:off x="460661" y="1436268"/>
            <a:ext cx="6897051" cy="4641161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FE51AD4-043C-4487-8D9C-82A039006F46}"/>
              </a:ext>
            </a:extLst>
          </p:cNvPr>
          <p:cNvSpPr txBox="1">
            <a:spLocks/>
          </p:cNvSpPr>
          <p:nvPr/>
        </p:nvSpPr>
        <p:spPr>
          <a:xfrm>
            <a:off x="7943411" y="2357851"/>
            <a:ext cx="3672761" cy="29238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</a:t>
            </a:r>
            <a:r>
              <a:rPr lang="it-IT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it-IT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normalizzazione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dei discorsi </a:t>
            </a:r>
            <a:r>
              <a:rPr lang="it-IT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altri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(Arturo Escobar).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persone come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problemi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risolvere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buClr>
                <a:srgbClr val="BB1717"/>
              </a:buClr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Sovranità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mobili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Agamben</a:t>
            </a: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7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35519" y="351877"/>
            <a:ext cx="7647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Arturo Escobar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Interculturale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</a:t>
            </a:r>
            <a:r>
              <a:rPr lang="en-GB" sz="18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  <a:endParaRPr lang="en-GB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10" name="Picture 4" descr="retablo guerra .jpg">
            <a:extLst>
              <a:ext uri="{FF2B5EF4-FFF2-40B4-BE49-F238E27FC236}">
                <a16:creationId xmlns:a16="http://schemas.microsoft.com/office/drawing/2014/main" id="{06CDE63D-A5B9-456C-BE66-3EED063EF9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501" y="1882567"/>
            <a:ext cx="6245344" cy="3469635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AB6E92A-88E3-491A-A527-AEB70BFBBCEE}"/>
              </a:ext>
            </a:extLst>
          </p:cNvPr>
          <p:cNvSpPr txBox="1">
            <a:spLocks/>
          </p:cNvSpPr>
          <p:nvPr/>
        </p:nvSpPr>
        <p:spPr>
          <a:xfrm>
            <a:off x="6684905" y="2175687"/>
            <a:ext cx="5271576" cy="28833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invenzione del Terzo Mondo: i fare e il disfare il Discorso dello sviluppo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politiche della differenza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conoscenza situata (</a:t>
            </a:r>
            <a:r>
              <a:rPr lang="it-IT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Haraway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 femminismo </a:t>
            </a:r>
            <a:r>
              <a:rPr lang="it-IT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decoloniale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>
              <a:buClr>
                <a:srgbClr val="BB1717"/>
              </a:buClr>
            </a:pPr>
            <a:endParaRPr lang="it-IT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786525" y="207328"/>
            <a:ext cx="57260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Eric Wolf Europe and People Without History (1982)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Comunicazione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Interculturale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</a:t>
            </a:r>
            <a:r>
              <a:rPr lang="en-GB" sz="18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i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</a:t>
            </a:r>
            <a:r>
              <a:rPr lang="en-GB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</a:t>
            </a:r>
            <a:endParaRPr lang="en-GB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AB6E92A-88E3-491A-A527-AEB70BFBBCEE}"/>
              </a:ext>
            </a:extLst>
          </p:cNvPr>
          <p:cNvSpPr txBox="1">
            <a:spLocks/>
          </p:cNvSpPr>
          <p:nvPr/>
        </p:nvSpPr>
        <p:spPr>
          <a:xfrm>
            <a:off x="3680600" y="3186408"/>
            <a:ext cx="6915090" cy="28833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tutte le culture sono comprensibili e analizzabili in relazione all’espansione del capitalismo europeo. Seguirne gli effetti sui microsistemi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Gli antropologi occupandosi dei microcosmi non hanno dato il giusto peso alla visione globale e storica. </a:t>
            </a:r>
          </a:p>
          <a:p>
            <a:pPr>
              <a:buClr>
                <a:srgbClr val="BB1717"/>
              </a:buClr>
            </a:pP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l’importanza del sistema di produzione (Marx). </a:t>
            </a:r>
          </a:p>
        </p:txBody>
      </p:sp>
      <p:pic>
        <p:nvPicPr>
          <p:cNvPr id="2" name="Picture 1" descr="People without history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978"/>
            <a:ext cx="3641657" cy="5462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20236" y="1088468"/>
            <a:ext cx="34473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‘Once we locate the reality of</a:t>
            </a:r>
          </a:p>
          <a:p>
            <a:r>
              <a:rPr lang="en-US" sz="1600" dirty="0"/>
              <a:t>society in historically changing, imperfectly bounded, multiple and</a:t>
            </a:r>
          </a:p>
          <a:p>
            <a:r>
              <a:rPr lang="en-US" sz="1600" dirty="0"/>
              <a:t>branching social alignments, however, the concept of a fixed, unitary,</a:t>
            </a:r>
          </a:p>
          <a:p>
            <a:r>
              <a:rPr lang="en-US" sz="1600" dirty="0"/>
              <a:t>and bounded culture must give way to a sense of the fluidity and permeability</a:t>
            </a:r>
          </a:p>
          <a:p>
            <a:r>
              <a:rPr lang="en-US" sz="1600" dirty="0"/>
              <a:t>of cultural sets’ (1982: 387).</a:t>
            </a:r>
          </a:p>
        </p:txBody>
      </p:sp>
    </p:spTree>
    <p:extLst>
      <p:ext uri="{BB962C8B-B14F-4D97-AF65-F5344CB8AC3E}">
        <p14:creationId xmlns:p14="http://schemas.microsoft.com/office/powerpoint/2010/main" val="562076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L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LA.potm</Template>
  <TotalTime>3102</TotalTime>
  <Words>949</Words>
  <Application>Microsoft Macintosh PowerPoint</Application>
  <PresentationFormat>Widescreen</PresentationFormat>
  <Paragraphs>92</Paragraphs>
  <Slides>12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Template LA</vt:lpstr>
      <vt:lpstr>Crisi della modernità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Microsoft Office User</cp:lastModifiedBy>
  <cp:revision>108</cp:revision>
  <dcterms:created xsi:type="dcterms:W3CDTF">2019-05-28T15:53:33Z</dcterms:created>
  <dcterms:modified xsi:type="dcterms:W3CDTF">2023-03-01T12:15:52Z</dcterms:modified>
</cp:coreProperties>
</file>