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>
      <p:cViewPr varScale="1">
        <p:scale>
          <a:sx n="117" d="100"/>
          <a:sy n="117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50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7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5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29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8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4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4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4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8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F4A2-7441-FE42-9EAC-520FEBF3D125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A770-686F-8943-A665-38D8A067C68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7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DE060AF3-0209-67AE-4D33-8A95804388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Indigenous Movement in the Land of Santa Cruz -</a:t>
            </a:r>
            <a:br>
              <a:rPr lang="en-GB" sz="2800" dirty="0"/>
            </a:br>
            <a:r>
              <a:rPr lang="en-GB" sz="2800" dirty="0"/>
              <a:t>The Politicization of Ethnicity or A Colonial Chapter of a Political Anthropology.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C91F2528-FF5A-0075-0B81-F9BC114FB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Renato Athias</a:t>
            </a:r>
          </a:p>
          <a:p>
            <a:r>
              <a:rPr lang="en-GB" dirty="0"/>
              <a:t>Turin, 17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032376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07B15D-B3CF-EF2A-9349-FF33FCCC4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464910"/>
            <a:ext cx="7886700" cy="5641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1. Moment - Know to conquer – “People without soul”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Three Facts/Three Situations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a) The New and the Old World</a:t>
            </a:r>
          </a:p>
          <a:p>
            <a:pPr marL="0" indent="0">
              <a:buNone/>
            </a:pPr>
            <a:r>
              <a:rPr lang="en-GB" sz="1800" dirty="0"/>
              <a:t>Best Seller: Hans </a:t>
            </a:r>
            <a:r>
              <a:rPr lang="en-GB" sz="1800" dirty="0" err="1"/>
              <a:t>Staden</a:t>
            </a:r>
            <a:r>
              <a:rPr lang="en-GB" sz="1800" dirty="0"/>
              <a:t> [Cannibalism]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b) The nations of the earth;</a:t>
            </a:r>
          </a:p>
          <a:p>
            <a:pPr marL="0" indent="0">
              <a:buNone/>
            </a:pPr>
            <a:r>
              <a:rPr lang="en-GB" sz="1800" dirty="0"/>
              <a:t>“Dialogues of the Greatness of Brazil”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c) Educating for Assimilation</a:t>
            </a:r>
          </a:p>
          <a:p>
            <a:pPr marL="0" indent="0">
              <a:buNone/>
            </a:pPr>
            <a:r>
              <a:rPr lang="en-GB" sz="1800" dirty="0"/>
              <a:t>“Directory of Missions”</a:t>
            </a:r>
          </a:p>
        </p:txBody>
      </p:sp>
    </p:spTree>
    <p:extLst>
      <p:ext uri="{BB962C8B-B14F-4D97-AF65-F5344CB8AC3E}">
        <p14:creationId xmlns:p14="http://schemas.microsoft.com/office/powerpoint/2010/main" val="8794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oto em preto e branco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9F050CF-99AB-9B2B-43B6-FB57D8FBC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626" y="1052740"/>
            <a:ext cx="2844289" cy="4351338"/>
          </a:xfrm>
        </p:spPr>
      </p:pic>
      <p:pic>
        <p:nvPicPr>
          <p:cNvPr id="7" name="Imagem 6" descr="Uma imagem contendo texto, livro&#10;&#10;Descrição gerada automaticamente">
            <a:extLst>
              <a:ext uri="{FF2B5EF4-FFF2-40B4-BE49-F238E27FC236}">
                <a16:creationId xmlns:a16="http://schemas.microsoft.com/office/drawing/2014/main" id="{A3F0634E-A697-60A1-4822-66E5569A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45" y="2395408"/>
            <a:ext cx="3688596" cy="300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24C13D22-B54B-5179-8A85-54B6BB7A2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354" y="1027906"/>
            <a:ext cx="3233586" cy="4850379"/>
          </a:xfrm>
        </p:spPr>
      </p:pic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6A47E361-A698-EB7E-2B86-93F22A7D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19400"/>
            <a:ext cx="4083019" cy="28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4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m 6" descr="Texto preto sobre fundo branco&#10;&#10;Descrição gerada automaticamente">
            <a:extLst>
              <a:ext uri="{FF2B5EF4-FFF2-40B4-BE49-F238E27FC236}">
                <a16:creationId xmlns:a16="http://schemas.microsoft.com/office/drawing/2014/main" id="{0AC8BD60-1E7C-282F-F287-CAAE7AAAE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7" b="-1"/>
          <a:stretch/>
        </p:blipFill>
        <p:spPr>
          <a:xfrm>
            <a:off x="143314" y="171715"/>
            <a:ext cx="4359898" cy="6129087"/>
          </a:xfrm>
          <a:prstGeom prst="rect">
            <a:avLst/>
          </a:prstGeom>
        </p:spPr>
      </p:pic>
      <p:pic>
        <p:nvPicPr>
          <p:cNvPr id="9" name="Imagem 8" descr="Foto preta e branca de pessoas andando de cavalo na floresta&#10;&#10;Descrição gerada automaticamente">
            <a:extLst>
              <a:ext uri="{FF2B5EF4-FFF2-40B4-BE49-F238E27FC236}">
                <a16:creationId xmlns:a16="http://schemas.microsoft.com/office/drawing/2014/main" id="{F27E846E-88DE-25FE-A212-521FA7915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0" r="4124" b="-1"/>
          <a:stretch/>
        </p:blipFill>
        <p:spPr>
          <a:xfrm>
            <a:off x="4647696" y="171716"/>
            <a:ext cx="4352990" cy="3171422"/>
          </a:xfrm>
          <a:prstGeom prst="rect">
            <a:avLst/>
          </a:prstGeom>
        </p:spPr>
      </p:pic>
      <p:pic>
        <p:nvPicPr>
          <p:cNvPr id="5" name="Imagem 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40ED8721-C05C-23DB-A7F3-DA9001DC5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7" r="2569"/>
          <a:stretch/>
        </p:blipFill>
        <p:spPr>
          <a:xfrm>
            <a:off x="4647696" y="3514856"/>
            <a:ext cx="4339790" cy="2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0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142455-4D3A-23C3-43AD-181C3F23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66057"/>
            <a:ext cx="7886700" cy="56109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 Moment - Which side are you 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Events put indigenous contingents fighting alongside the Portuguese.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Fight to gain space. The treatment of historiography.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War against the "Dutch"</a:t>
            </a:r>
          </a:p>
          <a:p>
            <a:pPr marL="0" indent="0">
              <a:buNone/>
            </a:pPr>
            <a:r>
              <a:rPr lang="en-GB" dirty="0"/>
              <a:t>War against the French</a:t>
            </a:r>
          </a:p>
          <a:p>
            <a:pPr marL="0" indent="0">
              <a:buNone/>
            </a:pPr>
            <a:r>
              <a:rPr lang="en-GB" dirty="0"/>
              <a:t>War against Paraguay - [in exchange for land]</a:t>
            </a:r>
          </a:p>
        </p:txBody>
      </p:sp>
    </p:spTree>
    <p:extLst>
      <p:ext uri="{BB962C8B-B14F-4D97-AF65-F5344CB8AC3E}">
        <p14:creationId xmlns:p14="http://schemas.microsoft.com/office/powerpoint/2010/main" val="201531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8CC0DDC8-9BF1-6633-2C2D-523651A64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15" y="3506917"/>
            <a:ext cx="4017585" cy="2697940"/>
          </a:xfrm>
        </p:spPr>
      </p:pic>
      <p:pic>
        <p:nvPicPr>
          <p:cNvPr id="7" name="Imagem 6" descr="Pessoas montadas em cavalos&#10;&#10;Descrição gerada automaticamente">
            <a:extLst>
              <a:ext uri="{FF2B5EF4-FFF2-40B4-BE49-F238E27FC236}">
                <a16:creationId xmlns:a16="http://schemas.microsoft.com/office/drawing/2014/main" id="{F4C8F003-26E3-4B34-BC8A-DD165CF3C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1" y="3506917"/>
            <a:ext cx="3546929" cy="2815715"/>
          </a:xfrm>
          <a:prstGeom prst="rect">
            <a:avLst/>
          </a:prstGeom>
        </p:spPr>
      </p:pic>
      <p:pic>
        <p:nvPicPr>
          <p:cNvPr id="9" name="Imagem 8" descr="Desenho de um homem&#10;&#10;Descrição gerada automaticamente com confiança média">
            <a:extLst>
              <a:ext uri="{FF2B5EF4-FFF2-40B4-BE49-F238E27FC236}">
                <a16:creationId xmlns:a16="http://schemas.microsoft.com/office/drawing/2014/main" id="{7D1476F3-3CC3-B472-C365-ED4D0738B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999" y="142892"/>
            <a:ext cx="4898001" cy="320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E28D52-E586-CAC7-9DA3-B548FAA09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51114"/>
            <a:ext cx="7886700" cy="54258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3. “Tutela” - You are on “our” on the “Brazilian side”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“</a:t>
            </a:r>
            <a:r>
              <a:rPr lang="en-GB" dirty="0" err="1"/>
              <a:t>Silvícolas</a:t>
            </a:r>
            <a:r>
              <a:rPr lang="en-GB" dirty="0"/>
              <a:t>” are part of the Federal Constitution - As a Social Category with specific legislation.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Inclusion policies / excluding</a:t>
            </a:r>
          </a:p>
          <a:p>
            <a:pPr marL="0" indent="0">
              <a:buNone/>
            </a:pPr>
            <a:r>
              <a:rPr lang="en-GB" dirty="0"/>
              <a:t>Protection Service for Indigenous Peoples and National Workers (SPI)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Indigenous land policies;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Emergence of an Indigenous/Indigenist Anthropology - Political Anthropology</a:t>
            </a:r>
          </a:p>
          <a:p>
            <a:pPr marL="0" indent="0">
              <a:buNone/>
            </a:pPr>
            <a:r>
              <a:rPr lang="en-GB" dirty="0"/>
              <a:t>The Barbados document – 1970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Incorporation/Inclusion of indigenous movements in national insurgencies would make a great analysis.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United Nations and Indigenous Peoples [Universal category] Subjects of law.</a:t>
            </a:r>
          </a:p>
        </p:txBody>
      </p:sp>
    </p:spTree>
    <p:extLst>
      <p:ext uri="{BB962C8B-B14F-4D97-AF65-F5344CB8AC3E}">
        <p14:creationId xmlns:p14="http://schemas.microsoft.com/office/powerpoint/2010/main" val="3686411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0716FD-2335-0746-1566-9104E3BC9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96686"/>
            <a:ext cx="7886700" cy="548027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Three events: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Indigenous Assemblies promoted by CIMI – 1974 a 1985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Emergence of Indigenous organizations in the 1980s</a:t>
            </a:r>
          </a:p>
          <a:p>
            <a:pPr marL="0" indent="0">
              <a:buNone/>
            </a:pPr>
            <a:r>
              <a:rPr lang="en-GB" dirty="0"/>
              <a:t>By International Cooperation – Conv. 169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New Constitution - Fall of Tutela</a:t>
            </a:r>
          </a:p>
          <a:p>
            <a:pPr marL="0" indent="0">
              <a:buNone/>
            </a:pPr>
            <a:r>
              <a:rPr lang="en-GB" dirty="0"/>
              <a:t>Self Representation…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19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277</Words>
  <Application>Microsoft Macintosh PowerPoint</Application>
  <PresentationFormat>Apresentação na tela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Indigenous Movement in the Land of Santa Cruz - The Politicization of Ethnicity or A Colonial Chapter of a Political Anthropology.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Indigenous Movement in the Land of Santa Cruz - The Politicization of Ethnicity or A Colonial Chapter of a Political Anthropology.  </dc:title>
  <dc:creator>Renato Athias</dc:creator>
  <cp:lastModifiedBy>Renato Athias</cp:lastModifiedBy>
  <cp:revision>4</cp:revision>
  <dcterms:created xsi:type="dcterms:W3CDTF">2022-11-17T06:19:46Z</dcterms:created>
  <dcterms:modified xsi:type="dcterms:W3CDTF">2022-11-17T12:58:32Z</dcterms:modified>
</cp:coreProperties>
</file>