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2" r:id="rId2"/>
    <p:sldId id="260" r:id="rId3"/>
    <p:sldId id="261" r:id="rId4"/>
    <p:sldId id="266" r:id="rId5"/>
    <p:sldId id="263" r:id="rId6"/>
    <p:sldId id="265" r:id="rId7"/>
    <p:sldId id="267" r:id="rId8"/>
    <p:sldId id="269" r:id="rId9"/>
    <p:sldId id="270" r:id="rId10"/>
    <p:sldId id="285" r:id="rId11"/>
    <p:sldId id="278" r:id="rId12"/>
    <p:sldId id="279" r:id="rId13"/>
    <p:sldId id="271" r:id="rId14"/>
    <p:sldId id="275" r:id="rId15"/>
    <p:sldId id="303" r:id="rId16"/>
    <p:sldId id="305" r:id="rId17"/>
    <p:sldId id="274" r:id="rId18"/>
    <p:sldId id="273" r:id="rId19"/>
    <p:sldId id="272" r:id="rId20"/>
    <p:sldId id="304" r:id="rId21"/>
    <p:sldId id="276" r:id="rId22"/>
    <p:sldId id="277" r:id="rId23"/>
    <p:sldId id="282" r:id="rId24"/>
    <p:sldId id="283" r:id="rId25"/>
    <p:sldId id="300" r:id="rId26"/>
    <p:sldId id="287" r:id="rId27"/>
    <p:sldId id="306" r:id="rId28"/>
    <p:sldId id="308" r:id="rId29"/>
    <p:sldId id="288" r:id="rId30"/>
    <p:sldId id="290" r:id="rId31"/>
    <p:sldId id="291" r:id="rId32"/>
    <p:sldId id="292" r:id="rId33"/>
    <p:sldId id="293" r:id="rId34"/>
    <p:sldId id="294" r:id="rId35"/>
    <p:sldId id="311" r:id="rId36"/>
    <p:sldId id="295" r:id="rId37"/>
    <p:sldId id="297" r:id="rId38"/>
    <p:sldId id="296" r:id="rId39"/>
    <p:sldId id="298" r:id="rId40"/>
    <p:sldId id="301" r:id="rId41"/>
    <p:sldId id="31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5501" autoAdjust="0"/>
  </p:normalViewPr>
  <p:slideViewPr>
    <p:cSldViewPr snapToGrid="0">
      <p:cViewPr varScale="1">
        <p:scale>
          <a:sx n="75" d="100"/>
          <a:sy n="75" d="100"/>
        </p:scale>
        <p:origin x="-784"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11/10/20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360024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37320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383709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129072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395473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18</a:t>
            </a:fld>
            <a:endParaRPr lang="it-IT"/>
          </a:p>
        </p:txBody>
      </p:sp>
    </p:spTree>
    <p:extLst>
      <p:ext uri="{BB962C8B-B14F-4D97-AF65-F5344CB8AC3E}">
        <p14:creationId xmlns:p14="http://schemas.microsoft.com/office/powerpoint/2010/main" val="403363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19</a:t>
            </a:fld>
            <a:endParaRPr lang="it-IT"/>
          </a:p>
        </p:txBody>
      </p:sp>
    </p:spTree>
    <p:extLst>
      <p:ext uri="{BB962C8B-B14F-4D97-AF65-F5344CB8AC3E}">
        <p14:creationId xmlns:p14="http://schemas.microsoft.com/office/powerpoint/2010/main" val="20340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21</a:t>
            </a:fld>
            <a:endParaRPr lang="it-IT"/>
          </a:p>
        </p:txBody>
      </p:sp>
    </p:spTree>
    <p:extLst>
      <p:ext uri="{BB962C8B-B14F-4D97-AF65-F5344CB8AC3E}">
        <p14:creationId xmlns:p14="http://schemas.microsoft.com/office/powerpoint/2010/main" val="261316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22</a:t>
            </a:fld>
            <a:endParaRPr lang="it-IT"/>
          </a:p>
        </p:txBody>
      </p:sp>
    </p:spTree>
    <p:extLst>
      <p:ext uri="{BB962C8B-B14F-4D97-AF65-F5344CB8AC3E}">
        <p14:creationId xmlns:p14="http://schemas.microsoft.com/office/powerpoint/2010/main" val="2642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175488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23</a:t>
            </a:fld>
            <a:endParaRPr lang="it-IT"/>
          </a:p>
        </p:txBody>
      </p:sp>
    </p:spTree>
    <p:extLst>
      <p:ext uri="{BB962C8B-B14F-4D97-AF65-F5344CB8AC3E}">
        <p14:creationId xmlns:p14="http://schemas.microsoft.com/office/powerpoint/2010/main" val="131193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24</a:t>
            </a:fld>
            <a:endParaRPr lang="it-IT"/>
          </a:p>
        </p:txBody>
      </p:sp>
    </p:spTree>
    <p:extLst>
      <p:ext uri="{BB962C8B-B14F-4D97-AF65-F5344CB8AC3E}">
        <p14:creationId xmlns:p14="http://schemas.microsoft.com/office/powerpoint/2010/main" val="391059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25</a:t>
            </a:fld>
            <a:endParaRPr lang="it-IT"/>
          </a:p>
        </p:txBody>
      </p:sp>
    </p:spTree>
    <p:extLst>
      <p:ext uri="{BB962C8B-B14F-4D97-AF65-F5344CB8AC3E}">
        <p14:creationId xmlns:p14="http://schemas.microsoft.com/office/powerpoint/2010/main" val="2993465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26</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27</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28</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29</a:t>
            </a:fld>
            <a:endParaRPr lang="it-IT"/>
          </a:p>
        </p:txBody>
      </p:sp>
    </p:spTree>
    <p:extLst>
      <p:ext uri="{BB962C8B-B14F-4D97-AF65-F5344CB8AC3E}">
        <p14:creationId xmlns:p14="http://schemas.microsoft.com/office/powerpoint/2010/main" val="199351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30</a:t>
            </a:fld>
            <a:endParaRPr lang="it-IT"/>
          </a:p>
        </p:txBody>
      </p:sp>
    </p:spTree>
    <p:extLst>
      <p:ext uri="{BB962C8B-B14F-4D97-AF65-F5344CB8AC3E}">
        <p14:creationId xmlns:p14="http://schemas.microsoft.com/office/powerpoint/2010/main" val="352950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31</a:t>
            </a:fld>
            <a:endParaRPr lang="it-IT"/>
          </a:p>
        </p:txBody>
      </p:sp>
    </p:spTree>
    <p:extLst>
      <p:ext uri="{BB962C8B-B14F-4D97-AF65-F5344CB8AC3E}">
        <p14:creationId xmlns:p14="http://schemas.microsoft.com/office/powerpoint/2010/main" val="334780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32</a:t>
            </a:fld>
            <a:endParaRPr lang="it-IT"/>
          </a:p>
        </p:txBody>
      </p:sp>
    </p:spTree>
    <p:extLst>
      <p:ext uri="{BB962C8B-B14F-4D97-AF65-F5344CB8AC3E}">
        <p14:creationId xmlns:p14="http://schemas.microsoft.com/office/powerpoint/2010/main" val="141141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491349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33</a:t>
            </a:fld>
            <a:endParaRPr lang="it-IT"/>
          </a:p>
        </p:txBody>
      </p:sp>
    </p:spTree>
    <p:extLst>
      <p:ext uri="{BB962C8B-B14F-4D97-AF65-F5344CB8AC3E}">
        <p14:creationId xmlns:p14="http://schemas.microsoft.com/office/powerpoint/2010/main" val="345342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34</a:t>
            </a:fld>
            <a:endParaRPr lang="it-IT"/>
          </a:p>
        </p:txBody>
      </p:sp>
    </p:spTree>
    <p:extLst>
      <p:ext uri="{BB962C8B-B14F-4D97-AF65-F5344CB8AC3E}">
        <p14:creationId xmlns:p14="http://schemas.microsoft.com/office/powerpoint/2010/main" val="364876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35</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36</a:t>
            </a:fld>
            <a:endParaRPr lang="it-IT"/>
          </a:p>
        </p:txBody>
      </p:sp>
    </p:spTree>
    <p:extLst>
      <p:ext uri="{BB962C8B-B14F-4D97-AF65-F5344CB8AC3E}">
        <p14:creationId xmlns:p14="http://schemas.microsoft.com/office/powerpoint/2010/main" val="3929749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37</a:t>
            </a:fld>
            <a:endParaRPr lang="it-IT"/>
          </a:p>
        </p:txBody>
      </p:sp>
    </p:spTree>
    <p:extLst>
      <p:ext uri="{BB962C8B-B14F-4D97-AF65-F5344CB8AC3E}">
        <p14:creationId xmlns:p14="http://schemas.microsoft.com/office/powerpoint/2010/main" val="3651326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38</a:t>
            </a:fld>
            <a:endParaRPr lang="it-IT"/>
          </a:p>
        </p:txBody>
      </p:sp>
    </p:spTree>
    <p:extLst>
      <p:ext uri="{BB962C8B-B14F-4D97-AF65-F5344CB8AC3E}">
        <p14:creationId xmlns:p14="http://schemas.microsoft.com/office/powerpoint/2010/main" val="1665415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39</a:t>
            </a:fld>
            <a:endParaRPr lang="it-IT"/>
          </a:p>
        </p:txBody>
      </p:sp>
    </p:spTree>
    <p:extLst>
      <p:ext uri="{BB962C8B-B14F-4D97-AF65-F5344CB8AC3E}">
        <p14:creationId xmlns:p14="http://schemas.microsoft.com/office/powerpoint/2010/main" val="4041544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40</a:t>
            </a:fld>
            <a:endParaRPr lang="it-IT"/>
          </a:p>
        </p:txBody>
      </p:sp>
    </p:spTree>
    <p:extLst>
      <p:ext uri="{BB962C8B-B14F-4D97-AF65-F5344CB8AC3E}">
        <p14:creationId xmlns:p14="http://schemas.microsoft.com/office/powerpoint/2010/main" val="337338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41</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129834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07239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64075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40280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149676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309080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11/10/20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a:t>
            </a:fld>
            <a:endParaRPr lang="it-IT"/>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xmlns=""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11/10/20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xmlns=""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11/10/20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sites.google.com/site/marareq/textiles-andinos-peru-bibliografia-general/textiles-andinos" TargetMode="External"/><Relationship Id="rId4" Type="http://schemas.openxmlformats.org/officeDocument/2006/relationships/image" Target="../media/image2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4.wdp"/><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4.jpeg"/><Relationship Id="rId13" Type="http://schemas.microsoft.com/office/2007/relationships/hdphoto" Target="../media/hdphoto2.wdp"/><Relationship Id="rId14" Type="http://schemas.openxmlformats.org/officeDocument/2006/relationships/image" Target="../media/image15.jpeg"/><Relationship Id="rId15" Type="http://schemas.microsoft.com/office/2007/relationships/hdphoto" Target="../media/hdphoto3.wdp"/><Relationship Id="rId1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sv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png"/><Relationship Id="rId9" Type="http://schemas.openxmlformats.org/officeDocument/2006/relationships/image" Target="../media/image13.svg"/><Relationship Id="rId10"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smtClean="0">
                <a:solidFill>
                  <a:srgbClr val="BB1717"/>
                </a:solidFill>
                <a:latin typeface="Tahoma" panose="020B0604030504040204" pitchFamily="34" charset="0"/>
                <a:ea typeface="Tahoma" panose="020B0604030504040204" pitchFamily="34" charset="0"/>
                <a:cs typeface="Tahoma" panose="020B0604030504040204" pitchFamily="34" charset="0"/>
              </a:rPr>
              <a:t>Andean Communities</a:t>
            </a:r>
            <a:endParaRPr lang="it-IT" sz="6000" b="1" u="sng" noProof="1">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xmlns=""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2020/21</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20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Anthropology</a:t>
            </a:r>
            <a:endPar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C-BY-SA_icon.sv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207511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xmlns="" id="{47110062-730F-4093-8B76-37CBA1231B8C}"/>
              </a:ext>
            </a:extLst>
          </p:cNvPr>
          <p:cNvSpPr txBox="1">
            <a:spLocks/>
          </p:cNvSpPr>
          <p:nvPr/>
        </p:nvSpPr>
        <p:spPr>
          <a:xfrm>
            <a:off x="432238" y="429894"/>
            <a:ext cx="2761673" cy="6519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Reciprocity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9" descr="P1041457">
            <a:extLst>
              <a:ext uri="{FF2B5EF4-FFF2-40B4-BE49-F238E27FC236}">
                <a16:creationId xmlns:a16="http://schemas.microsoft.com/office/drawing/2014/main" xmlns="" id="{2651E8B1-C416-4328-8BD6-B7D12A3ED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0" y="1287492"/>
            <a:ext cx="6417294" cy="4812971"/>
          </a:xfrm>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50800" dist="35921" dir="2700000" algn="ctr" rotWithShape="0">
                    <a:srgbClr val="808080"/>
                  </a:outerShdw>
                </a:effectLst>
              </a14:hiddenEffects>
            </a:ext>
          </a:extLst>
        </p:spPr>
      </p:pic>
      <p:sp>
        <p:nvSpPr>
          <p:cNvPr id="5" name="Titolo 1">
            <a:extLst>
              <a:ext uri="{FF2B5EF4-FFF2-40B4-BE49-F238E27FC236}">
                <a16:creationId xmlns:a16="http://schemas.microsoft.com/office/drawing/2014/main" xmlns="" id="{49FACEC3-2C3F-4C9A-845C-83309935D94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7" name="Sottotitolo 2">
            <a:extLst>
              <a:ext uri="{FF2B5EF4-FFF2-40B4-BE49-F238E27FC236}">
                <a16:creationId xmlns:a16="http://schemas.microsoft.com/office/drawing/2014/main" xmlns="" id="{EBAB9E72-5AFF-4FED-8841-5F8A91069F2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BC0C0270-F577-42D4-8985-08B364986E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Content Placeholder 2">
            <a:extLst>
              <a:ext uri="{FF2B5EF4-FFF2-40B4-BE49-F238E27FC236}">
                <a16:creationId xmlns:a16="http://schemas.microsoft.com/office/drawing/2014/main" xmlns="" id="{5F3EC5FD-F7C1-4A1F-ABF8-CA0EAC381717}"/>
              </a:ext>
            </a:extLst>
          </p:cNvPr>
          <p:cNvSpPr txBox="1">
            <a:spLocks/>
          </p:cNvSpPr>
          <p:nvPr/>
        </p:nvSpPr>
        <p:spPr>
          <a:xfrm>
            <a:off x="6507238" y="1366762"/>
            <a:ext cx="5588000" cy="46082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s-ES_tradnl" dirty="0" smtClean="0">
                <a:solidFill>
                  <a:schemeClr val="tx1">
                    <a:lumMod val="65000"/>
                    <a:lumOff val="35000"/>
                  </a:schemeClr>
                </a:solidFill>
              </a:rPr>
              <a:t>“</a:t>
            </a:r>
            <a:r>
              <a:rPr lang="es-ES_tradnl" dirty="0" err="1" smtClean="0">
                <a:solidFill>
                  <a:schemeClr val="tx1">
                    <a:lumMod val="65000"/>
                    <a:lumOff val="35000"/>
                  </a:schemeClr>
                </a:solidFill>
              </a:rPr>
              <a:t>We</a:t>
            </a:r>
            <a:r>
              <a:rPr lang="es-ES_tradnl" dirty="0" smtClean="0">
                <a:solidFill>
                  <a:schemeClr val="tx1">
                    <a:lumMod val="65000"/>
                    <a:lumOff val="35000"/>
                  </a:schemeClr>
                </a:solidFill>
              </a:rPr>
              <a:t> </a:t>
            </a:r>
            <a:r>
              <a:rPr lang="es-ES_tradnl" dirty="0">
                <a:solidFill>
                  <a:schemeClr val="tx1">
                    <a:lumMod val="65000"/>
                    <a:lumOff val="35000"/>
                  </a:schemeClr>
                </a:solidFill>
              </a:rPr>
              <a:t>define </a:t>
            </a:r>
            <a:r>
              <a:rPr lang="es-ES_tradnl" dirty="0" err="1">
                <a:solidFill>
                  <a:schemeClr val="tx1">
                    <a:lumMod val="65000"/>
                    <a:lumOff val="35000"/>
                  </a:schemeClr>
                </a:solidFill>
              </a:rPr>
              <a:t>reciprocity</a:t>
            </a:r>
            <a:r>
              <a:rPr lang="es-ES_tradnl" dirty="0">
                <a:solidFill>
                  <a:schemeClr val="tx1">
                    <a:lumMod val="65000"/>
                    <a:lumOff val="35000"/>
                  </a:schemeClr>
                </a:solidFill>
              </a:rPr>
              <a:t> as </a:t>
            </a:r>
            <a:r>
              <a:rPr lang="es-ES_tradnl" dirty="0" err="1">
                <a:solidFill>
                  <a:schemeClr val="tx1">
                    <a:lumMod val="65000"/>
                    <a:lumOff val="35000"/>
                  </a:schemeClr>
                </a:solidFill>
              </a:rPr>
              <a:t>the</a:t>
            </a:r>
            <a:r>
              <a:rPr lang="es-ES_tradnl" dirty="0">
                <a:solidFill>
                  <a:schemeClr val="tx1">
                    <a:lumMod val="65000"/>
                    <a:lumOff val="35000"/>
                  </a:schemeClr>
                </a:solidFill>
              </a:rPr>
              <a:t> </a:t>
            </a:r>
            <a:r>
              <a:rPr lang="es-ES_tradnl" dirty="0" err="1">
                <a:solidFill>
                  <a:schemeClr val="tx1">
                    <a:lumMod val="65000"/>
                    <a:lumOff val="35000"/>
                  </a:schemeClr>
                </a:solidFill>
              </a:rPr>
              <a:t>normative</a:t>
            </a:r>
            <a:r>
              <a:rPr lang="es-ES_tradnl" dirty="0">
                <a:solidFill>
                  <a:schemeClr val="tx1">
                    <a:lumMod val="65000"/>
                    <a:lumOff val="35000"/>
                  </a:schemeClr>
                </a:solidFill>
              </a:rPr>
              <a:t> and </a:t>
            </a:r>
            <a:r>
              <a:rPr lang="es-ES_tradnl" dirty="0" err="1">
                <a:solidFill>
                  <a:schemeClr val="tx1">
                    <a:lumMod val="65000"/>
                    <a:lumOff val="35000"/>
                  </a:schemeClr>
                </a:solidFill>
              </a:rPr>
              <a:t>continuous</a:t>
            </a:r>
            <a:r>
              <a:rPr lang="es-ES_tradnl" dirty="0">
                <a:solidFill>
                  <a:schemeClr val="tx1">
                    <a:lumMod val="65000"/>
                    <a:lumOff val="35000"/>
                  </a:schemeClr>
                </a:solidFill>
              </a:rPr>
              <a:t> </a:t>
            </a:r>
            <a:r>
              <a:rPr lang="es-ES_tradnl" dirty="0" err="1">
                <a:solidFill>
                  <a:schemeClr val="tx1">
                    <a:lumMod val="65000"/>
                    <a:lumOff val="35000"/>
                  </a:schemeClr>
                </a:solidFill>
              </a:rPr>
              <a:t>exchange</a:t>
            </a:r>
            <a:r>
              <a:rPr lang="es-ES_tradnl" dirty="0">
                <a:solidFill>
                  <a:schemeClr val="tx1">
                    <a:lumMod val="65000"/>
                    <a:lumOff val="35000"/>
                  </a:schemeClr>
                </a:solidFill>
              </a:rPr>
              <a:t> of </a:t>
            </a:r>
            <a:r>
              <a:rPr lang="es-ES_tradnl" dirty="0" err="1">
                <a:solidFill>
                  <a:schemeClr val="tx1">
                    <a:lumMod val="65000"/>
                    <a:lumOff val="35000"/>
                  </a:schemeClr>
                </a:solidFill>
              </a:rPr>
              <a:t>goods</a:t>
            </a:r>
            <a:r>
              <a:rPr lang="es-ES_tradnl" dirty="0">
                <a:solidFill>
                  <a:schemeClr val="tx1">
                    <a:lumMod val="65000"/>
                    <a:lumOff val="35000"/>
                  </a:schemeClr>
                </a:solidFill>
              </a:rPr>
              <a:t> and </a:t>
            </a:r>
            <a:r>
              <a:rPr lang="es-ES_tradnl" dirty="0" err="1">
                <a:solidFill>
                  <a:schemeClr val="tx1">
                    <a:lumMod val="65000"/>
                    <a:lumOff val="35000"/>
                  </a:schemeClr>
                </a:solidFill>
              </a:rPr>
              <a:t>services</a:t>
            </a:r>
            <a:r>
              <a:rPr lang="es-ES_tradnl" dirty="0">
                <a:solidFill>
                  <a:schemeClr val="tx1">
                    <a:lumMod val="65000"/>
                    <a:lumOff val="35000"/>
                  </a:schemeClr>
                </a:solidFill>
              </a:rPr>
              <a:t> </a:t>
            </a:r>
            <a:r>
              <a:rPr lang="es-ES_tradnl" dirty="0" err="1">
                <a:solidFill>
                  <a:schemeClr val="tx1">
                    <a:lumMod val="65000"/>
                    <a:lumOff val="35000"/>
                  </a:schemeClr>
                </a:solidFill>
              </a:rPr>
              <a:t>between</a:t>
            </a:r>
            <a:r>
              <a:rPr lang="es-ES_tradnl" dirty="0">
                <a:solidFill>
                  <a:schemeClr val="tx1">
                    <a:lumMod val="65000"/>
                    <a:lumOff val="35000"/>
                  </a:schemeClr>
                </a:solidFill>
              </a:rPr>
              <a:t> </a:t>
            </a:r>
            <a:r>
              <a:rPr lang="es-ES_tradnl" dirty="0" err="1">
                <a:solidFill>
                  <a:schemeClr val="tx1">
                    <a:lumMod val="65000"/>
                    <a:lumOff val="35000"/>
                  </a:schemeClr>
                </a:solidFill>
              </a:rPr>
              <a:t>people</a:t>
            </a:r>
            <a:r>
              <a:rPr lang="es-ES_tradnl" dirty="0">
                <a:solidFill>
                  <a:schemeClr val="tx1">
                    <a:lumMod val="65000"/>
                    <a:lumOff val="35000"/>
                  </a:schemeClr>
                </a:solidFill>
              </a:rPr>
              <a:t> </a:t>
            </a:r>
            <a:r>
              <a:rPr lang="es-ES_tradnl" dirty="0" err="1">
                <a:solidFill>
                  <a:schemeClr val="tx1">
                    <a:lumMod val="65000"/>
                    <a:lumOff val="35000"/>
                  </a:schemeClr>
                </a:solidFill>
              </a:rPr>
              <a:t>who</a:t>
            </a:r>
            <a:r>
              <a:rPr lang="es-ES_tradnl" dirty="0">
                <a:solidFill>
                  <a:schemeClr val="tx1">
                    <a:lumMod val="65000"/>
                    <a:lumOff val="35000"/>
                  </a:schemeClr>
                </a:solidFill>
              </a:rPr>
              <a:t> </a:t>
            </a:r>
            <a:r>
              <a:rPr lang="es-ES_tradnl" dirty="0" err="1">
                <a:solidFill>
                  <a:schemeClr val="tx1">
                    <a:lumMod val="65000"/>
                    <a:lumOff val="35000"/>
                  </a:schemeClr>
                </a:solidFill>
              </a:rPr>
              <a:t>known</a:t>
            </a:r>
            <a:r>
              <a:rPr lang="es-ES_tradnl" dirty="0">
                <a:solidFill>
                  <a:schemeClr val="tx1">
                    <a:lumMod val="65000"/>
                    <a:lumOff val="35000"/>
                  </a:schemeClr>
                </a:solidFill>
              </a:rPr>
              <a:t> </a:t>
            </a:r>
            <a:r>
              <a:rPr lang="es-ES_tradnl" dirty="0" err="1">
                <a:solidFill>
                  <a:schemeClr val="tx1">
                    <a:lumMod val="65000"/>
                    <a:lumOff val="35000"/>
                  </a:schemeClr>
                </a:solidFill>
              </a:rPr>
              <a:t>each</a:t>
            </a:r>
            <a:r>
              <a:rPr lang="es-ES_tradnl" dirty="0">
                <a:solidFill>
                  <a:schemeClr val="tx1">
                    <a:lumMod val="65000"/>
                    <a:lumOff val="35000"/>
                  </a:schemeClr>
                </a:solidFill>
              </a:rPr>
              <a:t> </a:t>
            </a:r>
            <a:r>
              <a:rPr lang="es-ES_tradnl" dirty="0" err="1">
                <a:solidFill>
                  <a:schemeClr val="tx1">
                    <a:lumMod val="65000"/>
                    <a:lumOff val="35000"/>
                  </a:schemeClr>
                </a:solidFill>
              </a:rPr>
              <a:t>other</a:t>
            </a:r>
            <a:r>
              <a:rPr lang="es-ES_tradnl" dirty="0">
                <a:solidFill>
                  <a:schemeClr val="tx1">
                    <a:lumMod val="65000"/>
                    <a:lumOff val="35000"/>
                  </a:schemeClr>
                </a:solidFill>
              </a:rPr>
              <a:t>. </a:t>
            </a:r>
            <a:r>
              <a:rPr lang="es-ES_tradnl" dirty="0" err="1">
                <a:solidFill>
                  <a:schemeClr val="tx1">
                    <a:lumMod val="65000"/>
                    <a:lumOff val="35000"/>
                  </a:schemeClr>
                </a:solidFill>
              </a:rPr>
              <a:t>Morover</a:t>
            </a:r>
            <a:r>
              <a:rPr lang="es-ES_tradnl" dirty="0">
                <a:solidFill>
                  <a:schemeClr val="tx1">
                    <a:lumMod val="65000"/>
                    <a:lumOff val="35000"/>
                  </a:schemeClr>
                </a:solidFill>
              </a:rPr>
              <a:t>, a </a:t>
            </a:r>
            <a:r>
              <a:rPr lang="es-ES_tradnl" dirty="0" err="1">
                <a:solidFill>
                  <a:schemeClr val="tx1">
                    <a:lumMod val="65000"/>
                    <a:lumOff val="35000"/>
                  </a:schemeClr>
                </a:solidFill>
              </a:rPr>
              <a:t>certain</a:t>
            </a:r>
            <a:r>
              <a:rPr lang="es-ES_tradnl" dirty="0">
                <a:solidFill>
                  <a:schemeClr val="tx1">
                    <a:lumMod val="65000"/>
                    <a:lumOff val="35000"/>
                  </a:schemeClr>
                </a:solidFill>
              </a:rPr>
              <a:t> time </a:t>
            </a:r>
            <a:r>
              <a:rPr lang="es-ES_tradnl" dirty="0" err="1">
                <a:solidFill>
                  <a:schemeClr val="tx1">
                    <a:lumMod val="65000"/>
                    <a:lumOff val="35000"/>
                  </a:schemeClr>
                </a:solidFill>
              </a:rPr>
              <a:t>must</a:t>
            </a:r>
            <a:r>
              <a:rPr lang="es-ES_tradnl" dirty="0">
                <a:solidFill>
                  <a:schemeClr val="tx1">
                    <a:lumMod val="65000"/>
                    <a:lumOff val="35000"/>
                  </a:schemeClr>
                </a:solidFill>
              </a:rPr>
              <a:t> </a:t>
            </a:r>
            <a:r>
              <a:rPr lang="es-ES_tradnl" dirty="0" err="1">
                <a:solidFill>
                  <a:schemeClr val="tx1">
                    <a:lumMod val="65000"/>
                    <a:lumOff val="35000"/>
                  </a:schemeClr>
                </a:solidFill>
              </a:rPr>
              <a:t>pass</a:t>
            </a:r>
            <a:r>
              <a:rPr lang="es-ES_tradnl" dirty="0">
                <a:solidFill>
                  <a:schemeClr val="tx1">
                    <a:lumMod val="65000"/>
                    <a:lumOff val="35000"/>
                  </a:schemeClr>
                </a:solidFill>
              </a:rPr>
              <a:t> </a:t>
            </a:r>
            <a:r>
              <a:rPr lang="es-ES_tradnl" dirty="0" err="1">
                <a:solidFill>
                  <a:schemeClr val="tx1">
                    <a:lumMod val="65000"/>
                    <a:lumOff val="35000"/>
                  </a:schemeClr>
                </a:solidFill>
              </a:rPr>
              <a:t>between</a:t>
            </a:r>
            <a:r>
              <a:rPr lang="es-ES_tradnl" dirty="0">
                <a:solidFill>
                  <a:schemeClr val="tx1">
                    <a:lumMod val="65000"/>
                    <a:lumOff val="35000"/>
                  </a:schemeClr>
                </a:solidFill>
              </a:rPr>
              <a:t> </a:t>
            </a:r>
            <a:r>
              <a:rPr lang="es-ES_tradnl" dirty="0" err="1">
                <a:solidFill>
                  <a:schemeClr val="tx1">
                    <a:lumMod val="65000"/>
                    <a:lumOff val="35000"/>
                  </a:schemeClr>
                </a:solidFill>
              </a:rPr>
              <a:t>the</a:t>
            </a:r>
            <a:r>
              <a:rPr lang="es-ES_tradnl" dirty="0">
                <a:solidFill>
                  <a:schemeClr val="tx1">
                    <a:lumMod val="65000"/>
                    <a:lumOff val="35000"/>
                  </a:schemeClr>
                </a:solidFill>
              </a:rPr>
              <a:t> </a:t>
            </a:r>
            <a:r>
              <a:rPr lang="es-ES_tradnl" dirty="0" err="1">
                <a:solidFill>
                  <a:schemeClr val="tx1">
                    <a:lumMod val="65000"/>
                    <a:lumOff val="35000"/>
                  </a:schemeClr>
                </a:solidFill>
              </a:rPr>
              <a:t>provision</a:t>
            </a:r>
            <a:r>
              <a:rPr lang="es-ES_tradnl" dirty="0">
                <a:solidFill>
                  <a:schemeClr val="tx1">
                    <a:lumMod val="65000"/>
                    <a:lumOff val="35000"/>
                  </a:schemeClr>
                </a:solidFill>
              </a:rPr>
              <a:t> and </a:t>
            </a:r>
            <a:r>
              <a:rPr lang="es-ES_tradnl" dirty="0" err="1">
                <a:solidFill>
                  <a:schemeClr val="tx1">
                    <a:lumMod val="65000"/>
                    <a:lumOff val="35000"/>
                  </a:schemeClr>
                </a:solidFill>
              </a:rPr>
              <a:t>its</a:t>
            </a:r>
            <a:r>
              <a:rPr lang="es-ES_tradnl" dirty="0">
                <a:solidFill>
                  <a:schemeClr val="tx1">
                    <a:lumMod val="65000"/>
                    <a:lumOff val="35000"/>
                  </a:schemeClr>
                </a:solidFill>
              </a:rPr>
              <a:t> </a:t>
            </a:r>
            <a:r>
              <a:rPr lang="es-ES_tradnl" dirty="0" err="1">
                <a:solidFill>
                  <a:schemeClr val="tx1">
                    <a:lumMod val="65000"/>
                    <a:lumOff val="35000"/>
                  </a:schemeClr>
                </a:solidFill>
              </a:rPr>
              <a:t>return</a:t>
            </a:r>
            <a:r>
              <a:rPr lang="es-ES_tradnl" dirty="0">
                <a:solidFill>
                  <a:schemeClr val="tx1">
                    <a:lumMod val="65000"/>
                    <a:lumOff val="35000"/>
                  </a:schemeClr>
                </a:solidFill>
              </a:rPr>
              <a:t>, </a:t>
            </a:r>
            <a:r>
              <a:rPr lang="es-ES_tradnl" dirty="0" err="1">
                <a:solidFill>
                  <a:schemeClr val="tx1">
                    <a:lumMod val="65000"/>
                    <a:lumOff val="35000"/>
                  </a:schemeClr>
                </a:solidFill>
              </a:rPr>
              <a:t>the</a:t>
            </a:r>
            <a:r>
              <a:rPr lang="es-ES_tradnl" dirty="0">
                <a:solidFill>
                  <a:schemeClr val="tx1">
                    <a:lumMod val="65000"/>
                    <a:lumOff val="35000"/>
                  </a:schemeClr>
                </a:solidFill>
              </a:rPr>
              <a:t> </a:t>
            </a:r>
            <a:r>
              <a:rPr lang="es-ES_tradnl" dirty="0" err="1">
                <a:solidFill>
                  <a:schemeClr val="tx1">
                    <a:lumMod val="65000"/>
                    <a:lumOff val="35000"/>
                  </a:schemeClr>
                </a:solidFill>
              </a:rPr>
              <a:t>negotiation</a:t>
            </a:r>
            <a:r>
              <a:rPr lang="es-ES_tradnl" dirty="0">
                <a:solidFill>
                  <a:schemeClr val="tx1">
                    <a:lumMod val="65000"/>
                    <a:lumOff val="35000"/>
                  </a:schemeClr>
                </a:solidFill>
              </a:rPr>
              <a:t> </a:t>
            </a:r>
            <a:r>
              <a:rPr lang="es-ES_tradnl" dirty="0" err="1">
                <a:solidFill>
                  <a:schemeClr val="tx1">
                    <a:lumMod val="65000"/>
                    <a:lumOff val="35000"/>
                  </a:schemeClr>
                </a:solidFill>
              </a:rPr>
              <a:t>process</a:t>
            </a:r>
            <a:r>
              <a:rPr lang="es-ES_tradnl" dirty="0">
                <a:solidFill>
                  <a:schemeClr val="tx1">
                    <a:lumMod val="65000"/>
                    <a:lumOff val="35000"/>
                  </a:schemeClr>
                </a:solidFill>
              </a:rPr>
              <a:t> </a:t>
            </a:r>
            <a:r>
              <a:rPr lang="es-ES_tradnl" dirty="0" err="1">
                <a:solidFill>
                  <a:schemeClr val="tx1">
                    <a:lumMod val="65000"/>
                    <a:lumOff val="35000"/>
                  </a:schemeClr>
                </a:solidFill>
              </a:rPr>
              <a:t>of</a:t>
            </a:r>
            <a:r>
              <a:rPr lang="es-ES_tradnl" dirty="0">
                <a:solidFill>
                  <a:schemeClr val="tx1">
                    <a:lumMod val="65000"/>
                    <a:lumOff val="35000"/>
                  </a:schemeClr>
                </a:solidFill>
              </a:rPr>
              <a:t> </a:t>
            </a:r>
            <a:r>
              <a:rPr lang="es-ES_tradnl" dirty="0" err="1">
                <a:solidFill>
                  <a:schemeClr val="tx1">
                    <a:lumMod val="65000"/>
                    <a:lumOff val="35000"/>
                  </a:schemeClr>
                </a:solidFill>
              </a:rPr>
              <a:t>the</a:t>
            </a:r>
            <a:r>
              <a:rPr lang="es-ES_tradnl" dirty="0">
                <a:solidFill>
                  <a:schemeClr val="tx1">
                    <a:lumMod val="65000"/>
                    <a:lumOff val="35000"/>
                  </a:schemeClr>
                </a:solidFill>
              </a:rPr>
              <a:t> </a:t>
            </a:r>
            <a:r>
              <a:rPr lang="es-ES_tradnl" dirty="0" err="1">
                <a:solidFill>
                  <a:schemeClr val="tx1">
                    <a:lumMod val="65000"/>
                    <a:lumOff val="35000"/>
                  </a:schemeClr>
                </a:solidFill>
              </a:rPr>
              <a:t>parties</a:t>
            </a:r>
            <a:r>
              <a:rPr lang="es-ES_tradnl" dirty="0">
                <a:solidFill>
                  <a:schemeClr val="tx1">
                    <a:lumMod val="65000"/>
                    <a:lumOff val="35000"/>
                  </a:schemeClr>
                </a:solidFill>
              </a:rPr>
              <a:t>, </a:t>
            </a:r>
            <a:r>
              <a:rPr lang="es-ES_tradnl" dirty="0" err="1">
                <a:solidFill>
                  <a:schemeClr val="tx1">
                    <a:lumMod val="65000"/>
                    <a:lumOff val="35000"/>
                  </a:schemeClr>
                </a:solidFill>
              </a:rPr>
              <a:t>instead</a:t>
            </a:r>
            <a:r>
              <a:rPr lang="es-ES_tradnl" dirty="0">
                <a:solidFill>
                  <a:schemeClr val="tx1">
                    <a:lumMod val="65000"/>
                    <a:lumOff val="35000"/>
                  </a:schemeClr>
                </a:solidFill>
              </a:rPr>
              <a:t> </a:t>
            </a:r>
            <a:r>
              <a:rPr lang="es-ES_tradnl" dirty="0" err="1">
                <a:solidFill>
                  <a:schemeClr val="tx1">
                    <a:lumMod val="65000"/>
                    <a:lumOff val="35000"/>
                  </a:schemeClr>
                </a:solidFill>
              </a:rPr>
              <a:t>of</a:t>
            </a:r>
            <a:r>
              <a:rPr lang="es-ES_tradnl" dirty="0">
                <a:solidFill>
                  <a:schemeClr val="tx1">
                    <a:lumMod val="65000"/>
                    <a:lumOff val="35000"/>
                  </a:schemeClr>
                </a:solidFill>
              </a:rPr>
              <a:t> </a:t>
            </a:r>
            <a:r>
              <a:rPr lang="es-ES_tradnl" dirty="0" err="1">
                <a:solidFill>
                  <a:schemeClr val="tx1">
                    <a:lumMod val="65000"/>
                    <a:lumOff val="35000"/>
                  </a:schemeClr>
                </a:solidFill>
              </a:rPr>
              <a:t>being</a:t>
            </a:r>
            <a:r>
              <a:rPr lang="es-ES_tradnl" dirty="0">
                <a:solidFill>
                  <a:schemeClr val="tx1">
                    <a:lumMod val="65000"/>
                    <a:lumOff val="35000"/>
                  </a:schemeClr>
                </a:solidFill>
              </a:rPr>
              <a:t> </a:t>
            </a:r>
            <a:r>
              <a:rPr lang="es-ES_tradnl" dirty="0" err="1">
                <a:solidFill>
                  <a:schemeClr val="tx1">
                    <a:lumMod val="65000"/>
                    <a:lumOff val="35000"/>
                  </a:schemeClr>
                </a:solidFill>
              </a:rPr>
              <a:t>an</a:t>
            </a:r>
            <a:r>
              <a:rPr lang="es-ES_tradnl" dirty="0">
                <a:solidFill>
                  <a:schemeClr val="tx1">
                    <a:lumMod val="65000"/>
                    <a:lumOff val="35000"/>
                  </a:schemeClr>
                </a:solidFill>
              </a:rPr>
              <a:t> open </a:t>
            </a:r>
            <a:r>
              <a:rPr lang="es-ES_tradnl" dirty="0" err="1">
                <a:solidFill>
                  <a:schemeClr val="tx1">
                    <a:lumMod val="65000"/>
                    <a:lumOff val="35000"/>
                  </a:schemeClr>
                </a:solidFill>
              </a:rPr>
              <a:t>bargaining</a:t>
            </a:r>
            <a:r>
              <a:rPr lang="es-ES_tradnl" dirty="0">
                <a:solidFill>
                  <a:schemeClr val="tx1">
                    <a:lumMod val="65000"/>
                    <a:lumOff val="35000"/>
                  </a:schemeClr>
                </a:solidFill>
              </a:rPr>
              <a:t>, </a:t>
            </a:r>
            <a:r>
              <a:rPr lang="es-ES_tradnl" dirty="0" err="1">
                <a:solidFill>
                  <a:schemeClr val="tx1">
                    <a:lumMod val="65000"/>
                    <a:lumOff val="35000"/>
                  </a:schemeClr>
                </a:solidFill>
              </a:rPr>
              <a:t>is</a:t>
            </a:r>
            <a:r>
              <a:rPr lang="es-ES_tradnl" dirty="0">
                <a:solidFill>
                  <a:schemeClr val="tx1">
                    <a:lumMod val="65000"/>
                    <a:lumOff val="35000"/>
                  </a:schemeClr>
                </a:solidFill>
              </a:rPr>
              <a:t> </a:t>
            </a:r>
            <a:r>
              <a:rPr lang="es-ES_tradnl" dirty="0" err="1">
                <a:solidFill>
                  <a:schemeClr val="tx1">
                    <a:lumMod val="65000"/>
                    <a:lumOff val="35000"/>
                  </a:schemeClr>
                </a:solidFill>
              </a:rPr>
              <a:t>rather</a:t>
            </a:r>
            <a:r>
              <a:rPr lang="es-ES_tradnl" dirty="0">
                <a:solidFill>
                  <a:schemeClr val="tx1">
                    <a:lumMod val="65000"/>
                    <a:lumOff val="35000"/>
                  </a:schemeClr>
                </a:solidFill>
              </a:rPr>
              <a:t> </a:t>
            </a:r>
            <a:r>
              <a:rPr lang="es-ES_tradnl" dirty="0" err="1">
                <a:solidFill>
                  <a:schemeClr val="tx1">
                    <a:lumMod val="65000"/>
                    <a:lumOff val="35000"/>
                  </a:schemeClr>
                </a:solidFill>
              </a:rPr>
              <a:t>concealed</a:t>
            </a:r>
            <a:r>
              <a:rPr lang="es-ES_tradnl" dirty="0">
                <a:solidFill>
                  <a:schemeClr val="tx1">
                    <a:lumMod val="65000"/>
                    <a:lumOff val="35000"/>
                  </a:schemeClr>
                </a:solidFill>
              </a:rPr>
              <a:t> </a:t>
            </a:r>
            <a:r>
              <a:rPr lang="es-ES_tradnl" dirty="0" err="1">
                <a:solidFill>
                  <a:schemeClr val="tx1">
                    <a:lumMod val="65000"/>
                    <a:lumOff val="35000"/>
                  </a:schemeClr>
                </a:solidFill>
              </a:rPr>
              <a:t>by</a:t>
            </a:r>
            <a:r>
              <a:rPr lang="es-ES_tradnl" dirty="0">
                <a:solidFill>
                  <a:schemeClr val="tx1">
                    <a:lumMod val="65000"/>
                    <a:lumOff val="35000"/>
                  </a:schemeClr>
                </a:solidFill>
              </a:rPr>
              <a:t> </a:t>
            </a:r>
            <a:r>
              <a:rPr lang="es-ES_tradnl" dirty="0" err="1">
                <a:solidFill>
                  <a:schemeClr val="tx1">
                    <a:lumMod val="65000"/>
                    <a:lumOff val="35000"/>
                  </a:schemeClr>
                </a:solidFill>
              </a:rPr>
              <a:t>forms</a:t>
            </a:r>
            <a:r>
              <a:rPr lang="es-ES_tradnl" dirty="0">
                <a:solidFill>
                  <a:schemeClr val="tx1">
                    <a:lumMod val="65000"/>
                    <a:lumOff val="35000"/>
                  </a:schemeClr>
                </a:solidFill>
              </a:rPr>
              <a:t> </a:t>
            </a:r>
            <a:r>
              <a:rPr lang="es-ES_tradnl" dirty="0" err="1">
                <a:solidFill>
                  <a:schemeClr val="tx1">
                    <a:lumMod val="65000"/>
                    <a:lumOff val="35000"/>
                  </a:schemeClr>
                </a:solidFill>
              </a:rPr>
              <a:t>of</a:t>
            </a:r>
            <a:r>
              <a:rPr lang="es-ES_tradnl" dirty="0">
                <a:solidFill>
                  <a:schemeClr val="tx1">
                    <a:lumMod val="65000"/>
                    <a:lumOff val="35000"/>
                  </a:schemeClr>
                </a:solidFill>
              </a:rPr>
              <a:t> ceremonial </a:t>
            </a:r>
            <a:r>
              <a:rPr lang="es-ES_tradnl" dirty="0" err="1">
                <a:solidFill>
                  <a:schemeClr val="tx1">
                    <a:lumMod val="65000"/>
                    <a:lumOff val="35000"/>
                  </a:schemeClr>
                </a:solidFill>
              </a:rPr>
              <a:t>behavior</a:t>
            </a:r>
            <a:r>
              <a:rPr lang="es-ES_tradnl" dirty="0">
                <a:solidFill>
                  <a:schemeClr val="tx1">
                    <a:lumMod val="65000"/>
                    <a:lumOff val="35000"/>
                  </a:schemeClr>
                </a:solidFill>
              </a:rPr>
              <a:t>. </a:t>
            </a:r>
            <a:r>
              <a:rPr lang="es-ES_tradnl" dirty="0" err="1">
                <a:solidFill>
                  <a:schemeClr val="tx1">
                    <a:lumMod val="65000"/>
                    <a:lumOff val="35000"/>
                  </a:schemeClr>
                </a:solidFill>
              </a:rPr>
              <a:t>The</a:t>
            </a:r>
            <a:r>
              <a:rPr lang="es-ES_tradnl" dirty="0">
                <a:solidFill>
                  <a:schemeClr val="tx1">
                    <a:lumMod val="65000"/>
                    <a:lumOff val="35000"/>
                  </a:schemeClr>
                </a:solidFill>
              </a:rPr>
              <a:t> </a:t>
            </a:r>
            <a:r>
              <a:rPr lang="es-ES_tradnl" dirty="0" err="1">
                <a:solidFill>
                  <a:schemeClr val="tx1">
                    <a:lumMod val="65000"/>
                    <a:lumOff val="35000"/>
                  </a:schemeClr>
                </a:solidFill>
              </a:rPr>
              <a:t>interacting</a:t>
            </a:r>
            <a:r>
              <a:rPr lang="es-ES_tradnl" dirty="0">
                <a:solidFill>
                  <a:schemeClr val="tx1">
                    <a:lumMod val="65000"/>
                    <a:lumOff val="35000"/>
                  </a:schemeClr>
                </a:solidFill>
              </a:rPr>
              <a:t> </a:t>
            </a:r>
            <a:r>
              <a:rPr lang="es-ES_tradnl" dirty="0" err="1">
                <a:solidFill>
                  <a:schemeClr val="tx1">
                    <a:lumMod val="65000"/>
                    <a:lumOff val="35000"/>
                  </a:schemeClr>
                </a:solidFill>
              </a:rPr>
              <a:t>parties</a:t>
            </a:r>
            <a:r>
              <a:rPr lang="es-ES_tradnl" dirty="0">
                <a:solidFill>
                  <a:schemeClr val="tx1">
                    <a:lumMod val="65000"/>
                    <a:lumOff val="35000"/>
                  </a:schemeClr>
                </a:solidFill>
              </a:rPr>
              <a:t> can be </a:t>
            </a:r>
            <a:r>
              <a:rPr lang="es-ES_tradnl" dirty="0" err="1">
                <a:solidFill>
                  <a:schemeClr val="tx1">
                    <a:lumMod val="65000"/>
                    <a:lumOff val="35000"/>
                  </a:schemeClr>
                </a:solidFill>
              </a:rPr>
              <a:t>both</a:t>
            </a:r>
            <a:r>
              <a:rPr lang="es-ES_tradnl" dirty="0">
                <a:solidFill>
                  <a:schemeClr val="tx1">
                    <a:lumMod val="65000"/>
                    <a:lumOff val="35000"/>
                  </a:schemeClr>
                </a:solidFill>
              </a:rPr>
              <a:t> </a:t>
            </a:r>
            <a:r>
              <a:rPr lang="es-ES_tradnl" dirty="0" err="1">
                <a:solidFill>
                  <a:schemeClr val="tx1">
                    <a:lumMod val="65000"/>
                    <a:lumOff val="35000"/>
                  </a:schemeClr>
                </a:solidFill>
              </a:rPr>
              <a:t>individuals</a:t>
            </a:r>
            <a:r>
              <a:rPr lang="es-ES_tradnl" dirty="0">
                <a:solidFill>
                  <a:schemeClr val="tx1">
                    <a:lumMod val="65000"/>
                    <a:lumOff val="35000"/>
                  </a:schemeClr>
                </a:solidFill>
              </a:rPr>
              <a:t> and </a:t>
            </a:r>
            <a:r>
              <a:rPr lang="es-ES_tradnl" dirty="0" err="1" smtClean="0">
                <a:solidFill>
                  <a:schemeClr val="tx1">
                    <a:lumMod val="65000"/>
                    <a:lumOff val="35000"/>
                  </a:schemeClr>
                </a:solidFill>
              </a:rPr>
              <a:t>institutions</a:t>
            </a:r>
            <a:r>
              <a:rPr lang="es-ES_tradnl" dirty="0">
                <a:solidFill>
                  <a:schemeClr val="tx1">
                    <a:lumMod val="65000"/>
                    <a:lumOff val="35000"/>
                  </a:schemeClr>
                </a:solidFill>
              </a:rPr>
              <a:t>” (</a:t>
            </a:r>
            <a:r>
              <a:rPr lang="es-ES_tradnl" dirty="0" smtClean="0">
                <a:solidFill>
                  <a:schemeClr val="tx1">
                    <a:lumMod val="65000"/>
                    <a:lumOff val="35000"/>
                  </a:schemeClr>
                </a:solidFill>
              </a:rPr>
              <a:t>Alberti- </a:t>
            </a:r>
            <a:r>
              <a:rPr lang="es-ES_tradnl" dirty="0">
                <a:solidFill>
                  <a:schemeClr val="tx1">
                    <a:lumMod val="65000"/>
                    <a:lumOff val="35000"/>
                  </a:schemeClr>
                </a:solidFill>
              </a:rPr>
              <a:t>Mayer 1974).</a:t>
            </a:r>
            <a:endParaRPr lang="en-US" dirty="0">
              <a:solidFill>
                <a:schemeClr val="tx1">
                  <a:lumMod val="65000"/>
                  <a:lumOff val="35000"/>
                </a:schemeClr>
              </a:solidFill>
            </a:endParaRPr>
          </a:p>
        </p:txBody>
      </p:sp>
    </p:spTree>
    <p:extLst>
      <p:ext uri="{BB962C8B-B14F-4D97-AF65-F5344CB8AC3E}">
        <p14:creationId xmlns:p14="http://schemas.microsoft.com/office/powerpoint/2010/main" val="383194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E3FBFF80-57CA-4D79-AD3A-AE98D2DA8DE8}"/>
              </a:ext>
            </a:extLst>
          </p:cNvPr>
          <p:cNvSpPr txBox="1">
            <a:spLocks/>
          </p:cNvSpPr>
          <p:nvPr/>
        </p:nvSpPr>
        <p:spPr>
          <a:xfrm>
            <a:off x="8796350" y="1775498"/>
            <a:ext cx="3280993" cy="21987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it-IT" sz="4000"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Mitas</a:t>
            </a:r>
            <a:r>
              <a:rPr lang="it-IT" sz="40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it-IT" sz="4000" i="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it-IT" dirty="0"/>
              <a:t/>
            </a:r>
            <a:br>
              <a:rPr lang="it-IT" dirty="0"/>
            </a:br>
            <a:r>
              <a:rPr lang="it-IT" sz="2800" i="1" dirty="0" err="1">
                <a:solidFill>
                  <a:schemeClr val="tx1">
                    <a:lumMod val="65000"/>
                    <a:lumOff val="35000"/>
                  </a:schemeClr>
                </a:solidFill>
                <a:latin typeface="Calibri" panose="020F0502020204030204" pitchFamily="34" charset="0"/>
                <a:cs typeface="Calibri" panose="020F0502020204030204" pitchFamily="34" charset="0"/>
              </a:rPr>
              <a:t>minca</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ranantin</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tumai</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Content Placeholder 5" descr="DSCF0500.JPG">
            <a:extLst>
              <a:ext uri="{FF2B5EF4-FFF2-40B4-BE49-F238E27FC236}">
                <a16:creationId xmlns:a16="http://schemas.microsoft.com/office/drawing/2014/main" xmlns="" id="{21D9D7FC-2C8B-46FA-8CE0-9095FBA30A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269892"/>
            <a:ext cx="8785979" cy="4819488"/>
          </a:xfrm>
          <a:prstGeom prst="rect">
            <a:avLst/>
          </a:prstGeom>
        </p:spPr>
      </p:pic>
      <p:sp>
        <p:nvSpPr>
          <p:cNvPr id="3" name="Titolo 1">
            <a:extLst>
              <a:ext uri="{FF2B5EF4-FFF2-40B4-BE49-F238E27FC236}">
                <a16:creationId xmlns:a16="http://schemas.microsoft.com/office/drawing/2014/main" xmlns="" id="{CE03B367-34CE-410C-861B-3A85D9A0C3D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F8EB441E-7F58-473C-8B00-92E8D28BEA8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C7438573-57C5-418D-B7F4-65B6A00FF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5037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3">
            <a:extLst>
              <a:ext uri="{FF2B5EF4-FFF2-40B4-BE49-F238E27FC236}">
                <a16:creationId xmlns:a16="http://schemas.microsoft.com/office/drawing/2014/main" xmlns="" id="{87C3B881-6CFC-4C55-A40A-B32C74AD6BEE}"/>
              </a:ext>
            </a:extLst>
          </p:cNvPr>
          <p:cNvSpPr txBox="1">
            <a:spLocks/>
          </p:cNvSpPr>
          <p:nvPr/>
        </p:nvSpPr>
        <p:spPr>
          <a:xfrm>
            <a:off x="1129016" y="4438291"/>
            <a:ext cx="2556163" cy="66467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Sequiaruy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1" descr="IMGP1127.JPG">
            <a:extLst>
              <a:ext uri="{FF2B5EF4-FFF2-40B4-BE49-F238E27FC236}">
                <a16:creationId xmlns:a16="http://schemas.microsoft.com/office/drawing/2014/main" xmlns="" id="{F367A9AE-540B-4E22-B216-308FE67BD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6394" y="1415675"/>
            <a:ext cx="6335606" cy="4715707"/>
          </a:xfrm>
          <a:prstGeom prst="rect">
            <a:avLst/>
          </a:prstGeom>
        </p:spPr>
      </p:pic>
      <p:pic>
        <p:nvPicPr>
          <p:cNvPr id="5" name="Picture 2" descr="IMGP1128.JPG">
            <a:extLst>
              <a:ext uri="{FF2B5EF4-FFF2-40B4-BE49-F238E27FC236}">
                <a16:creationId xmlns:a16="http://schemas.microsoft.com/office/drawing/2014/main" xmlns="" id="{2A218FCD-7197-4193-A032-44D236DB5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3" y="0"/>
            <a:ext cx="5910481" cy="4432861"/>
          </a:xfrm>
          <a:prstGeom prst="rect">
            <a:avLst/>
          </a:prstGeom>
        </p:spPr>
      </p:pic>
      <p:sp>
        <p:nvSpPr>
          <p:cNvPr id="6" name="Titolo 1">
            <a:extLst>
              <a:ext uri="{FF2B5EF4-FFF2-40B4-BE49-F238E27FC236}">
                <a16:creationId xmlns:a16="http://schemas.microsoft.com/office/drawing/2014/main" xmlns="" id="{F39B570D-30D6-41B0-9F20-574A99FEE1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8" name="Sottotitolo 2">
            <a:extLst>
              <a:ext uri="{FF2B5EF4-FFF2-40B4-BE49-F238E27FC236}">
                <a16:creationId xmlns:a16="http://schemas.microsoft.com/office/drawing/2014/main" xmlns="" id="{EC9AEC83-8037-4670-91AD-14E25587FDF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8" descr="CC-BY-SA_icon.svg.png">
            <a:extLst>
              <a:ext uri="{FF2B5EF4-FFF2-40B4-BE49-F238E27FC236}">
                <a16:creationId xmlns:a16="http://schemas.microsoft.com/office/drawing/2014/main" xmlns="" id="{0EEF6B45-C13B-4D43-AF2D-2C2AF32578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4805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084">
            <a:extLst>
              <a:ext uri="{FF2B5EF4-FFF2-40B4-BE49-F238E27FC236}">
                <a16:creationId xmlns:a16="http://schemas.microsoft.com/office/drawing/2014/main" xmlns="" id="{88DBBB5D-3536-4C4A-96FD-C755CAE91B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69975" cy="606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olo 1">
            <a:extLst>
              <a:ext uri="{FF2B5EF4-FFF2-40B4-BE49-F238E27FC236}">
                <a16:creationId xmlns:a16="http://schemas.microsoft.com/office/drawing/2014/main" xmlns="" id="{F0BB06EE-99C5-402E-A41E-B321C2250F7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CBF4DB4B-E034-40B9-8FDA-B8E36402AE9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7E6C953C-8EFA-4F94-85A4-B471D0519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9" name="Title 1">
            <a:extLst>
              <a:ext uri="{FF2B5EF4-FFF2-40B4-BE49-F238E27FC236}">
                <a16:creationId xmlns:a16="http://schemas.microsoft.com/office/drawing/2014/main" xmlns="" id="{A5DEB6D4-F542-4D1F-BDB4-5E64E9BC6C35}"/>
              </a:ext>
            </a:extLst>
          </p:cNvPr>
          <p:cNvSpPr txBox="1">
            <a:spLocks/>
          </p:cNvSpPr>
          <p:nvPr/>
        </p:nvSpPr>
        <p:spPr>
          <a:xfrm>
            <a:off x="6878998" y="1588936"/>
            <a:ext cx="5151303" cy="4196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Verticality</a:t>
            </a:r>
            <a:r>
              <a:rPr lang="it-IT" sz="40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it-IT" sz="40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2800" dirty="0" smtClean="0"/>
              <a:t>systems which achieve communal </a:t>
            </a:r>
            <a:r>
              <a:rPr lang="en-GB" sz="2800" dirty="0" smtClean="0"/>
              <a:t>food self</a:t>
            </a:r>
            <a:r>
              <a:rPr lang="en-GB" sz="2800" dirty="0" smtClean="0"/>
              <a:t>-sufficiency via vertical</a:t>
            </a:r>
            <a:r>
              <a:rPr lang="en-GB" sz="2800" dirty="0" smtClean="0"/>
              <a:t> occupation of land </a:t>
            </a:r>
            <a:r>
              <a:rPr lang="en-GB" sz="2800" dirty="0" smtClean="0"/>
              <a:t>and exploitation of different resources available in diverse tires. </a:t>
            </a:r>
            <a:endParaRPr lang="en-GB" sz="2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819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540327" y="406476"/>
            <a:ext cx="5132685" cy="832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Pisos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ecológicos</a:t>
            </a:r>
            <a:endParaRPr lang="it-IT" sz="4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xmlns="" id="{EA36D801-803F-4DB7-9668-C083ABB3C937}"/>
              </a:ext>
            </a:extLst>
          </p:cNvPr>
          <p:cNvSpPr txBox="1">
            <a:spLocks/>
          </p:cNvSpPr>
          <p:nvPr/>
        </p:nvSpPr>
        <p:spPr>
          <a:xfrm>
            <a:off x="540327" y="1216018"/>
            <a:ext cx="7226300" cy="1264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1200"/>
              </a:spcAft>
            </a:pPr>
            <a:r>
              <a:rPr lang="en-US" sz="2000" dirty="0" err="1">
                <a:solidFill>
                  <a:schemeClr val="tx1">
                    <a:lumMod val="65000"/>
                    <a:lumOff val="35000"/>
                  </a:schemeClr>
                </a:solidFill>
                <a:latin typeface="+mn-lt"/>
              </a:rPr>
              <a:t>Yunga</a:t>
            </a:r>
            <a:r>
              <a:rPr lang="en-US" sz="2000" dirty="0">
                <a:solidFill>
                  <a:schemeClr val="tx1">
                    <a:lumMod val="65000"/>
                    <a:lumOff val="35000"/>
                  </a:schemeClr>
                </a:solidFill>
                <a:latin typeface="+mn-lt"/>
              </a:rPr>
              <a:t> Fluvial (2.150-2.300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Quechua (2.300-3.500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Suni-</a:t>
            </a:r>
            <a:r>
              <a:rPr lang="en-US" sz="2000" dirty="0" err="1">
                <a:solidFill>
                  <a:schemeClr val="tx1">
                    <a:lumMod val="65000"/>
                    <a:lumOff val="35000"/>
                  </a:schemeClr>
                </a:solidFill>
                <a:latin typeface="+mn-lt"/>
              </a:rPr>
              <a:t>Jalca</a:t>
            </a:r>
            <a:r>
              <a:rPr lang="en-US" sz="2000" dirty="0">
                <a:solidFill>
                  <a:schemeClr val="tx1">
                    <a:lumMod val="65000"/>
                    <a:lumOff val="35000"/>
                  </a:schemeClr>
                </a:solidFill>
                <a:latin typeface="+mn-lt"/>
              </a:rPr>
              <a:t> (3.500-4.000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Puna (4.000-4.500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región</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Janca</a:t>
            </a:r>
            <a:r>
              <a:rPr lang="en-US" sz="2000" dirty="0">
                <a:solidFill>
                  <a:schemeClr val="tx1">
                    <a:lumMod val="65000"/>
                    <a:lumOff val="35000"/>
                  </a:schemeClr>
                </a:solidFill>
                <a:latin typeface="+mn-lt"/>
              </a:rPr>
              <a:t> (4.500-6.370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br>
              <a:rPr lang="en-US" sz="2000" dirty="0">
                <a:solidFill>
                  <a:schemeClr val="tx1">
                    <a:lumMod val="65000"/>
                    <a:lumOff val="35000"/>
                  </a:schemeClr>
                </a:solidFill>
                <a:latin typeface="+mn-lt"/>
              </a:rPr>
            </a:br>
            <a:r>
              <a:rPr lang="en-US" sz="2000" dirty="0">
                <a:solidFill>
                  <a:srgbClr val="0563C1"/>
                </a:solidFill>
                <a:latin typeface="+mn-lt"/>
                <a:hlinkClick r:id="rId3">
                  <a:extLst>
                    <a:ext uri="{A12FA001-AC4F-418D-AE19-62706E023703}">
                      <ahyp:hlinkClr xmlns:ahyp="http://schemas.microsoft.com/office/drawing/2018/hyperlinkcolor" xmlns="" val="tx"/>
                    </a:ext>
                  </a:extLst>
                </a:hlinkClick>
              </a:rPr>
              <a:t>J. </a:t>
            </a:r>
            <a:r>
              <a:rPr lang="en-US" sz="2000" dirty="0" err="1">
                <a:solidFill>
                  <a:srgbClr val="0563C1"/>
                </a:solidFill>
                <a:latin typeface="+mn-lt"/>
                <a:hlinkClick r:id="rId3">
                  <a:extLst>
                    <a:ext uri="{A12FA001-AC4F-418D-AE19-62706E023703}">
                      <ahyp:hlinkClr xmlns:ahyp="http://schemas.microsoft.com/office/drawing/2018/hyperlinkcolor" xmlns="" val="tx"/>
                    </a:ext>
                  </a:extLst>
                </a:hlinkClick>
              </a:rPr>
              <a:t>Murra</a:t>
            </a:r>
            <a:r>
              <a:rPr lang="en-US" sz="2000" dirty="0">
                <a:solidFill>
                  <a:srgbClr val="0563C1"/>
                </a:solidFill>
                <a:latin typeface="+mn-lt"/>
                <a:hlinkClick r:id="rId3">
                  <a:extLst>
                    <a:ext uri="{A12FA001-AC4F-418D-AE19-62706E023703}">
                      <ahyp:hlinkClr xmlns:ahyp="http://schemas.microsoft.com/office/drawing/2018/hyperlinkcolor" xmlns=""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xmlns="" val="tx"/>
                    </a:ext>
                  </a:extLst>
                </a:hlinkClick>
              </a:rPr>
              <a:t>Formaciones</a:t>
            </a:r>
            <a:r>
              <a:rPr lang="en-US" sz="2000" dirty="0">
                <a:solidFill>
                  <a:srgbClr val="0563C1"/>
                </a:solidFill>
                <a:latin typeface="+mn-lt"/>
                <a:hlinkClick r:id="rId3">
                  <a:extLst>
                    <a:ext uri="{A12FA001-AC4F-418D-AE19-62706E023703}">
                      <ahyp:hlinkClr xmlns:ahyp="http://schemas.microsoft.com/office/drawing/2018/hyperlinkcolor" xmlns=""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xmlns="" val="tx"/>
                    </a:ext>
                  </a:extLst>
                </a:hlinkClick>
              </a:rPr>
              <a:t>econòmicas</a:t>
            </a:r>
            <a:r>
              <a:rPr lang="en-US" sz="2000" dirty="0">
                <a:solidFill>
                  <a:srgbClr val="0563C1"/>
                </a:solidFill>
                <a:latin typeface="+mn-lt"/>
                <a:hlinkClick r:id="rId3">
                  <a:extLst>
                    <a:ext uri="{A12FA001-AC4F-418D-AE19-62706E023703}">
                      <ahyp:hlinkClr xmlns:ahyp="http://schemas.microsoft.com/office/drawing/2018/hyperlinkcolor" xmlns="" val="tx"/>
                    </a:ext>
                  </a:extLst>
                </a:hlinkClick>
              </a:rPr>
              <a:t> del </a:t>
            </a:r>
            <a:r>
              <a:rPr lang="en-US" sz="2000" dirty="0" err="1">
                <a:solidFill>
                  <a:srgbClr val="0563C1"/>
                </a:solidFill>
                <a:latin typeface="+mn-lt"/>
                <a:hlinkClick r:id="rId3">
                  <a:extLst>
                    <a:ext uri="{A12FA001-AC4F-418D-AE19-62706E023703}">
                      <ahyp:hlinkClr xmlns:ahyp="http://schemas.microsoft.com/office/drawing/2018/hyperlinkcolor" xmlns="" val="tx"/>
                    </a:ext>
                  </a:extLst>
                </a:hlinkClick>
              </a:rPr>
              <a:t>mundo</a:t>
            </a:r>
            <a:r>
              <a:rPr lang="en-US" sz="2000" dirty="0">
                <a:solidFill>
                  <a:srgbClr val="0563C1"/>
                </a:solidFill>
                <a:latin typeface="+mn-lt"/>
                <a:hlinkClick r:id="rId3">
                  <a:extLst>
                    <a:ext uri="{A12FA001-AC4F-418D-AE19-62706E023703}">
                      <ahyp:hlinkClr xmlns:ahyp="http://schemas.microsoft.com/office/drawing/2018/hyperlinkcolor" xmlns=""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xmlns="" val="tx"/>
                    </a:ext>
                  </a:extLst>
                </a:hlinkClick>
              </a:rPr>
              <a:t>andino</a:t>
            </a:r>
            <a:r>
              <a:rPr lang="en-US" sz="2000" dirty="0">
                <a:solidFill>
                  <a:schemeClr val="tx1">
                    <a:lumMod val="65000"/>
                    <a:lumOff val="35000"/>
                  </a:schemeClr>
                </a:solidFill>
                <a:latin typeface="+mn-lt"/>
                <a:hlinkClick r:id="rId3">
                  <a:extLst>
                    <a:ext uri="{A12FA001-AC4F-418D-AE19-62706E023703}">
                      <ahyp:hlinkClr xmlns:ahyp="http://schemas.microsoft.com/office/drawing/2018/hyperlinkcolor" xmlns="" val="tx"/>
                    </a:ext>
                  </a:extLst>
                </a:hlinkClick>
              </a:rPr>
              <a:t> </a:t>
            </a:r>
            <a:endParaRPr lang="en-US" sz="2000" dirty="0">
              <a:solidFill>
                <a:schemeClr val="tx1">
                  <a:lumMod val="65000"/>
                  <a:lumOff val="35000"/>
                </a:schemeClr>
              </a:solidFill>
              <a:latin typeface="+mn-lt"/>
            </a:endParaRPr>
          </a:p>
        </p:txBody>
      </p:sp>
      <p:pic>
        <p:nvPicPr>
          <p:cNvPr id="8" name="Picture Placeholder 4">
            <a:extLst>
              <a:ext uri="{FF2B5EF4-FFF2-40B4-BE49-F238E27FC236}">
                <a16:creationId xmlns:a16="http://schemas.microsoft.com/office/drawing/2014/main" xmlns="" id="{A39F95BF-5820-4EB6-9BA1-3A54D7DD39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238" y="2615044"/>
            <a:ext cx="9307507" cy="3195434"/>
          </a:xfrm>
          <a:prstGeom prst="rect">
            <a:avLst/>
          </a:prstGeom>
        </p:spPr>
      </p:pic>
      <p:sp>
        <p:nvSpPr>
          <p:cNvPr id="3" name="Titolo 1">
            <a:extLst>
              <a:ext uri="{FF2B5EF4-FFF2-40B4-BE49-F238E27FC236}">
                <a16:creationId xmlns:a16="http://schemas.microsoft.com/office/drawing/2014/main" xmlns="" id="{59B47EC2-D194-41F1-8A05-154A1BEAA83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81364777-5E46-4D0F-9180-1050ECCF0BB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DB371D0B-1363-4074-B03D-80D2C0C74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73199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va Iquit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8163663" cy="6130169"/>
          </a:xfrm>
          <a:prstGeom prst="rect">
            <a:avLst/>
          </a:prstGeom>
        </p:spPr>
      </p:pic>
      <p:sp>
        <p:nvSpPr>
          <p:cNvPr id="5" name="TextBox 4"/>
          <p:cNvSpPr txBox="1"/>
          <p:nvPr/>
        </p:nvSpPr>
        <p:spPr>
          <a:xfrm>
            <a:off x="201766" y="6211669"/>
            <a:ext cx="3566226" cy="646331"/>
          </a:xfrm>
          <a:prstGeom prst="rect">
            <a:avLst/>
          </a:prstGeom>
          <a:noFill/>
        </p:spPr>
        <p:txBody>
          <a:bodyPr wrap="none" rtlCol="0">
            <a:spAutoFit/>
          </a:bodyPr>
          <a:lstStyle/>
          <a:p>
            <a:r>
              <a:rPr lang="en-GB"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a:p>
            <a:endParaRPr lang="en-US" dirty="0"/>
          </a:p>
        </p:txBody>
      </p:sp>
      <p:sp>
        <p:nvSpPr>
          <p:cNvPr id="6" name="Sottotitolo 2">
            <a:extLst>
              <a:ext uri="{FF2B5EF4-FFF2-40B4-BE49-F238E27FC236}">
                <a16:creationId xmlns:a16="http://schemas.microsoft.com/office/drawing/2014/main" xmlns=""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2924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xmlns=""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nevado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9062597" cy="6083904"/>
          </a:xfrm>
          <a:prstGeom prst="rect">
            <a:avLst/>
          </a:prstGeom>
        </p:spPr>
      </p:pic>
    </p:spTree>
    <p:extLst>
      <p:ext uri="{BB962C8B-B14F-4D97-AF65-F5344CB8AC3E}">
        <p14:creationId xmlns:p14="http://schemas.microsoft.com/office/powerpoint/2010/main" val="195194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Sofia Venturoli\Documenti\Immagini\Perù\Huari2003\carolina\Camchas da Balcon.jpg">
            <a:extLst>
              <a:ext uri="{FF2B5EF4-FFF2-40B4-BE49-F238E27FC236}">
                <a16:creationId xmlns:a16="http://schemas.microsoft.com/office/drawing/2014/main" xmlns="" id="{4190BBD1-B529-491F-A796-3257E15433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60327" cy="6086801"/>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F4DE6E9B-C37D-4599-B516-D4A4737098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96418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Administrator\Documenti\Immagini\LavoroCampoPaesaggioSacro\DSCF0282.JPG">
            <a:extLst>
              <a:ext uri="{FF2B5EF4-FFF2-40B4-BE49-F238E27FC236}">
                <a16:creationId xmlns:a16="http://schemas.microsoft.com/office/drawing/2014/main" xmlns="" id="{C40559E9-9073-41B2-A8C4-37276774EA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119570" cy="6068291"/>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DFC0F8F1-2585-4E4E-9359-BB8A403927D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6BB91C6B-954D-405C-AFEE-FDFE6667DED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D56B23CA-D361-47EE-9600-BC33CC4759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59375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olo 1">
            <a:extLst>
              <a:ext uri="{FF2B5EF4-FFF2-40B4-BE49-F238E27FC236}">
                <a16:creationId xmlns:a16="http://schemas.microsoft.com/office/drawing/2014/main" xmlns="" id="{7F742F6A-F19E-4870-961A-39B5189780B5}"/>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49DDDEB1-55CD-4C47-974D-402DBCA8AC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E1C083AA-063A-4C0E-A572-C9741FEFC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valle intermedi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66917" cy="6096000"/>
          </a:xfrm>
          <a:prstGeom prst="rect">
            <a:avLst/>
          </a:prstGeom>
        </p:spPr>
      </p:pic>
    </p:spTree>
    <p:extLst>
      <p:ext uri="{BB962C8B-B14F-4D97-AF65-F5344CB8AC3E}">
        <p14:creationId xmlns:p14="http://schemas.microsoft.com/office/powerpoint/2010/main" val="82475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847312" y="445287"/>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xmlns="" id="{BFF50ADD-B131-44C4-BF26-B285A5CB5C73}"/>
              </a:ext>
            </a:extLst>
          </p:cNvPr>
          <p:cNvSpPr txBox="1">
            <a:spLocks/>
          </p:cNvSpPr>
          <p:nvPr/>
        </p:nvSpPr>
        <p:spPr>
          <a:xfrm>
            <a:off x="640056" y="445286"/>
            <a:ext cx="8826604" cy="10597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a:t>
            </a:r>
            <a:r>
              <a:rPr lang="en-US" sz="40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a:t>
            </a:r>
            <a:r>
              <a:rPr lang="en-US" sz="4000" i="1"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comunidades</a:t>
            </a:r>
            <a:r>
              <a:rPr lang="en-US" sz="4000" i="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campesinas</a:t>
            </a:r>
            <a:r>
              <a:rPr lang="en-US" sz="4000" i="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xmlns="" id="{67C12710-8A0F-44F7-997E-908FB280F504}"/>
              </a:ext>
            </a:extLst>
          </p:cNvPr>
          <p:cNvSpPr txBox="1">
            <a:spLocks/>
          </p:cNvSpPr>
          <p:nvPr/>
        </p:nvSpPr>
        <p:spPr>
          <a:xfrm>
            <a:off x="278190" y="1741714"/>
            <a:ext cx="10799566" cy="4055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lumMod val="75000"/>
                </a:schemeClr>
              </a:buClr>
              <a:buFont typeface="Times New Roman" panose="02020603050405020304" pitchFamily="18" charset="0"/>
              <a:buChar char="■"/>
            </a:pPr>
            <a:r>
              <a:rPr lang="en-US" dirty="0">
                <a:solidFill>
                  <a:schemeClr val="tx1">
                    <a:lumMod val="65000"/>
                    <a:lumOff val="35000"/>
                  </a:schemeClr>
                </a:solidFill>
              </a:rPr>
              <a:t>Collective management of </a:t>
            </a:r>
            <a:r>
              <a:rPr lang="en-US" dirty="0" smtClean="0">
                <a:solidFill>
                  <a:schemeClr val="tx1">
                    <a:lumMod val="65000"/>
                    <a:lumOff val="35000"/>
                  </a:schemeClr>
                </a:solidFill>
              </a:rPr>
              <a:t>natural </a:t>
            </a:r>
            <a:r>
              <a:rPr lang="en-US" dirty="0">
                <a:solidFill>
                  <a:schemeClr val="tx1">
                    <a:lumMod val="65000"/>
                    <a:lumOff val="35000"/>
                  </a:schemeClr>
                </a:solidFill>
              </a:rPr>
              <a:t>resources</a:t>
            </a:r>
          </a:p>
          <a:p>
            <a:pPr>
              <a:buClr>
                <a:schemeClr val="bg2">
                  <a:lumMod val="75000"/>
                </a:schemeClr>
              </a:buClr>
              <a:buFont typeface="Times New Roman" panose="02020603050405020304" pitchFamily="18" charset="0"/>
              <a:buChar char="■"/>
            </a:pPr>
            <a:r>
              <a:rPr lang="en-US" dirty="0">
                <a:solidFill>
                  <a:schemeClr val="tx1">
                    <a:lumMod val="65000"/>
                    <a:lumOff val="35000"/>
                  </a:schemeClr>
                </a:solidFill>
              </a:rPr>
              <a:t>Specific organizations and statutes, different </a:t>
            </a:r>
            <a:r>
              <a:rPr lang="en-US" dirty="0" smtClean="0">
                <a:solidFill>
                  <a:schemeClr val="tx1">
                    <a:lumMod val="65000"/>
                    <a:lumOff val="35000"/>
                  </a:schemeClr>
                </a:solidFill>
              </a:rPr>
              <a:t>for each community</a:t>
            </a:r>
            <a:endParaRPr lang="en-US" dirty="0">
              <a:solidFill>
                <a:schemeClr val="tx1">
                  <a:lumMod val="65000"/>
                  <a:lumOff val="35000"/>
                </a:schemeClr>
              </a:solidFill>
            </a:endParaRPr>
          </a:p>
          <a:p>
            <a:pPr>
              <a:buClr>
                <a:schemeClr val="bg2">
                  <a:lumMod val="75000"/>
                </a:schemeClr>
              </a:buClr>
              <a:buFont typeface="Times New Roman" panose="02020603050405020304" pitchFamily="18" charset="0"/>
              <a:buChar char="■"/>
            </a:pPr>
            <a:r>
              <a:rPr lang="en-US" dirty="0" smtClean="0">
                <a:solidFill>
                  <a:schemeClr val="tx1">
                    <a:lumMod val="65000"/>
                    <a:lumOff val="35000"/>
                  </a:schemeClr>
                </a:solidFill>
              </a:rPr>
              <a:t>Currently </a:t>
            </a:r>
            <a:r>
              <a:rPr lang="en-US" dirty="0">
                <a:solidFill>
                  <a:schemeClr val="tx1">
                    <a:lumMod val="65000"/>
                    <a:lumOff val="35000"/>
                  </a:schemeClr>
                </a:solidFill>
              </a:rPr>
              <a:t>there are 6,000 </a:t>
            </a:r>
            <a:r>
              <a:rPr lang="en-US" i="1" dirty="0" err="1">
                <a:solidFill>
                  <a:schemeClr val="tx1">
                    <a:lumMod val="65000"/>
                    <a:lumOff val="35000"/>
                  </a:schemeClr>
                </a:solidFill>
              </a:rPr>
              <a:t>comunidades</a:t>
            </a:r>
            <a:r>
              <a:rPr lang="en-US" i="1" dirty="0">
                <a:solidFill>
                  <a:schemeClr val="tx1">
                    <a:lumMod val="65000"/>
                    <a:lumOff val="35000"/>
                  </a:schemeClr>
                </a:solidFill>
              </a:rPr>
              <a:t> </a:t>
            </a:r>
            <a:r>
              <a:rPr lang="en-US" i="1" dirty="0" err="1">
                <a:solidFill>
                  <a:schemeClr val="tx1">
                    <a:lumMod val="65000"/>
                    <a:lumOff val="35000"/>
                  </a:schemeClr>
                </a:solidFill>
              </a:rPr>
              <a:t>campesinas</a:t>
            </a:r>
            <a:r>
              <a:rPr lang="en-US" i="1" dirty="0">
                <a:solidFill>
                  <a:schemeClr val="tx1">
                    <a:lumMod val="65000"/>
                    <a:lumOff val="35000"/>
                  </a:schemeClr>
                </a:solidFill>
              </a:rPr>
              <a:t> </a:t>
            </a:r>
            <a:r>
              <a:rPr lang="en-US" dirty="0">
                <a:solidFill>
                  <a:schemeClr val="tx1">
                    <a:lumMod val="65000"/>
                    <a:lumOff val="35000"/>
                  </a:schemeClr>
                </a:solidFill>
              </a:rPr>
              <a:t>which control 39% of the </a:t>
            </a:r>
            <a:r>
              <a:rPr lang="en-US" dirty="0" smtClean="0">
                <a:solidFill>
                  <a:schemeClr val="tx1">
                    <a:lumMod val="65000"/>
                    <a:lumOff val="35000"/>
                  </a:schemeClr>
                </a:solidFill>
              </a:rPr>
              <a:t>agricultural land </a:t>
            </a:r>
            <a:r>
              <a:rPr lang="en-US" dirty="0">
                <a:solidFill>
                  <a:schemeClr val="tx1">
                    <a:lumMod val="65000"/>
                    <a:lumOff val="35000"/>
                  </a:schemeClr>
                </a:solidFill>
              </a:rPr>
              <a:t>(</a:t>
            </a:r>
            <a:r>
              <a:rPr lang="en-US" dirty="0" err="1">
                <a:solidFill>
                  <a:schemeClr val="tx1">
                    <a:lumMod val="65000"/>
                    <a:lumOff val="35000"/>
                  </a:schemeClr>
                </a:solidFill>
              </a:rPr>
              <a:t>Grupo</a:t>
            </a:r>
            <a:r>
              <a:rPr lang="en-US" dirty="0">
                <a:solidFill>
                  <a:schemeClr val="tx1">
                    <a:lumMod val="65000"/>
                    <a:lumOff val="35000"/>
                  </a:schemeClr>
                </a:solidFill>
              </a:rPr>
              <a:t> </a:t>
            </a:r>
            <a:r>
              <a:rPr lang="en-US" dirty="0" err="1">
                <a:solidFill>
                  <a:schemeClr val="tx1">
                    <a:lumMod val="65000"/>
                    <a:lumOff val="35000"/>
                  </a:schemeClr>
                </a:solidFill>
              </a:rPr>
              <a:t>Allpa</a:t>
            </a:r>
            <a:r>
              <a:rPr lang="en-US" dirty="0">
                <a:solidFill>
                  <a:schemeClr val="tx1">
                    <a:lumMod val="65000"/>
                    <a:lumOff val="35000"/>
                  </a:schemeClr>
                </a:solidFill>
              </a:rPr>
              <a:t>)</a:t>
            </a:r>
          </a:p>
          <a:p>
            <a:pPr>
              <a:buClr>
                <a:schemeClr val="bg2">
                  <a:lumMod val="75000"/>
                </a:schemeClr>
              </a:buClr>
              <a:buFont typeface="Times New Roman" panose="02020603050405020304" pitchFamily="18" charset="0"/>
              <a:buChar char="■"/>
            </a:pPr>
            <a:endParaRPr lang="en-US" dirty="0">
              <a:solidFill>
                <a:schemeClr val="tx1">
                  <a:lumMod val="65000"/>
                  <a:lumOff val="35000"/>
                </a:schemeClr>
              </a:solidFill>
            </a:endParaRPr>
          </a:p>
        </p:txBody>
      </p:sp>
      <p:sp>
        <p:nvSpPr>
          <p:cNvPr id="3" name="Titolo 1">
            <a:extLst>
              <a:ext uri="{FF2B5EF4-FFF2-40B4-BE49-F238E27FC236}">
                <a16:creationId xmlns:a16="http://schemas.microsoft.com/office/drawing/2014/main" xmlns="" id="{01C1B887-0C2A-41B2-9887-61BD73555A7F}"/>
              </a:ext>
            </a:extLst>
          </p:cNvPr>
          <p:cNvSpPr txBox="1">
            <a:spLocks/>
          </p:cNvSpPr>
          <p:nvPr/>
        </p:nvSpPr>
        <p:spPr>
          <a:xfrm>
            <a:off x="434155" y="6185032"/>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25BE5F1D-B212-425B-AFF4-3D7F41C83554}"/>
              </a:ext>
            </a:extLst>
          </p:cNvPr>
          <p:cNvSpPr txBox="1">
            <a:spLocks/>
          </p:cNvSpPr>
          <p:nvPr/>
        </p:nvSpPr>
        <p:spPr>
          <a:xfrm>
            <a:off x="443337" y="6521516"/>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C39F0118-E6E7-4F27-9C88-6BD3F61F96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8328" y="6214988"/>
            <a:ext cx="1508279" cy="544780"/>
          </a:xfrm>
          <a:prstGeom prst="rect">
            <a:avLst/>
          </a:prstGeom>
        </p:spPr>
      </p:pic>
    </p:spTree>
    <p:extLst>
      <p:ext uri="{BB962C8B-B14F-4D97-AF65-F5344CB8AC3E}">
        <p14:creationId xmlns:p14="http://schemas.microsoft.com/office/powerpoint/2010/main" val="16708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erto Coa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2952"/>
            <a:ext cx="9224635" cy="5188857"/>
          </a:xfrm>
          <a:prstGeom prst="rect">
            <a:avLst/>
          </a:prstGeom>
        </p:spPr>
      </p:pic>
    </p:spTree>
    <p:extLst>
      <p:ext uri="{BB962C8B-B14F-4D97-AF65-F5344CB8AC3E}">
        <p14:creationId xmlns:p14="http://schemas.microsoft.com/office/powerpoint/2010/main" val="313776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9" name="Content Placeholder 4">
            <a:extLst>
              <a:ext uri="{FF2B5EF4-FFF2-40B4-BE49-F238E27FC236}">
                <a16:creationId xmlns:a16="http://schemas.microsoft.com/office/drawing/2014/main" xmlns="" id="{70E41B12-5B09-4F28-8F85-73817A63D2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0146" y="1128587"/>
            <a:ext cx="7342909" cy="4847148"/>
          </a:xfrm>
          <a:prstGeom prst="rect">
            <a:avLst/>
          </a:prstGeom>
        </p:spPr>
      </p:pic>
      <p:sp>
        <p:nvSpPr>
          <p:cNvPr id="7" name="CasellaDiTesto 6">
            <a:extLst>
              <a:ext uri="{FF2B5EF4-FFF2-40B4-BE49-F238E27FC236}">
                <a16:creationId xmlns:a16="http://schemas.microsoft.com/office/drawing/2014/main" xmlns="" id="{2BE8D2E6-8F41-40D9-872E-C5BF79588464}"/>
              </a:ext>
            </a:extLst>
          </p:cNvPr>
          <p:cNvSpPr txBox="1"/>
          <p:nvPr/>
        </p:nvSpPr>
        <p:spPr>
          <a:xfrm>
            <a:off x="432238" y="1133269"/>
            <a:ext cx="6355773" cy="1384995"/>
          </a:xfrm>
          <a:prstGeom prst="rect">
            <a:avLst/>
          </a:prstGeom>
          <a:noFill/>
        </p:spPr>
        <p:txBody>
          <a:bodyPr wrap="square">
            <a:spAutoFit/>
          </a:bodyPr>
          <a:lstStyle/>
          <a:p>
            <a:r>
              <a:rPr lang="en-US" sz="2800" dirty="0">
                <a:solidFill>
                  <a:schemeClr val="tx1">
                    <a:lumMod val="65000"/>
                    <a:lumOff val="35000"/>
                  </a:schemeClr>
                </a:solidFill>
                <a:latin typeface="Calibri" panose="020F0502020204030204" pitchFamily="34" charset="0"/>
                <a:cs typeface="Calibri" panose="020F0502020204030204" pitchFamily="34" charset="0"/>
              </a:rPr>
              <a:t>Food products and ethnic classification, the semantic value of dishes and ingredients.</a:t>
            </a:r>
            <a:endParaRPr lang="it-IT"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xmlns="" id="{2189CFEC-7ADE-43CA-947E-D6671702D5AF}"/>
              </a:ext>
            </a:extLst>
          </p:cNvPr>
          <p:cNvSpPr txBox="1"/>
          <p:nvPr/>
        </p:nvSpPr>
        <p:spPr>
          <a:xfrm>
            <a:off x="432238" y="202040"/>
            <a:ext cx="4544290" cy="707886"/>
          </a:xfrm>
          <a:prstGeom prst="rect">
            <a:avLst/>
          </a:prstGeom>
          <a:noFill/>
        </p:spPr>
        <p:txBody>
          <a:bodyPr wrap="square" rtlCol="0">
            <a:spAutoFit/>
          </a:bodyPr>
          <a:lstStyle/>
          <a:p>
            <a:r>
              <a:rPr lang="en-US" sz="4000" noProof="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Ecological plans:</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ACDD366-D1EB-460B-9A60-C83D5F1402C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B99A1E0A-13A0-4188-B0E4-41F520AA5DA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20FD61EC-3B44-44CE-9257-44D9E1E4E6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568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Line 4">
            <a:extLst>
              <a:ext uri="{FF2B5EF4-FFF2-40B4-BE49-F238E27FC236}">
                <a16:creationId xmlns:a16="http://schemas.microsoft.com/office/drawing/2014/main" xmlns="" id="{F4EFDA75-666E-44D3-B26F-6416AC52E8C0}"/>
              </a:ext>
            </a:extLst>
          </p:cNvPr>
          <p:cNvSpPr>
            <a:spLocks noChangeShapeType="1"/>
          </p:cNvSpPr>
          <p:nvPr/>
        </p:nvSpPr>
        <p:spPr bwMode="auto">
          <a:xfrm flipV="1">
            <a:off x="1898073" y="729421"/>
            <a:ext cx="6106817" cy="4632288"/>
          </a:xfrm>
          <a:prstGeom prst="line">
            <a:avLst/>
          </a:prstGeom>
          <a:noFill/>
          <a:ln w="38100">
            <a:solidFill>
              <a:srgbClr val="BB171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a:extLst>
              <a:ext uri="{FF2B5EF4-FFF2-40B4-BE49-F238E27FC236}">
                <a16:creationId xmlns:a16="http://schemas.microsoft.com/office/drawing/2014/main" xmlns="" id="{35A4923C-544D-4403-AA2F-9B382E059941}"/>
              </a:ext>
            </a:extLst>
          </p:cNvPr>
          <p:cNvSpPr txBox="1">
            <a:spLocks/>
          </p:cNvSpPr>
          <p:nvPr/>
        </p:nvSpPr>
        <p:spPr>
          <a:xfrm>
            <a:off x="5359071" y="4188166"/>
            <a:ext cx="4724400" cy="75219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Ecology</a:t>
            </a:r>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r>
              <a:rPr lang="it-IT"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Ethnicity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 Box 8">
            <a:extLst>
              <a:ext uri="{FF2B5EF4-FFF2-40B4-BE49-F238E27FC236}">
                <a16:creationId xmlns:a16="http://schemas.microsoft.com/office/drawing/2014/main" xmlns="" id="{83086002-4253-4CB6-8458-B4AD6A414A6C}"/>
              </a:ext>
            </a:extLst>
          </p:cNvPr>
          <p:cNvSpPr txBox="1">
            <a:spLocks noChangeArrowheads="1"/>
          </p:cNvSpPr>
          <p:nvPr/>
        </p:nvSpPr>
        <p:spPr bwMode="auto">
          <a:xfrm>
            <a:off x="192024" y="4164153"/>
            <a:ext cx="2485989"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it-IT" sz="2000" dirty="0">
                <a:solidFill>
                  <a:schemeClr val="tx1">
                    <a:lumMod val="65000"/>
                    <a:lumOff val="35000"/>
                  </a:schemeClr>
                </a:solidFill>
              </a:rPr>
              <a:t>“</a:t>
            </a:r>
            <a:r>
              <a:rPr lang="it-IT" sz="2000" dirty="0" err="1">
                <a:solidFill>
                  <a:schemeClr val="tx1">
                    <a:lumMod val="65000"/>
                    <a:lumOff val="35000"/>
                  </a:schemeClr>
                </a:solidFill>
              </a:rPr>
              <a:t>criollos</a:t>
            </a:r>
            <a:r>
              <a:rPr lang="it-IT" sz="2000" dirty="0">
                <a:solidFill>
                  <a:schemeClr val="tx1">
                    <a:lumMod val="65000"/>
                    <a:lumOff val="35000"/>
                  </a:schemeClr>
                </a:solidFill>
              </a:rPr>
              <a:t>/</a:t>
            </a:r>
            <a:r>
              <a:rPr lang="it-IT" sz="2000" dirty="0" err="1">
                <a:solidFill>
                  <a:schemeClr val="tx1">
                    <a:lumMod val="65000"/>
                    <a:lumOff val="35000"/>
                  </a:schemeClr>
                </a:solidFill>
              </a:rPr>
              <a:t>blancos</a:t>
            </a:r>
            <a:r>
              <a:rPr lang="it-IT" altLang="ja-JP" sz="2000" dirty="0">
                <a:solidFill>
                  <a:schemeClr val="tx1">
                    <a:lumMod val="65000"/>
                    <a:lumOff val="35000"/>
                  </a:schemeClr>
                </a:solidFill>
              </a:rPr>
              <a:t>”</a:t>
            </a:r>
            <a:endParaRPr lang="it-IT" sz="2000" dirty="0">
              <a:solidFill>
                <a:schemeClr val="tx1">
                  <a:lumMod val="65000"/>
                  <a:lumOff val="35000"/>
                </a:schemeClr>
              </a:solidFill>
            </a:endParaRPr>
          </a:p>
        </p:txBody>
      </p:sp>
      <p:sp>
        <p:nvSpPr>
          <p:cNvPr id="20" name="Text Box 7">
            <a:extLst>
              <a:ext uri="{FF2B5EF4-FFF2-40B4-BE49-F238E27FC236}">
                <a16:creationId xmlns:a16="http://schemas.microsoft.com/office/drawing/2014/main" xmlns="" id="{E12DF0EE-D86C-4FC7-9FC6-D2D99CD81FB3}"/>
              </a:ext>
            </a:extLst>
          </p:cNvPr>
          <p:cNvSpPr txBox="1">
            <a:spLocks noChangeArrowheads="1"/>
          </p:cNvSpPr>
          <p:nvPr/>
        </p:nvSpPr>
        <p:spPr bwMode="auto">
          <a:xfrm>
            <a:off x="3155921" y="3028890"/>
            <a:ext cx="967145"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it-IT" sz="2000" dirty="0" err="1">
                <a:solidFill>
                  <a:schemeClr val="tx1">
                    <a:lumMod val="65000"/>
                    <a:lumOff val="35000"/>
                  </a:schemeClr>
                </a:solidFill>
                <a:ea typeface="Tahoma" panose="020B0604030504040204" pitchFamily="34" charset="0"/>
                <a:cs typeface="Tahoma" panose="020B0604030504040204" pitchFamily="34" charset="0"/>
              </a:rPr>
              <a:t>cholos</a:t>
            </a:r>
            <a:endParaRPr lang="it-IT" sz="2000" dirty="0">
              <a:solidFill>
                <a:schemeClr val="tx1">
                  <a:lumMod val="65000"/>
                  <a:lumOff val="35000"/>
                </a:schemeClr>
              </a:solidFill>
              <a:ea typeface="Tahoma" panose="020B0604030504040204" pitchFamily="34" charset="0"/>
              <a:cs typeface="Tahoma" panose="020B0604030504040204" pitchFamily="34" charset="0"/>
            </a:endParaRPr>
          </a:p>
        </p:txBody>
      </p:sp>
      <p:sp>
        <p:nvSpPr>
          <p:cNvPr id="22" name="Text Box 6">
            <a:extLst>
              <a:ext uri="{FF2B5EF4-FFF2-40B4-BE49-F238E27FC236}">
                <a16:creationId xmlns:a16="http://schemas.microsoft.com/office/drawing/2014/main" xmlns="" id="{07C8DA93-5F94-4176-9C8F-59AEA55DFE7A}"/>
              </a:ext>
            </a:extLst>
          </p:cNvPr>
          <p:cNvSpPr txBox="1">
            <a:spLocks noChangeArrowheads="1"/>
          </p:cNvSpPr>
          <p:nvPr/>
        </p:nvSpPr>
        <p:spPr bwMode="auto">
          <a:xfrm>
            <a:off x="3332387" y="1897125"/>
            <a:ext cx="22352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it-IT" altLang="ja-JP" sz="2000" dirty="0">
                <a:solidFill>
                  <a:schemeClr val="tx1">
                    <a:lumMod val="65000"/>
                    <a:lumOff val="35000"/>
                  </a:schemeClr>
                </a:solidFill>
              </a:rPr>
              <a:t>i</a:t>
            </a:r>
            <a:r>
              <a:rPr lang="it-IT" sz="2000" dirty="0">
                <a:solidFill>
                  <a:schemeClr val="tx1">
                    <a:lumMod val="65000"/>
                    <a:lumOff val="35000"/>
                  </a:schemeClr>
                </a:solidFill>
              </a:rPr>
              <a:t>ndios/</a:t>
            </a:r>
            <a:r>
              <a:rPr lang="it-IT" sz="2000" dirty="0" err="1">
                <a:solidFill>
                  <a:schemeClr val="tx1">
                    <a:lumMod val="65000"/>
                    <a:lumOff val="35000"/>
                  </a:schemeClr>
                </a:solidFill>
              </a:rPr>
              <a:t>serranos</a:t>
            </a:r>
            <a:endParaRPr lang="it-IT" sz="2000" dirty="0">
              <a:solidFill>
                <a:schemeClr val="tx1">
                  <a:lumMod val="65000"/>
                  <a:lumOff val="35000"/>
                </a:schemeClr>
              </a:solidFill>
            </a:endParaRPr>
          </a:p>
        </p:txBody>
      </p:sp>
      <p:sp>
        <p:nvSpPr>
          <p:cNvPr id="23" name="Rectangle 2">
            <a:extLst>
              <a:ext uri="{FF2B5EF4-FFF2-40B4-BE49-F238E27FC236}">
                <a16:creationId xmlns:a16="http://schemas.microsoft.com/office/drawing/2014/main" xmlns="" id="{67768A14-08DB-43AE-A680-9AC1A2CC500A}"/>
              </a:ext>
            </a:extLst>
          </p:cNvPr>
          <p:cNvSpPr txBox="1">
            <a:spLocks noChangeArrowheads="1"/>
          </p:cNvSpPr>
          <p:nvPr/>
        </p:nvSpPr>
        <p:spPr>
          <a:xfrm>
            <a:off x="4855767" y="739227"/>
            <a:ext cx="2381343"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solidFill>
                  <a:schemeClr val="tx1">
                    <a:lumMod val="65000"/>
                    <a:lumOff val="35000"/>
                  </a:schemeClr>
                </a:solidFill>
                <a:latin typeface="+mn-lt"/>
              </a:rPr>
              <a:t>verdaderos</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indios</a:t>
            </a:r>
            <a:endParaRPr lang="en-US" sz="2000" dirty="0">
              <a:solidFill>
                <a:schemeClr val="tx1">
                  <a:lumMod val="65000"/>
                  <a:lumOff val="35000"/>
                </a:schemeClr>
              </a:solidFill>
              <a:latin typeface="+mn-lt"/>
            </a:endParaRPr>
          </a:p>
        </p:txBody>
      </p:sp>
      <p:cxnSp>
        <p:nvCxnSpPr>
          <p:cNvPr id="25" name="Connettore diritto 24">
            <a:extLst>
              <a:ext uri="{FF2B5EF4-FFF2-40B4-BE49-F238E27FC236}">
                <a16:creationId xmlns:a16="http://schemas.microsoft.com/office/drawing/2014/main" xmlns="" id="{CE418943-A2CC-4B1D-BA07-FE4006D392DF}"/>
              </a:ext>
            </a:extLst>
          </p:cNvPr>
          <p:cNvCxnSpPr/>
          <p:nvPr/>
        </p:nvCxnSpPr>
        <p:spPr>
          <a:xfrm flipV="1">
            <a:off x="7117830" y="1110422"/>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xmlns="" id="{3E0F5B43-BFA9-493E-9C7B-D03A26274BF6}"/>
              </a:ext>
            </a:extLst>
          </p:cNvPr>
          <p:cNvCxnSpPr/>
          <p:nvPr/>
        </p:nvCxnSpPr>
        <p:spPr>
          <a:xfrm flipV="1">
            <a:off x="5567587" y="2287430"/>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xmlns="" id="{25A31111-C128-47BB-A8F9-5E04AC9E8EF8}"/>
              </a:ext>
            </a:extLst>
          </p:cNvPr>
          <p:cNvCxnSpPr/>
          <p:nvPr/>
        </p:nvCxnSpPr>
        <p:spPr>
          <a:xfrm flipV="1">
            <a:off x="4097695" y="3409413"/>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xmlns="" id="{8E2996B7-488F-4A74-A42C-82D709A49992}"/>
              </a:ext>
            </a:extLst>
          </p:cNvPr>
          <p:cNvCxnSpPr/>
          <p:nvPr/>
        </p:nvCxnSpPr>
        <p:spPr>
          <a:xfrm flipV="1">
            <a:off x="2489458" y="4613934"/>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sp>
        <p:nvSpPr>
          <p:cNvPr id="6" name="Titolo 1">
            <a:extLst>
              <a:ext uri="{FF2B5EF4-FFF2-40B4-BE49-F238E27FC236}">
                <a16:creationId xmlns:a16="http://schemas.microsoft.com/office/drawing/2014/main" xmlns="" id="{011F3759-D9FF-46FD-B557-21B88EA31C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7" name="Sottotitolo 2">
            <a:extLst>
              <a:ext uri="{FF2B5EF4-FFF2-40B4-BE49-F238E27FC236}">
                <a16:creationId xmlns:a16="http://schemas.microsoft.com/office/drawing/2014/main" xmlns="" id="{DED0626F-6D8C-437F-8EDD-87E9586DF5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E67CD2E7-92EB-4BAC-9D77-537BC711E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847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
            <a:extLst>
              <a:ext uri="{FF2B5EF4-FFF2-40B4-BE49-F238E27FC236}">
                <a16:creationId xmlns:a16="http://schemas.microsoft.com/office/drawing/2014/main" xmlns="" id="{4AEA52C4-C312-4133-B1BE-987CBB8533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16957" cy="608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itolo 1">
            <a:extLst>
              <a:ext uri="{FF2B5EF4-FFF2-40B4-BE49-F238E27FC236}">
                <a16:creationId xmlns:a16="http://schemas.microsoft.com/office/drawing/2014/main" xmlns="" id="{26CF58A2-7950-40FD-9207-864081B0EA5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B9A63071-E0A8-4F1B-8A39-9B501CFDEB5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4CFE4EA2-FD4F-43E9-9823-68E7176EFD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8638190" y="2288810"/>
            <a:ext cx="3553810" cy="1446550"/>
          </a:xfrm>
          <a:prstGeom prst="rect">
            <a:avLst/>
          </a:prstGeom>
        </p:spPr>
        <p:txBody>
          <a:bodyPr wrap="square">
            <a:spAutoFit/>
          </a:bodyPr>
          <a:lstStyle/>
          <a:p>
            <a:r>
              <a:rPr lang="it-IT" sz="44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Agricultural</a:t>
            </a:r>
            <a:r>
              <a:rPr lang="it-IT" sz="4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it-IT" sz="44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cycle</a:t>
            </a:r>
            <a:r>
              <a:rPr lang="it-IT" sz="4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1155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0EBA4FA1-E76D-43F1-821E-A6581F5CC256}"/>
              </a:ext>
            </a:extLst>
          </p:cNvPr>
          <p:cNvSpPr txBox="1">
            <a:spLocks/>
          </p:cNvSpPr>
          <p:nvPr/>
        </p:nvSpPr>
        <p:spPr>
          <a:xfrm>
            <a:off x="6570669" y="1617737"/>
            <a:ext cx="3217333" cy="41849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
            </a:r>
            <a:r>
              <a:rPr lang="it-IT"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itual</a:t>
            </a:r>
            <a:r>
              <a:rPr lang="it-IT"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it-IT"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cycle</a:t>
            </a:r>
            <a:r>
              <a:rPr lang="it-IT"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3" name="Titolo 1">
            <a:extLst>
              <a:ext uri="{FF2B5EF4-FFF2-40B4-BE49-F238E27FC236}">
                <a16:creationId xmlns:a16="http://schemas.microsoft.com/office/drawing/2014/main" xmlns="" id="{B7F34DC0-2B3F-4F96-BC94-50E9A08427D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92080573-2FE3-40B0-90B4-3D7B4844902C}"/>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3E2E748D-72FE-4F50-B28E-007E7C430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FiestaCucesYacya_SofiaVenturol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626572" cy="6168763"/>
          </a:xfrm>
          <a:prstGeom prst="rect">
            <a:avLst/>
          </a:prstGeom>
        </p:spPr>
      </p:pic>
    </p:spTree>
    <p:extLst>
      <p:ext uri="{BB962C8B-B14F-4D97-AF65-F5344CB8AC3E}">
        <p14:creationId xmlns:p14="http://schemas.microsoft.com/office/powerpoint/2010/main" val="113084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1A3A8DB3-B38F-4949-909A-E9CAB8FFFB69}"/>
              </a:ext>
            </a:extLst>
          </p:cNvPr>
          <p:cNvSpPr txBox="1">
            <a:spLocks/>
          </p:cNvSpPr>
          <p:nvPr/>
        </p:nvSpPr>
        <p:spPr>
          <a:xfrm>
            <a:off x="439077" y="202040"/>
            <a:ext cx="4217176" cy="667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a person?</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3" descr="P1041464.JPG">
            <a:extLst>
              <a:ext uri="{FF2B5EF4-FFF2-40B4-BE49-F238E27FC236}">
                <a16:creationId xmlns:a16="http://schemas.microsoft.com/office/drawing/2014/main" xmlns="" id="{5B55F3F2-CC59-4739-A9AF-F2AC6B64EE39}"/>
              </a:ext>
            </a:extLst>
          </p:cNvPr>
          <p:cNvPicPr>
            <a:picLocks noChangeAspect="1"/>
          </p:cNvPicPr>
          <p:nvPr/>
        </p:nvPicPr>
        <p:blipFill rotWithShape="1">
          <a:blip r:embed="rId3" cstate="email">
            <a:alphaModFix amt="90000"/>
            <a:extLst>
              <a:ext uri="{BEBA8EAE-BF5A-486C-A8C5-ECC9F3942E4B}">
                <a14:imgProps xmlns:a14="http://schemas.microsoft.com/office/drawing/2010/main">
                  <a14:imgLayer r:embed="rId4">
                    <a14:imgEffect>
                      <a14:sharpenSoften amount="35000"/>
                    </a14:imgEffect>
                    <a14:imgEffect>
                      <a14:saturation sat="183000"/>
                    </a14:imgEffect>
                    <a14:imgEffect>
                      <a14:brightnessContrast bright="7000" contrast="-11000"/>
                    </a14:imgEffect>
                  </a14:imgLayer>
                </a14:imgProps>
              </a:ext>
              <a:ext uri="{28A0092B-C50C-407E-A947-70E740481C1C}">
                <a14:useLocalDpi xmlns:a14="http://schemas.microsoft.com/office/drawing/2010/main"/>
              </a:ext>
            </a:extLst>
          </a:blip>
          <a:srcRect r="-148"/>
          <a:stretch/>
        </p:blipFill>
        <p:spPr>
          <a:xfrm>
            <a:off x="581889" y="869235"/>
            <a:ext cx="3768438" cy="5025027"/>
          </a:xfrm>
          <a:prstGeom prst="rect">
            <a:avLst/>
          </a:prstGeom>
        </p:spPr>
      </p:pic>
      <p:sp>
        <p:nvSpPr>
          <p:cNvPr id="5" name="Rectangle 3">
            <a:extLst>
              <a:ext uri="{FF2B5EF4-FFF2-40B4-BE49-F238E27FC236}">
                <a16:creationId xmlns:a16="http://schemas.microsoft.com/office/drawing/2014/main" xmlns="" id="{1616A005-E26D-4AEF-AA2E-B7D1D86B3575}"/>
              </a:ext>
            </a:extLst>
          </p:cNvPr>
          <p:cNvSpPr/>
          <p:nvPr/>
        </p:nvSpPr>
        <p:spPr>
          <a:xfrm>
            <a:off x="4656253" y="1599240"/>
            <a:ext cx="6374464" cy="2308324"/>
          </a:xfrm>
          <a:prstGeom prst="rect">
            <a:avLst/>
          </a:prstGeom>
        </p:spPr>
        <p:txBody>
          <a:bodyPr wrap="square">
            <a:spAutoFit/>
          </a:bodyPr>
          <a:lstStyle/>
          <a:p>
            <a:r>
              <a:rPr lang="en-US" sz="2400" dirty="0">
                <a:solidFill>
                  <a:schemeClr val="tx1">
                    <a:lumMod val="65000"/>
                    <a:lumOff val="35000"/>
                  </a:schemeClr>
                </a:solidFill>
              </a:rPr>
              <a:t>Dualism "is more than a structural logic for organizing the cosmos, more than an ideology of group hierarchy and social control. Essentially, dualism is the cultural medium through which the fertility of nature is conveyed into the human realm" (Sallnow1987:145). </a:t>
            </a:r>
          </a:p>
        </p:txBody>
      </p:sp>
      <p:sp>
        <p:nvSpPr>
          <p:cNvPr id="7" name="Titolo 1">
            <a:extLst>
              <a:ext uri="{FF2B5EF4-FFF2-40B4-BE49-F238E27FC236}">
                <a16:creationId xmlns:a16="http://schemas.microsoft.com/office/drawing/2014/main" xmlns="" id="{87392FE4-1D0E-444C-9EE2-91B8A840DC5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8" name="Sottotitolo 2">
            <a:extLst>
              <a:ext uri="{FF2B5EF4-FFF2-40B4-BE49-F238E27FC236}">
                <a16:creationId xmlns:a16="http://schemas.microsoft.com/office/drawing/2014/main" xmlns="" id="{6E1F0B08-C283-4D54-9314-8D0B9D23002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8" descr="CC-BY-SA_icon.svg.png">
            <a:extLst>
              <a:ext uri="{FF2B5EF4-FFF2-40B4-BE49-F238E27FC236}">
                <a16:creationId xmlns:a16="http://schemas.microsoft.com/office/drawing/2014/main" xmlns="" id="{DF47BF50-7C0D-47CB-8E84-F23885D70B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02724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person …</a:t>
            </a:r>
          </a:p>
        </p:txBody>
      </p:sp>
      <p:sp>
        <p:nvSpPr>
          <p:cNvPr id="7" name="Content Placeholder 2">
            <a:extLst>
              <a:ext uri="{FF2B5EF4-FFF2-40B4-BE49-F238E27FC236}">
                <a16:creationId xmlns:a16="http://schemas.microsoft.com/office/drawing/2014/main" xmlns=""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Have a name</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Have intentionality, agency</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Is a social actor, interact </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Have a past (common memory)</a:t>
            </a:r>
          </a:p>
          <a:p>
            <a:pPr>
              <a:buFont typeface="Times New Roman" panose="02020603050405020304" pitchFamily="18" charset="0"/>
              <a:buChar char="■"/>
            </a:pP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a:solidFill>
                  <a:schemeClr val="tx1">
                    <a:lumMod val="65000"/>
                    <a:lumOff val="35000"/>
                  </a:schemeClr>
                </a:solidFill>
                <a:latin typeface="Calibri" panose="020F0502020204030204" pitchFamily="34" charset="0"/>
                <a:cs typeface="Calibri" panose="020F0502020204030204" pitchFamily="34" charset="0"/>
              </a:rPr>
              <a:t>E</a:t>
            </a:r>
            <a:r>
              <a:rPr lang="en-US" dirty="0" smtClean="0">
                <a:solidFill>
                  <a:schemeClr val="tx1">
                    <a:lumMod val="65000"/>
                    <a:lumOff val="35000"/>
                  </a:schemeClr>
                </a:solidFill>
                <a:latin typeface="Calibri" panose="020F0502020204030204" pitchFamily="34" charset="0"/>
                <a:cs typeface="Calibri" panose="020F0502020204030204" pitchFamily="34" charset="0"/>
              </a:rPr>
              <a:t>ats</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smtClean="0">
                <a:solidFill>
                  <a:schemeClr val="tx1">
                    <a:lumMod val="65000"/>
                    <a:lumOff val="35000"/>
                  </a:schemeClr>
                </a:solidFill>
                <a:latin typeface="Calibri" panose="020F0502020204030204" pitchFamily="34" charset="0"/>
                <a:cs typeface="Calibri" panose="020F0502020204030204" pitchFamily="34" charset="0"/>
              </a:rPr>
              <a:t>feeds</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smtClean="0">
                <a:solidFill>
                  <a:schemeClr val="tx1">
                    <a:lumMod val="65000"/>
                    <a:lumOff val="35000"/>
                  </a:schemeClr>
                </a:solidFill>
                <a:latin typeface="Calibri" panose="020F0502020204030204" pitchFamily="34" charset="0"/>
                <a:cs typeface="Calibri" panose="020F0502020204030204" pitchFamily="34" charset="0"/>
              </a:rPr>
              <a:t>C</a:t>
            </a:r>
            <a:r>
              <a:rPr lang="en-US" dirty="0" smtClean="0">
                <a:solidFill>
                  <a:schemeClr val="tx1">
                    <a:lumMod val="65000"/>
                    <a:lumOff val="35000"/>
                  </a:schemeClr>
                </a:solidFill>
                <a:latin typeface="Calibri" panose="020F0502020204030204" pitchFamily="34" charset="0"/>
                <a:cs typeface="Calibri" panose="020F0502020204030204" pitchFamily="34" charset="0"/>
              </a:rPr>
              <a:t>ommunicates, (speak</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99770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xmlns=""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TextBox 1"/>
          <p:cNvSpPr txBox="1"/>
          <p:nvPr/>
        </p:nvSpPr>
        <p:spPr>
          <a:xfrm>
            <a:off x="2787079" y="2469233"/>
            <a:ext cx="184666"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xmlns="" id="{10365004-2A34-442A-9FD0-07DEA9C8C268}"/>
              </a:ext>
            </a:extLst>
          </p:cNvPr>
          <p:cNvSpPr txBox="1">
            <a:spLocks/>
          </p:cNvSpPr>
          <p:nvPr/>
        </p:nvSpPr>
        <p:spPr>
          <a:xfrm>
            <a:off x="388075" y="1038494"/>
            <a:ext cx="11489350" cy="4852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“A cerros altos y montes y algunas piedras muy grandes también adoraban y mochaban, y les llaman con nombres particulares y tienen sobre ellos mil fábulas de conversiones y metamorfosis y que fueron hombres que se convirtieron en aquellas piedras” (Arriaga [1621] 1999: 28</a:t>
            </a:r>
          </a:p>
          <a:p>
            <a:pPr marL="0" indent="0">
              <a:buNone/>
            </a:pPr>
            <a:r>
              <a:rPr lang="es-ES_tradnl" sz="2400" dirty="0"/>
              <a:t>[…] a los Puquios, que son los manantiales y fuentes [...] a los ríos [...] les piden hablando con ellos [...] a cerros altos y montes y algunas piedras muy grandes también adoran y mochan, y les llaman con nombres particulares y tienen sobre ellos mil fábulas de conversiones y metamorfosis y que fueron antes hombres que se convirtieron en aquellas piedras. Las Sierras nevadas, que llaman </a:t>
            </a:r>
            <a:r>
              <a:rPr lang="es-ES_tradnl" sz="2400" dirty="0" err="1"/>
              <a:t>Razu</a:t>
            </a:r>
            <a:r>
              <a:rPr lang="es-ES_tradnl" sz="2400" dirty="0"/>
              <a:t>, o por sincopa </a:t>
            </a:r>
            <a:r>
              <a:rPr lang="es-ES_tradnl" sz="2400" dirty="0" err="1"/>
              <a:t>Rao</a:t>
            </a:r>
            <a:r>
              <a:rPr lang="es-ES_tradnl" sz="2400" dirty="0"/>
              <a:t> o </a:t>
            </a:r>
            <a:r>
              <a:rPr lang="es-ES_tradnl" sz="2400" dirty="0" err="1"/>
              <a:t>Ritti</a:t>
            </a:r>
            <a:r>
              <a:rPr lang="es-ES_tradnl" sz="2400" dirty="0"/>
              <a:t>, que todo quiere decir nieve. [...] A las </a:t>
            </a:r>
            <a:r>
              <a:rPr lang="es-ES_tradnl" sz="2400" dirty="0" err="1"/>
              <a:t>pacarinas</a:t>
            </a:r>
            <a:r>
              <a:rPr lang="es-ES_tradnl" sz="2400" dirty="0"/>
              <a:t>, que es de donde ellos dicen que descienden, reverencian también. [...] Todas cosas sobredichas son huacas que adoran como a Dios, y ya que no se le puede quitar delante de los ojos, porqué son fijas e inmóviles se les procura quitárselas del corazón, enseñándoles la verdad y desengañándoles de la mentira (Arriaga [1621] 1999: </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06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xmlns=""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529192" y="1132805"/>
            <a:ext cx="11171835" cy="4832092"/>
          </a:xfrm>
          <a:prstGeom prst="rect">
            <a:avLst/>
          </a:prstGeom>
        </p:spPr>
        <p:txBody>
          <a:bodyPr wrap="square">
            <a:spAutoFit/>
          </a:bodyPr>
          <a:lstStyle/>
          <a:p>
            <a:r>
              <a:rPr lang="es-ES_tradnl" sz="2200" dirty="0"/>
              <a:t>En el momento de ofrendarle se habla con los cerros, los cerros son como personas, y me protegen, así agarro mi coca: a ver, coquita mamita, me ofrenda a nuestro Señor al Dios a Santa Rosa y a mi padre, los tres diositos Santa Rosa y papá, ayúdame en esta caminada con los cerros, con estos cerros, cada cerro tiene su nombre, todo los cerros, digo sus nombres de los cerros, ayúdame, por favor, mayormente no se le dice cerro se le dice viejo y vieja, </a:t>
            </a:r>
            <a:r>
              <a:rPr lang="es-ES_tradnl" sz="2200" i="1" dirty="0" err="1"/>
              <a:t>rukus</a:t>
            </a:r>
            <a:r>
              <a:rPr lang="es-ES_tradnl" sz="2200" dirty="0"/>
              <a:t> y </a:t>
            </a:r>
            <a:r>
              <a:rPr lang="es-ES_tradnl" sz="2200" i="1" dirty="0" err="1"/>
              <a:t>chakwas</a:t>
            </a:r>
            <a:r>
              <a:rPr lang="es-ES_tradnl" sz="2200" dirty="0"/>
              <a:t>, </a:t>
            </a:r>
            <a:r>
              <a:rPr lang="es-ES_tradnl" sz="2200" i="1" dirty="0"/>
              <a:t>awilitus</a:t>
            </a:r>
            <a:r>
              <a:rPr lang="es-ES_tradnl" sz="2200" dirty="0"/>
              <a:t>, abuelo y abuela, nuestros antiguos, nuestros antepasados, así se les dice a los cerros, abuelos protéjanme que no me pase nada. Hay cerros mujeres y cerros varones, por ejemplo allí en </a:t>
            </a:r>
            <a:r>
              <a:rPr lang="es-ES_tradnl" sz="2200" dirty="0" err="1"/>
              <a:t>Ururpa</a:t>
            </a:r>
            <a:r>
              <a:rPr lang="es-ES_tradnl" sz="2200" dirty="0"/>
              <a:t> que te digo, allí hay </a:t>
            </a:r>
            <a:r>
              <a:rPr lang="es-ES_tradnl" sz="2200" dirty="0" err="1"/>
              <a:t>Rukucha</a:t>
            </a:r>
            <a:r>
              <a:rPr lang="es-ES_tradnl" sz="2200" dirty="0"/>
              <a:t> pues o sea abuelo y abuela. Por ejemplo se dice que los abuelos no son como nosotros, son rubios barbas de oro cabello de oro, así claro, se imagina que son claros, gringos abuelos se le dice. A veces hay figuras por ejemplo este cerro hasta el momento yo no logro distinguir dónde está su cara del abuelo y de la abuela. Siempre están hermanos, en pareja, igualito con las lagunas se dice que por ejemplo </a:t>
            </a:r>
            <a:r>
              <a:rPr lang="es-ES_tradnl" sz="2200" dirty="0" err="1"/>
              <a:t>Ururpa</a:t>
            </a:r>
            <a:r>
              <a:rPr lang="es-ES_tradnl" sz="2200" dirty="0"/>
              <a:t> es mujer, </a:t>
            </a:r>
            <a:r>
              <a:rPr lang="es-ES_tradnl" sz="2200" dirty="0" err="1"/>
              <a:t>Murucocha</a:t>
            </a:r>
            <a:r>
              <a:rPr lang="es-ES_tradnl" sz="2200" dirty="0"/>
              <a:t> es varón, si se ve algo, una persona, en </a:t>
            </a:r>
            <a:r>
              <a:rPr lang="es-ES_tradnl" sz="2200" dirty="0" err="1"/>
              <a:t>Murucocha</a:t>
            </a:r>
            <a:r>
              <a:rPr lang="es-ES_tradnl" sz="2200" dirty="0"/>
              <a:t> va a parecer un hombre; en </a:t>
            </a:r>
            <a:r>
              <a:rPr lang="es-ES_tradnl" sz="2200" dirty="0" err="1"/>
              <a:t>Ururpa</a:t>
            </a:r>
            <a:r>
              <a:rPr lang="es-ES_tradnl" sz="2200" dirty="0"/>
              <a:t>, una mujer (Rolando, Olayán 2003)</a:t>
            </a:r>
            <a:endParaRPr lang="en-US" sz="2200" dirty="0"/>
          </a:p>
        </p:txBody>
      </p:sp>
    </p:spTree>
    <p:extLst>
      <p:ext uri="{BB962C8B-B14F-4D97-AF65-F5344CB8AC3E}">
        <p14:creationId xmlns:p14="http://schemas.microsoft.com/office/powerpoint/2010/main" val="327846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1213514F-9348-4F89-978D-928D6D3C9535}"/>
              </a:ext>
            </a:extLst>
          </p:cNvPr>
          <p:cNvSpPr txBox="1">
            <a:spLocks/>
          </p:cNvSpPr>
          <p:nvPr/>
        </p:nvSpPr>
        <p:spPr>
          <a:xfrm>
            <a:off x="6809619" y="1644952"/>
            <a:ext cx="5043714" cy="412447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spcBef>
                <a:spcPts val="1200"/>
              </a:spcBef>
            </a:pPr>
            <a:r>
              <a:rPr lang="en-US" sz="4000" i="1"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i="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4000" i="1"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mountain, lake, rivers, glacier… </a:t>
            </a:r>
          </a:p>
          <a:p>
            <a:r>
              <a:rPr lang="en-US" sz="3200" i="1" dirty="0" err="1">
                <a:solidFill>
                  <a:schemeClr val="tx1">
                    <a:lumMod val="65000"/>
                    <a:lumOff val="35000"/>
                  </a:schemeClr>
                </a:solidFill>
                <a:latin typeface="Calibri" panose="020F0502020204030204" pitchFamily="34" charset="0"/>
                <a:cs typeface="Calibri" panose="020F0502020204030204" pitchFamily="34" charset="0"/>
              </a:rPr>
              <a:t>awilutus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hirkas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ruku</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chackwa</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itolo 1">
            <a:extLst>
              <a:ext uri="{FF2B5EF4-FFF2-40B4-BE49-F238E27FC236}">
                <a16:creationId xmlns:a16="http://schemas.microsoft.com/office/drawing/2014/main" xmlns="" id="{22008D07-4E2D-4710-9B50-B00D082A456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7" name="Sottotitolo 2">
            <a:extLst>
              <a:ext uri="{FF2B5EF4-FFF2-40B4-BE49-F238E27FC236}">
                <a16:creationId xmlns:a16="http://schemas.microsoft.com/office/drawing/2014/main" xmlns="" id="{55FA95CB-8A9F-4B69-8D40-449C6621CFC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A20AC74-0D98-404E-AC3E-9A20843A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7" descr="C:\Documents and Settings\Administrator\Documenti\Immagini\Perù\lavorocampohuari04\t.JPG">
            <a:extLst>
              <a:ext uri="{FF2B5EF4-FFF2-40B4-BE49-F238E27FC236}">
                <a16:creationId xmlns:a16="http://schemas.microsoft.com/office/drawing/2014/main" xmlns="" id="{FF9C34DE-1C35-4103-97D1-C39A638F77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017116"/>
            <a:ext cx="6585720" cy="405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8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hermata 2015-11-13 alle 12.03.57.png">
            <a:extLst>
              <a:ext uri="{FF2B5EF4-FFF2-40B4-BE49-F238E27FC236}">
                <a16:creationId xmlns:a16="http://schemas.microsoft.com/office/drawing/2014/main" xmlns="" id="{0D9701D4-F594-42B4-B1BB-20DC7E940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6" b="-853"/>
          <a:stretch/>
        </p:blipFill>
        <p:spPr>
          <a:xfrm>
            <a:off x="1265885" y="1185162"/>
            <a:ext cx="9660230" cy="4487675"/>
          </a:xfrm>
          <a:prstGeom prst="rect">
            <a:avLst/>
          </a:prstGeom>
        </p:spPr>
      </p:pic>
      <p:sp>
        <p:nvSpPr>
          <p:cNvPr id="3" name="Titolo 1">
            <a:extLst>
              <a:ext uri="{FF2B5EF4-FFF2-40B4-BE49-F238E27FC236}">
                <a16:creationId xmlns:a16="http://schemas.microsoft.com/office/drawing/2014/main" xmlns=""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xmlns="" id="{BB8FFDFB-D5F0-4687-AA14-D3D770D95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73679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7D304726-AD47-4B64-9F51-F6BE4002257E}"/>
              </a:ext>
            </a:extLst>
          </p:cNvPr>
          <p:cNvSpPr txBox="1">
            <a:spLocks/>
          </p:cNvSpPr>
          <p:nvPr/>
        </p:nvSpPr>
        <p:spPr>
          <a:xfrm>
            <a:off x="498474" y="484093"/>
            <a:ext cx="7556313" cy="1379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Human –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relationship</a:t>
            </a:r>
            <a:r>
              <a:rPr lang="en-US" dirty="0"/>
              <a:t>:</a:t>
            </a:r>
            <a:br>
              <a:rPr lang="en-US" dirty="0"/>
            </a:br>
            <a:r>
              <a:rPr lang="en-US" sz="3200" dirty="0">
                <a:solidFill>
                  <a:schemeClr val="tx1">
                    <a:lumMod val="65000"/>
                    <a:lumOff val="35000"/>
                  </a:schemeClr>
                </a:solidFill>
                <a:latin typeface="Calibri" panose="020F0502020204030204" pitchFamily="34" charset="0"/>
                <a:cs typeface="Calibri" panose="020F0502020204030204" pitchFamily="34" charset="0"/>
              </a:rPr>
              <a:t>Reciprocity</a:t>
            </a:r>
          </a:p>
        </p:txBody>
      </p:sp>
      <p:sp>
        <p:nvSpPr>
          <p:cNvPr id="7" name="Content Placeholder 2">
            <a:extLst>
              <a:ext uri="{FF2B5EF4-FFF2-40B4-BE49-F238E27FC236}">
                <a16:creationId xmlns:a16="http://schemas.microsoft.com/office/drawing/2014/main" xmlns="" id="{C388903B-88D6-4D0E-93D7-499CC17E05A6}"/>
              </a:ext>
            </a:extLst>
          </p:cNvPr>
          <p:cNvSpPr txBox="1">
            <a:spLocks/>
          </p:cNvSpPr>
          <p:nvPr/>
        </p:nvSpPr>
        <p:spPr>
          <a:xfrm>
            <a:off x="147884" y="3840956"/>
            <a:ext cx="9782306" cy="16139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solidFill>
                  <a:schemeClr val="tx1">
                    <a:lumMod val="65000"/>
                    <a:lumOff val="35000"/>
                  </a:schemeClr>
                </a:solidFill>
                <a:latin typeface="Calibri" panose="020F0502020204030204" pitchFamily="34" charset="0"/>
                <a:cs typeface="Calibri" panose="020F0502020204030204" pitchFamily="34" charset="0"/>
              </a:rPr>
              <a:t>Individual: every day, direct</a:t>
            </a:r>
          </a:p>
          <a:p>
            <a:r>
              <a:rPr lang="en-US" dirty="0">
                <a:solidFill>
                  <a:schemeClr val="tx1">
                    <a:lumMod val="65000"/>
                    <a:lumOff val="35000"/>
                  </a:schemeClr>
                </a:solidFill>
                <a:latin typeface="Calibri" panose="020F0502020204030204" pitchFamily="34" charset="0"/>
                <a:cs typeface="Calibri" panose="020F0502020204030204" pitchFamily="34" charset="0"/>
              </a:rPr>
              <a:t>Collective: </a:t>
            </a:r>
            <a:r>
              <a:rPr lang="en-US" dirty="0" smtClean="0">
                <a:solidFill>
                  <a:schemeClr val="tx1">
                    <a:lumMod val="65000"/>
                    <a:lumOff val="35000"/>
                  </a:schemeClr>
                </a:solidFill>
                <a:latin typeface="Calibri" panose="020F0502020204030204" pitchFamily="34" charset="0"/>
                <a:cs typeface="Calibri" panose="020F0502020204030204" pitchFamily="34" charset="0"/>
              </a:rPr>
              <a:t>ritualized by a calendar</a:t>
            </a:r>
            <a:r>
              <a:rPr lang="en-US" dirty="0">
                <a:solidFill>
                  <a:schemeClr val="tx1">
                    <a:lumMod val="65000"/>
                    <a:lumOff val="35000"/>
                  </a:schemeClr>
                </a:solidFill>
                <a:latin typeface="Calibri" panose="020F0502020204030204" pitchFamily="34" charset="0"/>
                <a:cs typeface="Calibri" panose="020F0502020204030204" pitchFamily="34" charset="0"/>
              </a:rPr>
              <a:t>, specific dates, mediated by a specialist</a:t>
            </a:r>
          </a:p>
        </p:txBody>
      </p:sp>
      <p:sp>
        <p:nvSpPr>
          <p:cNvPr id="3" name="Titolo 1">
            <a:extLst>
              <a:ext uri="{FF2B5EF4-FFF2-40B4-BE49-F238E27FC236}">
                <a16:creationId xmlns:a16="http://schemas.microsoft.com/office/drawing/2014/main" xmlns="" id="{3F7CD76B-F367-48C2-9D20-0E7EBE48113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0B56CC6C-EBF5-4397-84C4-6FD1375362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11E4B743-F7FB-4FAD-9A62-151025874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Rectangle 1">
            <a:extLst>
              <a:ext uri="{FF2B5EF4-FFF2-40B4-BE49-F238E27FC236}">
                <a16:creationId xmlns:a16="http://schemas.microsoft.com/office/drawing/2014/main" xmlns="" id="{B8793B8E-BA61-4561-8ED8-6E576540F098}"/>
              </a:ext>
            </a:extLst>
          </p:cNvPr>
          <p:cNvSpPr/>
          <p:nvPr/>
        </p:nvSpPr>
        <p:spPr>
          <a:xfrm>
            <a:off x="1415143" y="2189238"/>
            <a:ext cx="10522858" cy="1015663"/>
          </a:xfrm>
          <a:prstGeom prst="rect">
            <a:avLst/>
          </a:prstGeom>
        </p:spPr>
        <p:txBody>
          <a:bodyPr wrap="square">
            <a:spAutoFit/>
          </a:bodyPr>
          <a:lstStyle/>
          <a:p>
            <a:pPr algn="r"/>
            <a:r>
              <a:rPr lang="en-US" sz="2000" i="1" dirty="0">
                <a:solidFill>
                  <a:schemeClr val="tx1">
                    <a:lumMod val="65000"/>
                    <a:lumOff val="35000"/>
                  </a:schemeClr>
                </a:solidFill>
                <a:latin typeface="Calibri" panose="020F0502020204030204" pitchFamily="34" charset="0"/>
                <a:cs typeface="Calibri" panose="020F0502020204030204" pitchFamily="34" charset="0"/>
              </a:rPr>
              <a:t>A high hills and mountains and some very large stones also adored, and call them with particular names and have on them a thousand fables of conversions and metamorphoses and that were men who became those stones </a:t>
            </a:r>
            <a:r>
              <a:rPr lang="es-ES_tradnl" sz="2000" i="1" dirty="0">
                <a:solidFill>
                  <a:schemeClr val="tx1">
                    <a:lumMod val="65000"/>
                    <a:lumOff val="35000"/>
                  </a:schemeClr>
                </a:solidFill>
                <a:latin typeface="Calibri" panose="020F0502020204030204" pitchFamily="34" charset="0"/>
                <a:cs typeface="Calibri" panose="020F0502020204030204" pitchFamily="34" charset="0"/>
              </a:rPr>
              <a:t>(Arriaga [1621] 1999: 28)</a:t>
            </a:r>
          </a:p>
        </p:txBody>
      </p:sp>
    </p:spTree>
    <p:extLst>
      <p:ext uri="{BB962C8B-B14F-4D97-AF65-F5344CB8AC3E}">
        <p14:creationId xmlns:p14="http://schemas.microsoft.com/office/powerpoint/2010/main" val="6579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E1F7DFF9-F82D-43A9-8D0E-1CDE93A86640}"/>
              </a:ext>
            </a:extLst>
          </p:cNvPr>
          <p:cNvSpPr txBox="1">
            <a:spLocks/>
          </p:cNvSpPr>
          <p:nvPr/>
        </p:nvSpPr>
        <p:spPr>
          <a:xfrm>
            <a:off x="8471420" y="2290462"/>
            <a:ext cx="3478676" cy="2559728"/>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have names</a:t>
            </a:r>
            <a:endPar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Documents and Settings\Sofia Venturoli\Documenti\Immagini\Perù02\Huari2004\Lavoro\IMGP0167.JPG">
            <a:extLst>
              <a:ext uri="{FF2B5EF4-FFF2-40B4-BE49-F238E27FC236}">
                <a16:creationId xmlns:a16="http://schemas.microsoft.com/office/drawing/2014/main" xmlns="" id="{52070795-BD44-4E7A-8E90-325EE3DBE3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06113" cy="6079585"/>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xmlns="" id="{EA8299C6-F978-4BFF-874F-5F46B4CEBF7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7" name="Sottotitolo 2">
            <a:extLst>
              <a:ext uri="{FF2B5EF4-FFF2-40B4-BE49-F238E27FC236}">
                <a16:creationId xmlns:a16="http://schemas.microsoft.com/office/drawing/2014/main" xmlns="" id="{1C727AD0-D539-47C2-B571-9A56F61BBAB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40C03C53-2FD7-4B24-B05F-DDCEA1CCB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1747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11662C57-271F-4A4D-A79F-02C1CA092638}"/>
              </a:ext>
            </a:extLst>
          </p:cNvPr>
          <p:cNvSpPr txBox="1">
            <a:spLocks/>
          </p:cNvSpPr>
          <p:nvPr/>
        </p:nvSpPr>
        <p:spPr>
          <a:xfrm>
            <a:off x="8495265" y="2310190"/>
            <a:ext cx="3382259" cy="295123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have agency</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Documents and Settings\Sofia Venturoli\Documenti\Immagini\Perù02\Huari2004\Lavoro\IMGP0188.JPG">
            <a:extLst>
              <a:ext uri="{FF2B5EF4-FFF2-40B4-BE49-F238E27FC236}">
                <a16:creationId xmlns:a16="http://schemas.microsoft.com/office/drawing/2014/main" xmlns="" id="{08890122-2020-4EA9-BC97-105226C7B5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2" r="-166"/>
          <a:stretch/>
        </p:blipFill>
        <p:spPr bwMode="auto">
          <a:xfrm>
            <a:off x="0" y="0"/>
            <a:ext cx="8117287" cy="6069906"/>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C5E90F8E-E278-45FB-8931-7AEBBD04A9E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406CD232-33AF-4098-AFC0-98428E64FB5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923018B7-8F2F-4C8B-AA93-E96A1704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40552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6FB06373-D511-4691-B89E-4A9A2E5989C0}"/>
              </a:ext>
            </a:extLst>
          </p:cNvPr>
          <p:cNvSpPr txBox="1">
            <a:spLocks/>
          </p:cNvSpPr>
          <p:nvPr/>
        </p:nvSpPr>
        <p:spPr>
          <a:xfrm>
            <a:off x="9156094" y="1741714"/>
            <a:ext cx="2871411" cy="326219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have a past </a:t>
            </a:r>
          </a:p>
          <a:p>
            <a:r>
              <a:rPr lang="en-US" sz="2800" dirty="0" smtClean="0">
                <a:solidFill>
                  <a:schemeClr val="tx1">
                    <a:lumMod val="65000"/>
                    <a:lumOff val="35000"/>
                  </a:schemeClr>
                </a:solidFill>
                <a:latin typeface="Calibri" panose="020F0502020204030204" pitchFamily="34" charset="0"/>
                <a:cs typeface="Calibri" panose="020F0502020204030204" pitchFamily="34" charset="0"/>
              </a:rPr>
              <a:t>(a shared past with humans)</a:t>
            </a:r>
            <a:r>
              <a:rPr lang="en-US" sz="3200" dirty="0"/>
              <a:t/>
            </a:r>
            <a:br>
              <a:rPr lang="en-US" sz="3200" dirty="0"/>
            </a:b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PIC00884">
            <a:extLst>
              <a:ext uri="{FF2B5EF4-FFF2-40B4-BE49-F238E27FC236}">
                <a16:creationId xmlns:a16="http://schemas.microsoft.com/office/drawing/2014/main" xmlns="" id="{15C9AE67-81FE-4A55-ADA3-E15E23F8FE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040785" cy="6091008"/>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B487467D-B1C6-496E-8A6A-0007F729E7F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F038BEAE-50C1-44A3-B359-A2425240E6B9}"/>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369EF2EA-508F-41C5-A2D8-1AC976C9F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6591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C029F628-6660-4FE3-BE61-451F47C1D066}"/>
              </a:ext>
            </a:extLst>
          </p:cNvPr>
          <p:cNvSpPr txBox="1">
            <a:spLocks/>
          </p:cNvSpPr>
          <p:nvPr/>
        </p:nvSpPr>
        <p:spPr>
          <a:xfrm>
            <a:off x="8130012" y="962746"/>
            <a:ext cx="3845943" cy="218263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eat: </a:t>
            </a:r>
          </a:p>
          <a:p>
            <a:r>
              <a:rPr lang="en-US" sz="2800" i="1" dirty="0" err="1">
                <a:solidFill>
                  <a:schemeClr val="tx1">
                    <a:lumMod val="65000"/>
                    <a:lumOff val="35000"/>
                  </a:schemeClr>
                </a:solidFill>
                <a:latin typeface="Calibri" panose="020F0502020204030204" pitchFamily="34" charset="0"/>
                <a:cs typeface="Calibri" panose="020F0502020204030204" pitchFamily="34" charset="0"/>
              </a:rPr>
              <a:t>despacho</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i="1" dirty="0" err="1">
                <a:solidFill>
                  <a:schemeClr val="tx1">
                    <a:lumMod val="65000"/>
                    <a:lumOff val="35000"/>
                  </a:schemeClr>
                </a:solidFill>
                <a:latin typeface="Calibri" panose="020F0502020204030204" pitchFamily="34" charset="0"/>
                <a:cs typeface="Calibri" panose="020F0502020204030204" pitchFamily="34" charset="0"/>
              </a:rPr>
              <a:t>pagu</a:t>
            </a:r>
            <a:endParaRPr lang="en-US" sz="2800" i="1"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pic>
        <p:nvPicPr>
          <p:cNvPr id="8" name="Content Placeholder 4" descr="peru-06-spiral-2-3hriv-373.jpg">
            <a:extLst>
              <a:ext uri="{FF2B5EF4-FFF2-40B4-BE49-F238E27FC236}">
                <a16:creationId xmlns:a16="http://schemas.microsoft.com/office/drawing/2014/main" xmlns="" id="{9D708D1C-E924-46F7-9FFC-E31D147926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7840595" cy="6081992"/>
          </a:xfrm>
          <a:prstGeom prst="rect">
            <a:avLst/>
          </a:prstGeom>
        </p:spPr>
      </p:pic>
      <p:sp>
        <p:nvSpPr>
          <p:cNvPr id="5" name="Titolo 1">
            <a:extLst>
              <a:ext uri="{FF2B5EF4-FFF2-40B4-BE49-F238E27FC236}">
                <a16:creationId xmlns:a16="http://schemas.microsoft.com/office/drawing/2014/main" xmlns="" id="{D5645903-4A4C-4C7B-9876-A43E6EF73A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98F42F11-4D0B-4930-B1A3-60E86DE26A0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82677DB4-CBEA-4871-8FB2-368D38772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7902603" y="4291772"/>
            <a:ext cx="4289397" cy="1477328"/>
          </a:xfrm>
          <a:prstGeom prst="rect">
            <a:avLst/>
          </a:prstGeom>
        </p:spPr>
        <p:txBody>
          <a:bodyPr wrap="square">
            <a:spAutoFit/>
          </a:bodyPr>
          <a:lstStyle/>
          <a:p>
            <a:r>
              <a:rPr lang="es-ES_tradnl" dirty="0"/>
              <a:t> </a:t>
            </a:r>
            <a:endParaRPr lang="it-IT" dirty="0"/>
          </a:p>
          <a:p>
            <a:r>
              <a:rPr lang="es-ES_tradnl" dirty="0"/>
              <a:t>[…] a las </a:t>
            </a:r>
            <a:r>
              <a:rPr lang="es-ES_tradnl" dirty="0" err="1"/>
              <a:t>hirkas</a:t>
            </a:r>
            <a:r>
              <a:rPr lang="es-ES_tradnl" dirty="0"/>
              <a:t> les gustan las cosas dulces, si no hay caramelo o naranja se le da azúcar nomás, y siempre se le cuenta lo que se le está ofreciendo (Amancio, </a:t>
            </a:r>
            <a:r>
              <a:rPr lang="es-ES_tradnl" dirty="0" err="1"/>
              <a:t>Acopalca</a:t>
            </a:r>
            <a:r>
              <a:rPr lang="es-ES_tradnl" dirty="0"/>
              <a:t> 2004).</a:t>
            </a:r>
            <a:r>
              <a:rPr lang="it-IT" dirty="0"/>
              <a:t> </a:t>
            </a:r>
            <a:endParaRPr lang="en-US" dirty="0"/>
          </a:p>
        </p:txBody>
      </p:sp>
    </p:spTree>
    <p:extLst>
      <p:ext uri="{BB962C8B-B14F-4D97-AF65-F5344CB8AC3E}">
        <p14:creationId xmlns:p14="http://schemas.microsoft.com/office/powerpoint/2010/main" val="216307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xmlns=""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Picture 2" descr="C:\Documents and Settings\Administrator\Documenti\Immagini\Perù\lavorocampohuari04\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8089677" cy="6067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84839" y="2949016"/>
            <a:ext cx="4007160" cy="2048241"/>
          </a:xfrm>
          <a:prstGeom prst="rect">
            <a:avLst/>
          </a:prstGeom>
        </p:spPr>
        <p:txBody>
          <a:bodyPr wrap="square">
            <a:spAutoFit/>
          </a:bodyPr>
          <a:lstStyle/>
          <a:p>
            <a:r>
              <a:rPr lang="es-ES_tradnl" dirty="0"/>
              <a:t>[…] cada cerro tiene diferente gusto. Por ejemplo, por este lado le gusta la haba tostada, pero lo fundamental es como te decía: alcohol, coca, cigarros, naranja y azúcar, eso es lo fundamental, a eso se le puede incluir otras cosas [como] anisado (Rolando, Olayán 2003).</a:t>
            </a:r>
            <a:endParaRPr lang="it-IT" dirty="0"/>
          </a:p>
        </p:txBody>
      </p:sp>
    </p:spTree>
    <p:extLst>
      <p:ext uri="{BB962C8B-B14F-4D97-AF65-F5344CB8AC3E}">
        <p14:creationId xmlns:p14="http://schemas.microsoft.com/office/powerpoint/2010/main" val="107631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4B5CFCB6-1F4C-4CFE-97AE-90CDF3F32832}"/>
              </a:ext>
            </a:extLst>
          </p:cNvPr>
          <p:cNvSpPr txBox="1">
            <a:spLocks/>
          </p:cNvSpPr>
          <p:nvPr/>
        </p:nvSpPr>
        <p:spPr>
          <a:xfrm>
            <a:off x="8297335" y="3047998"/>
            <a:ext cx="3386666" cy="264885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feed</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C:\Documents and Settings\Administrator\Documenti\Immagini\LavoroCampoPaesaggioSacro\DSCF0335.JPG">
            <a:extLst>
              <a:ext uri="{FF2B5EF4-FFF2-40B4-BE49-F238E27FC236}">
                <a16:creationId xmlns:a16="http://schemas.microsoft.com/office/drawing/2014/main" xmlns="" id="{87CC0952-D9E1-47ED-9983-26D665308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689996" cy="6081376"/>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7359D639-2483-4D76-B95D-F6F8F94BF41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4514C911-0CED-4A9A-8E0E-F5C74AE18BF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3FC710C3-2E8A-4EDA-933E-2C3D3241F6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2865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039D4428-77E3-4F4C-9AEF-F75B73B9AE2C}"/>
              </a:ext>
            </a:extLst>
          </p:cNvPr>
          <p:cNvSpPr txBox="1">
            <a:spLocks/>
          </p:cNvSpPr>
          <p:nvPr/>
        </p:nvSpPr>
        <p:spPr>
          <a:xfrm>
            <a:off x="280224" y="167452"/>
            <a:ext cx="4862945" cy="1357745"/>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are social:</a:t>
            </a:r>
          </a:p>
          <a:p>
            <a:r>
              <a:rPr lang="en-US" sz="3200" dirty="0">
                <a:solidFill>
                  <a:schemeClr val="tx1">
                    <a:lumMod val="65000"/>
                    <a:lumOff val="35000"/>
                  </a:schemeClr>
                </a:solidFill>
                <a:latin typeface="Calibri" panose="020F0502020204030204" pitchFamily="34" charset="0"/>
                <a:cs typeface="Calibri" panose="020F0502020204030204" pitchFamily="34" charset="0"/>
              </a:rPr>
              <a:t>reciprocity</a:t>
            </a:r>
          </a:p>
          <a:p>
            <a:r>
              <a:rPr lang="en-US" i="1" dirty="0"/>
              <a:t> </a:t>
            </a:r>
          </a:p>
        </p:txBody>
      </p:sp>
      <p:pic>
        <p:nvPicPr>
          <p:cNvPr id="5" name="Picture 2" descr="C:\Documents and Settings\Administrator\Documenti\Immagini\LavoroCampoPaesaggioSacro\DSCF0202.JPG">
            <a:extLst>
              <a:ext uri="{FF2B5EF4-FFF2-40B4-BE49-F238E27FC236}">
                <a16:creationId xmlns:a16="http://schemas.microsoft.com/office/drawing/2014/main" xmlns="" id="{8CF24E30-FC87-4578-9B79-B0E85D5542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80979"/>
            <a:ext cx="6096001" cy="457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cuments and Settings\Administrator\Documenti\Immagini\LavoroCampoPaesaggioSacro\DSCF0277.JPG">
            <a:extLst>
              <a:ext uri="{FF2B5EF4-FFF2-40B4-BE49-F238E27FC236}">
                <a16:creationId xmlns:a16="http://schemas.microsoft.com/office/drawing/2014/main" xmlns="" id="{D714888D-A29F-4EDC-8086-BC7B54FDF2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5289" y="1524000"/>
            <a:ext cx="6096711" cy="4572533"/>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xmlns="" id="{63DBC808-BB6D-444A-8A15-6317C4AB097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8" name="Sottotitolo 2">
            <a:extLst>
              <a:ext uri="{FF2B5EF4-FFF2-40B4-BE49-F238E27FC236}">
                <a16:creationId xmlns:a16="http://schemas.microsoft.com/office/drawing/2014/main" xmlns="" id="{4E2DAD82-9AFA-4554-BA78-68A7A2B297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8" descr="CC-BY-SA_icon.svg.png">
            <a:extLst>
              <a:ext uri="{FF2B5EF4-FFF2-40B4-BE49-F238E27FC236}">
                <a16:creationId xmlns:a16="http://schemas.microsoft.com/office/drawing/2014/main" xmlns="" id="{60A03295-4645-41C8-9C0E-E08638675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50327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62E29094-A0B4-4C60-8FA9-D5BD9EAF7FAD}"/>
              </a:ext>
            </a:extLst>
          </p:cNvPr>
          <p:cNvSpPr txBox="1">
            <a:spLocks/>
          </p:cNvSpPr>
          <p:nvPr/>
        </p:nvSpPr>
        <p:spPr>
          <a:xfrm>
            <a:off x="7196666" y="2503714"/>
            <a:ext cx="4898917" cy="222078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communicate</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xmlns="" id="{A63DC5D5-A524-4108-9FCB-6E7C8FA884A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6" name="Sottotitolo 2">
            <a:extLst>
              <a:ext uri="{FF2B5EF4-FFF2-40B4-BE49-F238E27FC236}">
                <a16:creationId xmlns:a16="http://schemas.microsoft.com/office/drawing/2014/main" xmlns="" id="{60C32B91-B77E-4C40-BF8C-4CF93001D85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9C7C23A1-5A59-4CC9-901C-7CC94191DE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guaman pome adorna piedra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257524" cy="6084185"/>
          </a:xfrm>
          <a:prstGeom prst="rect">
            <a:avLst/>
          </a:prstGeom>
        </p:spPr>
      </p:pic>
    </p:spTree>
    <p:extLst>
      <p:ext uri="{BB962C8B-B14F-4D97-AF65-F5344CB8AC3E}">
        <p14:creationId xmlns:p14="http://schemas.microsoft.com/office/powerpoint/2010/main" val="66681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xmlns="" id="{3D16C539-A32C-44FF-8F51-43889E9104B6}"/>
              </a:ext>
            </a:extLst>
          </p:cNvPr>
          <p:cNvSpPr txBox="1">
            <a:spLocks/>
          </p:cNvSpPr>
          <p:nvPr/>
        </p:nvSpPr>
        <p:spPr>
          <a:xfrm>
            <a:off x="391800" y="222176"/>
            <a:ext cx="5087344" cy="142277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establish kinship</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xmlns="" id="{722C03E8-5E59-4FB6-BF0D-943027ACCB8E}"/>
              </a:ext>
            </a:extLst>
          </p:cNvPr>
          <p:cNvSpPr txBox="1">
            <a:spLocks/>
          </p:cNvSpPr>
          <p:nvPr/>
        </p:nvSpPr>
        <p:spPr>
          <a:xfrm>
            <a:off x="665238" y="1886858"/>
            <a:ext cx="5031619" cy="34471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Kinship in the Andes is not constructed sharing the same blood but through: </a:t>
            </a:r>
          </a:p>
          <a:p>
            <a:pPr marL="0" indent="0">
              <a:buFont typeface="Arial" panose="020B0604020202020204" pitchFamily="34" charset="0"/>
              <a:buNone/>
            </a:pP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Sharing food</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Sharing territory</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Sharing words </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Sharing past</a:t>
            </a:r>
          </a:p>
        </p:txBody>
      </p:sp>
      <p:pic>
        <p:nvPicPr>
          <p:cNvPr id="5" name="Picture 3" descr="Despacho with Special prayers for FF Alyu from Puma small.jpg">
            <a:extLst>
              <a:ext uri="{FF2B5EF4-FFF2-40B4-BE49-F238E27FC236}">
                <a16:creationId xmlns:a16="http://schemas.microsoft.com/office/drawing/2014/main" xmlns="" id="{F65EBC37-487B-46FE-887F-B67EC2922E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6348" y="1233714"/>
            <a:ext cx="5805652" cy="4825948"/>
          </a:xfrm>
          <a:prstGeom prst="rect">
            <a:avLst/>
          </a:prstGeom>
        </p:spPr>
      </p:pic>
      <p:sp>
        <p:nvSpPr>
          <p:cNvPr id="6" name="Titolo 1">
            <a:extLst>
              <a:ext uri="{FF2B5EF4-FFF2-40B4-BE49-F238E27FC236}">
                <a16:creationId xmlns:a16="http://schemas.microsoft.com/office/drawing/2014/main" xmlns="" id="{81327AD9-6752-4347-A978-65EDC751D35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pic>
        <p:nvPicPr>
          <p:cNvPr id="7" name="Picture 8" descr="CC-BY-SA_icon.svg.png">
            <a:extLst>
              <a:ext uri="{FF2B5EF4-FFF2-40B4-BE49-F238E27FC236}">
                <a16:creationId xmlns:a16="http://schemas.microsoft.com/office/drawing/2014/main" xmlns="" id="{31D56B15-F8EF-4E4E-9972-B517D7884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13940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54331BD4-D0E5-412B-956C-A6E06A0B91D5}"/>
              </a:ext>
            </a:extLst>
          </p:cNvPr>
          <p:cNvSpPr txBox="1">
            <a:spLocks/>
          </p:cNvSpPr>
          <p:nvPr/>
        </p:nvSpPr>
        <p:spPr>
          <a:xfrm>
            <a:off x="432238" y="331499"/>
            <a:ext cx="7924800"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Socio-politic organization</a:t>
            </a:r>
          </a:p>
        </p:txBody>
      </p:sp>
      <p:sp>
        <p:nvSpPr>
          <p:cNvPr id="7" name="Content Placeholder 2">
            <a:extLst>
              <a:ext uri="{FF2B5EF4-FFF2-40B4-BE49-F238E27FC236}">
                <a16:creationId xmlns:a16="http://schemas.microsoft.com/office/drawing/2014/main" xmlns="" id="{4CBC9ABF-3CA7-4410-A858-21E2BF6CC2F6}"/>
              </a:ext>
            </a:extLst>
          </p:cNvPr>
          <p:cNvSpPr txBox="1">
            <a:spLocks/>
          </p:cNvSpPr>
          <p:nvPr/>
        </p:nvSpPr>
        <p:spPr>
          <a:xfrm>
            <a:off x="903402" y="1361152"/>
            <a:ext cx="8489980" cy="3917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rPr>
              <a:t>Political institution more than economic, internal organization, conflict resolution, external relations</a:t>
            </a:r>
          </a:p>
          <a:p>
            <a:r>
              <a:rPr lang="en-US" sz="2400" i="1" dirty="0">
                <a:solidFill>
                  <a:schemeClr val="tx1">
                    <a:lumMod val="65000"/>
                    <a:lumOff val="35000"/>
                  </a:schemeClr>
                </a:solidFill>
              </a:rPr>
              <a:t>Traditional</a:t>
            </a:r>
            <a:r>
              <a:rPr lang="en-US" sz="2400" dirty="0">
                <a:solidFill>
                  <a:schemeClr val="tx1">
                    <a:lumMod val="65000"/>
                    <a:lumOff val="35000"/>
                  </a:schemeClr>
                </a:solidFill>
              </a:rPr>
              <a:t> </a:t>
            </a:r>
            <a:r>
              <a:rPr lang="en-US" sz="2400" dirty="0" smtClean="0">
                <a:solidFill>
                  <a:schemeClr val="tx1">
                    <a:lumMod val="65000"/>
                    <a:lumOff val="35000"/>
                  </a:schemeClr>
                </a:solidFill>
              </a:rPr>
              <a:t>authorities</a:t>
            </a:r>
            <a:r>
              <a:rPr lang="en-US" sz="2400" i="1" dirty="0" smtClean="0">
                <a:solidFill>
                  <a:schemeClr val="tx1">
                    <a:lumMod val="65000"/>
                    <a:lumOff val="35000"/>
                  </a:schemeClr>
                </a:solidFill>
              </a:rPr>
              <a:t>: </a:t>
            </a:r>
            <a:r>
              <a:rPr lang="en-US" sz="2400" i="1" dirty="0" err="1">
                <a:solidFill>
                  <a:schemeClr val="tx1">
                    <a:lumMod val="65000"/>
                    <a:lumOff val="35000"/>
                  </a:schemeClr>
                </a:solidFill>
              </a:rPr>
              <a:t>envarados</a:t>
            </a:r>
            <a:endParaRPr lang="en-US" sz="2400" dirty="0">
              <a:solidFill>
                <a:schemeClr val="tx1">
                  <a:lumMod val="65000"/>
                  <a:lumOff val="35000"/>
                </a:schemeClr>
              </a:solidFill>
            </a:endParaRPr>
          </a:p>
          <a:p>
            <a:r>
              <a:rPr lang="en-US" sz="2400" i="1" dirty="0">
                <a:solidFill>
                  <a:schemeClr val="tx1">
                    <a:lumMod val="65000"/>
                    <a:lumOff val="35000"/>
                  </a:schemeClr>
                </a:solidFill>
              </a:rPr>
              <a:t>Cargos </a:t>
            </a:r>
            <a:r>
              <a:rPr lang="en-US" sz="2400" dirty="0">
                <a:solidFill>
                  <a:schemeClr val="tx1">
                    <a:lumMod val="65000"/>
                    <a:lumOff val="35000"/>
                  </a:schemeClr>
                </a:solidFill>
              </a:rPr>
              <a:t>system</a:t>
            </a:r>
          </a:p>
          <a:p>
            <a:r>
              <a:rPr lang="en-US" sz="2400" dirty="0">
                <a:solidFill>
                  <a:schemeClr val="tx1">
                    <a:lumMod val="65000"/>
                    <a:lumOff val="35000"/>
                  </a:schemeClr>
                </a:solidFill>
              </a:rPr>
              <a:t>The</a:t>
            </a:r>
            <a:r>
              <a:rPr lang="en-US" sz="2400" i="1" dirty="0">
                <a:solidFill>
                  <a:schemeClr val="tx1">
                    <a:lumMod val="65000"/>
                    <a:lumOff val="35000"/>
                  </a:schemeClr>
                </a:solidFill>
              </a:rPr>
              <a:t> junta </a:t>
            </a:r>
            <a:r>
              <a:rPr lang="en-US" sz="2400" i="1" dirty="0" err="1">
                <a:solidFill>
                  <a:schemeClr val="tx1">
                    <a:lumMod val="65000"/>
                    <a:lumOff val="35000"/>
                  </a:schemeClr>
                </a:solidFill>
              </a:rPr>
              <a:t>directiva</a:t>
            </a:r>
            <a:r>
              <a:rPr lang="en-US" sz="2400" i="1" dirty="0">
                <a:solidFill>
                  <a:schemeClr val="tx1">
                    <a:lumMod val="65000"/>
                    <a:lumOff val="35000"/>
                  </a:schemeClr>
                </a:solidFill>
              </a:rPr>
              <a:t> (</a:t>
            </a:r>
            <a:r>
              <a:rPr lang="en-US" sz="2400" dirty="0">
                <a:solidFill>
                  <a:schemeClr val="tx1">
                    <a:lumMod val="65000"/>
                    <a:lumOff val="35000"/>
                  </a:schemeClr>
                </a:solidFill>
              </a:rPr>
              <a:t>board</a:t>
            </a:r>
            <a:r>
              <a:rPr lang="en-US" sz="2400" i="1" dirty="0">
                <a:solidFill>
                  <a:schemeClr val="tx1">
                    <a:lumMod val="65000"/>
                    <a:lumOff val="35000"/>
                  </a:schemeClr>
                </a:solidFill>
              </a:rPr>
              <a:t>)</a:t>
            </a:r>
            <a:r>
              <a:rPr lang="en-US" sz="2400" dirty="0">
                <a:solidFill>
                  <a:schemeClr val="tx1">
                    <a:lumMod val="65000"/>
                    <a:lumOff val="35000"/>
                  </a:schemeClr>
                </a:solidFill>
              </a:rPr>
              <a:t>: president and the members</a:t>
            </a:r>
          </a:p>
          <a:p>
            <a:r>
              <a:rPr lang="en-US" sz="2400" dirty="0">
                <a:solidFill>
                  <a:schemeClr val="tx1">
                    <a:lumMod val="65000"/>
                    <a:lumOff val="35000"/>
                  </a:schemeClr>
                </a:solidFill>
              </a:rPr>
              <a:t>The </a:t>
            </a:r>
            <a:r>
              <a:rPr lang="en-US" sz="2400" i="1" dirty="0" err="1">
                <a:solidFill>
                  <a:schemeClr val="tx1">
                    <a:lumMod val="65000"/>
                    <a:lumOff val="35000"/>
                  </a:schemeClr>
                </a:solidFill>
              </a:rPr>
              <a:t>asamblea</a:t>
            </a:r>
            <a:r>
              <a:rPr lang="en-US" sz="2400" i="1" dirty="0">
                <a:solidFill>
                  <a:schemeClr val="tx1">
                    <a:lumMod val="65000"/>
                    <a:lumOff val="35000"/>
                  </a:schemeClr>
                </a:solidFill>
              </a:rPr>
              <a:t> </a:t>
            </a:r>
            <a:r>
              <a:rPr lang="en-US" sz="2400" i="1" dirty="0" err="1">
                <a:solidFill>
                  <a:schemeClr val="tx1">
                    <a:lumMod val="65000"/>
                    <a:lumOff val="35000"/>
                  </a:schemeClr>
                </a:solidFill>
              </a:rPr>
              <a:t>comunal</a:t>
            </a:r>
            <a:r>
              <a:rPr lang="en-US" sz="2400" i="1" dirty="0">
                <a:solidFill>
                  <a:schemeClr val="tx1">
                    <a:lumMod val="65000"/>
                    <a:lumOff val="35000"/>
                  </a:schemeClr>
                </a:solidFill>
              </a:rPr>
              <a:t> </a:t>
            </a:r>
            <a:r>
              <a:rPr lang="en-US" sz="2400" dirty="0">
                <a:solidFill>
                  <a:schemeClr val="tx1">
                    <a:lumMod val="65000"/>
                    <a:lumOff val="35000"/>
                  </a:schemeClr>
                </a:solidFill>
              </a:rPr>
              <a:t>(communal assembly)</a:t>
            </a:r>
            <a:endParaRPr lang="en-US" sz="2400" i="1" dirty="0">
              <a:solidFill>
                <a:schemeClr val="tx1">
                  <a:lumMod val="65000"/>
                  <a:lumOff val="35000"/>
                </a:schemeClr>
              </a:solidFill>
            </a:endParaRPr>
          </a:p>
          <a:p>
            <a:r>
              <a:rPr lang="en-US" sz="2400" dirty="0">
                <a:solidFill>
                  <a:schemeClr val="tx1">
                    <a:lumMod val="65000"/>
                    <a:lumOff val="35000"/>
                  </a:schemeClr>
                </a:solidFill>
              </a:rPr>
              <a:t>The status of </a:t>
            </a:r>
            <a:r>
              <a:rPr lang="en-US" sz="2400" i="1" dirty="0" err="1">
                <a:solidFill>
                  <a:schemeClr val="tx1">
                    <a:lumMod val="65000"/>
                    <a:lumOff val="35000"/>
                  </a:schemeClr>
                </a:solidFill>
              </a:rPr>
              <a:t>comunero</a:t>
            </a:r>
            <a:r>
              <a:rPr lang="en-US" sz="2400" i="1" dirty="0">
                <a:solidFill>
                  <a:schemeClr val="tx1">
                    <a:lumMod val="65000"/>
                    <a:lumOff val="35000"/>
                  </a:schemeClr>
                </a:solidFill>
              </a:rPr>
              <a:t> </a:t>
            </a:r>
            <a:r>
              <a:rPr lang="en-US" sz="2400" i="1" dirty="0" err="1">
                <a:solidFill>
                  <a:schemeClr val="tx1">
                    <a:lumMod val="65000"/>
                    <a:lumOff val="35000"/>
                  </a:schemeClr>
                </a:solidFill>
              </a:rPr>
              <a:t>habil</a:t>
            </a:r>
            <a:endParaRPr lang="en-US" sz="2400" i="1" dirty="0">
              <a:solidFill>
                <a:schemeClr val="tx1">
                  <a:lumMod val="65000"/>
                  <a:lumOff val="35000"/>
                </a:schemeClr>
              </a:solidFill>
            </a:endParaRPr>
          </a:p>
          <a:p>
            <a:r>
              <a:rPr lang="en-US" sz="2400" dirty="0">
                <a:solidFill>
                  <a:schemeClr val="tx1">
                    <a:lumMod val="65000"/>
                    <a:lumOff val="35000"/>
                  </a:schemeClr>
                </a:solidFill>
              </a:rPr>
              <a:t>The </a:t>
            </a:r>
            <a:r>
              <a:rPr lang="en-US" sz="2400" i="1" dirty="0" err="1">
                <a:solidFill>
                  <a:schemeClr val="tx1">
                    <a:lumMod val="65000"/>
                    <a:lumOff val="35000"/>
                  </a:schemeClr>
                </a:solidFill>
              </a:rPr>
              <a:t>Rondas</a:t>
            </a:r>
            <a:r>
              <a:rPr lang="en-US" sz="2400" i="1" dirty="0">
                <a:solidFill>
                  <a:schemeClr val="tx1">
                    <a:lumMod val="65000"/>
                    <a:lumOff val="35000"/>
                  </a:schemeClr>
                </a:solidFill>
              </a:rPr>
              <a:t> </a:t>
            </a:r>
            <a:r>
              <a:rPr lang="en-US" sz="2400" i="1" dirty="0" err="1">
                <a:solidFill>
                  <a:schemeClr val="tx1">
                    <a:lumMod val="65000"/>
                    <a:lumOff val="35000"/>
                  </a:schemeClr>
                </a:solidFill>
              </a:rPr>
              <a:t>Campesinas</a:t>
            </a:r>
            <a:r>
              <a:rPr lang="en-US" sz="2400" i="1" dirty="0">
                <a:solidFill>
                  <a:schemeClr val="tx1">
                    <a:lumMod val="65000"/>
                    <a:lumOff val="35000"/>
                  </a:schemeClr>
                </a:solidFill>
              </a:rPr>
              <a:t> – </a:t>
            </a:r>
            <a:r>
              <a:rPr lang="en-US" sz="2400" i="1" dirty="0" err="1">
                <a:solidFill>
                  <a:schemeClr val="tx1">
                    <a:lumMod val="65000"/>
                    <a:lumOff val="35000"/>
                  </a:schemeClr>
                </a:solidFill>
              </a:rPr>
              <a:t>comitès</a:t>
            </a:r>
            <a:r>
              <a:rPr lang="en-US" sz="2400" i="1" dirty="0">
                <a:solidFill>
                  <a:schemeClr val="tx1">
                    <a:lumMod val="65000"/>
                    <a:lumOff val="35000"/>
                  </a:schemeClr>
                </a:solidFill>
              </a:rPr>
              <a:t> de </a:t>
            </a:r>
            <a:r>
              <a:rPr lang="en-US" sz="2400" i="1" dirty="0" err="1">
                <a:solidFill>
                  <a:schemeClr val="tx1">
                    <a:lumMod val="65000"/>
                    <a:lumOff val="35000"/>
                  </a:schemeClr>
                </a:solidFill>
              </a:rPr>
              <a:t>autodefensa</a:t>
            </a:r>
            <a:r>
              <a:rPr lang="en-US" sz="2400" i="1" dirty="0">
                <a:solidFill>
                  <a:schemeClr val="tx1">
                    <a:lumMod val="65000"/>
                    <a:lumOff val="35000"/>
                  </a:schemeClr>
                </a:solidFill>
              </a:rPr>
              <a:t> </a:t>
            </a:r>
            <a:r>
              <a:rPr lang="en-US" sz="2400" dirty="0">
                <a:solidFill>
                  <a:schemeClr val="tx1">
                    <a:lumMod val="65000"/>
                    <a:lumOff val="35000"/>
                  </a:schemeClr>
                </a:solidFill>
              </a:rPr>
              <a:t>(self defense committees)</a:t>
            </a:r>
            <a:endParaRPr lang="en-US" sz="2400" i="1" dirty="0">
              <a:solidFill>
                <a:schemeClr val="tx1">
                  <a:lumMod val="65000"/>
                  <a:lumOff val="35000"/>
                </a:schemeClr>
              </a:solidFill>
            </a:endParaRPr>
          </a:p>
        </p:txBody>
      </p:sp>
      <p:sp>
        <p:nvSpPr>
          <p:cNvPr id="3" name="Titolo 1">
            <a:extLst>
              <a:ext uri="{FF2B5EF4-FFF2-40B4-BE49-F238E27FC236}">
                <a16:creationId xmlns:a16="http://schemas.microsoft.com/office/drawing/2014/main" xmlns="" id="{0CE7557D-5556-436F-8B2D-AB7D006257E0}"/>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A973797-90AC-4B0D-BB08-084060FBEFE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1B3D9841-BB79-4F6E-AC1F-04ADC7E3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94459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AADAFF91-0001-4E24-829A-2127E653ED69}"/>
              </a:ext>
            </a:extLst>
          </p:cNvPr>
          <p:cNvSpPr txBox="1">
            <a:spLocks/>
          </p:cNvSpPr>
          <p:nvPr/>
        </p:nvSpPr>
        <p:spPr>
          <a:xfrm>
            <a:off x="498474" y="484094"/>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idea of person in the Andes</a:t>
            </a:r>
          </a:p>
        </p:txBody>
      </p:sp>
      <p:sp>
        <p:nvSpPr>
          <p:cNvPr id="7" name="Content Placeholder 2">
            <a:extLst>
              <a:ext uri="{FF2B5EF4-FFF2-40B4-BE49-F238E27FC236}">
                <a16:creationId xmlns:a16="http://schemas.microsoft.com/office/drawing/2014/main" xmlns="" id="{73CC45F1-AE1D-43C0-92E0-ABC09069A7BF}"/>
              </a:ext>
            </a:extLst>
          </p:cNvPr>
          <p:cNvSpPr txBox="1">
            <a:spLocks/>
          </p:cNvSpPr>
          <p:nvPr/>
        </p:nvSpPr>
        <p:spPr>
          <a:xfrm>
            <a:off x="878096" y="1600200"/>
            <a:ext cx="9342380" cy="3903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The idea of person as something </a:t>
            </a:r>
            <a:r>
              <a:rPr lang="en-GB" sz="2400" b="1" dirty="0">
                <a:solidFill>
                  <a:schemeClr val="tx1">
                    <a:lumMod val="65000"/>
                    <a:lumOff val="35000"/>
                  </a:schemeClr>
                </a:solidFill>
                <a:latin typeface="Calibri" panose="020F0502020204030204" pitchFamily="34" charset="0"/>
                <a:cs typeface="Calibri" panose="020F0502020204030204" pitchFamily="34" charset="0"/>
              </a:rPr>
              <a:t>relational</a:t>
            </a:r>
            <a:r>
              <a:rPr lang="en-GB" sz="2400" dirty="0">
                <a:solidFill>
                  <a:schemeClr val="tx1">
                    <a:lumMod val="65000"/>
                    <a:lumOff val="35000"/>
                  </a:schemeClr>
                </a:solidFill>
                <a:latin typeface="Calibri" panose="020F0502020204030204" pitchFamily="34" charset="0"/>
                <a:cs typeface="Calibri" panose="020F0502020204030204" pitchFamily="34" charset="0"/>
              </a:rPr>
              <a:t>, contingent, distributed, plural, in which human and non-human participate. </a:t>
            </a: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Is not important </a:t>
            </a:r>
            <a:r>
              <a:rPr lang="en-GB" sz="2400" b="1" dirty="0">
                <a:solidFill>
                  <a:schemeClr val="tx1">
                    <a:lumMod val="65000"/>
                    <a:lumOff val="35000"/>
                  </a:schemeClr>
                </a:solidFill>
                <a:latin typeface="Calibri" panose="020F0502020204030204" pitchFamily="34" charset="0"/>
                <a:cs typeface="Calibri" panose="020F0502020204030204" pitchFamily="34" charset="0"/>
              </a:rPr>
              <a:t>what you are </a:t>
            </a:r>
            <a:r>
              <a:rPr lang="en-GB" sz="2400" dirty="0">
                <a:solidFill>
                  <a:schemeClr val="tx1">
                    <a:lumMod val="65000"/>
                    <a:lumOff val="35000"/>
                  </a:schemeClr>
                </a:solidFill>
                <a:latin typeface="Calibri" panose="020F0502020204030204" pitchFamily="34" charset="0"/>
                <a:cs typeface="Calibri" panose="020F0502020204030204" pitchFamily="34" charset="0"/>
              </a:rPr>
              <a:t>but </a:t>
            </a:r>
            <a:r>
              <a:rPr lang="en-GB" sz="2400" b="1" dirty="0">
                <a:solidFill>
                  <a:schemeClr val="tx1">
                    <a:lumMod val="65000"/>
                    <a:lumOff val="35000"/>
                  </a:schemeClr>
                </a:solidFill>
                <a:latin typeface="Calibri" panose="020F0502020204030204" pitchFamily="34" charset="0"/>
                <a:cs typeface="Calibri" panose="020F0502020204030204" pitchFamily="34" charset="0"/>
              </a:rPr>
              <a:t>as you act</a:t>
            </a:r>
            <a:r>
              <a:rPr lang="en-GB" sz="2400" dirty="0">
                <a:solidFill>
                  <a:schemeClr val="tx1">
                    <a:lumMod val="65000"/>
                    <a:lumOff val="35000"/>
                  </a:schemeClr>
                </a:solidFill>
                <a:latin typeface="Calibri" panose="020F0502020204030204" pitchFamily="34" charset="0"/>
                <a:cs typeface="Calibri" panose="020F0502020204030204" pitchFamily="34" charset="0"/>
              </a:rPr>
              <a:t>, what you do. </a:t>
            </a: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Is not important the body you have, the appearance you show.</a:t>
            </a:r>
          </a:p>
          <a:p>
            <a:pPr>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The </a:t>
            </a:r>
            <a:r>
              <a:rPr lang="en-GB" sz="2400" b="1" dirty="0">
                <a:solidFill>
                  <a:schemeClr val="tx1">
                    <a:lumMod val="65000"/>
                    <a:lumOff val="35000"/>
                  </a:schemeClr>
                </a:solidFill>
                <a:latin typeface="Calibri" panose="020F0502020204030204" pitchFamily="34" charset="0"/>
                <a:cs typeface="Calibri" panose="020F0502020204030204" pitchFamily="34" charset="0"/>
              </a:rPr>
              <a:t>social net of relation </a:t>
            </a:r>
            <a:r>
              <a:rPr lang="en-GB" sz="2400" dirty="0">
                <a:solidFill>
                  <a:schemeClr val="tx1">
                    <a:lumMod val="65000"/>
                    <a:lumOff val="35000"/>
                  </a:schemeClr>
                </a:solidFill>
                <a:latin typeface="Calibri" panose="020F0502020204030204" pitchFamily="34" charset="0"/>
                <a:cs typeface="Calibri" panose="020F0502020204030204" pitchFamily="34" charset="0"/>
              </a:rPr>
              <a:t>involve </a:t>
            </a:r>
            <a:r>
              <a:rPr lang="en-GB" sz="2400" b="1" dirty="0">
                <a:solidFill>
                  <a:schemeClr val="tx1">
                    <a:lumMod val="65000"/>
                    <a:lumOff val="35000"/>
                  </a:schemeClr>
                </a:solidFill>
                <a:latin typeface="Calibri" panose="020F0502020204030204" pitchFamily="34" charset="0"/>
                <a:cs typeface="Calibri" panose="020F0502020204030204" pitchFamily="34" charset="0"/>
              </a:rPr>
              <a:t>human</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b="1" dirty="0">
                <a:solidFill>
                  <a:schemeClr val="tx1">
                    <a:lumMod val="65000"/>
                    <a:lumOff val="35000"/>
                  </a:schemeClr>
                </a:solidFill>
                <a:latin typeface="Calibri" panose="020F0502020204030204" pitchFamily="34" charset="0"/>
                <a:cs typeface="Calibri" panose="020F0502020204030204" pitchFamily="34" charset="0"/>
              </a:rPr>
              <a:t>other than human </a:t>
            </a:r>
            <a:r>
              <a:rPr lang="en-GB" sz="2400" dirty="0">
                <a:solidFill>
                  <a:schemeClr val="tx1">
                    <a:lumMod val="65000"/>
                    <a:lumOff val="35000"/>
                  </a:schemeClr>
                </a:solidFill>
                <a:latin typeface="Calibri" panose="020F0502020204030204" pitchFamily="34" charset="0"/>
                <a:cs typeface="Calibri" panose="020F0502020204030204" pitchFamily="34" charset="0"/>
              </a:rPr>
              <a:t>and </a:t>
            </a:r>
            <a:r>
              <a:rPr lang="en-GB" sz="2400" b="1" dirty="0">
                <a:solidFill>
                  <a:schemeClr val="tx1">
                    <a:lumMod val="65000"/>
                    <a:lumOff val="35000"/>
                  </a:schemeClr>
                </a:solidFill>
                <a:latin typeface="Calibri" panose="020F0502020204030204" pitchFamily="34" charset="0"/>
                <a:cs typeface="Calibri" panose="020F0502020204030204" pitchFamily="34" charset="0"/>
              </a:rPr>
              <a:t>animals</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p>
          <a:p>
            <a:pPr>
              <a:buFont typeface="Times New Roman" panose="02020603050405020304" pitchFamily="18" charset="0"/>
              <a:buChar char="■"/>
            </a:pPr>
            <a:endParaRPr lang="en-GB" sz="2400"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A94D5A4A-7745-417C-8FF1-FAC549DB403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F3A72875-99A8-462A-BE69-53181DEF0D1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86499FA9-8657-435A-8092-E8B8B7D92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42558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xmlns=""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2" descr="gruppo1"/>
          <p:cNvPicPr>
            <a:picLocks noChangeAspect="1" noChangeArrowheads="1"/>
          </p:cNvPicPr>
          <p:nvPr/>
        </p:nvPicPr>
        <p:blipFill>
          <a:blip r:embed="rId4" cstate="email">
            <a:extLst>
              <a:ext uri="{28A0092B-C50C-407E-A947-70E740481C1C}">
                <a14:useLocalDpi xmlns:a14="http://schemas.microsoft.com/office/drawing/2010/main"/>
              </a:ext>
            </a:extLst>
          </a:blip>
          <a:srcRect t="-124"/>
          <a:stretch>
            <a:fillRect/>
          </a:stretch>
        </p:blipFill>
        <p:spPr bwMode="auto">
          <a:xfrm>
            <a:off x="1" y="-7501"/>
            <a:ext cx="8184838" cy="6086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25875" y="2222308"/>
            <a:ext cx="3398590" cy="830997"/>
          </a:xfrm>
          <a:prstGeom prst="rect">
            <a:avLst/>
          </a:prstGeom>
          <a:noFill/>
        </p:spPr>
        <p:txBody>
          <a:bodyPr wrap="square" rtlCol="0">
            <a:spAutoFit/>
          </a:bodyPr>
          <a:lstStyle/>
          <a:p>
            <a:r>
              <a:rPr lang="en-US" sz="2400" dirty="0" smtClean="0"/>
              <a:t>Agency and sociality of children with </a:t>
            </a:r>
            <a:r>
              <a:rPr lang="en-US" sz="2400" dirty="0" err="1" smtClean="0"/>
              <a:t>wakas</a:t>
            </a:r>
            <a:r>
              <a:rPr lang="en-US" sz="2400" dirty="0" smtClean="0"/>
              <a:t> </a:t>
            </a:r>
            <a:endParaRPr lang="en-US" sz="2400" dirty="0"/>
          </a:p>
        </p:txBody>
      </p:sp>
    </p:spTree>
    <p:extLst>
      <p:ext uri="{BB962C8B-B14F-4D97-AF65-F5344CB8AC3E}">
        <p14:creationId xmlns:p14="http://schemas.microsoft.com/office/powerpoint/2010/main" val="180903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9E39EE8-F371-4B6E-B462-468FFBBBF60E}"/>
              </a:ext>
            </a:extLst>
          </p:cNvPr>
          <p:cNvSpPr txBox="1">
            <a:spLocks/>
          </p:cNvSpPr>
          <p:nvPr/>
        </p:nvSpPr>
        <p:spPr>
          <a:xfrm>
            <a:off x="580229" y="429894"/>
            <a:ext cx="6451600" cy="952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Land and communities</a:t>
            </a:r>
          </a:p>
        </p:txBody>
      </p:sp>
      <p:sp>
        <p:nvSpPr>
          <p:cNvPr id="9" name="CasellaDiTesto 8">
            <a:extLst>
              <a:ext uri="{FF2B5EF4-FFF2-40B4-BE49-F238E27FC236}">
                <a16:creationId xmlns:a16="http://schemas.microsoft.com/office/drawing/2014/main" xmlns="" id="{4BE296E9-3069-4E55-B974-27B2DA97AA82}"/>
              </a:ext>
            </a:extLst>
          </p:cNvPr>
          <p:cNvSpPr txBox="1"/>
          <p:nvPr/>
        </p:nvSpPr>
        <p:spPr>
          <a:xfrm>
            <a:off x="241905" y="1382393"/>
            <a:ext cx="10994571" cy="3339376"/>
          </a:xfrm>
          <a:prstGeom prst="rect">
            <a:avLst/>
          </a:prstGeom>
          <a:noFill/>
        </p:spPr>
        <p:txBody>
          <a:bodyPr wrap="square">
            <a:spAutoFit/>
          </a:bodyPr>
          <a:lstStyle/>
          <a:p>
            <a:pPr marL="342900" indent="-342900">
              <a:spcAft>
                <a:spcPts val="600"/>
              </a:spcAft>
              <a:buFont typeface="Arial"/>
              <a:buChar char="•"/>
            </a:pPr>
            <a:r>
              <a:rPr lang="en-US" sz="2800" dirty="0">
                <a:solidFill>
                  <a:schemeClr val="tx1">
                    <a:lumMod val="65000"/>
                    <a:lumOff val="35000"/>
                  </a:schemeClr>
                </a:solidFill>
              </a:rPr>
              <a:t>A </a:t>
            </a:r>
            <a:r>
              <a:rPr lang="en-US" sz="2800" b="1" dirty="0">
                <a:solidFill>
                  <a:schemeClr val="tx1">
                    <a:lumMod val="65000"/>
                    <a:lumOff val="35000"/>
                  </a:schemeClr>
                </a:solidFill>
              </a:rPr>
              <a:t>political question</a:t>
            </a:r>
            <a:r>
              <a:rPr lang="en-US" sz="2800" dirty="0">
                <a:solidFill>
                  <a:schemeClr val="tx1">
                    <a:lumMod val="65000"/>
                    <a:lumOff val="35000"/>
                  </a:schemeClr>
                </a:solidFill>
              </a:rPr>
              <a:t>: the history and struggles of </a:t>
            </a:r>
            <a:r>
              <a:rPr lang="en-US" sz="2800" i="1" dirty="0" err="1">
                <a:solidFill>
                  <a:schemeClr val="tx1">
                    <a:lumMod val="65000"/>
                    <a:lumOff val="35000"/>
                  </a:schemeClr>
                </a:solidFill>
              </a:rPr>
              <a:t>comunidades</a:t>
            </a:r>
            <a:r>
              <a:rPr lang="en-US" sz="2800" i="1" dirty="0">
                <a:solidFill>
                  <a:schemeClr val="tx1">
                    <a:lumMod val="65000"/>
                    <a:lumOff val="35000"/>
                  </a:schemeClr>
                </a:solidFill>
              </a:rPr>
              <a:t> </a:t>
            </a:r>
            <a:r>
              <a:rPr lang="en-US" sz="2800" i="1" dirty="0" err="1">
                <a:solidFill>
                  <a:schemeClr val="tx1">
                    <a:lumMod val="65000"/>
                    <a:lumOff val="35000"/>
                  </a:schemeClr>
                </a:solidFill>
              </a:rPr>
              <a:t>campesinas</a:t>
            </a:r>
            <a:r>
              <a:rPr lang="en-US" sz="2800" dirty="0">
                <a:solidFill>
                  <a:schemeClr val="tx1">
                    <a:lumMod val="65000"/>
                    <a:lumOff val="35000"/>
                  </a:schemeClr>
                </a:solidFill>
              </a:rPr>
              <a:t> are stories and struggles for the land.</a:t>
            </a:r>
          </a:p>
          <a:p>
            <a:pPr marL="342900" indent="-342900">
              <a:spcAft>
                <a:spcPts val="600"/>
              </a:spcAft>
              <a:buFont typeface="Arial"/>
              <a:buChar char="•"/>
            </a:pPr>
            <a:r>
              <a:rPr lang="en-US" sz="2800" dirty="0">
                <a:solidFill>
                  <a:schemeClr val="tx1">
                    <a:lumMod val="65000"/>
                    <a:lumOff val="35000"/>
                  </a:schemeClr>
                </a:solidFill>
              </a:rPr>
              <a:t>An </a:t>
            </a:r>
            <a:r>
              <a:rPr lang="en-US" sz="2800" b="1" dirty="0">
                <a:solidFill>
                  <a:schemeClr val="tx1">
                    <a:lumMod val="65000"/>
                    <a:lumOff val="35000"/>
                  </a:schemeClr>
                </a:solidFill>
              </a:rPr>
              <a:t>historical question</a:t>
            </a:r>
            <a:r>
              <a:rPr lang="en-US" sz="2800" dirty="0">
                <a:solidFill>
                  <a:schemeClr val="tx1">
                    <a:lumMod val="65000"/>
                    <a:lumOff val="35000"/>
                  </a:schemeClr>
                </a:solidFill>
              </a:rPr>
              <a:t>:  </a:t>
            </a:r>
            <a:r>
              <a:rPr lang="en-US" sz="2800" i="1" dirty="0" err="1">
                <a:solidFill>
                  <a:schemeClr val="tx1">
                    <a:lumMod val="65000"/>
                    <a:lumOff val="35000"/>
                  </a:schemeClr>
                </a:solidFill>
              </a:rPr>
              <a:t>Titulos</a:t>
            </a:r>
            <a:r>
              <a:rPr lang="en-US" sz="2800" i="1" dirty="0">
                <a:solidFill>
                  <a:schemeClr val="tx1">
                    <a:lumMod val="65000"/>
                    <a:lumOff val="35000"/>
                  </a:schemeClr>
                </a:solidFill>
              </a:rPr>
              <a:t> </a:t>
            </a:r>
            <a:r>
              <a:rPr lang="en-US" sz="2800" i="1" dirty="0" err="1">
                <a:solidFill>
                  <a:schemeClr val="tx1">
                    <a:lumMod val="65000"/>
                    <a:lumOff val="35000"/>
                  </a:schemeClr>
                </a:solidFill>
              </a:rPr>
              <a:t>ancestrales</a:t>
            </a:r>
            <a:endParaRPr lang="en-US" sz="2800" i="1" dirty="0">
              <a:solidFill>
                <a:schemeClr val="tx1">
                  <a:lumMod val="65000"/>
                  <a:lumOff val="35000"/>
                </a:schemeClr>
              </a:solidFill>
            </a:endParaRPr>
          </a:p>
          <a:p>
            <a:pPr marL="342900" indent="-342900">
              <a:spcAft>
                <a:spcPts val="600"/>
              </a:spcAft>
              <a:buFont typeface="Arial"/>
              <a:buChar char="•"/>
            </a:pPr>
            <a:r>
              <a:rPr lang="en-US" sz="2800" dirty="0">
                <a:solidFill>
                  <a:schemeClr val="tx1">
                    <a:lumMod val="65000"/>
                    <a:lumOff val="35000"/>
                  </a:schemeClr>
                </a:solidFill>
              </a:rPr>
              <a:t>A </a:t>
            </a:r>
            <a:r>
              <a:rPr lang="en-US" sz="2800" b="1" dirty="0">
                <a:solidFill>
                  <a:schemeClr val="tx1">
                    <a:lumMod val="65000"/>
                    <a:lumOff val="35000"/>
                  </a:schemeClr>
                </a:solidFill>
              </a:rPr>
              <a:t>legal question</a:t>
            </a:r>
            <a:r>
              <a:rPr lang="en-US" sz="2800" dirty="0">
                <a:solidFill>
                  <a:schemeClr val="tx1">
                    <a:lumMod val="65000"/>
                    <a:lumOff val="35000"/>
                  </a:schemeClr>
                </a:solidFill>
              </a:rPr>
              <a:t>: “La </a:t>
            </a:r>
            <a:r>
              <a:rPr lang="en-US" sz="2800" dirty="0" err="1">
                <a:solidFill>
                  <a:schemeClr val="tx1">
                    <a:lumMod val="65000"/>
                    <a:lumOff val="35000"/>
                  </a:schemeClr>
                </a:solidFill>
              </a:rPr>
              <a:t>Constitución</a:t>
            </a:r>
            <a:r>
              <a:rPr lang="en-US" sz="2800" dirty="0">
                <a:solidFill>
                  <a:schemeClr val="tx1">
                    <a:lumMod val="65000"/>
                    <a:lumOff val="35000"/>
                  </a:schemeClr>
                </a:solidFill>
              </a:rPr>
              <a:t> de 1993 define la </a:t>
            </a:r>
            <a:r>
              <a:rPr lang="en-US" sz="2800" dirty="0" err="1">
                <a:solidFill>
                  <a:schemeClr val="tx1">
                    <a:lumMod val="65000"/>
                    <a:lumOff val="35000"/>
                  </a:schemeClr>
                </a:solidFill>
              </a:rPr>
              <a:t>existencia</a:t>
            </a:r>
            <a:r>
              <a:rPr lang="en-US" sz="2800" dirty="0">
                <a:solidFill>
                  <a:schemeClr val="tx1">
                    <a:lumMod val="65000"/>
                    <a:lumOff val="35000"/>
                  </a:schemeClr>
                </a:solidFill>
              </a:rPr>
              <a:t> de la </a:t>
            </a:r>
            <a:r>
              <a:rPr lang="en-US" sz="2800" dirty="0" err="1">
                <a:solidFill>
                  <a:schemeClr val="tx1">
                    <a:lumMod val="65000"/>
                    <a:lumOff val="35000"/>
                  </a:schemeClr>
                </a:solidFill>
              </a:rPr>
              <a:t>comunidad</a:t>
            </a:r>
            <a:r>
              <a:rPr lang="en-US" sz="2800" dirty="0">
                <a:solidFill>
                  <a:schemeClr val="tx1">
                    <a:lumMod val="65000"/>
                    <a:lumOff val="35000"/>
                  </a:schemeClr>
                </a:solidFill>
              </a:rPr>
              <a:t> </a:t>
            </a:r>
            <a:r>
              <a:rPr lang="en-US" sz="2800" dirty="0" err="1">
                <a:solidFill>
                  <a:schemeClr val="tx1">
                    <a:lumMod val="65000"/>
                    <a:lumOff val="35000"/>
                  </a:schemeClr>
                </a:solidFill>
              </a:rPr>
              <a:t>campesina</a:t>
            </a:r>
            <a:r>
              <a:rPr lang="en-US" sz="2800" dirty="0">
                <a:solidFill>
                  <a:schemeClr val="tx1">
                    <a:lumMod val="65000"/>
                    <a:lumOff val="35000"/>
                  </a:schemeClr>
                </a:solidFill>
              </a:rPr>
              <a:t> a </a:t>
            </a:r>
            <a:r>
              <a:rPr lang="en-US" sz="2800" dirty="0" err="1">
                <a:solidFill>
                  <a:schemeClr val="tx1">
                    <a:lumMod val="65000"/>
                    <a:lumOff val="35000"/>
                  </a:schemeClr>
                </a:solidFill>
              </a:rPr>
              <a:t>través</a:t>
            </a:r>
            <a:r>
              <a:rPr lang="en-US" sz="2800" dirty="0">
                <a:solidFill>
                  <a:schemeClr val="tx1">
                    <a:lumMod val="65000"/>
                    <a:lumOff val="35000"/>
                  </a:schemeClr>
                </a:solidFill>
              </a:rPr>
              <a:t> de la </a:t>
            </a:r>
            <a:r>
              <a:rPr lang="en-US" sz="2800" dirty="0" err="1">
                <a:solidFill>
                  <a:schemeClr val="tx1">
                    <a:lumMod val="65000"/>
                    <a:lumOff val="35000"/>
                  </a:schemeClr>
                </a:solidFill>
              </a:rPr>
              <a:t>posesión</a:t>
            </a:r>
            <a:r>
              <a:rPr lang="en-US" sz="2800" dirty="0">
                <a:solidFill>
                  <a:schemeClr val="tx1">
                    <a:lumMod val="65000"/>
                    <a:lumOff val="35000"/>
                  </a:schemeClr>
                </a:solidFill>
              </a:rPr>
              <a:t> de un </a:t>
            </a:r>
            <a:r>
              <a:rPr lang="en-US" sz="2800" dirty="0" err="1">
                <a:solidFill>
                  <a:schemeClr val="tx1">
                    <a:lumMod val="65000"/>
                    <a:lumOff val="35000"/>
                  </a:schemeClr>
                </a:solidFill>
              </a:rPr>
              <a:t>territorio</a:t>
            </a:r>
            <a:r>
              <a:rPr lang="en-US" sz="2800" dirty="0">
                <a:solidFill>
                  <a:schemeClr val="tx1">
                    <a:lumMod val="65000"/>
                    <a:lumOff val="35000"/>
                  </a:schemeClr>
                </a:solidFill>
              </a:rPr>
              <a:t> </a:t>
            </a:r>
            <a:r>
              <a:rPr lang="en-US" sz="2800" dirty="0" err="1">
                <a:solidFill>
                  <a:schemeClr val="tx1">
                    <a:lumMod val="65000"/>
                    <a:lumOff val="35000"/>
                  </a:schemeClr>
                </a:solidFill>
              </a:rPr>
              <a:t>común</a:t>
            </a:r>
            <a:r>
              <a:rPr lang="en-US" sz="2800" dirty="0">
                <a:solidFill>
                  <a:schemeClr val="tx1">
                    <a:lumMod val="65000"/>
                    <a:lumOff val="35000"/>
                  </a:schemeClr>
                </a:solidFill>
              </a:rPr>
              <a:t> y le </a:t>
            </a:r>
            <a:r>
              <a:rPr lang="en-US" sz="2800" dirty="0" err="1">
                <a:solidFill>
                  <a:schemeClr val="tx1">
                    <a:lumMod val="65000"/>
                    <a:lumOff val="35000"/>
                  </a:schemeClr>
                </a:solidFill>
              </a:rPr>
              <a:t>otorga</a:t>
            </a:r>
            <a:r>
              <a:rPr lang="en-US" sz="2800" dirty="0">
                <a:solidFill>
                  <a:schemeClr val="tx1">
                    <a:lumMod val="65000"/>
                    <a:lumOff val="35000"/>
                  </a:schemeClr>
                </a:solidFill>
              </a:rPr>
              <a:t> los derechos de </a:t>
            </a:r>
            <a:r>
              <a:rPr lang="en-US" sz="2800" dirty="0" err="1">
                <a:solidFill>
                  <a:schemeClr val="tx1">
                    <a:lumMod val="65000"/>
                    <a:lumOff val="35000"/>
                  </a:schemeClr>
                </a:solidFill>
              </a:rPr>
              <a:t>propiedad</a:t>
            </a:r>
            <a:r>
              <a:rPr lang="en-US" sz="2800" dirty="0">
                <a:solidFill>
                  <a:schemeClr val="tx1">
                    <a:lumMod val="65000"/>
                    <a:lumOff val="35000"/>
                  </a:schemeClr>
                </a:solidFill>
              </a:rPr>
              <a:t> </a:t>
            </a:r>
            <a:r>
              <a:rPr lang="en-US" sz="2800" dirty="0" err="1">
                <a:solidFill>
                  <a:schemeClr val="tx1">
                    <a:lumMod val="65000"/>
                    <a:lumOff val="35000"/>
                  </a:schemeClr>
                </a:solidFill>
              </a:rPr>
              <a:t>sobre</a:t>
            </a:r>
            <a:r>
              <a:rPr lang="en-US" sz="2800" dirty="0">
                <a:solidFill>
                  <a:schemeClr val="tx1">
                    <a:lumMod val="65000"/>
                    <a:lumOff val="35000"/>
                  </a:schemeClr>
                </a:solidFill>
              </a:rPr>
              <a:t> </a:t>
            </a:r>
            <a:r>
              <a:rPr lang="en-US" sz="2800" dirty="0" err="1">
                <a:solidFill>
                  <a:schemeClr val="tx1">
                    <a:lumMod val="65000"/>
                    <a:lumOff val="35000"/>
                  </a:schemeClr>
                </a:solidFill>
              </a:rPr>
              <a:t>este</a:t>
            </a:r>
            <a:r>
              <a:rPr lang="en-US" sz="2800" dirty="0">
                <a:solidFill>
                  <a:schemeClr val="tx1">
                    <a:lumMod val="65000"/>
                    <a:lumOff val="35000"/>
                  </a:schemeClr>
                </a:solidFill>
              </a:rPr>
              <a:t>”. </a:t>
            </a:r>
          </a:p>
          <a:p>
            <a:pPr marL="342900" indent="-342900">
              <a:buFont typeface="Arial"/>
              <a:buChar char="•"/>
            </a:pPr>
            <a:r>
              <a:rPr lang="en-US" sz="2800" dirty="0">
                <a:solidFill>
                  <a:schemeClr val="tx1">
                    <a:lumMod val="65000"/>
                    <a:lumOff val="35000"/>
                  </a:schemeClr>
                </a:solidFill>
              </a:rPr>
              <a:t>A </a:t>
            </a:r>
            <a:r>
              <a:rPr lang="en-US" sz="2800" b="1" dirty="0">
                <a:solidFill>
                  <a:schemeClr val="tx1">
                    <a:lumMod val="65000"/>
                    <a:lumOff val="35000"/>
                  </a:schemeClr>
                </a:solidFill>
              </a:rPr>
              <a:t>cultural question </a:t>
            </a:r>
            <a:r>
              <a:rPr lang="en-US" sz="2800" dirty="0">
                <a:solidFill>
                  <a:schemeClr val="tx1">
                    <a:lumMod val="65000"/>
                    <a:lumOff val="35000"/>
                  </a:schemeClr>
                </a:solidFill>
              </a:rPr>
              <a:t>of identity and family ties: </a:t>
            </a:r>
            <a:r>
              <a:rPr lang="en-US" sz="2800" i="1" dirty="0">
                <a:solidFill>
                  <a:schemeClr val="tx1">
                    <a:lumMod val="65000"/>
                    <a:lumOff val="35000"/>
                  </a:schemeClr>
                </a:solidFill>
              </a:rPr>
              <a:t>ayllu</a:t>
            </a:r>
            <a:r>
              <a:rPr lang="en-US" sz="2800" dirty="0">
                <a:solidFill>
                  <a:schemeClr val="tx1">
                    <a:lumMod val="65000"/>
                    <a:lumOff val="35000"/>
                  </a:schemeClr>
                </a:solidFill>
              </a:rPr>
              <a:t> and </a:t>
            </a:r>
            <a:r>
              <a:rPr lang="en-US" sz="2800" i="1" dirty="0" err="1" smtClean="0">
                <a:solidFill>
                  <a:schemeClr val="tx1">
                    <a:lumMod val="65000"/>
                    <a:lumOff val="35000"/>
                  </a:schemeClr>
                </a:solidFill>
              </a:rPr>
              <a:t>huacas</a:t>
            </a:r>
            <a:endParaRPr lang="en-US" sz="2800" i="1" dirty="0">
              <a:solidFill>
                <a:schemeClr val="tx1">
                  <a:lumMod val="65000"/>
                  <a:lumOff val="35000"/>
                </a:schemeClr>
              </a:solidFill>
            </a:endParaRPr>
          </a:p>
        </p:txBody>
      </p:sp>
      <p:sp>
        <p:nvSpPr>
          <p:cNvPr id="3" name="Titolo 1">
            <a:extLst>
              <a:ext uri="{FF2B5EF4-FFF2-40B4-BE49-F238E27FC236}">
                <a16:creationId xmlns:a16="http://schemas.microsoft.com/office/drawing/2014/main" xmlns="" id="{90A500A4-0F1F-4789-80D9-A9553A22995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984D2CF8-8540-4E98-B842-716B687CD74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xmlns="" id="{9613FFF2-F50B-43FA-8CFB-8ACAE7B83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1048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4BC33BC3-8F83-406D-B1F8-A64108CF8B56}"/>
              </a:ext>
            </a:extLst>
          </p:cNvPr>
          <p:cNvSpPr txBox="1">
            <a:spLocks/>
          </p:cNvSpPr>
          <p:nvPr/>
        </p:nvSpPr>
        <p:spPr>
          <a:xfrm>
            <a:off x="432238" y="202040"/>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Titulos</a:t>
            </a:r>
            <a:r>
              <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Ancestrales</a:t>
            </a:r>
            <a:endPar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3" descr="CAM_0793">
            <a:extLst>
              <a:ext uri="{FF2B5EF4-FFF2-40B4-BE49-F238E27FC236}">
                <a16:creationId xmlns:a16="http://schemas.microsoft.com/office/drawing/2014/main" xmlns="" id="{3F5349CF-9FAB-4EA3-AE84-196F13C8DB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6880" y="964400"/>
            <a:ext cx="6572264" cy="4929199"/>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xmlns="" id="{B709C1F8-DDAC-435F-91B5-93DBE3867F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7" name="Sottotitolo 2">
            <a:extLst>
              <a:ext uri="{FF2B5EF4-FFF2-40B4-BE49-F238E27FC236}">
                <a16:creationId xmlns:a16="http://schemas.microsoft.com/office/drawing/2014/main" xmlns="" id="{6C9304BC-C467-4337-BEB2-E4822656EEA6}"/>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DE7CA6F5-A414-48C3-83DF-68BA32B6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5400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CDEBA05-B9E5-44C9-80CC-1047F805A2E4}"/>
              </a:ext>
            </a:extLst>
          </p:cNvPr>
          <p:cNvSpPr txBox="1">
            <a:spLocks/>
          </p:cNvSpPr>
          <p:nvPr/>
        </p:nvSpPr>
        <p:spPr>
          <a:xfrm>
            <a:off x="432238" y="429894"/>
            <a:ext cx="7924800" cy="7061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Collective-individual tension</a:t>
            </a:r>
          </a:p>
        </p:txBody>
      </p:sp>
      <p:sp>
        <p:nvSpPr>
          <p:cNvPr id="7" name="Content Placeholder 2">
            <a:extLst>
              <a:ext uri="{FF2B5EF4-FFF2-40B4-BE49-F238E27FC236}">
                <a16:creationId xmlns:a16="http://schemas.microsoft.com/office/drawing/2014/main" xmlns="" id="{DAA0A2FD-582D-4E72-82D1-AE2967962E68}"/>
              </a:ext>
            </a:extLst>
          </p:cNvPr>
          <p:cNvSpPr txBox="1">
            <a:spLocks/>
          </p:cNvSpPr>
          <p:nvPr/>
        </p:nvSpPr>
        <p:spPr>
          <a:xfrm>
            <a:off x="432238" y="1237029"/>
            <a:ext cx="9473762" cy="45961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latin typeface="Calibri" panose="020F0502020204030204" pitchFamily="34" charset="0"/>
                <a:cs typeface="Calibri" panose="020F0502020204030204" pitchFamily="34" charset="0"/>
              </a:rPr>
              <a:t>The coexistence of two factors: municipal ownership and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individual (family</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ownership. Areas </a:t>
            </a:r>
            <a:r>
              <a:rPr lang="en-US" sz="2400" dirty="0">
                <a:solidFill>
                  <a:schemeClr val="tx1">
                    <a:lumMod val="65000"/>
                    <a:lumOff val="35000"/>
                  </a:schemeClr>
                </a:solidFill>
                <a:latin typeface="Calibri" panose="020F0502020204030204" pitchFamily="34" charset="0"/>
                <a:cs typeface="Calibri" panose="020F0502020204030204" pitchFamily="34" charset="0"/>
              </a:rPr>
              <a:t>of collective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tenure and </a:t>
            </a:r>
            <a:r>
              <a:rPr lang="en-US" sz="2400" dirty="0">
                <a:solidFill>
                  <a:schemeClr val="tx1">
                    <a:lumMod val="65000"/>
                    <a:lumOff val="35000"/>
                  </a:schemeClr>
                </a:solidFill>
                <a:latin typeface="Calibri" panose="020F0502020204030204" pitchFamily="34" charset="0"/>
                <a:cs typeface="Calibri" panose="020F0502020204030204" pitchFamily="34" charset="0"/>
              </a:rPr>
              <a:t>areas of individual / family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tenure.</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a:solidFill>
                  <a:schemeClr val="tx1">
                    <a:lumMod val="65000"/>
                    <a:lumOff val="35000"/>
                  </a:schemeClr>
                </a:solidFill>
                <a:latin typeface="Calibri" panose="020F0502020204030204" pitchFamily="34" charset="0"/>
                <a:cs typeface="Calibri" panose="020F0502020204030204" pitchFamily="34" charset="0"/>
              </a:rPr>
              <a:t>“</a:t>
            </a:r>
            <a:r>
              <a:rPr lang="en-US" sz="2400" i="1" dirty="0" err="1">
                <a:solidFill>
                  <a:schemeClr val="tx1">
                    <a:lumMod val="65000"/>
                    <a:lumOff val="35000"/>
                  </a:schemeClr>
                </a:solidFill>
                <a:latin typeface="Calibri" panose="020F0502020204030204" pitchFamily="34" charset="0"/>
                <a:cs typeface="Calibri" panose="020F0502020204030204" pitchFamily="34" charset="0"/>
              </a:rPr>
              <a:t>Cuidar</a:t>
            </a:r>
            <a:r>
              <a:rPr lang="en-US" sz="2400" i="1" dirty="0">
                <a:solidFill>
                  <a:schemeClr val="tx1">
                    <a:lumMod val="65000"/>
                    <a:lumOff val="35000"/>
                  </a:schemeClr>
                </a:solidFill>
                <a:latin typeface="Calibri" panose="020F0502020204030204" pitchFamily="34" charset="0"/>
                <a:cs typeface="Calibri" panose="020F0502020204030204" pitchFamily="34" charset="0"/>
              </a:rPr>
              <a:t> la tierra</a:t>
            </a:r>
            <a:r>
              <a:rPr lang="en-US" sz="2400" dirty="0">
                <a:solidFill>
                  <a:schemeClr val="tx1">
                    <a:lumMod val="65000"/>
                    <a:lumOff val="35000"/>
                  </a:schemeClr>
                </a:solidFill>
                <a:latin typeface="Calibri" panose="020F0502020204030204" pitchFamily="34" charset="0"/>
                <a:cs typeface="Calibri" panose="020F0502020204030204" pitchFamily="34" charset="0"/>
              </a:rPr>
              <a:t>”: it does not only concern the form of appropriation of the land but also its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use. </a:t>
            </a:r>
          </a:p>
          <a:p>
            <a:r>
              <a:rPr lang="en-US" sz="2400" dirty="0" smtClean="0">
                <a:solidFill>
                  <a:schemeClr val="tx1">
                    <a:lumMod val="65000"/>
                    <a:lumOff val="35000"/>
                  </a:schemeClr>
                </a:solidFill>
                <a:latin typeface="Calibri" panose="020F0502020204030204" pitchFamily="34" charset="0"/>
                <a:cs typeface="Calibri" panose="020F0502020204030204" pitchFamily="34" charset="0"/>
              </a:rPr>
              <a:t>Different </a:t>
            </a:r>
            <a:r>
              <a:rPr lang="en-US" sz="2400" dirty="0">
                <a:solidFill>
                  <a:schemeClr val="tx1">
                    <a:lumMod val="65000"/>
                    <a:lumOff val="35000"/>
                  </a:schemeClr>
                </a:solidFill>
                <a:latin typeface="Calibri" panose="020F0502020204030204" pitchFamily="34" charset="0"/>
                <a:cs typeface="Calibri" panose="020F0502020204030204" pitchFamily="34" charset="0"/>
              </a:rPr>
              <a:t>production areas, different types of collective or individual management</a:t>
            </a:r>
          </a:p>
          <a:p>
            <a:r>
              <a:rPr lang="en-US" sz="2400" dirty="0">
                <a:solidFill>
                  <a:schemeClr val="tx1">
                    <a:lumMod val="65000"/>
                    <a:lumOff val="35000"/>
                  </a:schemeClr>
                </a:solidFill>
                <a:latin typeface="Calibri" panose="020F0502020204030204" pitchFamily="34" charset="0"/>
                <a:cs typeface="Calibri" panose="020F0502020204030204" pitchFamily="34" charset="0"/>
              </a:rPr>
              <a:t>Social stratification, economic differentiation among the community’s </a:t>
            </a:r>
            <a:r>
              <a:rPr lang="en-US" sz="2400" dirty="0" smtClean="0">
                <a:solidFill>
                  <a:schemeClr val="tx1">
                    <a:lumMod val="65000"/>
                    <a:lumOff val="35000"/>
                  </a:schemeClr>
                </a:solidFill>
                <a:latin typeface="Calibri" panose="020F0502020204030204" pitchFamily="34" charset="0"/>
                <a:cs typeface="Calibri" panose="020F0502020204030204" pitchFamily="34" charset="0"/>
              </a:rPr>
              <a:t>families</a:t>
            </a:r>
          </a:p>
          <a:p>
            <a:r>
              <a:rPr lang="en-US" sz="2400" dirty="0">
                <a:solidFill>
                  <a:schemeClr val="tx1">
                    <a:lumMod val="65000"/>
                    <a:lumOff val="35000"/>
                  </a:schemeClr>
                </a:solidFill>
              </a:rPr>
              <a:t>Post-conflict </a:t>
            </a:r>
            <a:r>
              <a:rPr lang="en-US" sz="2400" dirty="0" err="1" smtClean="0">
                <a:solidFill>
                  <a:schemeClr val="tx1">
                    <a:lumMod val="65000"/>
                    <a:lumOff val="35000"/>
                  </a:schemeClr>
                </a:solidFill>
              </a:rPr>
              <a:t>destructuring</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Mining conflicts </a:t>
            </a:r>
            <a:endParaRPr lang="en-US" sz="2400" dirty="0">
              <a:solidFill>
                <a:schemeClr val="tx1">
                  <a:lumMod val="65000"/>
                  <a:lumOff val="35000"/>
                </a:schemeClr>
              </a:solidFill>
            </a:endParaRPr>
          </a:p>
          <a:p>
            <a:pPr marL="0" indent="0">
              <a:buNone/>
            </a:pP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xmlns="" id="{150D954C-63DC-48A2-AA1D-BD0400CF23F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807EF3DA-C96F-41D2-B22D-FF971F1A4C0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47625FDA-FF96-4C44-8B16-F7E49C6BC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67553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xmlns="" id="{24999D69-D522-43AD-A946-0302CC2E897C}"/>
              </a:ext>
            </a:extLst>
          </p:cNvPr>
          <p:cNvSpPr txBox="1">
            <a:spLocks/>
          </p:cNvSpPr>
          <p:nvPr/>
        </p:nvSpPr>
        <p:spPr>
          <a:xfrm>
            <a:off x="432238" y="429894"/>
            <a:ext cx="3796435" cy="6658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Mining conflicts</a:t>
            </a:r>
          </a:p>
        </p:txBody>
      </p:sp>
      <p:pic>
        <p:nvPicPr>
          <p:cNvPr id="7" name="Content Placeholder 3" descr="Conflictos.jpg">
            <a:extLst>
              <a:ext uri="{FF2B5EF4-FFF2-40B4-BE49-F238E27FC236}">
                <a16:creationId xmlns:a16="http://schemas.microsoft.com/office/drawing/2014/main" xmlns="" id="{917CC54B-B3D0-4B27-AFEF-35B93390A107}"/>
              </a:ext>
            </a:extLst>
          </p:cNvPr>
          <p:cNvPicPr>
            <a:picLocks noChangeAspect="1"/>
          </p:cNvPicPr>
          <p:nvPr/>
        </p:nvPicPr>
        <p:blipFill>
          <a:blip r:embed="rId3" cstate="email">
            <a:extLst>
              <a:ext uri="{28A0092B-C50C-407E-A947-70E740481C1C}">
                <a14:useLocalDpi xmlns:a14="http://schemas.microsoft.com/office/drawing/2010/main"/>
              </a:ext>
            </a:extLst>
          </a:blip>
          <a:srcRect l="-8545" r="-8545"/>
          <a:stretch>
            <a:fillRect/>
          </a:stretch>
        </p:blipFill>
        <p:spPr>
          <a:xfrm>
            <a:off x="-628643" y="1313440"/>
            <a:ext cx="8708644" cy="4777066"/>
          </a:xfrm>
          <a:prstGeom prst="rect">
            <a:avLst/>
          </a:prstGeom>
        </p:spPr>
      </p:pic>
      <p:sp>
        <p:nvSpPr>
          <p:cNvPr id="3" name="Titolo 1">
            <a:extLst>
              <a:ext uri="{FF2B5EF4-FFF2-40B4-BE49-F238E27FC236}">
                <a16:creationId xmlns:a16="http://schemas.microsoft.com/office/drawing/2014/main" xmlns="" id="{6B56A997-94C7-4EFF-8945-6C6B77EEB56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xmlns="" id="{6A01CC8A-B35B-478D-A1E9-03CE90F90B92}"/>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xmlns="" id="{BE93B988-0DB2-46A5-BE0B-60D4635855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9639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6" name="Content Placeholder 3" descr="mapa_6mineria comunidades.jpg">
            <a:extLst>
              <a:ext uri="{FF2B5EF4-FFF2-40B4-BE49-F238E27FC236}">
                <a16:creationId xmlns:a16="http://schemas.microsoft.com/office/drawing/2014/main" xmlns="" id="{9CA6EBDF-47BF-4CE4-9072-61B7CFF09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6767" y="0"/>
            <a:ext cx="4211778" cy="6068291"/>
          </a:xfrm>
          <a:prstGeom prst="rect">
            <a:avLst/>
          </a:prstGeom>
          <a:ln w="12700">
            <a:solidFill>
              <a:schemeClr val="tx1"/>
            </a:solidFill>
          </a:ln>
        </p:spPr>
      </p:pic>
      <p:pic>
        <p:nvPicPr>
          <p:cNvPr id="5" name="Elemento grafico 4" descr="Lente di ingrandimento">
            <a:extLst>
              <a:ext uri="{FF2B5EF4-FFF2-40B4-BE49-F238E27FC236}">
                <a16:creationId xmlns:a16="http://schemas.microsoft.com/office/drawing/2014/main" xmlns="" id="{80B94646-21C9-4B84-A867-A2ED7E878D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3435907" y="3864821"/>
            <a:ext cx="844007" cy="844007"/>
          </a:xfrm>
          <a:prstGeom prst="rect">
            <a:avLst/>
          </a:prstGeom>
        </p:spPr>
      </p:pic>
      <p:pic>
        <p:nvPicPr>
          <p:cNvPr id="7" name="Elemento grafico 6" descr="Lente di ingrandimento">
            <a:extLst>
              <a:ext uri="{FF2B5EF4-FFF2-40B4-BE49-F238E27FC236}">
                <a16:creationId xmlns:a16="http://schemas.microsoft.com/office/drawing/2014/main" xmlns="" id="{11CEFF50-098A-4D38-BE75-46B98014861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3139587" y="294597"/>
            <a:ext cx="844005" cy="844005"/>
          </a:xfrm>
          <a:prstGeom prst="rect">
            <a:avLst/>
          </a:prstGeom>
        </p:spPr>
      </p:pic>
      <p:pic>
        <p:nvPicPr>
          <p:cNvPr id="8" name="Elemento grafico 7" descr="Lente di ingrandimento">
            <a:extLst>
              <a:ext uri="{FF2B5EF4-FFF2-40B4-BE49-F238E27FC236}">
                <a16:creationId xmlns:a16="http://schemas.microsoft.com/office/drawing/2014/main" xmlns="" id="{0EC78C93-1312-4D9A-AE15-5DC953CD268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032523" y="450238"/>
            <a:ext cx="842842" cy="842842"/>
          </a:xfrm>
          <a:prstGeom prst="rect">
            <a:avLst/>
          </a:prstGeom>
        </p:spPr>
      </p:pic>
      <p:pic>
        <p:nvPicPr>
          <p:cNvPr id="10" name="Elemento grafico 9" descr="Lente di ingrandimento">
            <a:extLst>
              <a:ext uri="{FF2B5EF4-FFF2-40B4-BE49-F238E27FC236}">
                <a16:creationId xmlns:a16="http://schemas.microsoft.com/office/drawing/2014/main" xmlns="" id="{CCBE3D6D-13D6-4289-8C5A-905836504A0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108587" y="2691992"/>
            <a:ext cx="842841" cy="842841"/>
          </a:xfrm>
          <a:prstGeom prst="rect">
            <a:avLst/>
          </a:prstGeom>
        </p:spPr>
      </p:pic>
      <p:pic>
        <p:nvPicPr>
          <p:cNvPr id="26" name="Immagine 25" descr="Immagine che contiene mappa&#10;&#10;Descrizione generata automaticamente">
            <a:extLst>
              <a:ext uri="{FF2B5EF4-FFF2-40B4-BE49-F238E27FC236}">
                <a16:creationId xmlns:a16="http://schemas.microsoft.com/office/drawing/2014/main" xmlns="" id="{E0BDDA09-F690-4BB9-A4DF-00A8E7930B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82"/>
          <a:stretch/>
        </p:blipFill>
        <p:spPr>
          <a:xfrm>
            <a:off x="240596" y="674729"/>
            <a:ext cx="2898990" cy="1802802"/>
          </a:xfrm>
          <a:prstGeom prst="rect">
            <a:avLst/>
          </a:prstGeom>
          <a:ln w="12700">
            <a:solidFill>
              <a:schemeClr val="tx1"/>
            </a:solidFill>
          </a:ln>
        </p:spPr>
      </p:pic>
      <p:pic>
        <p:nvPicPr>
          <p:cNvPr id="20" name="Elemento grafico 19" descr="Freccia: curva in senso antiorario">
            <a:extLst>
              <a:ext uri="{FF2B5EF4-FFF2-40B4-BE49-F238E27FC236}">
                <a16:creationId xmlns:a16="http://schemas.microsoft.com/office/drawing/2014/main" xmlns="" id="{DD2C4523-95BD-4DB5-8F9B-FE9527C4B02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6200000">
            <a:off x="2827455" y="571889"/>
            <a:ext cx="624263" cy="624263"/>
          </a:xfrm>
          <a:prstGeom prst="rect">
            <a:avLst/>
          </a:prstGeom>
        </p:spPr>
      </p:pic>
      <p:pic>
        <p:nvPicPr>
          <p:cNvPr id="30" name="Immagine 29" descr="Immagine che contiene mappa&#10;&#10;Descrizione generata automaticamente">
            <a:extLst>
              <a:ext uri="{FF2B5EF4-FFF2-40B4-BE49-F238E27FC236}">
                <a16:creationId xmlns:a16="http://schemas.microsoft.com/office/drawing/2014/main" xmlns="" id="{8985AFC4-6B6D-4375-BC11-07B470D8419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p:blipFill>
        <p:spPr>
          <a:xfrm>
            <a:off x="7975966" y="3525271"/>
            <a:ext cx="2624770" cy="1923159"/>
          </a:xfrm>
          <a:prstGeom prst="rect">
            <a:avLst/>
          </a:prstGeom>
          <a:ln w="12700">
            <a:solidFill>
              <a:schemeClr val="tx1"/>
            </a:solidFill>
          </a:ln>
        </p:spPr>
      </p:pic>
      <p:pic>
        <p:nvPicPr>
          <p:cNvPr id="24" name="Elemento grafico 23" descr="Freccia: curva in senso antiorario">
            <a:extLst>
              <a:ext uri="{FF2B5EF4-FFF2-40B4-BE49-F238E27FC236}">
                <a16:creationId xmlns:a16="http://schemas.microsoft.com/office/drawing/2014/main" xmlns="" id="{EC1F39ED-7808-4DD4-95EB-4C92F960A0E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6200000" flipV="1">
            <a:off x="7641328" y="2955916"/>
            <a:ext cx="624262" cy="624262"/>
          </a:xfrm>
          <a:prstGeom prst="rect">
            <a:avLst/>
          </a:prstGeom>
        </p:spPr>
      </p:pic>
      <p:pic>
        <p:nvPicPr>
          <p:cNvPr id="32" name="Immagine 31" descr="Immagine che contiene mappa&#10;&#10;Descrizione generata automaticamente">
            <a:extLst>
              <a:ext uri="{FF2B5EF4-FFF2-40B4-BE49-F238E27FC236}">
                <a16:creationId xmlns:a16="http://schemas.microsoft.com/office/drawing/2014/main" xmlns="" id="{2280CF43-C2C0-4BAD-A00D-4C49A6F46BE1}"/>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a:stretch/>
        </p:blipFill>
        <p:spPr>
          <a:xfrm>
            <a:off x="7975966" y="1092474"/>
            <a:ext cx="2555568" cy="1498326"/>
          </a:xfrm>
          <a:prstGeom prst="rect">
            <a:avLst/>
          </a:prstGeom>
          <a:ln w="12700">
            <a:solidFill>
              <a:schemeClr val="tx1"/>
            </a:solidFill>
          </a:ln>
        </p:spPr>
      </p:pic>
      <p:pic>
        <p:nvPicPr>
          <p:cNvPr id="22" name="Elemento grafico 21" descr="Freccia: curva in senso antiorario">
            <a:extLst>
              <a:ext uri="{FF2B5EF4-FFF2-40B4-BE49-F238E27FC236}">
                <a16:creationId xmlns:a16="http://schemas.microsoft.com/office/drawing/2014/main" xmlns="" id="{43B39574-9B6F-4931-929E-A91C24204C0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6200000" flipV="1">
            <a:off x="7539141" y="716599"/>
            <a:ext cx="624262" cy="624262"/>
          </a:xfrm>
          <a:prstGeom prst="rect">
            <a:avLst/>
          </a:prstGeom>
        </p:spPr>
      </p:pic>
      <p:pic>
        <p:nvPicPr>
          <p:cNvPr id="34" name="Immagine 33" descr="Immagine che contiene mappa&#10;&#10;Descrizione generata automaticamente">
            <a:extLst>
              <a:ext uri="{FF2B5EF4-FFF2-40B4-BE49-F238E27FC236}">
                <a16:creationId xmlns:a16="http://schemas.microsoft.com/office/drawing/2014/main" xmlns="" id="{F0FC5D9D-56CC-4AC9-AAF5-74E6296174F0}"/>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a:ext>
            </a:extLst>
          </a:blip>
          <a:srcRect/>
          <a:stretch/>
        </p:blipFill>
        <p:spPr>
          <a:xfrm>
            <a:off x="1153669" y="4152213"/>
            <a:ext cx="2070172" cy="1621314"/>
          </a:xfrm>
          <a:prstGeom prst="rect">
            <a:avLst/>
          </a:prstGeom>
          <a:ln w="12700">
            <a:solidFill>
              <a:schemeClr val="tx1"/>
            </a:solidFill>
          </a:ln>
        </p:spPr>
      </p:pic>
      <p:pic>
        <p:nvPicPr>
          <p:cNvPr id="16" name="Elemento grafico 15" descr="Freccia: curva in senso antiorario">
            <a:extLst>
              <a:ext uri="{FF2B5EF4-FFF2-40B4-BE49-F238E27FC236}">
                <a16:creationId xmlns:a16="http://schemas.microsoft.com/office/drawing/2014/main" xmlns="" id="{AD78FF6B-6CB1-4F19-B148-EE6DBABA9F9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6200000">
            <a:off x="3070073" y="4152213"/>
            <a:ext cx="624263" cy="624263"/>
          </a:xfrm>
          <a:prstGeom prst="rect">
            <a:avLst/>
          </a:prstGeom>
        </p:spPr>
      </p:pic>
      <p:sp>
        <p:nvSpPr>
          <p:cNvPr id="3" name="Titolo 1">
            <a:extLst>
              <a:ext uri="{FF2B5EF4-FFF2-40B4-BE49-F238E27FC236}">
                <a16:creationId xmlns:a16="http://schemas.microsoft.com/office/drawing/2014/main" xmlns="" id="{541CA65A-E5C1-494D-98FB-59464553981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9" name="Sottotitolo 2">
            <a:extLst>
              <a:ext uri="{FF2B5EF4-FFF2-40B4-BE49-F238E27FC236}">
                <a16:creationId xmlns:a16="http://schemas.microsoft.com/office/drawing/2014/main" xmlns="" id="{C5BF55CD-0C21-45EF-AFD4-5B6AABF87CD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8" descr="CC-BY-SA_icon.svg.png">
            <a:extLst>
              <a:ext uri="{FF2B5EF4-FFF2-40B4-BE49-F238E27FC236}">
                <a16:creationId xmlns:a16="http://schemas.microsoft.com/office/drawing/2014/main" xmlns="" id="{F39AFA86-040F-4627-BA53-5347BF7556E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10220294"/>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4809</TotalTime>
  <Words>1649</Words>
  <Application>Microsoft Macintosh PowerPoint</Application>
  <PresentationFormat>Custom</PresentationFormat>
  <Paragraphs>236</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20200910_rep_Template2</vt:lpstr>
      <vt:lpstr>Andean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126</cp:revision>
  <dcterms:created xsi:type="dcterms:W3CDTF">2019-05-28T15:53:33Z</dcterms:created>
  <dcterms:modified xsi:type="dcterms:W3CDTF">2020-11-10T10:51:41Z</dcterms:modified>
</cp:coreProperties>
</file>