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F42"/>
    <a:srgbClr val="E5454B"/>
    <a:srgbClr val="00622A"/>
    <a:srgbClr val="86603F"/>
    <a:srgbClr val="DE5F9B"/>
    <a:srgbClr val="FFD50C"/>
    <a:srgbClr val="EE7272"/>
    <a:srgbClr val="E3333D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1041-00F3-4AA7-9215-0A5E7A7DD234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A9B7-C3E5-48B7-B2D7-26B0BC68D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9D2087-53D3-BF40-B6C5-EAEB0544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 noChangeAspect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8000" y="35968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flipH="1">
            <a:off x="-340948" y="6485360"/>
            <a:ext cx="1683350" cy="224057"/>
          </a:xfrm>
        </p:spPr>
        <p:txBody>
          <a:bodyPr/>
          <a:lstStyle/>
          <a:p>
            <a:fld id="{51541A12-46E9-4A3F-B36A-FAD7D0A3C1CF}" type="datetime1">
              <a:rPr lang="it-IT" smtClean="0"/>
              <a:t>21/09/2020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5C6F64-3921-C34E-959F-601BF7932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69" y="211756"/>
            <a:ext cx="2685662" cy="1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C645AEF-268B-496A-B418-DC856C112DDA}" type="datetime1">
              <a:rPr lang="it-IT" smtClean="0"/>
              <a:t>21/09/2020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DE5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A93078C8-9F61-4270-865C-545DC3EAB4CB}" type="datetime1">
              <a:rPr lang="it-IT" smtClean="0"/>
              <a:t>21/09/2020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86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5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A1C6008-06C0-48EF-92AD-2D8BE980B3E3}" type="datetime1">
              <a:rPr lang="it-IT" smtClean="0"/>
              <a:t>21/09/2020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00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8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5E9F6806-5766-427D-AFC0-3C50D496BE5C}" type="datetime1">
              <a:rPr lang="it-IT" smtClean="0"/>
              <a:t>21/09/2020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E5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0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BD2F5C41-928C-465E-928F-4A30B291D5FE}" type="datetime1">
              <a:rPr lang="it-IT" smtClean="0"/>
              <a:t>21/09/2020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BEC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74C0-EF0B-40BA-B7B5-0B45272EA818}" type="datetime1">
              <a:rPr lang="it-IT" smtClean="0"/>
              <a:t>21/09/2020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XuVDciKvJ0Q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68213"/>
            <a:ext cx="12192000" cy="138950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01007"/>
            <a:ext cx="12182818" cy="1655762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Proff. Paola Sacchi e Pier Paolo </a:t>
            </a:r>
            <a:r>
              <a:rPr lang="it-IT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9182" y="3085600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 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laurea </a:t>
            </a:r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Scienze internazionali – Antropologia culturale e Etnologia</a:t>
            </a:r>
            <a:endParaRPr lang="it-IT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7927" y="5999018"/>
            <a:ext cx="3727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38600" y="2369127"/>
            <a:ext cx="5008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Due </a:t>
            </a:r>
            <a:r>
              <a:rPr lang="it-IT" sz="2400" dirty="0" smtClean="0"/>
              <a:t>altri percorsi </a:t>
            </a:r>
            <a:r>
              <a:rPr lang="it-IT" sz="2400" dirty="0"/>
              <a:t>di riflessione critica principali in questi decenni (</a:t>
            </a:r>
            <a:r>
              <a:rPr lang="it-IT" sz="2400" dirty="0" smtClean="0"/>
              <a:t>anni’70- </a:t>
            </a:r>
            <a:r>
              <a:rPr lang="it-IT" sz="2400" dirty="0"/>
              <a:t>‘90) di fine Novecento</a:t>
            </a:r>
            <a:r>
              <a:rPr lang="it-IT" sz="2400" dirty="0" smtClean="0"/>
              <a:t>:</a:t>
            </a:r>
          </a:p>
          <a:p>
            <a:pPr algn="just"/>
            <a:r>
              <a:rPr lang="it-IT" sz="2400" dirty="0" smtClean="0"/>
              <a:t>Antropologia post-modernista</a:t>
            </a:r>
          </a:p>
          <a:p>
            <a:pPr algn="just"/>
            <a:r>
              <a:rPr lang="it-IT" sz="2400" dirty="0" smtClean="0"/>
              <a:t>Antropologia femminista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3455" y="360218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Sentieri critici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5909672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1891" y="429491"/>
            <a:ext cx="8621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manifesto dell’antropologia post-modernista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0" y="952711"/>
            <a:ext cx="3171825" cy="45336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11091" y="962085"/>
            <a:ext cx="5749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James </a:t>
            </a:r>
            <a:r>
              <a:rPr lang="en-GB" dirty="0" smtClean="0"/>
              <a:t>Clifford </a:t>
            </a:r>
            <a:r>
              <a:rPr lang="en-GB" dirty="0"/>
              <a:t>e George </a:t>
            </a:r>
            <a:r>
              <a:rPr lang="en-GB" dirty="0" smtClean="0"/>
              <a:t>Marcus </a:t>
            </a:r>
            <a:r>
              <a:rPr lang="en-GB" dirty="0"/>
              <a:t>(a </a:t>
            </a:r>
            <a:r>
              <a:rPr lang="en-GB" dirty="0" err="1"/>
              <a:t>cura</a:t>
            </a:r>
            <a:r>
              <a:rPr lang="en-GB" dirty="0"/>
              <a:t> di), </a:t>
            </a:r>
            <a:r>
              <a:rPr lang="en-GB" i="1" dirty="0"/>
              <a:t>Writing culture. The poetics and politics of ethnography</a:t>
            </a:r>
            <a:r>
              <a:rPr lang="en-GB" dirty="0"/>
              <a:t>, 1986, tr. It. </a:t>
            </a:r>
            <a:r>
              <a:rPr lang="en-GB" i="1" dirty="0" err="1"/>
              <a:t>Scrivere</a:t>
            </a:r>
            <a:r>
              <a:rPr lang="en-GB" i="1" dirty="0"/>
              <a:t> le culture</a:t>
            </a:r>
            <a:r>
              <a:rPr lang="en-GB" dirty="0"/>
              <a:t>, Roma, </a:t>
            </a:r>
            <a:r>
              <a:rPr lang="en-GB" dirty="0" err="1"/>
              <a:t>Meltemi</a:t>
            </a:r>
            <a:r>
              <a:rPr lang="en-GB" dirty="0"/>
              <a:t>, 1997.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scrittura è al centro dell’etnografia: il problema </a:t>
            </a:r>
            <a:r>
              <a:rPr lang="it-IT" dirty="0" smtClean="0"/>
              <a:t>del presente </a:t>
            </a:r>
            <a:r>
              <a:rPr lang="it-IT" dirty="0"/>
              <a:t>etnografico</a:t>
            </a:r>
          </a:p>
          <a:p>
            <a:pPr algn="just"/>
            <a:r>
              <a:rPr lang="it-IT" dirty="0"/>
              <a:t>Un problema epistemologico: la questione della rappresentazione dell’Altro. </a:t>
            </a:r>
          </a:p>
          <a:p>
            <a:pPr algn="just"/>
            <a:r>
              <a:rPr lang="it-IT" dirty="0"/>
              <a:t>Un problema politico: la riflessione sul rapporto tra antropologia e colonialismo </a:t>
            </a:r>
            <a:r>
              <a:rPr lang="it-IT" dirty="0" smtClean="0"/>
              <a:t>(forte </a:t>
            </a:r>
            <a:r>
              <a:rPr lang="it-IT" dirty="0"/>
              <a:t>l’influenza del lavoro di Edward Said, </a:t>
            </a:r>
            <a:r>
              <a:rPr lang="it-IT" i="1" dirty="0" err="1"/>
              <a:t>Orientalism</a:t>
            </a:r>
            <a:r>
              <a:rPr lang="it-IT" dirty="0"/>
              <a:t>, 1978).</a:t>
            </a:r>
          </a:p>
          <a:p>
            <a:pPr algn="just"/>
            <a:r>
              <a:rPr lang="it-IT" dirty="0"/>
              <a:t>Non un sapere “puro”, oggettivo ma una conoscenza sempre storicamente situata.</a:t>
            </a:r>
          </a:p>
          <a:p>
            <a:r>
              <a:rPr lang="it-IT" dirty="0"/>
              <a:t>Sul campo c’è il dialogo tra antropologo e interlocutore nativo, che costruiscono insieme il resoconto etnografico. Verità parziali. Restituire la “voce” dei/ai </a:t>
            </a:r>
            <a:r>
              <a:rPr lang="it-IT" dirty="0" smtClean="0"/>
              <a:t>nativi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90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23455" y="2313709"/>
            <a:ext cx="689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scienza non è oggettiva, neutra e imparziale ma</a:t>
            </a:r>
          </a:p>
          <a:p>
            <a:r>
              <a:rPr lang="it-IT" dirty="0"/>
              <a:t>1970 Peggy </a:t>
            </a:r>
            <a:r>
              <a:rPr lang="it-IT" dirty="0" err="1"/>
              <a:t>Golde</a:t>
            </a:r>
            <a:r>
              <a:rPr lang="it-IT" dirty="0"/>
              <a:t>, </a:t>
            </a:r>
            <a:r>
              <a:rPr lang="it-IT" i="1" dirty="0" err="1"/>
              <a:t>Women</a:t>
            </a:r>
            <a:r>
              <a:rPr lang="it-IT" i="1" dirty="0"/>
              <a:t> in the </a:t>
            </a:r>
            <a:r>
              <a:rPr lang="it-IT" i="1" dirty="0" err="1" smtClean="0"/>
              <a:t>field</a:t>
            </a:r>
            <a:r>
              <a:rPr lang="it-IT" i="1" dirty="0" smtClean="0"/>
              <a:t>.</a:t>
            </a:r>
          </a:p>
          <a:p>
            <a:endParaRPr lang="it-IT" dirty="0"/>
          </a:p>
          <a:p>
            <a:r>
              <a:rPr lang="it-IT" dirty="0"/>
              <a:t>L’importanza della soggettività e del genere nella ricerca sul campo e nella costruzione della conoscenza: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caratteristiche del ricercatore/ ricercatrice possono influenzare l’indagine etnografica e anche la scritture del resoconto.</a:t>
            </a:r>
          </a:p>
          <a:p>
            <a:r>
              <a:rPr lang="it-IT" dirty="0"/>
              <a:t>Sulla nozione di posizionamento del ricercatore/</a:t>
            </a:r>
            <a:r>
              <a:rPr lang="it-IT" dirty="0" err="1"/>
              <a:t>trice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                                                                         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4909" y="387927"/>
            <a:ext cx="7232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L’antropologia femminista: </a:t>
            </a:r>
          </a:p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questione epistemologica cruciale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94" y="1981319"/>
            <a:ext cx="3925499" cy="289536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4967" y="6147706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2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32509" y="457200"/>
            <a:ext cx="68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corpo come strumento etnografico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2509" y="6026727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4127" y="1442833"/>
            <a:ext cx="6546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Non solo conoscenza soggettiva e posizionata, ma anche fondata sull’esperienza del ricercatore/</a:t>
            </a:r>
            <a:r>
              <a:rPr lang="it-IT" sz="2000" dirty="0" err="1" smtClean="0"/>
              <a:t>trice</a:t>
            </a:r>
            <a:r>
              <a:rPr lang="it-IT" sz="2000" dirty="0" smtClean="0"/>
              <a:t> sul campo</a:t>
            </a:r>
            <a:r>
              <a:rPr lang="it-IT" sz="2000" i="1" dirty="0" smtClean="0"/>
              <a:t>.</a:t>
            </a:r>
            <a:endParaRPr lang="it-IT" sz="2000" dirty="0" smtClean="0"/>
          </a:p>
          <a:p>
            <a:r>
              <a:rPr lang="it-IT" sz="2000" dirty="0" smtClean="0"/>
              <a:t>Corpo e incorporazione al centro del metodo etnografico</a:t>
            </a:r>
          </a:p>
          <a:p>
            <a:endParaRPr lang="it-IT" sz="2000" dirty="0" smtClean="0"/>
          </a:p>
          <a:p>
            <a:r>
              <a:rPr lang="it-IT" sz="2000" dirty="0" smtClean="0"/>
              <a:t>Il corpo del ricercatore diventa lo spazio della comprensione, il suo veicolo e vincolo: i sensi, i sentimenti, le emozioni, le opacità della comunicazione diventano occasioni di riflessione e fonte di conoscenza.</a:t>
            </a:r>
          </a:p>
          <a:p>
            <a:r>
              <a:rPr lang="it-IT" sz="2000" dirty="0" smtClean="0"/>
              <a:t>Si tratta di una metodologia alternativa non solo alla classica osservazione partecipante ma anche all’osservazione ermeneutica e allo scrittura sperimentale  e dialogica del post-modernismo. (</a:t>
            </a:r>
            <a:r>
              <a:rPr lang="it-IT" sz="2000" dirty="0" err="1" smtClean="0"/>
              <a:t>Malighetti</a:t>
            </a:r>
            <a:r>
              <a:rPr lang="it-IT" sz="2000" dirty="0" smtClean="0"/>
              <a:t> </a:t>
            </a:r>
            <a:r>
              <a:rPr lang="it-IT" sz="2000" smtClean="0"/>
              <a:t>e Molinari 2016)</a:t>
            </a:r>
            <a:endParaRPr lang="it-IT" sz="2000" dirty="0" smtClean="0"/>
          </a:p>
        </p:txBody>
      </p:sp>
      <p:sp>
        <p:nvSpPr>
          <p:cNvPr id="7" name="Fumetto 3 6"/>
          <p:cNvSpPr/>
          <p:nvPr/>
        </p:nvSpPr>
        <p:spPr>
          <a:xfrm>
            <a:off x="7439892" y="1282894"/>
            <a:ext cx="4336472" cy="29094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T. J. </a:t>
            </a:r>
            <a:r>
              <a:rPr lang="it-IT" dirty="0" err="1" smtClean="0"/>
              <a:t>Csordas</a:t>
            </a:r>
            <a:r>
              <a:rPr lang="it-IT" dirty="0" smtClean="0"/>
              <a:t>, «</a:t>
            </a:r>
            <a:r>
              <a:rPr lang="it-IT" dirty="0" err="1" smtClean="0"/>
              <a:t>Embodiment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paradigm</a:t>
            </a:r>
            <a:r>
              <a:rPr lang="it-IT" dirty="0" smtClean="0"/>
              <a:t> for </a:t>
            </a:r>
            <a:r>
              <a:rPr lang="it-IT" dirty="0" err="1" smtClean="0"/>
              <a:t>anthropology</a:t>
            </a:r>
            <a:r>
              <a:rPr lang="it-IT" dirty="0" smtClean="0"/>
              <a:t>», </a:t>
            </a:r>
            <a:r>
              <a:rPr lang="it-IT" i="1" dirty="0" smtClean="0"/>
              <a:t>Ethos, n.18, 1990</a:t>
            </a:r>
          </a:p>
          <a:p>
            <a:pPr algn="just"/>
            <a:r>
              <a:rPr lang="it-IT" dirty="0" smtClean="0"/>
              <a:t>«l’incorporazione è una condizione esistenziale in cui il corpo è la fonte soggettiva e il terreno intersoggettivo dell’</a:t>
            </a:r>
          </a:p>
          <a:p>
            <a:pPr algn="just"/>
            <a:r>
              <a:rPr lang="it-IT" dirty="0"/>
              <a:t>e</a:t>
            </a:r>
            <a:r>
              <a:rPr lang="it-IT" dirty="0" smtClean="0"/>
              <a:t>sperienza»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23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25914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Lezione 0.3 –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metodo etnografico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4829175" y="1131307"/>
            <a:ext cx="48824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“</a:t>
            </a:r>
            <a:r>
              <a:rPr lang="it-IT" sz="2400" dirty="0"/>
              <a:t>Se volete capire che cosa è una scienza non dovete considerare anzitutto le sue teorie e le sue scoperte (e comunque non quello che ne dicono i suoi apologeti): dovete guardare cosa fanno quelli che la praticano”</a:t>
            </a:r>
          </a:p>
          <a:p>
            <a:r>
              <a:rPr lang="it-IT" i="1" dirty="0"/>
              <a:t>      </a:t>
            </a:r>
            <a:r>
              <a:rPr lang="it-IT" i="1" dirty="0" smtClean="0"/>
              <a:t>Clifford </a:t>
            </a:r>
            <a:r>
              <a:rPr lang="it-IT" i="1" dirty="0" err="1"/>
              <a:t>Geertz</a:t>
            </a:r>
            <a:r>
              <a:rPr lang="it-IT" i="1" dirty="0"/>
              <a:t>, Interpretazione di </a:t>
            </a:r>
            <a:r>
              <a:rPr lang="it-IT" i="1" dirty="0" smtClean="0"/>
              <a:t>culture, 1973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1" y="1607585"/>
            <a:ext cx="4331471" cy="31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0" y="282337"/>
            <a:ext cx="753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400" b="1" dirty="0" smtClean="0"/>
              <a:t>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del metodo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etnografico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4253345" y="1131307"/>
            <a:ext cx="5458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dirty="0"/>
              <a:t>paradigma evoluzionista e l’antropologo in poltrona/da tavolino. L’antropologo di fine Ottocento non viaggia e affida la raccolta dei dati ad </a:t>
            </a:r>
            <a:r>
              <a:rPr lang="it-IT" sz="2400" dirty="0" smtClean="0"/>
              <a:t>altri (missionari, amministratori coloniali, viaggiatori), </a:t>
            </a:r>
            <a:r>
              <a:rPr lang="it-IT" sz="2400" dirty="0"/>
              <a:t>il suo tempo è impegnato dall’ elaborazione teorica.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2" y="1319728"/>
            <a:ext cx="2381250" cy="3162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25" y="2419866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632976-9C63-499E-995F-6595CC625DDA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Viaggiare: la spedizione allo Stretto di Torres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7AEBBA-7499-4324-AB63-F36F09D32CF9}"/>
              </a:ext>
            </a:extLst>
          </p:cNvPr>
          <p:cNvSpPr txBox="1"/>
          <p:nvPr/>
        </p:nvSpPr>
        <p:spPr>
          <a:xfrm>
            <a:off x="368449" y="1131307"/>
            <a:ext cx="71407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 finire dell’Ottocento l’antropologia </a:t>
            </a:r>
            <a:r>
              <a:rPr lang="it-IT" dirty="0"/>
              <a:t>entra nelle università, che </a:t>
            </a:r>
            <a:r>
              <a:rPr lang="it-IT" dirty="0" smtClean="0"/>
              <a:t> </a:t>
            </a:r>
            <a:r>
              <a:rPr lang="it-IT" dirty="0"/>
              <a:t>motori della ricerca. Con la spedizione allo Stretto di Torres, organizzata dall’università di Cambridge (aprile-novembre 1898), l’antropologo diventa anche raccoglitore di dati:</a:t>
            </a:r>
          </a:p>
          <a:p>
            <a:r>
              <a:rPr lang="it-IT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équipe di ricercatori, molti di formazione biomedica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estensione del metodo delle scienze naturali allo studio delle società: lontananza = alterità culturale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un metodo di ricerca estensiva: William </a:t>
            </a:r>
            <a:r>
              <a:rPr lang="it-IT" dirty="0" err="1"/>
              <a:t>Rivers</a:t>
            </a:r>
            <a:r>
              <a:rPr lang="it-IT" dirty="0"/>
              <a:t> (1864 – 1922) e il </a:t>
            </a:r>
            <a:r>
              <a:rPr lang="it-IT" dirty="0" err="1"/>
              <a:t>survey</a:t>
            </a:r>
            <a:r>
              <a:rPr lang="it-IT" dirty="0"/>
              <a:t> work, 28 isole in 6 mesi, il “metodo genealogico” di derivazione medica (raccolta di storie di famiglia, accumulo di informazioni sulle famiglie degli intervistati e sui termini di parentela), come strumento dell’indagine </a:t>
            </a:r>
            <a:r>
              <a:rPr lang="it-IT" u="sng" dirty="0"/>
              <a:t>estensiva</a:t>
            </a:r>
            <a:r>
              <a:rPr lang="it-IT" dirty="0"/>
              <a:t>. A questo </a:t>
            </a:r>
            <a:r>
              <a:rPr lang="it-IT" dirty="0" err="1"/>
              <a:t>Rivers</a:t>
            </a:r>
            <a:r>
              <a:rPr lang="it-IT" dirty="0"/>
              <a:t> stesso (1913) contrappone un “intensive work”, un’indagine più circoscritta e in </a:t>
            </a:r>
            <a:r>
              <a:rPr lang="it-IT" dirty="0" smtClean="0"/>
              <a:t>profondità.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>
                <a:hlinkClick r:id="rId2"/>
              </a:rPr>
              <a:t>https://www.youtube.com/watch?v=XuVDciKvJ0Q</a:t>
            </a:r>
            <a:endParaRPr lang="it-IT" dirty="0"/>
          </a:p>
          <a:p>
            <a:endParaRPr lang="it-IT" u="sng" dirty="0" smtClean="0"/>
          </a:p>
          <a:p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005456" y="2978727"/>
            <a:ext cx="2972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/>
              <a:t>Una cosa fondamentale che fanno gli antropologi, e che è alla base del loro metodo di indagine, è </a:t>
            </a:r>
            <a:r>
              <a:rPr lang="it-IT" b="1" u="sng" dirty="0"/>
              <a:t>viaggiare</a:t>
            </a:r>
            <a:r>
              <a:rPr lang="it-IT" b="1" dirty="0"/>
              <a:t> per conoscere e confrontare i diversi modi di vita degli esseri umani in società. </a:t>
            </a:r>
            <a:endParaRPr lang="it-IT" b="1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8" y="947578"/>
            <a:ext cx="3782291" cy="23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5F10E-50F4-4326-9914-0CBFEFF1875B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8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Malinowski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l’osservazione partecipante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346584-B317-4747-94F7-DF50B95DF597}"/>
              </a:ext>
            </a:extLst>
          </p:cNvPr>
          <p:cNvSpPr txBox="1"/>
          <p:nvPr/>
        </p:nvSpPr>
        <p:spPr>
          <a:xfrm>
            <a:off x="631686" y="1339166"/>
            <a:ext cx="49378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Malinowski</a:t>
            </a:r>
            <a:r>
              <a:rPr lang="it-IT" sz="2000" dirty="0"/>
              <a:t> (1884-1942) come ideatore del </a:t>
            </a:r>
            <a:r>
              <a:rPr lang="it-IT" sz="2000" b="1" dirty="0"/>
              <a:t>metodo etnografico </a:t>
            </a:r>
            <a:r>
              <a:rPr lang="it-IT" sz="2000" dirty="0"/>
              <a:t>distintivo dell’antropologia, ovvero la ricerca </a:t>
            </a:r>
            <a:r>
              <a:rPr lang="it-IT" sz="2000" u="sng" dirty="0"/>
              <a:t>intensiva</a:t>
            </a:r>
            <a:r>
              <a:rPr lang="it-IT" sz="2000" dirty="0"/>
              <a:t> in una comunità esotica, nel suo caso le Isole </a:t>
            </a:r>
            <a:r>
              <a:rPr lang="it-IT" sz="2000" dirty="0" err="1"/>
              <a:t>Trobriand</a:t>
            </a:r>
            <a:r>
              <a:rPr lang="it-IT" sz="2000" dirty="0"/>
              <a:t> (Melanesia) negli anni della I guerra mondiale.</a:t>
            </a:r>
          </a:p>
          <a:p>
            <a:pPr algn="just"/>
            <a:r>
              <a:rPr lang="it-IT" sz="2000" dirty="0"/>
              <a:t>Le caratteristiche del </a:t>
            </a:r>
            <a:r>
              <a:rPr lang="it-IT" sz="2000" dirty="0" err="1"/>
              <a:t>fieldwork</a:t>
            </a:r>
            <a:r>
              <a:rPr lang="it-IT" sz="2000" dirty="0"/>
              <a:t>: vivere insieme ai nativi per un lungo periodo, parlare la loro lingua, condividere la vita quotidiana (e prendere appunti).</a:t>
            </a:r>
          </a:p>
          <a:p>
            <a:pPr algn="just"/>
            <a:r>
              <a:rPr lang="it-IT" sz="2000" dirty="0"/>
              <a:t>L’</a:t>
            </a:r>
            <a:r>
              <a:rPr lang="it-IT" sz="2000" b="1" dirty="0"/>
              <a:t>osservazione partecipante</a:t>
            </a:r>
            <a:r>
              <a:rPr lang="it-IT" sz="2000" dirty="0"/>
              <a:t>: osservare in modo distaccato e partecipare con empatia per “cogliere il punto di vista del nativo”.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952509" y="311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107383" y="1524000"/>
            <a:ext cx="3412838" cy="3782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Bronislaw Malinowski, </a:t>
            </a:r>
            <a:r>
              <a:rPr lang="en-GB" i="1"/>
              <a:t>Argonauts of the Western Pacific</a:t>
            </a:r>
            <a:r>
              <a:rPr lang="en-GB"/>
              <a:t>, 1922, tr. It. Argonauti del Pacifico occidentale, Newton Compton, Roma, 1973.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0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" y="282337"/>
            <a:ext cx="971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metodo: </a:t>
            </a:r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immedesimazione e descrizione oggettiva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99FC27-69F9-44E9-BC6D-315AC5994CC7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975BDD-81D4-4393-A279-371977DC3842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51FA4-0FF2-4823-B20B-CCA58ADA0C43}"/>
              </a:ext>
            </a:extLst>
          </p:cNvPr>
          <p:cNvSpPr txBox="1"/>
          <p:nvPr/>
        </p:nvSpPr>
        <p:spPr>
          <a:xfrm>
            <a:off x="368449" y="1131307"/>
            <a:ext cx="6558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/>
              <a:t>Malinowski</a:t>
            </a:r>
            <a:r>
              <a:rPr lang="it-IT" sz="2000" dirty="0" smtClean="0"/>
              <a:t> a proposito dell’</a:t>
            </a:r>
            <a:r>
              <a:rPr lang="it-IT" sz="2000" u="sng" dirty="0" smtClean="0"/>
              <a:t>empatia</a:t>
            </a:r>
            <a:r>
              <a:rPr lang="it-IT" sz="2000" dirty="0" smtClean="0"/>
              <a:t> come componente fondamentale del metodo etnografico: “Studiare </a:t>
            </a:r>
            <a:r>
              <a:rPr lang="it-IT" sz="2000" dirty="0"/>
              <a:t>le istituzioni, i costumi e i codici o studiare il comportamento e la mentalità senza il desiderio soggettivo di provare di cosa vive questa </a:t>
            </a:r>
            <a:r>
              <a:rPr lang="it-IT" sz="2000" dirty="0" smtClean="0"/>
              <a:t>gente</a:t>
            </a:r>
            <a:r>
              <a:rPr lang="it-IT" sz="2000" dirty="0"/>
              <a:t>, di rendersi conto della sostanza della loro felicità, è, a mio avviso, perdere la più grande ricompensa che possiamo sperare di ottenere dallo studio dell’uomo”.</a:t>
            </a:r>
          </a:p>
          <a:p>
            <a:endParaRPr lang="it-IT" sz="2000" dirty="0" smtClean="0"/>
          </a:p>
          <a:p>
            <a:r>
              <a:rPr lang="it-IT" sz="2000" dirty="0" smtClean="0"/>
              <a:t>Il </a:t>
            </a:r>
            <a:r>
              <a:rPr lang="it-IT" sz="2000" dirty="0"/>
              <a:t>resoconto etnografico come </a:t>
            </a:r>
            <a:r>
              <a:rPr lang="it-IT" sz="2000" u="sng" dirty="0"/>
              <a:t>descrizione oggettiva</a:t>
            </a:r>
            <a:r>
              <a:rPr lang="it-IT" sz="2000" dirty="0"/>
              <a:t>: la forma impersonale, la generalizzazione e il presente etnografico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Etnografia </a:t>
            </a:r>
            <a:r>
              <a:rPr lang="it-IT" sz="2000" dirty="0"/>
              <a:t>come ricerca sul terreno/raccolta dei dati e etnografia come scrittura/descrizione e analisi dei dati.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6" y="1077719"/>
            <a:ext cx="3913909" cy="23720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46" y="3583348"/>
            <a:ext cx="291388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3236" y="5791200"/>
            <a:ext cx="3727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</a:t>
            </a:r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Mediterraneo</a:t>
            </a:r>
          </a:p>
          <a:p>
            <a:endParaRPr lang="it-IT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 – Pier Paolo </a:t>
            </a:r>
            <a:r>
              <a:rPr lang="it-IT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2727" y="568036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Malinowski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 mito e realtà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ati 6"/>
          <p:cNvSpPr/>
          <p:nvPr/>
        </p:nvSpPr>
        <p:spPr>
          <a:xfrm>
            <a:off x="7966362" y="1091256"/>
            <a:ext cx="3934694" cy="1665799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B. </a:t>
            </a:r>
            <a:r>
              <a:rPr lang="en-GB" dirty="0" err="1"/>
              <a:t>Malinowki</a:t>
            </a:r>
            <a:r>
              <a:rPr lang="en-GB" dirty="0"/>
              <a:t>, </a:t>
            </a:r>
            <a:r>
              <a:rPr lang="en-GB" i="1" dirty="0"/>
              <a:t>A Diary in the strict sense of the term</a:t>
            </a:r>
            <a:r>
              <a:rPr lang="en-GB" dirty="0"/>
              <a:t>, 1967 tr. </a:t>
            </a:r>
            <a:r>
              <a:rPr lang="it-IT" dirty="0" err="1"/>
              <a:t>It</a:t>
            </a:r>
            <a:r>
              <a:rPr lang="it-IT" dirty="0"/>
              <a:t>. </a:t>
            </a:r>
            <a:r>
              <a:rPr lang="it-IT" i="1" dirty="0"/>
              <a:t>Giornale di un antropologo</a:t>
            </a:r>
            <a:r>
              <a:rPr lang="it-IT" dirty="0"/>
              <a:t>, Armando, Roma, 1992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5965" y="2272145"/>
            <a:ext cx="5216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Clifford </a:t>
            </a:r>
            <a:r>
              <a:rPr lang="it-IT" sz="2200" dirty="0" err="1"/>
              <a:t>Geertz</a:t>
            </a:r>
            <a:r>
              <a:rPr lang="it-IT" sz="2200" dirty="0"/>
              <a:t> in </a:t>
            </a:r>
            <a:r>
              <a:rPr lang="it-IT" sz="2200" i="1" dirty="0"/>
              <a:t>Opere e vite</a:t>
            </a:r>
            <a:r>
              <a:rPr lang="it-IT" sz="2200" dirty="0"/>
              <a:t> (1988) a proposito di </a:t>
            </a:r>
            <a:r>
              <a:rPr lang="it-IT" sz="2200" dirty="0" err="1" smtClean="0"/>
              <a:t>Malinowski</a:t>
            </a:r>
            <a:r>
              <a:rPr lang="it-IT" sz="2200" dirty="0"/>
              <a:t> </a:t>
            </a:r>
            <a:r>
              <a:rPr lang="it-IT" sz="2200" dirty="0" smtClean="0"/>
              <a:t>parla </a:t>
            </a:r>
            <a:r>
              <a:rPr lang="it-IT" sz="2200" dirty="0"/>
              <a:t>di “</a:t>
            </a:r>
            <a:r>
              <a:rPr lang="it-IT" sz="2200" u="sng" dirty="0"/>
              <a:t>mito</a:t>
            </a:r>
            <a:r>
              <a:rPr lang="it-IT" sz="2200" dirty="0"/>
              <a:t> dello studioso sul campo, simile al </a:t>
            </a:r>
            <a:r>
              <a:rPr lang="it-IT" sz="2200" dirty="0" smtClean="0"/>
              <a:t>camaleonte, perfettamente </a:t>
            </a:r>
            <a:r>
              <a:rPr lang="it-IT" sz="2200" dirty="0"/>
              <a:t>in sintonia con l’ambiente esotico che lo circonda, </a:t>
            </a:r>
            <a:r>
              <a:rPr lang="it-IT" sz="2200" dirty="0" smtClean="0"/>
              <a:t>un </a:t>
            </a:r>
            <a:r>
              <a:rPr lang="it-IT" sz="2200" dirty="0"/>
              <a:t>miracolo vivente di empatia, tatto, pazienza e </a:t>
            </a:r>
            <a:r>
              <a:rPr lang="it-IT" sz="2200" dirty="0" err="1" smtClean="0"/>
              <a:t>cosmopo-litismo</a:t>
            </a:r>
            <a:r>
              <a:rPr lang="it-IT" sz="2200" dirty="0" smtClean="0"/>
              <a:t>”.</a:t>
            </a:r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89273" y="4253345"/>
            <a:ext cx="40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525491" y="3100383"/>
            <a:ext cx="566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 Il </a:t>
            </a:r>
            <a:r>
              <a:rPr lang="it-IT" u="sng" dirty="0"/>
              <a:t>diario personale</a:t>
            </a:r>
            <a:r>
              <a:rPr lang="it-IT" dirty="0"/>
              <a:t> di </a:t>
            </a:r>
            <a:r>
              <a:rPr lang="it-IT" dirty="0" err="1"/>
              <a:t>Malinowski</a:t>
            </a:r>
            <a:r>
              <a:rPr lang="it-IT" dirty="0"/>
              <a:t> (non le sue note di campo), pubblicato 25 anni dopo la sua morte, genera molto imbarazzo e fa dubitare del metodo etnografico</a:t>
            </a:r>
            <a:r>
              <a:rPr lang="it-IT" dirty="0" smtClean="0"/>
              <a:t>: “</a:t>
            </a:r>
            <a:r>
              <a:rPr lang="it-IT" dirty="0"/>
              <a:t>Mi capitava allora di essere furioso con loro, soprattutto perché </a:t>
            </a:r>
            <a:r>
              <a:rPr lang="it-IT" dirty="0" smtClean="0"/>
              <a:t>dopo </a:t>
            </a:r>
            <a:r>
              <a:rPr lang="it-IT" dirty="0"/>
              <a:t>aver dato loro la propria porzione di tabacco se ne andavano via tutti. Insomma, il mio sentimento nei confronti degli indigeni tende decisamente a: “</a:t>
            </a:r>
            <a:r>
              <a:rPr lang="it-IT" i="1" dirty="0"/>
              <a:t>Che si sterminino i bruti</a:t>
            </a:r>
            <a:r>
              <a:rPr lang="it-IT" i="1" dirty="0" smtClean="0"/>
              <a:t>!</a:t>
            </a:r>
            <a:r>
              <a:rPr lang="it-IT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853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" y="6068291"/>
            <a:ext cx="4192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</a:t>
            </a:r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Mediterraneo</a:t>
            </a:r>
            <a:endParaRPr lang="it-IT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509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paradosso dell’osservazione partecipante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1316182"/>
            <a:ext cx="1025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Il Diario di </a:t>
            </a:r>
            <a:r>
              <a:rPr lang="it-IT" sz="2000" dirty="0" err="1" smtClean="0"/>
              <a:t>Malinowski</a:t>
            </a:r>
            <a:r>
              <a:rPr lang="it-IT" sz="2000" dirty="0" smtClean="0"/>
              <a:t> fa </a:t>
            </a:r>
            <a:r>
              <a:rPr lang="it-IT" sz="2000" dirty="0"/>
              <a:t>emergere </a:t>
            </a:r>
            <a:r>
              <a:rPr lang="it-IT" sz="2000" dirty="0" smtClean="0"/>
              <a:t>ed esplodere il </a:t>
            </a:r>
            <a:r>
              <a:rPr lang="it-IT" sz="2000" dirty="0"/>
              <a:t>disagio dell’antropologo e il paradosso dell’osservazione partecipante: il difficile equilibrio tra oggettività e soggettività, la problematica commistione tra il distacco dell’osservazione scientifica e il coinvolgimento della partecipazione.</a:t>
            </a:r>
          </a:p>
          <a:p>
            <a:r>
              <a:rPr lang="it-IT" sz="2000" dirty="0"/>
              <a:t>Segna </a:t>
            </a:r>
            <a:r>
              <a:rPr lang="it-IT" sz="2000" dirty="0" smtClean="0"/>
              <a:t>l’inizio negli anni Settanta del Novecento </a:t>
            </a:r>
            <a:r>
              <a:rPr lang="it-IT" sz="2000" dirty="0"/>
              <a:t>di una stagione di crisi dell’antropologia culturale, dapprima negli Stati Uniti e poi in Europa.</a:t>
            </a:r>
          </a:p>
        </p:txBody>
      </p:sp>
      <p:sp>
        <p:nvSpPr>
          <p:cNvPr id="9" name="Rettangolo con angoli ritagliati in diagonale 8"/>
          <p:cNvSpPr/>
          <p:nvPr/>
        </p:nvSpPr>
        <p:spPr>
          <a:xfrm>
            <a:off x="609599" y="3948545"/>
            <a:ext cx="2216727" cy="1066800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Paul </a:t>
            </a:r>
            <a:r>
              <a:rPr lang="en-GB" dirty="0" err="1" smtClean="0"/>
              <a:t>Rabinow</a:t>
            </a:r>
            <a:r>
              <a:rPr lang="en-GB" dirty="0" smtClean="0"/>
              <a:t>, </a:t>
            </a:r>
            <a:r>
              <a:rPr lang="en-GB" i="1" dirty="0"/>
              <a:t>Reflection on fieldwork in Morocco</a:t>
            </a:r>
            <a:r>
              <a:rPr lang="en-GB" dirty="0"/>
              <a:t>, 1977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38600" y="3099901"/>
            <a:ext cx="705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L’antropologo </a:t>
            </a:r>
            <a:r>
              <a:rPr lang="it-IT" dirty="0"/>
              <a:t>americano </a:t>
            </a:r>
            <a:r>
              <a:rPr lang="it-IT" dirty="0" smtClean="0"/>
              <a:t>Paul </a:t>
            </a:r>
            <a:r>
              <a:rPr lang="it-IT" dirty="0" err="1" smtClean="0"/>
              <a:t>Rabinow</a:t>
            </a:r>
            <a:r>
              <a:rPr lang="it-IT" dirty="0" smtClean="0"/>
              <a:t> mette bene in </a:t>
            </a:r>
            <a:r>
              <a:rPr lang="it-IT" dirty="0"/>
              <a:t>evidenza l’ambivalenza del </a:t>
            </a:r>
            <a:r>
              <a:rPr lang="it-IT" dirty="0" smtClean="0"/>
              <a:t>metodo etnografico, </a:t>
            </a:r>
            <a:r>
              <a:rPr lang="it-IT" dirty="0"/>
              <a:t>sottolineando il carattere di rito di iniziazione del </a:t>
            </a:r>
            <a:r>
              <a:rPr lang="it-IT" dirty="0" err="1"/>
              <a:t>fieldwork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“</a:t>
            </a:r>
            <a:r>
              <a:rPr lang="it-IT" dirty="0"/>
              <a:t>Come studenti ci viene detto che ‘antropologia significa esperienza’, non sei antropologo fino a quando non hai avuto l’esperienza di farlo. Tuttavia, quando torni dal campo si verifica l’esatto contrario: non sono le esperienze che ti hanno reso un iniziato a costituire l’antropologia, ma solo i dati oggettivi che hai riportato indietro”.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52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90945" y="5902036"/>
            <a:ext cx="5126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97527" y="374073"/>
            <a:ext cx="462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metodo interpretativo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88183" y="1052945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Una risposta alla crisi della disciplina: come cogliere e </a:t>
            </a:r>
            <a:r>
              <a:rPr lang="it-IT" sz="2000" dirty="0" smtClean="0"/>
              <a:t>comprendere il </a:t>
            </a:r>
            <a:r>
              <a:rPr lang="it-IT" sz="2000" dirty="0"/>
              <a:t>punto di vista del nativo quando l’immedesimazione non è più possibile? </a:t>
            </a:r>
          </a:p>
          <a:p>
            <a:pPr algn="just"/>
            <a:r>
              <a:rPr lang="it-IT" sz="2000" dirty="0"/>
              <a:t>L’antropologia interpretativa ridefinisce il metodo </a:t>
            </a:r>
            <a:r>
              <a:rPr lang="it-IT" sz="2000" dirty="0" smtClean="0"/>
              <a:t>etnografico e </a:t>
            </a:r>
            <a:r>
              <a:rPr lang="it-IT" sz="2000" dirty="0"/>
              <a:t>il compito dell</a:t>
            </a:r>
            <a:r>
              <a:rPr lang="it-IT" sz="2000" dirty="0" smtClean="0"/>
              <a:t>’ antropologo </a:t>
            </a:r>
            <a:r>
              <a:rPr lang="it-IT" sz="2000" dirty="0"/>
              <a:t>in termini più “intellettualistici</a:t>
            </a:r>
            <a:r>
              <a:rPr lang="it-IT" sz="2000" dirty="0" smtClean="0"/>
              <a:t>”: si </a:t>
            </a:r>
            <a:r>
              <a:rPr lang="it-IT" sz="2000" dirty="0"/>
              <a:t>coglie il punto di vista dei nativi non con l’empatia ma con la </a:t>
            </a:r>
            <a:r>
              <a:rPr lang="it-IT" sz="2000" dirty="0" smtClean="0"/>
              <a:t>decodificazione dei </a:t>
            </a:r>
            <a:r>
              <a:rPr lang="it-IT" sz="2000" dirty="0"/>
              <a:t>significati culturali e la loro traduzione per il pubblico di lettori</a:t>
            </a:r>
            <a:r>
              <a:rPr lang="it-IT" sz="2000" dirty="0" smtClean="0"/>
              <a:t>. Questa traduzione di significati consiste in un movimento tra «concetti vicini» e «concetti lontani» dall’esperienza dei nativi.</a:t>
            </a:r>
            <a:r>
              <a:rPr lang="it-IT" dirty="0" smtClean="0"/>
              <a:t>                                              </a:t>
            </a:r>
            <a:endParaRPr lang="it-IT" dirty="0"/>
          </a:p>
        </p:txBody>
      </p:sp>
      <p:sp>
        <p:nvSpPr>
          <p:cNvPr id="6" name="Rettangolo con angoli ritagliati in diagonale 5"/>
          <p:cNvSpPr/>
          <p:nvPr/>
        </p:nvSpPr>
        <p:spPr>
          <a:xfrm>
            <a:off x="443345" y="1332142"/>
            <a:ext cx="2840182" cy="2067522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Clifford </a:t>
            </a:r>
            <a:r>
              <a:rPr lang="it-IT" sz="2000" dirty="0" err="1"/>
              <a:t>Geertz</a:t>
            </a:r>
            <a:r>
              <a:rPr lang="it-IT" sz="2000" dirty="0"/>
              <a:t> </a:t>
            </a:r>
            <a:r>
              <a:rPr lang="it-IT" sz="2000" dirty="0" smtClean="0"/>
              <a:t>“Dal </a:t>
            </a:r>
            <a:r>
              <a:rPr lang="it-IT" sz="2000" dirty="0"/>
              <a:t>punto di vista dei nativi: sulla natura della comprensione antropologica” in </a:t>
            </a:r>
            <a:r>
              <a:rPr lang="it-IT" sz="2000" i="1" dirty="0"/>
              <a:t>Antropologia interpretativa </a:t>
            </a:r>
            <a:r>
              <a:rPr lang="it-IT" sz="2000" dirty="0"/>
              <a:t>(1983)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2864366"/>
            <a:ext cx="2466111" cy="2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1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</TotalTime>
  <Words>1382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Tema di Office</vt:lpstr>
      <vt:lpstr>Antropologia del Mediterraneo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paola</cp:lastModifiedBy>
  <cp:revision>98</cp:revision>
  <dcterms:created xsi:type="dcterms:W3CDTF">2019-05-28T15:53:33Z</dcterms:created>
  <dcterms:modified xsi:type="dcterms:W3CDTF">2020-09-23T13:02:46Z</dcterms:modified>
</cp:coreProperties>
</file>