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56" r:id="rId4"/>
    <p:sldId id="258" r:id="rId5"/>
    <p:sldId id="257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52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99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7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85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25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16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93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41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59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79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45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00B6-CFBF-42E0-B6AB-936121B13710}" type="datetimeFigureOut">
              <a:rPr lang="it-IT" smtClean="0"/>
              <a:t>03/03/21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CB4CF-FAB7-4BC5-9952-A1643E10B9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99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</a:t>
            </a:r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3496891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260EE-E3DF-5D47-9AEC-E3F154A2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dirty="0"/>
              <a:t>Le organizzazioni degli interessi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9EB3F32-9FF5-0D4F-B7FD-29AE8D1FF59D}"/>
              </a:ext>
            </a:extLst>
          </p:cNvPr>
          <p:cNvSpPr txBox="1"/>
          <p:nvPr/>
        </p:nvSpPr>
        <p:spPr>
          <a:xfrm>
            <a:off x="4417764" y="4087258"/>
            <a:ext cx="301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3A13AF-BBB0-E842-9D5D-E5CA747C8F15}"/>
              </a:ext>
            </a:extLst>
          </p:cNvPr>
          <p:cNvSpPr txBox="1"/>
          <p:nvPr/>
        </p:nvSpPr>
        <p:spPr>
          <a:xfrm>
            <a:off x="4803354" y="5001658"/>
            <a:ext cx="1783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   Stefano Musso</a:t>
            </a:r>
          </a:p>
        </p:txBody>
      </p:sp>
    </p:spTree>
    <p:extLst>
      <p:ext uri="{BB962C8B-B14F-4D97-AF65-F5344CB8AC3E}">
        <p14:creationId xmlns:p14="http://schemas.microsoft.com/office/powerpoint/2010/main" val="304951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organizzazioni degli interessi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INTERESSI ECONOMICI</a:t>
            </a:r>
          </a:p>
          <a:p>
            <a:r>
              <a:rPr lang="it-IT" dirty="0"/>
              <a:t>Organizzazioni sindacali dei lavoratori dipendenti (sindacati di mestiere – sindacati di categoria (metalmeccanici, chimici, tessili…)</a:t>
            </a:r>
          </a:p>
          <a:p>
            <a:r>
              <a:rPr lang="it-IT" dirty="0"/>
              <a:t>Organizzazioni economiche dei datori di lavoro (Associazione laniera, associazione cotoniera, associazione serica)</a:t>
            </a:r>
          </a:p>
          <a:p>
            <a:r>
              <a:rPr lang="it-IT" dirty="0"/>
              <a:t>INTERESSI GENERALI</a:t>
            </a:r>
          </a:p>
          <a:p>
            <a:r>
              <a:rPr lang="it-IT" dirty="0"/>
              <a:t>Organizzazioni sindacali dei lavoratori dipendenti (Camere del lavoro, Confederazione Generale del Lavoro)</a:t>
            </a:r>
          </a:p>
          <a:p>
            <a:r>
              <a:rPr lang="it-IT"/>
              <a:t>Organizzazioni sindacali dei </a:t>
            </a:r>
            <a:r>
              <a:rPr lang="it-IT" dirty="0"/>
              <a:t>datori di lavoro : Confindustria </a:t>
            </a:r>
          </a:p>
        </p:txBody>
      </p:sp>
    </p:spTree>
    <p:extLst>
      <p:ext uri="{BB962C8B-B14F-4D97-AF65-F5344CB8AC3E}">
        <p14:creationId xmlns:p14="http://schemas.microsoft.com/office/powerpoint/2010/main" val="214392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condizione dei lavoratori nella prima industrializzazione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 salari erano bassi: anche un operaio di mestiere, che guadagnava il doppio di un manovale, e  che lavorasse tutto l’anno senza periodi di disoccupazione, non guadagnava abbastanza per mantenere la famiglia </a:t>
            </a:r>
          </a:p>
          <a:p>
            <a:r>
              <a:rPr lang="it-IT" dirty="0"/>
              <a:t>Gli orari erano lunghi (12-14 ore al giorno)</a:t>
            </a:r>
          </a:p>
          <a:p>
            <a:r>
              <a:rPr lang="it-IT" dirty="0"/>
              <a:t>L’occupazione era instabile: periodi di lavoro si alternavano a periodi di disoccupazione</a:t>
            </a:r>
          </a:p>
          <a:p>
            <a:r>
              <a:rPr lang="it-IT" dirty="0"/>
              <a:t>Mancavano del tutto le assicurazioni previdenziali pubbliche (malattia, pensioni, indennità disoccupazione)</a:t>
            </a:r>
          </a:p>
          <a:p>
            <a:r>
              <a:rPr lang="it-IT" dirty="0"/>
              <a:t>Il contratto di lavoro era individuale e si poteva essere licenziati da un momento all’altro</a:t>
            </a:r>
          </a:p>
        </p:txBody>
      </p:sp>
    </p:spTree>
    <p:extLst>
      <p:ext uri="{BB962C8B-B14F-4D97-AF65-F5344CB8AC3E}">
        <p14:creationId xmlns:p14="http://schemas.microsoft.com/office/powerpoint/2010/main" val="335492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Le </a:t>
            </a:r>
            <a:r>
              <a:rPr lang="it-IT" sz="3600" dirty="0" err="1"/>
              <a:t>prine</a:t>
            </a:r>
            <a:r>
              <a:rPr lang="it-IT" sz="3600" dirty="0"/>
              <a:t> organizzazioni operaie/contadine/bracciantili</a:t>
            </a:r>
            <a:br>
              <a:rPr lang="it-IT" sz="3600" dirty="0"/>
            </a:br>
            <a:r>
              <a:rPr lang="it-IT" sz="3600" dirty="0"/>
              <a:t>Le organizzazioni imprenditoriali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Leghe di mestiere (secondo la tradizione artigiana) dal 1870</a:t>
            </a:r>
          </a:p>
          <a:p>
            <a:r>
              <a:rPr lang="it-IT" dirty="0"/>
              <a:t>Camere del lavoro (comunali) dal 1890</a:t>
            </a:r>
          </a:p>
          <a:p>
            <a:r>
              <a:rPr lang="it-IT" dirty="0"/>
              <a:t>Federazioni nazionali di industria (o categoria/settore merceologico) 1901 FIOM, 1901 </a:t>
            </a:r>
            <a:r>
              <a:rPr lang="it-IT" dirty="0" err="1"/>
              <a:t>Federterra</a:t>
            </a:r>
            <a:endParaRPr lang="it-IT" dirty="0"/>
          </a:p>
          <a:p>
            <a:r>
              <a:rPr lang="it-IT" dirty="0"/>
              <a:t>Confederazione generale del lavoro (CGL) 1906</a:t>
            </a:r>
          </a:p>
          <a:p>
            <a:pPr marL="0" indent="0">
              <a:buNone/>
            </a:pPr>
            <a:r>
              <a:rPr lang="it-IT" dirty="0"/>
              <a:t>--------------------------------------------------------------</a:t>
            </a:r>
          </a:p>
          <a:p>
            <a:r>
              <a:rPr lang="it-IT" dirty="0"/>
              <a:t>Lega industriale di Torino 1906</a:t>
            </a:r>
          </a:p>
          <a:p>
            <a:r>
              <a:rPr lang="it-IT" dirty="0"/>
              <a:t>Confederazione generale dell’industria italiana (Confindustria) 1910</a:t>
            </a:r>
          </a:p>
        </p:txBody>
      </p:sp>
    </p:spTree>
    <p:extLst>
      <p:ext uri="{BB962C8B-B14F-4D97-AF65-F5344CB8AC3E}">
        <p14:creationId xmlns:p14="http://schemas.microsoft.com/office/powerpoint/2010/main" val="330129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rivendicazioni sindacali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Aumento salario</a:t>
            </a:r>
          </a:p>
          <a:p>
            <a:r>
              <a:rPr lang="it-IT" dirty="0"/>
              <a:t>Diminuzione di orario</a:t>
            </a:r>
          </a:p>
          <a:p>
            <a:r>
              <a:rPr lang="it-IT" dirty="0"/>
              <a:t>Contratto collettivo</a:t>
            </a:r>
          </a:p>
          <a:p>
            <a:r>
              <a:rPr lang="it-IT" dirty="0"/>
              <a:t>Controllo del collocamento (le leghe di mestiere chiedono «un giusto prezzo per un giusto lavoro» e vorrebbero il «</a:t>
            </a:r>
            <a:r>
              <a:rPr lang="it-IT" i="1" dirty="0" err="1"/>
              <a:t>closed</a:t>
            </a:r>
            <a:r>
              <a:rPr lang="it-IT" i="1" dirty="0"/>
              <a:t> shop</a:t>
            </a:r>
            <a:r>
              <a:rPr lang="it-IT" dirty="0"/>
              <a:t>»)</a:t>
            </a:r>
          </a:p>
          <a:p>
            <a:r>
              <a:rPr lang="it-IT" dirty="0"/>
              <a:t>Conflitti sui ritmi di lavoro (cottimo)</a:t>
            </a:r>
          </a:p>
        </p:txBody>
      </p:sp>
    </p:spTree>
    <p:extLst>
      <p:ext uri="{BB962C8B-B14F-4D97-AF65-F5344CB8AC3E}">
        <p14:creationId xmlns:p14="http://schemas.microsoft.com/office/powerpoint/2010/main" val="355262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Evoluzione delle organizzazioni dei lavoratori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Società di mutuo soccorso dal 1848</a:t>
            </a:r>
          </a:p>
          <a:p>
            <a:endParaRPr lang="it-IT" dirty="0"/>
          </a:p>
          <a:p>
            <a:r>
              <a:rPr lang="it-IT" dirty="0"/>
              <a:t>Sindacalismo di mestiere</a:t>
            </a:r>
          </a:p>
          <a:p>
            <a:r>
              <a:rPr lang="it-IT" dirty="0"/>
              <a:t>Sindacalismo di industria</a:t>
            </a:r>
          </a:p>
          <a:p>
            <a:r>
              <a:rPr lang="it-IT" dirty="0"/>
              <a:t>Sindacalismo confederale </a:t>
            </a:r>
          </a:p>
        </p:txBody>
      </p:sp>
    </p:spTree>
    <p:extLst>
      <p:ext uri="{BB962C8B-B14F-4D97-AF65-F5344CB8AC3E}">
        <p14:creationId xmlns:p14="http://schemas.microsoft.com/office/powerpoint/2010/main" val="2209300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Affermazione ed evoluzione della contrattazione collettiva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1870- 1915: Contratti collettivi locali (per singole imprese, per singoli mestieri, per gruppi di imprese affini nelle singole località)</a:t>
            </a:r>
          </a:p>
          <a:p>
            <a:r>
              <a:rPr lang="it-IT" dirty="0"/>
              <a:t>1915-1918: Mobilitazione industriale e prime regole nazionali </a:t>
            </a:r>
          </a:p>
          <a:p>
            <a:r>
              <a:rPr lang="it-IT" dirty="0"/>
              <a:t>20 febbraio 1919: primo contratto collettivo nazionale per i metalmeccanici (firmato da Fiom e Confindustria)</a:t>
            </a:r>
          </a:p>
          <a:p>
            <a:r>
              <a:rPr lang="it-IT" dirty="0"/>
              <a:t>1926-1945: contratti nazionali validi «erga </a:t>
            </a:r>
            <a:r>
              <a:rPr lang="it-IT" dirty="0" err="1"/>
              <a:t>omnes</a:t>
            </a:r>
            <a:r>
              <a:rPr lang="it-IT" dirty="0"/>
              <a:t>», firmati dal sindacato fascista e dalla Confindustria</a:t>
            </a:r>
          </a:p>
          <a:p>
            <a:r>
              <a:rPr lang="it-IT" dirty="0"/>
              <a:t>Dal 1945: contratti collettivi nazionali di lavoro non più </a:t>
            </a:r>
            <a:r>
              <a:rPr lang="it-IT"/>
              <a:t>validi erga </a:t>
            </a:r>
            <a:r>
              <a:rPr lang="it-IT" dirty="0" err="1"/>
              <a:t>omnes</a:t>
            </a:r>
            <a:endParaRPr lang="it-IT" dirty="0"/>
          </a:p>
          <a:p>
            <a:r>
              <a:rPr lang="it-IT" dirty="0"/>
              <a:t>Dal 1969: doppio livello di contrattazione, nazionale e aziendale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6588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416</Words>
  <Application>Microsoft Macintosh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Le organizzazioni degli interessi</vt:lpstr>
      <vt:lpstr>Le organizzazioni degli interessi</vt:lpstr>
      <vt:lpstr>La condizione dei lavoratori nella prima industrializzazione</vt:lpstr>
      <vt:lpstr>Le prine organizzazioni operaie/contadine/bracciantili Le organizzazioni imprenditoriali</vt:lpstr>
      <vt:lpstr>Le rivendicazioni sindacali</vt:lpstr>
      <vt:lpstr>Evoluzione delle organizzazioni dei lavoratori</vt:lpstr>
      <vt:lpstr>Affermazione ed evoluzione della contrattazione collettiva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organizzazioni degli interessi 1 </dc:title>
  <dc:creator>Stefano Musso</dc:creator>
  <cp:lastModifiedBy>Microsoft Office User</cp:lastModifiedBy>
  <cp:revision>21</cp:revision>
  <dcterms:created xsi:type="dcterms:W3CDTF">2016-11-24T09:22:39Z</dcterms:created>
  <dcterms:modified xsi:type="dcterms:W3CDTF">2021-03-03T17:23:03Z</dcterms:modified>
</cp:coreProperties>
</file>