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5" r:id="rId4"/>
    <p:sldId id="287" r:id="rId5"/>
    <p:sldId id="266" r:id="rId6"/>
    <p:sldId id="267" r:id="rId7"/>
    <p:sldId id="295" r:id="rId8"/>
    <p:sldId id="296" r:id="rId9"/>
    <p:sldId id="279" r:id="rId10"/>
    <p:sldId id="278" r:id="rId11"/>
    <p:sldId id="286" r:id="rId12"/>
    <p:sldId id="284" r:id="rId13"/>
    <p:sldId id="291" r:id="rId14"/>
    <p:sldId id="290" r:id="rId15"/>
    <p:sldId id="288" r:id="rId16"/>
    <p:sldId id="289" r:id="rId17"/>
    <p:sldId id="292" r:id="rId18"/>
    <p:sldId id="293" r:id="rId19"/>
    <p:sldId id="29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6" autoAdjust="0"/>
    <p:restoredTop sz="95474" autoAdjust="0"/>
  </p:normalViewPr>
  <p:slideViewPr>
    <p:cSldViewPr snapToGrid="0">
      <p:cViewPr varScale="1">
        <p:scale>
          <a:sx n="113" d="100"/>
          <a:sy n="113" d="100"/>
        </p:scale>
        <p:origin x="21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23/09/23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AF38B4-4956-0F4D-8D3A-D3E9DB7EC2CB}" type="slidenum">
              <a:rPr lang="it-IT"/>
              <a:pPr/>
              <a:t>4</a:t>
            </a:fld>
            <a:endParaRPr lang="it-IT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E4D9F26C-7E16-274D-83DA-D8C677BE452C}" type="slidenum">
              <a:rPr lang="it-IT" sz="1200">
                <a:solidFill>
                  <a:srgbClr val="000000"/>
                </a:solidFill>
              </a:rPr>
              <a:pPr algn="r"/>
              <a:t>4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E3CD8-DB2D-BF48-979B-813F75F70AC1}" type="slidenum">
              <a:rPr lang="it-IT">
                <a:solidFill>
                  <a:prstClr val="black"/>
                </a:solidFill>
                <a:latin typeface="Calibri"/>
              </a:rPr>
              <a:pPr/>
              <a:t>9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B8684013-884E-4749-930E-EC3573ED73BC}" type="slidenum">
              <a:rPr lang="it-IT" sz="1200">
                <a:solidFill>
                  <a:srgbClr val="000000"/>
                </a:solidFill>
              </a:rPr>
              <a:pPr algn="r"/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869C093D-9A10-A04E-B9FA-76B17A4A096F}" type="slidenum">
              <a:rPr lang="it-IT" sz="1200">
                <a:solidFill>
                  <a:srgbClr val="000000"/>
                </a:solidFill>
              </a:rPr>
              <a:pPr algn="r"/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4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23/09/23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23/09/23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23/09/23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 fontScale="90000"/>
          </a:bodyPr>
          <a:lstStyle/>
          <a:p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Indigenismo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origini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dell’antropologia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Messico</a:t>
            </a:r>
            <a:endParaRPr lang="en-GB" b="1" i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2023/24</a:t>
            </a:r>
          </a:p>
          <a:p>
            <a:r>
              <a:rPr lang="it-IT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27192" y="289112"/>
            <a:ext cx="5826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paradigma modernizzante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2735A2-6854-EE47-B181-D9DAC8F1AADE}"/>
              </a:ext>
            </a:extLst>
          </p:cNvPr>
          <p:cNvSpPr txBox="1"/>
          <p:nvPr/>
        </p:nvSpPr>
        <p:spPr>
          <a:xfrm>
            <a:off x="5027192" y="2513364"/>
            <a:ext cx="622445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400" dirty="0"/>
              <a:t>Il </a:t>
            </a:r>
            <a:r>
              <a:rPr lang="it-IT" altLang="it-IT" sz="2400" dirty="0" err="1"/>
              <a:t>Porfiriato</a:t>
            </a:r>
            <a:r>
              <a:rPr lang="it-IT" altLang="it-IT" sz="2400" dirty="0"/>
              <a:t> (1876-1911), il pensiero positivista: l</a:t>
            </a:r>
            <a:r>
              <a:rPr lang="it-IT" altLang="en-US" sz="2400" dirty="0"/>
              <a:t>’</a:t>
            </a:r>
            <a:r>
              <a:rPr lang="it-IT" altLang="it-IT" sz="2400" dirty="0"/>
              <a:t>indio come intralcio al progresso, fattore di disordine – </a:t>
            </a:r>
            <a:r>
              <a:rPr lang="it-IT" altLang="it-IT" sz="2400" i="1" dirty="0"/>
              <a:t>sbiancamento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400" dirty="0"/>
              <a:t>Recupero del passato preispanico idealizzato come mito fondante dello stato messicano – indio moderno </a:t>
            </a:r>
            <a:r>
              <a:rPr lang="it-IT" altLang="en-US" sz="2400" dirty="0"/>
              <a:t>“</a:t>
            </a:r>
            <a:r>
              <a:rPr lang="it-IT" altLang="ja-JP" sz="2400" dirty="0" err="1"/>
              <a:t>raza</a:t>
            </a:r>
            <a:r>
              <a:rPr lang="it-IT" altLang="ja-JP" sz="2400" dirty="0"/>
              <a:t> </a:t>
            </a:r>
            <a:r>
              <a:rPr lang="it-IT" altLang="ja-JP" sz="2400" dirty="0" err="1"/>
              <a:t>degenerada</a:t>
            </a:r>
            <a:r>
              <a:rPr lang="it-IT" altLang="en-US" sz="2400" dirty="0"/>
              <a:t>”</a:t>
            </a:r>
            <a:r>
              <a:rPr lang="it-IT" altLang="ja-JP" sz="2400" dirty="0"/>
              <a:t> 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ja-JP" sz="2400" dirty="0"/>
              <a:t>barbarie e civilizzazione </a:t>
            </a:r>
          </a:p>
        </p:txBody>
      </p:sp>
      <p:pic>
        <p:nvPicPr>
          <p:cNvPr id="12" name="Picture 1" descr="MonumentCuauhtemocPaseo2.jpg">
            <a:extLst>
              <a:ext uri="{FF2B5EF4-FFF2-40B4-BE49-F238E27FC236}">
                <a16:creationId xmlns:a16="http://schemas.microsoft.com/office/drawing/2014/main" id="{CD7C9D28-BF9F-6547-B2FA-F7645101D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56"/>
            <a:ext cx="4130819" cy="598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5088135" y="1517749"/>
            <a:ext cx="651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L</a:t>
            </a:r>
            <a:r>
              <a:rPr lang="en-US" altLang="en-US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eugenica</a:t>
            </a: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spirituale</a:t>
            </a:r>
            <a:endParaRPr lang="en-US" altLang="it-IT" sz="4000" b="1" dirty="0">
              <a:solidFill>
                <a:srgbClr val="C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Content Placeholder 2" descr="malinche.jpg">
            <a:extLst>
              <a:ext uri="{FF2B5EF4-FFF2-40B4-BE49-F238E27FC236}">
                <a16:creationId xmlns:a16="http://schemas.microsoft.com/office/drawing/2014/main" id="{2FED2D1F-AB53-0049-B466-CCA15F69B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r="33636"/>
          <a:stretch>
            <a:fillRect/>
          </a:stretch>
        </p:blipFill>
        <p:spPr>
          <a:xfrm>
            <a:off x="0" y="-21974"/>
            <a:ext cx="4863279" cy="619161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5088135" y="2655487"/>
            <a:ext cx="62865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La selezione naturale: sotto il socialismo si produrrà un tipo razziale infinitamente superiore a quelli precedenti una superiore razza eugenica e </a:t>
            </a:r>
            <a:r>
              <a:rPr lang="it-IT" sz="2400" i="1" dirty="0" err="1"/>
              <a:t>mestiza</a:t>
            </a:r>
            <a:r>
              <a:rPr lang="it-IT" sz="2400" dirty="0"/>
              <a:t>. </a:t>
            </a:r>
          </a:p>
          <a:p>
            <a:r>
              <a:rPr lang="it-IT" sz="2400" dirty="0"/>
              <a:t>La </a:t>
            </a:r>
            <a:r>
              <a:rPr lang="it-IT" sz="2400" i="1" dirty="0" err="1"/>
              <a:t>raza</a:t>
            </a:r>
            <a:r>
              <a:rPr lang="it-IT" sz="2400" i="1" dirty="0"/>
              <a:t> cosmica </a:t>
            </a:r>
            <a:r>
              <a:rPr lang="it-IT" sz="2400" dirty="0"/>
              <a:t>come razza eugenica che ammette e nega l’indigeno</a:t>
            </a:r>
          </a:p>
          <a:p>
            <a:r>
              <a:rPr lang="it-IT" sz="2400" dirty="0"/>
              <a:t>Il nazionalismo e il problema dell’unità razziale</a:t>
            </a:r>
          </a:p>
        </p:txBody>
      </p:sp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95300" y="351235"/>
            <a:ext cx="6972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Mestizaje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postrivoluzionario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8" name="Picture 7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12B0AE-BF9C-484E-8201-5470C061413C}"/>
              </a:ext>
            </a:extLst>
          </p:cNvPr>
          <p:cNvSpPr txBox="1"/>
          <p:nvPr/>
        </p:nvSpPr>
        <p:spPr>
          <a:xfrm>
            <a:off x="0" y="3227271"/>
            <a:ext cx="62103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Riforma agraria e leggi sull’</a:t>
            </a:r>
            <a:r>
              <a:rPr lang="it-IT" sz="2400" dirty="0" err="1"/>
              <a:t>ejido</a:t>
            </a:r>
            <a:r>
              <a:rPr lang="it-IT" sz="2400" dirty="0"/>
              <a:t> (anni ‘20 e ‘30)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L’indio dormiente svegliato dalla Rivoluzione: “portare la rivoluzione in ogni villaggio”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L’estetica </a:t>
            </a:r>
            <a:r>
              <a:rPr lang="it-IT" sz="2400" i="1" dirty="0" err="1"/>
              <a:t>mestiza</a:t>
            </a:r>
            <a:r>
              <a:rPr lang="it-IT" sz="2400" dirty="0"/>
              <a:t>: costruire il messicano, istituzionalizzare la rivoluzione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L’omogeneità dall’eterogeneità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11F2CC0-F3F5-C044-9053-7459F4DF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85" y="27865"/>
            <a:ext cx="4661415" cy="60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708184" y="719477"/>
            <a:ext cx="6286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José Vasconcelos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e La </a:t>
            </a: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raza</a:t>
            </a: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Cosmica</a:t>
            </a: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(1925)</a:t>
            </a: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708184" y="2821097"/>
            <a:ext cx="6759915" cy="299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100000"/>
            </a:pPr>
            <a:r>
              <a:rPr lang="it-IT" altLang="it-IT" sz="2800" dirty="0"/>
              <a:t>Il nazionalismo e il</a:t>
            </a:r>
            <a:r>
              <a:rPr lang="it-IT" altLang="it-IT" sz="2800" i="1" dirty="0"/>
              <a:t> </a:t>
            </a:r>
            <a:r>
              <a:rPr lang="it-IT" altLang="it-IT" sz="2800" i="1" dirty="0" err="1"/>
              <a:t>mestizaje</a:t>
            </a:r>
            <a:r>
              <a:rPr lang="it-IT" altLang="it-IT" sz="2800" dirty="0"/>
              <a:t> di stato: la costruzione del messicano: il </a:t>
            </a:r>
            <a:r>
              <a:rPr lang="it-IT" altLang="en-US" sz="2800" dirty="0"/>
              <a:t>“</a:t>
            </a:r>
            <a:r>
              <a:rPr lang="it-IT" altLang="it-IT" sz="2800" dirty="0"/>
              <a:t>superuomo</a:t>
            </a:r>
            <a:r>
              <a:rPr lang="it-IT" altLang="en-US" sz="2800" dirty="0"/>
              <a:t>”</a:t>
            </a:r>
            <a:r>
              <a:rPr lang="it-IT" altLang="it-IT" sz="2800" dirty="0"/>
              <a:t> </a:t>
            </a:r>
            <a:r>
              <a:rPr lang="it-IT" altLang="it-IT" sz="2800" i="1" dirty="0" err="1"/>
              <a:t>mestizo</a:t>
            </a:r>
            <a:r>
              <a:rPr lang="it-IT" altLang="it-IT" sz="2800" i="1" dirty="0"/>
              <a:t> </a:t>
            </a:r>
            <a:r>
              <a:rPr lang="it-IT" altLang="it-IT" sz="2800" dirty="0"/>
              <a:t>e l</a:t>
            </a:r>
            <a:r>
              <a:rPr lang="it-IT" altLang="en-US" sz="2800" dirty="0"/>
              <a:t>’</a:t>
            </a:r>
            <a:r>
              <a:rPr lang="it-IT" altLang="it-IT" sz="2800" dirty="0"/>
              <a:t>indio dormiente</a:t>
            </a:r>
            <a:endParaRPr lang="it-IT" altLang="it-IT" sz="2800" i="1" dirty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100000"/>
            </a:pPr>
            <a:r>
              <a:rPr lang="it-IT" altLang="it-IT" sz="2800" dirty="0"/>
              <a:t>Dialettica tra novità e tradizione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100000"/>
            </a:pPr>
            <a:r>
              <a:rPr lang="it-IT" altLang="it-IT" sz="2800" dirty="0"/>
              <a:t>L</a:t>
            </a:r>
            <a:r>
              <a:rPr lang="it-IT" altLang="en-US" sz="2800" dirty="0"/>
              <a:t>’</a:t>
            </a:r>
            <a:r>
              <a:rPr lang="it-IT" altLang="ja-JP" sz="2800" dirty="0" err="1"/>
              <a:t>indigenismo</a:t>
            </a:r>
            <a:r>
              <a:rPr lang="it-IT" altLang="ja-JP" sz="2800" dirty="0"/>
              <a:t> pedagogico: l</a:t>
            </a:r>
            <a:r>
              <a:rPr lang="it-IT" altLang="en-US" sz="2800" dirty="0"/>
              <a:t>’</a:t>
            </a:r>
            <a:r>
              <a:rPr lang="it-IT" altLang="ja-JP" sz="2800" dirty="0"/>
              <a:t>arte e la scuola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100000"/>
            </a:pPr>
            <a:r>
              <a:rPr lang="it-IT" altLang="it-IT" sz="2800" dirty="0"/>
              <a:t>Movimento muralista: l</a:t>
            </a:r>
            <a:r>
              <a:rPr lang="it-IT" altLang="en-US" sz="2800" dirty="0"/>
              <a:t>’</a:t>
            </a:r>
            <a:r>
              <a:rPr lang="it-IT" altLang="it-IT" sz="2800" dirty="0"/>
              <a:t>indio come la classe oppressa, contadini e proletari</a:t>
            </a:r>
            <a:endParaRPr lang="it-IT" altLang="it-IT" sz="2800" b="1" i="1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67B18A3-603E-5C44-ADC5-2B6B46162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7"/>
            <a:ext cx="3955774" cy="60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3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EDDC9F-B35E-9143-8869-77957B4271D7}"/>
              </a:ext>
            </a:extLst>
          </p:cNvPr>
          <p:cNvSpPr txBox="1"/>
          <p:nvPr/>
        </p:nvSpPr>
        <p:spPr>
          <a:xfrm>
            <a:off x="235519" y="1044561"/>
            <a:ext cx="5193731" cy="4614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700"/>
              </a:spcBef>
            </a:pPr>
            <a:r>
              <a:rPr lang="it-IT" altLang="en-US" sz="2400" dirty="0"/>
              <a:t>“</a:t>
            </a:r>
            <a:r>
              <a:rPr lang="it-IT" altLang="it-IT" sz="2400" dirty="0"/>
              <a:t>Non solo il lavoro nobile ma finanche la minima espressione della vita spirituale e fisica della nostra razza scaturisce dallo spirito nativo. Dal loro ammirevole e straordinario peculiare talento per creare bellezza: l</a:t>
            </a:r>
            <a:r>
              <a:rPr lang="it-IT" altLang="en-US" sz="2400" dirty="0"/>
              <a:t>’</a:t>
            </a:r>
            <a:r>
              <a:rPr lang="it-IT" altLang="it-IT" sz="2400" dirty="0"/>
              <a:t>arte del popolo messicano è la più grande e quella con la più sana espressione spirituale che ci sia al mondo e la sua tradizione è la nostra maggiore proprietà</a:t>
            </a:r>
            <a:r>
              <a:rPr lang="it-IT" altLang="en-US" sz="2400" dirty="0"/>
              <a:t>”</a:t>
            </a:r>
            <a:r>
              <a:rPr lang="it-IT" altLang="it-IT" sz="2400" dirty="0"/>
              <a:t>. </a:t>
            </a:r>
          </a:p>
          <a:p>
            <a:pPr eaLnBrk="1" hangingPunct="1">
              <a:spcBef>
                <a:spcPts val="700"/>
              </a:spcBef>
            </a:pPr>
            <a:r>
              <a:rPr lang="it-IT" altLang="it-IT" sz="2400" dirty="0"/>
              <a:t>(</a:t>
            </a:r>
            <a:r>
              <a:rPr lang="it-IT" altLang="it-IT" sz="2400" dirty="0" err="1"/>
              <a:t>Siqueiros</a:t>
            </a:r>
            <a:r>
              <a:rPr lang="it-IT" altLang="it-IT" sz="2400" dirty="0"/>
              <a:t>, </a:t>
            </a:r>
            <a:r>
              <a:rPr lang="it-IT" altLang="it-IT" sz="2400" i="1" dirty="0"/>
              <a:t>Manifesto del Sindacato dei Pittori</a:t>
            </a:r>
            <a:r>
              <a:rPr lang="it-IT" altLang="it-IT" sz="2400" dirty="0"/>
              <a:t>)</a:t>
            </a:r>
          </a:p>
        </p:txBody>
      </p:sp>
      <p:pic>
        <p:nvPicPr>
          <p:cNvPr id="4" name="Immagine 3" descr="Immagine che contiene finestra, parecchi&#10;&#10;Descrizione generata automaticamente">
            <a:extLst>
              <a:ext uri="{FF2B5EF4-FFF2-40B4-BE49-F238E27FC236}">
                <a16:creationId xmlns:a16="http://schemas.microsoft.com/office/drawing/2014/main" id="{FDC110EF-241B-614F-89D5-A7D41DE36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5393"/>
            <a:ext cx="6578600" cy="60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0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3EBD3F-D348-694B-8027-B8740B1E8DC6}"/>
              </a:ext>
            </a:extLst>
          </p:cNvPr>
          <p:cNvSpPr txBox="1"/>
          <p:nvPr/>
        </p:nvSpPr>
        <p:spPr>
          <a:xfrm>
            <a:off x="666750" y="492197"/>
            <a:ext cx="9067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700"/>
              </a:spcBef>
            </a:pPr>
            <a:r>
              <a:rPr lang="it-IT" altLang="en-US" sz="3600" dirty="0"/>
              <a:t>“</a:t>
            </a:r>
            <a:r>
              <a:rPr lang="it-IT" altLang="it-IT" sz="3600" dirty="0"/>
              <a:t>La sua predestinazione obbedisce al disegno di costruire la culla di una quinta razza in cui si fonderanno tutti i popoli per rimpiazzare le quattro che isolatamente hanno poco a poco forgiato la Storia. Sul suolo d</a:t>
            </a:r>
            <a:r>
              <a:rPr lang="it-IT" altLang="en-US" sz="3600" dirty="0"/>
              <a:t>’</a:t>
            </a:r>
            <a:r>
              <a:rPr lang="it-IT" altLang="it-IT" sz="3600" dirty="0"/>
              <a:t>America avrà fine la dispersione, lì si compiranno l</a:t>
            </a:r>
            <a:r>
              <a:rPr lang="it-IT" altLang="en-US" sz="3600" dirty="0"/>
              <a:t>’</a:t>
            </a:r>
            <a:r>
              <a:rPr lang="it-IT" altLang="it-IT" sz="3600" dirty="0"/>
              <a:t>unità, grazie al trionfo dell</a:t>
            </a:r>
            <a:r>
              <a:rPr lang="it-IT" altLang="en-US" sz="3600" dirty="0"/>
              <a:t>’</a:t>
            </a:r>
            <a:r>
              <a:rPr lang="it-IT" altLang="it-IT" sz="3600" dirty="0"/>
              <a:t>amore fecondo, e il superamento di tutte le stirpi</a:t>
            </a:r>
            <a:r>
              <a:rPr lang="it-IT" altLang="en-US" sz="3600" dirty="0"/>
              <a:t>”</a:t>
            </a:r>
            <a:r>
              <a:rPr lang="it-IT" altLang="it-IT" sz="3600" dirty="0"/>
              <a:t>. (</a:t>
            </a:r>
            <a:r>
              <a:rPr lang="it-IT" altLang="it-IT" sz="3600" dirty="0" err="1"/>
              <a:t>Vasconcelos</a:t>
            </a:r>
            <a:r>
              <a:rPr lang="it-IT" altLang="it-IT" sz="3600" dirty="0"/>
              <a:t>, </a:t>
            </a:r>
            <a:r>
              <a:rPr lang="it-IT" altLang="it-IT" sz="3600" i="1" dirty="0"/>
              <a:t>La </a:t>
            </a:r>
            <a:r>
              <a:rPr lang="it-IT" altLang="it-IT" sz="3600" i="1" dirty="0" err="1"/>
              <a:t>Raza</a:t>
            </a:r>
            <a:r>
              <a:rPr lang="it-IT" altLang="it-IT" sz="3600" i="1" dirty="0"/>
              <a:t> Cosmica</a:t>
            </a:r>
            <a:r>
              <a:rPr lang="it-IT" altLang="it-IT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249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519549" y="879681"/>
            <a:ext cx="651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Cruzada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Alfabetidazora</a:t>
            </a:r>
            <a:endParaRPr lang="en-US" altLang="it-IT" sz="4000" b="1" i="1" dirty="0">
              <a:solidFill>
                <a:srgbClr val="C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643025" y="1694254"/>
            <a:ext cx="6275538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La </a:t>
            </a:r>
            <a:r>
              <a:rPr lang="it-IT" altLang="it-IT" sz="2000" dirty="0" err="1"/>
              <a:t>Secretaria</a:t>
            </a:r>
            <a:r>
              <a:rPr lang="it-IT" altLang="it-IT" sz="2000" dirty="0"/>
              <a:t> de </a:t>
            </a:r>
            <a:r>
              <a:rPr lang="it-IT" altLang="it-IT" sz="2000" dirty="0" err="1"/>
              <a:t>Educacion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Publica</a:t>
            </a:r>
            <a:r>
              <a:rPr lang="it-IT" altLang="it-IT" sz="2000" dirty="0"/>
              <a:t> e la </a:t>
            </a:r>
            <a:r>
              <a:rPr lang="it-IT" altLang="en-US" sz="2000" dirty="0"/>
              <a:t>“</a:t>
            </a:r>
            <a:r>
              <a:rPr lang="it-IT" altLang="ja-JP" sz="2000" dirty="0" err="1"/>
              <a:t>regeneracion</a:t>
            </a:r>
            <a:r>
              <a:rPr lang="it-IT" altLang="ja-JP" sz="2000" dirty="0"/>
              <a:t> de Mexico por medio de la cultura</a:t>
            </a:r>
            <a:r>
              <a:rPr lang="it-IT" altLang="en-US" sz="2000" dirty="0"/>
              <a:t>”</a:t>
            </a:r>
            <a:endParaRPr lang="it-IT" altLang="ja-JP" sz="20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i="1" dirty="0" err="1"/>
              <a:t>Castiglianizzazione</a:t>
            </a:r>
            <a:r>
              <a:rPr lang="it-IT" altLang="it-IT" sz="2000" i="1" dirty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Le scuole rurali: “</a:t>
            </a:r>
            <a:r>
              <a:rPr lang="it-IT" altLang="it-IT" sz="2000" dirty="0" err="1"/>
              <a:t>las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escuelas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rurales</a:t>
            </a:r>
            <a:r>
              <a:rPr lang="it-IT" altLang="it-IT" sz="2000" dirty="0"/>
              <a:t> son </a:t>
            </a:r>
            <a:r>
              <a:rPr lang="it-IT" altLang="it-IT" sz="2000" dirty="0" err="1"/>
              <a:t>nuevas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hijas</a:t>
            </a:r>
            <a:r>
              <a:rPr lang="it-IT" altLang="it-IT" sz="2000" dirty="0"/>
              <a:t> de la </a:t>
            </a:r>
            <a:r>
              <a:rPr lang="it-IT" altLang="it-IT" sz="2000" dirty="0" err="1"/>
              <a:t>revolución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el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comienzo</a:t>
            </a:r>
            <a:r>
              <a:rPr lang="it-IT" altLang="it-IT" sz="2000" dirty="0"/>
              <a:t> y </a:t>
            </a:r>
            <a:r>
              <a:rPr lang="it-IT" altLang="it-IT" sz="2000" dirty="0" err="1"/>
              <a:t>el</a:t>
            </a:r>
            <a:r>
              <a:rPr lang="it-IT" altLang="it-IT" sz="2000" dirty="0"/>
              <a:t> fin de </a:t>
            </a:r>
            <a:r>
              <a:rPr lang="it-IT" altLang="it-IT" sz="2000" dirty="0" err="1"/>
              <a:t>todo</a:t>
            </a:r>
            <a:r>
              <a:rPr lang="it-IT" altLang="it-IT" sz="2000" dirty="0"/>
              <a:t> lo </a:t>
            </a:r>
            <a:r>
              <a:rPr lang="it-IT" altLang="it-IT" sz="2000" dirty="0" err="1"/>
              <a:t>que</a:t>
            </a:r>
            <a:r>
              <a:rPr lang="it-IT" altLang="it-IT" sz="2000" dirty="0"/>
              <a:t> ha de </a:t>
            </a:r>
            <a:r>
              <a:rPr lang="it-IT" altLang="it-IT" sz="2000" dirty="0" err="1"/>
              <a:t>formarnos</a:t>
            </a:r>
            <a:r>
              <a:rPr lang="it-IT" altLang="it-IT" sz="2000" dirty="0"/>
              <a:t> una Patria” </a:t>
            </a:r>
            <a:r>
              <a:rPr lang="it-IT" altLang="it-IT" sz="2000" dirty="0" err="1"/>
              <a:t>Moisés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Sáenz</a:t>
            </a:r>
            <a:r>
              <a:rPr lang="it-IT" altLang="it-IT" sz="2000" dirty="0"/>
              <a:t> (1927)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Modernizzazione, processo </a:t>
            </a:r>
            <a:r>
              <a:rPr lang="it-IT" altLang="it-IT" sz="2000" i="1" dirty="0" err="1"/>
              <a:t>incorporativo</a:t>
            </a:r>
            <a:r>
              <a:rPr lang="it-IT" altLang="it-IT" sz="2000" dirty="0"/>
              <a:t> nell</a:t>
            </a:r>
            <a:r>
              <a:rPr lang="it-IT" altLang="en-US" sz="2000" dirty="0"/>
              <a:t>’</a:t>
            </a:r>
            <a:r>
              <a:rPr lang="it-IT" altLang="it-IT" sz="2000" dirty="0"/>
              <a:t>elemento unificatore: il </a:t>
            </a:r>
            <a:r>
              <a:rPr lang="it-IT" altLang="it-IT" sz="2000" i="1" dirty="0" err="1"/>
              <a:t>mestizo</a:t>
            </a:r>
            <a:endParaRPr lang="it-IT" altLang="it-IT" sz="2000" i="1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Mappatura socio-economica e culturale delle popolazioni indigene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Acculturazione: Incorporazione delle masse indigene nel progetto nazionale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La </a:t>
            </a:r>
            <a:r>
              <a:rPr lang="it-IT" altLang="it-IT" sz="2000" i="1" dirty="0"/>
              <a:t>Casa del Pueblo </a:t>
            </a:r>
            <a:r>
              <a:rPr lang="it-IT" altLang="it-IT" sz="2000" dirty="0"/>
              <a:t>e la sostituzione delle istituzioni cattoliche. </a:t>
            </a:r>
          </a:p>
          <a:p>
            <a:endParaRPr lang="it-IT" sz="2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660854-CAC3-C44A-8E0B-103A7C1D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1"/>
            <a:ext cx="4305300" cy="59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4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168380" y="212487"/>
            <a:ext cx="6511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Manuel </a:t>
            </a: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Gamio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(1883-1960)</a:t>
            </a: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168380" y="2237299"/>
            <a:ext cx="6286500" cy="359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dirty="0"/>
              <a:t>Il </a:t>
            </a:r>
            <a:r>
              <a:rPr lang="it-IT" altLang="en-US" sz="2800" dirty="0"/>
              <a:t>“</a:t>
            </a:r>
            <a:r>
              <a:rPr lang="it-IT" altLang="it-IT" sz="2800" dirty="0"/>
              <a:t>mito d</a:t>
            </a:r>
            <a:r>
              <a:rPr lang="it-IT" altLang="en-US" sz="2800" dirty="0"/>
              <a:t>’</a:t>
            </a:r>
            <a:r>
              <a:rPr lang="it-IT" altLang="it-IT" sz="2800" dirty="0"/>
              <a:t>origine</a:t>
            </a:r>
            <a:r>
              <a:rPr lang="it-IT" altLang="en-US" sz="2800" dirty="0"/>
              <a:t>”</a:t>
            </a:r>
            <a:r>
              <a:rPr lang="it-IT" altLang="it-IT" sz="2800" dirty="0"/>
              <a:t> del nuovo stato messicano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dirty="0"/>
              <a:t>Integrazione della cultura indigena nell</a:t>
            </a:r>
            <a:r>
              <a:rPr lang="it-IT" altLang="en-US" sz="2800" dirty="0"/>
              <a:t>’</a:t>
            </a:r>
            <a:r>
              <a:rPr lang="it-IT" altLang="it-IT" sz="2800" dirty="0"/>
              <a:t>ambito del Messico meticcio e moderno.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dirty="0"/>
              <a:t>L</a:t>
            </a:r>
            <a:r>
              <a:rPr lang="it-IT" altLang="en-US" sz="2800" dirty="0"/>
              <a:t>’</a:t>
            </a:r>
            <a:r>
              <a:rPr lang="it-IT" altLang="it-IT" sz="2800" dirty="0"/>
              <a:t>antropologia applicata come disciplina fondante della nuova politica</a:t>
            </a:r>
          </a:p>
          <a:p>
            <a:endParaRPr lang="it-IT" sz="2000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AD162C8C-84A2-A745-8B90-D130D5FF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943350" cy="60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632062" y="1974322"/>
            <a:ext cx="68550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en-US" sz="2400" dirty="0"/>
              <a:t>“</a:t>
            </a:r>
            <a:r>
              <a:rPr lang="it-IT" altLang="it-IT" sz="2400" dirty="0"/>
              <a:t>Bisogna ricercare gli antecedenti storici poi studiare l</a:t>
            </a:r>
            <a:r>
              <a:rPr lang="it-IT" altLang="en-US" sz="2400" dirty="0"/>
              <a:t>’</a:t>
            </a:r>
            <a:r>
              <a:rPr lang="it-IT" altLang="it-IT" sz="2400" dirty="0"/>
              <a:t>attuale stato fisico e i diversi aspetti della civilizzazione o cultura che presenta la popolazione della valle, così come individuare i mezzi adeguati e fattibili che è necessario applicare per ottenere il loro miglioramento fisico, intellettuale, sociale ed economico</a:t>
            </a:r>
            <a:r>
              <a:rPr lang="it-IT" altLang="en-US" sz="2400" dirty="0"/>
              <a:t>”</a:t>
            </a:r>
            <a:r>
              <a:rPr lang="it-IT" altLang="it-IT" sz="2400" dirty="0"/>
              <a:t>. </a:t>
            </a:r>
          </a:p>
          <a:p>
            <a:r>
              <a:rPr lang="it-IT" altLang="it-IT" sz="2400" dirty="0"/>
              <a:t>(</a:t>
            </a:r>
            <a:r>
              <a:rPr lang="it-IT" altLang="it-IT" sz="2400" dirty="0" err="1"/>
              <a:t>Gamio</a:t>
            </a:r>
            <a:r>
              <a:rPr lang="it-IT" altLang="it-IT" sz="2400" dirty="0"/>
              <a:t>, </a:t>
            </a:r>
            <a:r>
              <a:rPr lang="it-IT" altLang="it-IT" sz="2400" i="1" dirty="0"/>
              <a:t>La </a:t>
            </a:r>
            <a:r>
              <a:rPr lang="it-IT" altLang="it-IT" sz="2400" i="1" dirty="0" err="1"/>
              <a:t>poblacion</a:t>
            </a:r>
            <a:r>
              <a:rPr lang="it-IT" altLang="it-IT" sz="2400" i="1" dirty="0"/>
              <a:t> del valle de Teotihuacan</a:t>
            </a:r>
            <a:r>
              <a:rPr lang="it-IT" altLang="it-IT" sz="2400" dirty="0"/>
              <a:t>, 1922)</a:t>
            </a:r>
          </a:p>
          <a:p>
            <a:endParaRPr lang="it-IT" sz="2400" dirty="0"/>
          </a:p>
        </p:txBody>
      </p:sp>
      <p:pic>
        <p:nvPicPr>
          <p:cNvPr id="3" name="Immagine 2" descr="Immagine che contiene testo, persona, uomo, parete&#10;&#10;Descrizione generata automaticamente">
            <a:extLst>
              <a:ext uri="{FF2B5EF4-FFF2-40B4-BE49-F238E27FC236}">
                <a16:creationId xmlns:a16="http://schemas.microsoft.com/office/drawing/2014/main" id="{0B106C19-DC7E-EF4C-896F-65CADC4C3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81500" cy="60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168380" y="517287"/>
            <a:ext cx="6511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Indigenismo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di </a:t>
            </a: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stato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Il Progetto del Valle de Teotihuacán </a:t>
            </a: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168380" y="3228819"/>
            <a:ext cx="6286500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3200" dirty="0"/>
              <a:t>Archeologia, Antropologia, Antropologia applicata: il processo di studio necessario a costruire il nuovo cittadino messicano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3200" dirty="0"/>
              <a:t>Il metodo di indagine integrale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1414369-C36D-3E4A-8C35-A2E695551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-83721"/>
            <a:ext cx="3887611" cy="617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4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5599" y="114995"/>
            <a:ext cx="943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Dopo l’indipendenza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97281" y="1726233"/>
            <a:ext cx="4715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/>
              <a:t>Non si eliminano le differenze e le discriminazioni, talvolta si acuiscono a causa delle politiche centraliste dei governi indipendenti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Si eliminano termini come “</a:t>
            </a:r>
            <a:r>
              <a:rPr lang="it-IT" sz="2000" dirty="0" err="1"/>
              <a:t>naturales</a:t>
            </a:r>
            <a:r>
              <a:rPr lang="it-IT" sz="2000" dirty="0"/>
              <a:t>”, che non si adattano agli ideali liberali, e si sostituiscono con termini come “cittadini”, ma non si abolisce il tributo indigeno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Perdita della protezione della corona spagnola e delle leggi della </a:t>
            </a:r>
            <a:r>
              <a:rPr lang="it-IT" sz="2000" b="1" dirty="0"/>
              <a:t>“</a:t>
            </a:r>
            <a:r>
              <a:rPr lang="it-IT" sz="2000" b="1" dirty="0" err="1"/>
              <a:t>republica</a:t>
            </a:r>
            <a:r>
              <a:rPr lang="it-IT" sz="2000" b="1" dirty="0"/>
              <a:t> de indios”, </a:t>
            </a:r>
            <a:r>
              <a:rPr lang="it-IT" sz="2000" dirty="0"/>
              <a:t>perdita delle terre comuni</a:t>
            </a:r>
          </a:p>
          <a:p>
            <a:pPr marL="285750" indent="-285750">
              <a:buFont typeface="Arial"/>
              <a:buChar char="•"/>
            </a:pPr>
            <a:endParaRPr lang="it-IT" sz="20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1" descr="Cándido Portinari [Brasil] Café.jpg">
            <a:extLst>
              <a:ext uri="{FF2B5EF4-FFF2-40B4-BE49-F238E27FC236}">
                <a16:creationId xmlns:a16="http://schemas.microsoft.com/office/drawing/2014/main" id="{5AA451B4-F8A9-924D-B098-0EBF0EA07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" b="3297"/>
          <a:stretch>
            <a:fillRect/>
          </a:stretch>
        </p:blipFill>
        <p:spPr>
          <a:xfrm>
            <a:off x="5054239" y="1603507"/>
            <a:ext cx="7137761" cy="44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7418" y="211686"/>
            <a:ext cx="524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36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Castas</a:t>
            </a:r>
            <a:endParaRPr lang="it-IT" sz="36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83171" y="2214849"/>
            <a:ext cx="66275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</a:t>
            </a:r>
            <a:r>
              <a:rPr lang="it-IT" sz="2400" b="1" i="1" dirty="0" err="1"/>
              <a:t>castas</a:t>
            </a:r>
            <a:r>
              <a:rPr lang="it-IT" sz="2400" dirty="0"/>
              <a:t>: fluidità complessità e indefinitezza nonostante la innumerevole quantità di definizioni. </a:t>
            </a:r>
          </a:p>
          <a:p>
            <a:r>
              <a:rPr lang="it-IT" sz="2400" dirty="0"/>
              <a:t>Utilizzo del sistema di casta a proprio vantaggio: la </a:t>
            </a:r>
            <a:r>
              <a:rPr lang="it-IT" sz="2400" dirty="0" err="1"/>
              <a:t>calidad</a:t>
            </a:r>
            <a:r>
              <a:rPr lang="it-IT" sz="2400" dirty="0"/>
              <a:t>, la percezione sociale della “razza” dell’individuo era spesso più importante del fenotipo che rappresentava.</a:t>
            </a:r>
          </a:p>
          <a:p>
            <a:r>
              <a:rPr lang="it-IT" sz="2400" dirty="0"/>
              <a:t>La malleabilità della condizione umana: il corpo, la mente, gli umori in cambiamento influenze esterne, il cibo crea e produce corpi diversi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12" name="Picture 5" descr="casta-mulata">
            <a:extLst>
              <a:ext uri="{FF2B5EF4-FFF2-40B4-BE49-F238E27FC236}">
                <a16:creationId xmlns:a16="http://schemas.microsoft.com/office/drawing/2014/main" id="{B4FC1FA9-A3D1-5B4B-95CE-0E4DEC46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15393"/>
            <a:ext cx="51196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0" y="927846"/>
            <a:ext cx="6787444" cy="52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1. Mestizo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Castizo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mestiza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castizo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española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4. </a:t>
            </a:r>
            <a:r>
              <a:rPr lang="en-US" sz="2000" dirty="0" err="1">
                <a:solidFill>
                  <a:srgbClr val="000000"/>
                </a:solidFill>
              </a:rPr>
              <a:t>Mulato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5. </a:t>
            </a:r>
            <a:r>
              <a:rPr lang="en-US" sz="2000" dirty="0" err="1">
                <a:solidFill>
                  <a:srgbClr val="000000"/>
                </a:solidFill>
              </a:rPr>
              <a:t>Morisco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mulata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6. Albino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morisca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7. Salta </a:t>
            </a:r>
            <a:r>
              <a:rPr lang="en-US" sz="2000" dirty="0" err="1">
                <a:solidFill>
                  <a:srgbClr val="000000"/>
                </a:solidFill>
              </a:rPr>
              <a:t>para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atrás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albina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8. Lobo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indio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9. Coyote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indio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mestiza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10. Chino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lobo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11.Cambujo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chino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12. Detente en el </a:t>
            </a:r>
            <a:r>
              <a:rPr lang="en-US" sz="2000" dirty="0" err="1">
                <a:solidFill>
                  <a:srgbClr val="000000"/>
                </a:solidFill>
              </a:rPr>
              <a:t>aire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cambujo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13. No </a:t>
            </a:r>
            <a:r>
              <a:rPr lang="en-US" sz="2000" dirty="0" err="1">
                <a:solidFill>
                  <a:srgbClr val="000000"/>
                </a:solidFill>
              </a:rPr>
              <a:t>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entiendo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detente en el </a:t>
            </a:r>
            <a:r>
              <a:rPr lang="en-US" sz="2000" dirty="0" err="1">
                <a:solidFill>
                  <a:srgbClr val="000000"/>
                </a:solidFill>
              </a:rPr>
              <a:t>aire</a:t>
            </a:r>
            <a:r>
              <a:rPr lang="en-US" sz="2000" dirty="0">
                <a:solidFill>
                  <a:srgbClr val="000000"/>
                </a:solidFill>
              </a:rPr>
              <a:t> con </a:t>
            </a:r>
            <a:r>
              <a:rPr lang="en-US" sz="2000" dirty="0" err="1">
                <a:solidFill>
                  <a:srgbClr val="000000"/>
                </a:solidFill>
              </a:rPr>
              <a:t>mulata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14. </a:t>
            </a:r>
            <a:r>
              <a:rPr lang="en-US" sz="2000" dirty="0" err="1">
                <a:solidFill>
                  <a:srgbClr val="000000"/>
                </a:solidFill>
              </a:rPr>
              <a:t>Barcino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no </a:t>
            </a:r>
            <a:r>
              <a:rPr lang="en-US" sz="2000" dirty="0" err="1">
                <a:solidFill>
                  <a:srgbClr val="000000"/>
                </a:solidFill>
              </a:rPr>
              <a:t>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entiendo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15. </a:t>
            </a:r>
            <a:r>
              <a:rPr lang="en-US" sz="2000" dirty="0" err="1">
                <a:solidFill>
                  <a:srgbClr val="000000"/>
                </a:solidFill>
              </a:rPr>
              <a:t>Calpamulato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barcino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cambuja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59" r="-80959"/>
          <a:stretch>
            <a:fillRect/>
          </a:stretch>
        </p:blipFill>
        <p:spPr bwMode="auto">
          <a:xfrm>
            <a:off x="2568222" y="0"/>
            <a:ext cx="139819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-80959" r="-809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033" y="152400"/>
            <a:ext cx="8181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Ansia</a:t>
            </a:r>
            <a:r>
              <a:rPr lang="pt-BR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Tassonomica</a:t>
            </a:r>
            <a:endParaRPr lang="pt-BR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9" y="6169610"/>
            <a:ext cx="1546160" cy="544780"/>
          </a:xfrm>
          <a:prstGeom prst="rect">
            <a:avLst/>
          </a:prstGeom>
        </p:spPr>
      </p:pic>
      <p:pic>
        <p:nvPicPr>
          <p:cNvPr id="3" name="Picture 2" descr="Schermata 2021-10-29 alle 10.27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20" y="6134758"/>
            <a:ext cx="3822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80934" y="174329"/>
            <a:ext cx="519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transizione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925020" y="1455558"/>
            <a:ext cx="68725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b="1" i="1" dirty="0" err="1"/>
              <a:t>mestizaje</a:t>
            </a:r>
            <a:r>
              <a:rPr lang="it-IT" sz="2000" dirty="0"/>
              <a:t> è un processo sempre in atto e in fieri, si costruisce attraverso differenti categorie. Un processo fluido continuo e contraddittorio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Non è solo un processo razziale ma soprattutto un processo sociale (culturale)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Dipende da una serie di caratteristiche percepite più che da attributi statici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Il punto di vista come presa di posizione politica: osservatori interni ed esterni, ufficiali e non ufficiali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 criteri di identificazione sono agenti politici. Sono categorie dinamiche, contradditorie, relazionali e connotate dal pensiero coloniale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L’indio come costruzione in transizione 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76762" y="2467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BBCB6B3-B734-A041-AFB7-771518C20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" y="0"/>
            <a:ext cx="4629687" cy="607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78307" y="269136"/>
            <a:ext cx="4389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Indigenismo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235520" y="1249942"/>
            <a:ext cx="10384016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ea typeface="ＭＳ Ｐゴシック" panose="020B0600070205080204" pitchFamily="34" charset="-128"/>
              </a:rPr>
              <a:t>Un pensiero non-indigeno sul </a:t>
            </a:r>
            <a:r>
              <a:rPr lang="it-IT" altLang="en-US" sz="2800" dirty="0">
                <a:ea typeface="ＭＳ Ｐゴシック" panose="020B0600070205080204" pitchFamily="34" charset="-128"/>
              </a:rPr>
              <a:t>“</a:t>
            </a:r>
            <a:r>
              <a:rPr lang="it-IT" altLang="it-IT" sz="2800" dirty="0">
                <a:ea typeface="ＭＳ Ｐゴシック" panose="020B0600070205080204" pitchFamily="34" charset="-128"/>
              </a:rPr>
              <a:t>problema indigeno</a:t>
            </a:r>
            <a:r>
              <a:rPr lang="it-IT" altLang="en-US" sz="2800" dirty="0">
                <a:ea typeface="ＭＳ Ｐゴシック" panose="020B0600070205080204" pitchFamily="34" charset="-128"/>
              </a:rPr>
              <a:t>”</a:t>
            </a:r>
            <a:endParaRPr lang="it-IT" altLang="it-IT" sz="2800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ea typeface="ＭＳ Ｐゴシック" panose="020B0600070205080204" pitchFamily="34" charset="-128"/>
              </a:rPr>
              <a:t>Un pensiero latinoamericano, ma che nasce da prestiti europei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ea typeface="ＭＳ Ｐゴシック" panose="020B0600070205080204" pitchFamily="34" charset="-128"/>
              </a:rPr>
              <a:t>Solleva la questione dell</a:t>
            </a:r>
            <a:r>
              <a:rPr lang="it-IT" altLang="en-US" sz="2800" dirty="0">
                <a:ea typeface="ＭＳ Ｐゴシック" panose="020B0600070205080204" pitchFamily="34" charset="-128"/>
              </a:rPr>
              <a:t>’</a:t>
            </a:r>
            <a:r>
              <a:rPr lang="it-IT" altLang="it-IT" sz="2800" dirty="0">
                <a:ea typeface="ＭＳ Ｐゴシック" panose="020B0600070205080204" pitchFamily="34" charset="-128"/>
              </a:rPr>
              <a:t>Indio in nuovi termini: in relazione alla terra, alle questioni etnico-sociali e non in termini teologici, etici o biologici.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ea typeface="ＭＳ Ｐゴシック" panose="020B0600070205080204" pitchFamily="34" charset="-128"/>
              </a:rPr>
              <a:t>Ampiezza del pensiero in vari ambiti che trascende il primo concetto di </a:t>
            </a:r>
            <a:r>
              <a:rPr lang="it-IT" altLang="en-US" sz="2800" dirty="0">
                <a:ea typeface="ＭＳ Ｐゴシック" panose="020B0600070205080204" pitchFamily="34" charset="-128"/>
              </a:rPr>
              <a:t>“</a:t>
            </a:r>
            <a:r>
              <a:rPr lang="it-IT" altLang="it-IT" sz="2800" dirty="0">
                <a:ea typeface="ＭＳ Ｐゴシック" panose="020B0600070205080204" pitchFamily="34" charset="-128"/>
              </a:rPr>
              <a:t>problema indigeno</a:t>
            </a:r>
            <a:r>
              <a:rPr lang="it-IT" altLang="en-US" sz="2800" dirty="0">
                <a:ea typeface="ＭＳ Ｐゴシック" panose="020B0600070205080204" pitchFamily="34" charset="-128"/>
              </a:rPr>
              <a:t>”</a:t>
            </a:r>
            <a:r>
              <a:rPr lang="it-IT" altLang="it-IT" sz="2800" dirty="0">
                <a:ea typeface="ＭＳ Ｐゴシック" panose="020B0600070205080204" pitchFamily="34" charset="-128"/>
              </a:rPr>
              <a:t>: politica, arte e ricerca sociale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 err="1">
                <a:ea typeface="ＭＳ Ｐゴシック" panose="020B0600070205080204" pitchFamily="34" charset="-128"/>
              </a:rPr>
              <a:t>Indigenismo</a:t>
            </a:r>
            <a:r>
              <a:rPr lang="it-IT" altLang="it-IT" sz="2800" dirty="0">
                <a:ea typeface="ＭＳ Ｐゴシック" panose="020B0600070205080204" pitchFamily="34" charset="-128"/>
              </a:rPr>
              <a:t> e socialismo: riforme nella proprietà della terra, espropriazione, gestione delle risorse a livello statale, ricerca di forme antifeudali di produzione, rivendicazioni popolari.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La costruzione di un campo </a:t>
            </a:r>
            <a:r>
              <a:rPr lang="it-IT" sz="2800" dirty="0" err="1"/>
              <a:t>indigenista</a:t>
            </a:r>
            <a:r>
              <a:rPr lang="it-IT" sz="2800" dirty="0"/>
              <a:t> continentale e la nozione di </a:t>
            </a:r>
            <a:r>
              <a:rPr lang="it-IT" sz="2800" i="1" dirty="0"/>
              <a:t>indio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800" dirty="0">
              <a:ea typeface="ＭＳ Ｐゴシック" panose="020B0600070205080204" pitchFamily="34" charset="-128"/>
            </a:endParaRP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235519" y="269100"/>
            <a:ext cx="6511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La </a:t>
            </a: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convenzione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di Patzcuaro (1940)</a:t>
            </a: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199207" y="1589411"/>
            <a:ext cx="62566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altLang="it-IT" sz="2400" dirty="0"/>
              <a:t>creazione dell</a:t>
            </a:r>
            <a:r>
              <a:rPr lang="it-IT" altLang="en-US" sz="2400" dirty="0"/>
              <a:t>’</a:t>
            </a:r>
            <a:r>
              <a:rPr lang="it-IT" altLang="ja-JP" sz="2400" b="1" dirty="0" err="1"/>
              <a:t>Instituto</a:t>
            </a:r>
            <a:r>
              <a:rPr lang="it-IT" altLang="ja-JP" sz="2400" b="1" dirty="0"/>
              <a:t> </a:t>
            </a:r>
            <a:r>
              <a:rPr lang="it-IT" altLang="ja-JP" sz="2400" b="1" dirty="0" err="1"/>
              <a:t>Indigenista</a:t>
            </a:r>
            <a:r>
              <a:rPr lang="it-IT" altLang="ja-JP" sz="2400" b="1" dirty="0"/>
              <a:t> Interamericano</a:t>
            </a:r>
            <a:r>
              <a:rPr lang="it-IT" altLang="ja-JP" sz="2400" dirty="0"/>
              <a:t>: il ruolo scientifico e il ruolo politico</a:t>
            </a:r>
          </a:p>
          <a:p>
            <a:pPr>
              <a:buFontTx/>
              <a:buChar char="•"/>
            </a:pPr>
            <a:r>
              <a:rPr lang="it-IT" altLang="it-IT" sz="2400" dirty="0"/>
              <a:t>da una parte la conservazione delle specificità culturali, dall</a:t>
            </a:r>
            <a:r>
              <a:rPr lang="it-IT" altLang="en-US" sz="2400" dirty="0"/>
              <a:t>’</a:t>
            </a:r>
            <a:r>
              <a:rPr lang="it-IT" altLang="it-IT" sz="2400" dirty="0"/>
              <a:t>altra l</a:t>
            </a:r>
            <a:r>
              <a:rPr lang="it-IT" altLang="en-US" sz="2400" dirty="0"/>
              <a:t>’</a:t>
            </a:r>
            <a:r>
              <a:rPr lang="it-IT" altLang="it-IT" sz="2400" dirty="0"/>
              <a:t>integrazione delle comunità indigene nello stato </a:t>
            </a:r>
          </a:p>
          <a:p>
            <a:pPr>
              <a:buFontTx/>
              <a:buChar char="•"/>
            </a:pPr>
            <a:r>
              <a:rPr lang="it-IT" altLang="it-IT" sz="2400" dirty="0"/>
              <a:t> le popolazioni indigene</a:t>
            </a:r>
          </a:p>
          <a:p>
            <a:r>
              <a:rPr lang="it-IT" altLang="it-IT" sz="2400" dirty="0"/>
              <a:t>sono socialmente deboli</a:t>
            </a:r>
          </a:p>
          <a:p>
            <a:r>
              <a:rPr lang="it-IT" altLang="it-IT" sz="2400" dirty="0"/>
              <a:t>e necessitano di protezione</a:t>
            </a:r>
          </a:p>
          <a:p>
            <a:r>
              <a:rPr lang="it-IT" altLang="it-IT" sz="2400" dirty="0"/>
              <a:t>da parte dello stato e di </a:t>
            </a:r>
          </a:p>
          <a:p>
            <a:r>
              <a:rPr lang="it-IT" altLang="it-IT" sz="2400" dirty="0"/>
              <a:t>Istituzioni internazionali </a:t>
            </a:r>
          </a:p>
          <a:p>
            <a:endParaRPr lang="it-IT" sz="2400" dirty="0"/>
          </a:p>
        </p:txBody>
      </p:sp>
      <p:pic>
        <p:nvPicPr>
          <p:cNvPr id="9" name="Picture 3" descr="080_006_LBW">
            <a:extLst>
              <a:ext uri="{FF2B5EF4-FFF2-40B4-BE49-F238E27FC236}">
                <a16:creationId xmlns:a16="http://schemas.microsoft.com/office/drawing/2014/main" id="{600AD25E-55CB-9147-92B9-E671031B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97" y="2056932"/>
            <a:ext cx="5736104" cy="400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6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47553" y="684460"/>
            <a:ext cx="947333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effectLst/>
                <a:latin typeface="AdobeTextPro"/>
              </a:rPr>
              <a:t>“</a:t>
            </a:r>
            <a:r>
              <a:rPr lang="it-IT" sz="2800" dirty="0" err="1">
                <a:effectLst/>
                <a:latin typeface="AdobeTextPro"/>
              </a:rPr>
              <a:t>Que</a:t>
            </a:r>
            <a:r>
              <a:rPr lang="it-IT" sz="2800" dirty="0">
                <a:effectLst/>
                <a:latin typeface="AdobeTextPro"/>
              </a:rPr>
              <a:t> la </a:t>
            </a:r>
            <a:r>
              <a:rPr lang="it-IT" sz="2800" dirty="0" err="1">
                <a:effectLst/>
                <a:latin typeface="AdobeTextPro"/>
              </a:rPr>
              <a:t>política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integral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que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realicen</a:t>
            </a:r>
            <a:r>
              <a:rPr lang="it-IT" sz="2800" dirty="0">
                <a:effectLst/>
                <a:latin typeface="AdobeTextPro"/>
              </a:rPr>
              <a:t> [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gobiernos</a:t>
            </a:r>
            <a:r>
              <a:rPr lang="it-IT" sz="2800" dirty="0">
                <a:effectLst/>
                <a:latin typeface="AdobeTextPro"/>
              </a:rPr>
              <a:t>] para </a:t>
            </a:r>
            <a:r>
              <a:rPr lang="it-IT" sz="2800" dirty="0" err="1">
                <a:effectLst/>
                <a:latin typeface="AdobeTextPro"/>
              </a:rPr>
              <a:t>el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mejoramiento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económico</a:t>
            </a:r>
            <a:r>
              <a:rPr lang="it-IT" sz="2800" dirty="0">
                <a:effectLst/>
                <a:latin typeface="AdobeTextPro"/>
              </a:rPr>
              <a:t>, social y cultural de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grupos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indígenas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incluya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entre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sus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bases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el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concepto</a:t>
            </a:r>
            <a:r>
              <a:rPr lang="it-IT" sz="2800" dirty="0">
                <a:effectLst/>
                <a:latin typeface="AdobeTextPro"/>
              </a:rPr>
              <a:t> del indio, </a:t>
            </a:r>
            <a:r>
              <a:rPr lang="it-IT" sz="2800" dirty="0" err="1">
                <a:effectLst/>
                <a:latin typeface="AdobeTextPro"/>
              </a:rPr>
              <a:t>como</a:t>
            </a:r>
            <a:r>
              <a:rPr lang="it-IT" sz="2800" dirty="0">
                <a:effectLst/>
                <a:latin typeface="AdobeTextPro"/>
              </a:rPr>
              <a:t> un individuo </a:t>
            </a:r>
            <a:r>
              <a:rPr lang="it-IT" sz="2800" dirty="0" err="1">
                <a:effectLst/>
                <a:latin typeface="AdobeTextPro"/>
              </a:rPr>
              <a:t>económica</a:t>
            </a:r>
            <a:r>
              <a:rPr lang="it-IT" sz="2800" dirty="0">
                <a:effectLst/>
                <a:latin typeface="AdobeTextPro"/>
              </a:rPr>
              <a:t> y socialmente </a:t>
            </a:r>
            <a:r>
              <a:rPr lang="it-IT" sz="2800" dirty="0" err="1">
                <a:effectLst/>
                <a:latin typeface="AdobeTextPro"/>
              </a:rPr>
              <a:t>débil</a:t>
            </a:r>
            <a:r>
              <a:rPr lang="it-IT" sz="2800" dirty="0">
                <a:effectLst/>
                <a:latin typeface="AdobeTextPro"/>
              </a:rPr>
              <a:t>”.</a:t>
            </a:r>
            <a:br>
              <a:rPr lang="it-IT" sz="2800" dirty="0">
                <a:effectLst/>
                <a:latin typeface="AdobeTextPro"/>
              </a:rPr>
            </a:br>
            <a:r>
              <a:rPr lang="it-IT" sz="2800" dirty="0">
                <a:effectLst/>
                <a:latin typeface="AdobeTextPro"/>
              </a:rPr>
              <a:t>“</a:t>
            </a:r>
            <a:r>
              <a:rPr lang="it-IT" sz="2800" dirty="0" err="1">
                <a:effectLst/>
                <a:latin typeface="AdobeTextPro"/>
              </a:rPr>
              <a:t>el</a:t>
            </a:r>
            <a:r>
              <a:rPr lang="it-IT" sz="2800" dirty="0">
                <a:effectLst/>
                <a:latin typeface="AdobeTextPro"/>
              </a:rPr>
              <a:t> problema de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grupos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indígenas</a:t>
            </a:r>
            <a:r>
              <a:rPr lang="it-IT" sz="2800" dirty="0">
                <a:effectLst/>
                <a:latin typeface="AdobeTextPro"/>
              </a:rPr>
              <a:t> de </a:t>
            </a:r>
            <a:r>
              <a:rPr lang="it-IT" sz="2800" dirty="0" err="1">
                <a:effectLst/>
                <a:latin typeface="AdobeTextPro"/>
              </a:rPr>
              <a:t>América</a:t>
            </a:r>
            <a:r>
              <a:rPr lang="it-IT" sz="2800" dirty="0">
                <a:effectLst/>
                <a:latin typeface="AdobeTextPro"/>
              </a:rPr>
              <a:t> es de </a:t>
            </a:r>
            <a:r>
              <a:rPr lang="it-IT" sz="2800" dirty="0" err="1">
                <a:effectLst/>
                <a:latin typeface="AdobeTextPro"/>
              </a:rPr>
              <a:t>interés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público</a:t>
            </a:r>
            <a:r>
              <a:rPr lang="it-IT" sz="2800" dirty="0">
                <a:effectLst/>
                <a:latin typeface="AdobeTextPro"/>
              </a:rPr>
              <a:t>, de </a:t>
            </a:r>
            <a:r>
              <a:rPr lang="it-IT" sz="2800" dirty="0" err="1">
                <a:effectLst/>
                <a:latin typeface="AdobeTextPro"/>
              </a:rPr>
              <a:t>carácter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continental</a:t>
            </a:r>
            <a:r>
              <a:rPr lang="it-IT" sz="2800" dirty="0">
                <a:effectLst/>
                <a:latin typeface="AdobeTextPro"/>
              </a:rPr>
              <a:t> y </a:t>
            </a:r>
            <a:r>
              <a:rPr lang="it-IT" sz="2800" dirty="0" err="1">
                <a:effectLst/>
                <a:latin typeface="AdobeTextPro"/>
              </a:rPr>
              <a:t>relacionado</a:t>
            </a:r>
            <a:r>
              <a:rPr lang="it-IT" sz="2800" dirty="0">
                <a:effectLst/>
                <a:latin typeface="AdobeTextPro"/>
              </a:rPr>
              <a:t> con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propósitos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afirmados</a:t>
            </a:r>
            <a:r>
              <a:rPr lang="it-IT" sz="2800" dirty="0">
                <a:effectLst/>
                <a:latin typeface="AdobeTextPro"/>
              </a:rPr>
              <a:t> de </a:t>
            </a:r>
            <a:r>
              <a:rPr lang="it-IT" sz="2800" dirty="0" err="1">
                <a:effectLst/>
                <a:latin typeface="AdobeTextPro"/>
              </a:rPr>
              <a:t>solidaridad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entre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todos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pueblos y </a:t>
            </a:r>
            <a:r>
              <a:rPr lang="it-IT" sz="2800" dirty="0" err="1">
                <a:effectLst/>
                <a:latin typeface="AdobeTextPro"/>
              </a:rPr>
              <a:t>Gobiernos</a:t>
            </a:r>
            <a:r>
              <a:rPr lang="it-IT" sz="2800" dirty="0">
                <a:effectLst/>
                <a:latin typeface="AdobeTextPro"/>
              </a:rPr>
              <a:t> del </a:t>
            </a:r>
            <a:r>
              <a:rPr lang="it-IT" sz="2800" dirty="0" err="1">
                <a:effectLst/>
                <a:latin typeface="AdobeTextPro"/>
              </a:rPr>
              <a:t>Nuevo</a:t>
            </a:r>
            <a:r>
              <a:rPr lang="it-IT" sz="2800" dirty="0">
                <a:effectLst/>
                <a:latin typeface="AdobeTextPro"/>
              </a:rPr>
              <a:t> Mundo”25. </a:t>
            </a:r>
            <a:endParaRPr lang="it-IT" sz="2800" dirty="0"/>
          </a:p>
          <a:p>
            <a:r>
              <a:rPr lang="it-IT" sz="2800" dirty="0">
                <a:effectLst/>
                <a:latin typeface="AdobeTextPro"/>
              </a:rPr>
              <a:t>“</a:t>
            </a:r>
            <a:r>
              <a:rPr lang="it-IT" sz="2800" dirty="0" err="1">
                <a:effectLst/>
                <a:latin typeface="AdobeTextPro"/>
              </a:rPr>
              <a:t>el</a:t>
            </a:r>
            <a:r>
              <a:rPr lang="it-IT" sz="2800" dirty="0">
                <a:effectLst/>
                <a:latin typeface="AdobeTextPro"/>
              </a:rPr>
              <a:t> problema </a:t>
            </a:r>
            <a:r>
              <a:rPr lang="it-IT" sz="2800" dirty="0" err="1">
                <a:effectLst/>
                <a:latin typeface="AdobeTextPro"/>
              </a:rPr>
              <a:t>indígena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atañe</a:t>
            </a:r>
            <a:r>
              <a:rPr lang="it-IT" sz="2800" dirty="0">
                <a:effectLst/>
                <a:latin typeface="AdobeTextPro"/>
              </a:rPr>
              <a:t> a </a:t>
            </a:r>
            <a:r>
              <a:rPr lang="it-IT" sz="2800" dirty="0" err="1">
                <a:effectLst/>
                <a:latin typeface="AdobeTextPro"/>
              </a:rPr>
              <a:t>toda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América</a:t>
            </a:r>
            <a:r>
              <a:rPr lang="it-IT" sz="2800" dirty="0">
                <a:effectLst/>
                <a:latin typeface="AdobeTextPro"/>
              </a:rPr>
              <a:t> [...] presenta en </a:t>
            </a:r>
            <a:r>
              <a:rPr lang="it-IT" sz="2800" dirty="0" err="1">
                <a:effectLst/>
                <a:latin typeface="AdobeTextPro"/>
              </a:rPr>
              <a:t>muchos</a:t>
            </a:r>
            <a:r>
              <a:rPr lang="it-IT" sz="2800" dirty="0">
                <a:effectLst/>
                <a:latin typeface="AdobeTextPro"/>
              </a:rPr>
              <a:t> de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países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americanos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modalidades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semejantes</a:t>
            </a:r>
            <a:r>
              <a:rPr lang="it-IT" sz="2800" dirty="0">
                <a:effectLst/>
                <a:latin typeface="AdobeTextPro"/>
              </a:rPr>
              <a:t> y </a:t>
            </a:r>
            <a:r>
              <a:rPr lang="it-IT" sz="2800" dirty="0" err="1">
                <a:effectLst/>
                <a:latin typeface="AdobeTextPro"/>
              </a:rPr>
              <a:t>comparables</a:t>
            </a:r>
            <a:r>
              <a:rPr lang="it-IT" sz="2800" dirty="0">
                <a:effectLst/>
                <a:latin typeface="AdobeTextPro"/>
              </a:rPr>
              <a:t>”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4858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7" name="Picture 1" descr="Schermata 2014-02-24 a 17.19.42.png">
            <a:extLst>
              <a:ext uri="{FF2B5EF4-FFF2-40B4-BE49-F238E27FC236}">
                <a16:creationId xmlns:a16="http://schemas.microsoft.com/office/drawing/2014/main" id="{54555074-D414-1F4D-B28E-809092870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2" y="233643"/>
            <a:ext cx="9144000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26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tinAmericanAnthropology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LatinAmericanAnthropology_1.potx</Template>
  <TotalTime>8548</TotalTime>
  <Words>1300</Words>
  <Application>Microsoft Macintosh PowerPoint</Application>
  <PresentationFormat>Widescreen</PresentationFormat>
  <Paragraphs>138</Paragraphs>
  <Slides>19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AdobeTextPro</vt:lpstr>
      <vt:lpstr>Arial</vt:lpstr>
      <vt:lpstr>Calibri</vt:lpstr>
      <vt:lpstr>Calibri Light</vt:lpstr>
      <vt:lpstr>Century Gothic</vt:lpstr>
      <vt:lpstr>Tahoma</vt:lpstr>
      <vt:lpstr>Times New Roman</vt:lpstr>
      <vt:lpstr>LatinAmericanAnthropology_1</vt:lpstr>
      <vt:lpstr>Indigenismo e origini dell’antropologia in Messico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150</cp:revision>
  <dcterms:created xsi:type="dcterms:W3CDTF">2019-05-28T15:53:33Z</dcterms:created>
  <dcterms:modified xsi:type="dcterms:W3CDTF">2023-09-25T06:43:14Z</dcterms:modified>
</cp:coreProperties>
</file>