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258" r:id="rId4"/>
    <p:sldId id="274" r:id="rId5"/>
    <p:sldId id="275" r:id="rId6"/>
    <p:sldId id="315" r:id="rId7"/>
    <p:sldId id="260" r:id="rId8"/>
    <p:sldId id="261" r:id="rId9"/>
    <p:sldId id="262" r:id="rId10"/>
    <p:sldId id="263" r:id="rId11"/>
    <p:sldId id="264" r:id="rId12"/>
    <p:sldId id="272" r:id="rId13"/>
    <p:sldId id="318" r:id="rId14"/>
    <p:sldId id="259" r:id="rId15"/>
    <p:sldId id="265" r:id="rId16"/>
    <p:sldId id="314" r:id="rId17"/>
    <p:sldId id="266" r:id="rId18"/>
    <p:sldId id="317" r:id="rId19"/>
    <p:sldId id="316" r:id="rId20"/>
    <p:sldId id="267" r:id="rId21"/>
    <p:sldId id="268" r:id="rId22"/>
    <p:sldId id="269" r:id="rId23"/>
    <p:sldId id="270" r:id="rId24"/>
    <p:sldId id="271" r:id="rId25"/>
    <p:sldId id="273" r:id="rId26"/>
    <p:sldId id="276" r:id="rId27"/>
    <p:sldId id="277" r:id="rId28"/>
    <p:sldId id="278" r:id="rId29"/>
    <p:sldId id="279" r:id="rId30"/>
    <p:sldId id="280" r:id="rId31"/>
    <p:sldId id="281" r:id="rId32"/>
    <p:sldId id="282" r:id="rId33"/>
    <p:sldId id="283" r:id="rId34"/>
    <p:sldId id="286" r:id="rId35"/>
    <p:sldId id="287" r:id="rId36"/>
    <p:sldId id="309" r:id="rId37"/>
    <p:sldId id="310" r:id="rId38"/>
    <p:sldId id="285" r:id="rId39"/>
    <p:sldId id="284"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8" r:id="rId53"/>
    <p:sldId id="300" r:id="rId54"/>
    <p:sldId id="311" r:id="rId55"/>
    <p:sldId id="312" r:id="rId56"/>
    <p:sldId id="313" r:id="rId57"/>
    <p:sldId id="301" r:id="rId58"/>
    <p:sldId id="302" r:id="rId59"/>
    <p:sldId id="303" r:id="rId60"/>
    <p:sldId id="304" r:id="rId61"/>
    <p:sldId id="305" r:id="rId62"/>
    <p:sldId id="306" r:id="rId63"/>
    <p:sldId id="307" r:id="rId6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A2C68-D9CA-4448-A719-F49F29AFE4F4}" type="datetimeFigureOut">
              <a:rPr lang="it-IT" smtClean="0"/>
              <a:t>16/09/2020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C15EA9-0E10-4BA6-9E53-B767D3C3D872}" type="slidenum">
              <a:rPr lang="it-IT" smtClean="0"/>
              <a:t>‹N›</a:t>
            </a:fld>
            <a:endParaRPr lang="it-IT"/>
          </a:p>
        </p:txBody>
      </p:sp>
    </p:spTree>
    <p:extLst>
      <p:ext uri="{BB962C8B-B14F-4D97-AF65-F5344CB8AC3E}">
        <p14:creationId xmlns:p14="http://schemas.microsoft.com/office/powerpoint/2010/main" val="3825022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ved=2ahUKEwj_vc3h9ZvmAhWIy6QKHS2xCwgQFjAAegQIARAC&amp;url=http://ubplj.org/index.php/dlj/article/viewFile/147/171&amp;usg=AOvVaw1rQx3vTF2QCFgLqX29cLT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This</a:t>
            </a:r>
            <a:r>
              <a:rPr lang="it-IT" dirty="0" smtClean="0"/>
              <a:t> </a:t>
            </a:r>
            <a:r>
              <a:rPr lang="it-IT" dirty="0" err="1" smtClean="0"/>
              <a:t>is</a:t>
            </a:r>
            <a:r>
              <a:rPr lang="it-IT" dirty="0" smtClean="0"/>
              <a:t> </a:t>
            </a:r>
            <a:r>
              <a:rPr lang="it-IT" dirty="0" err="1" smtClean="0"/>
              <a:t>my</a:t>
            </a:r>
            <a:r>
              <a:rPr lang="it-IT" dirty="0" smtClean="0"/>
              <a:t> life </a:t>
            </a:r>
            <a:r>
              <a:rPr lang="it-IT" i="1" dirty="0" smtClean="0">
                <a:hlinkClick r:id="rId3"/>
              </a:rPr>
              <a:t>ubplj.org › </a:t>
            </a:r>
            <a:r>
              <a:rPr lang="it-IT" i="1" dirty="0" err="1" smtClean="0">
                <a:hlinkClick r:id="rId3"/>
              </a:rPr>
              <a:t>index.php</a:t>
            </a:r>
            <a:r>
              <a:rPr lang="it-IT" i="1" dirty="0" smtClean="0">
                <a:hlinkClick r:id="rId3"/>
              </a:rPr>
              <a:t> › </a:t>
            </a:r>
            <a:r>
              <a:rPr lang="it-IT" i="1" dirty="0" err="1" smtClean="0">
                <a:hlinkClick r:id="rId3"/>
              </a:rPr>
              <a:t>dlj</a:t>
            </a:r>
            <a:r>
              <a:rPr lang="it-IT" i="1" dirty="0" smtClean="0">
                <a:hlinkClick r:id="rId3"/>
              </a:rPr>
              <a:t> › </a:t>
            </a:r>
            <a:r>
              <a:rPr lang="it-IT" i="1" dirty="0" err="1" smtClean="0">
                <a:hlinkClick r:id="rId3"/>
              </a:rPr>
              <a:t>article</a:t>
            </a:r>
            <a:r>
              <a:rPr lang="it-IT" i="1" dirty="0" smtClean="0">
                <a:hlinkClick r:id="rId3"/>
              </a:rPr>
              <a:t> › </a:t>
            </a:r>
            <a:r>
              <a:rPr lang="it-IT" i="1" dirty="0" err="1" smtClean="0">
                <a:hlinkClick r:id="rId3"/>
              </a:rPr>
              <a:t>viewFile</a:t>
            </a:r>
            <a:r>
              <a:rPr lang="it-IT" i="1" dirty="0" smtClean="0"/>
              <a:t> (episodio: L'</a:t>
            </a:r>
            <a:r>
              <a:rPr lang="it-IT" i="1" dirty="0" err="1" smtClean="0"/>
              <a:t>Estrange</a:t>
            </a:r>
            <a:r>
              <a:rPr lang="it-IT" dirty="0" smtClean="0"/>
              <a:t> </a:t>
            </a:r>
            <a:r>
              <a:rPr lang="it-IT" i="1" dirty="0" smtClean="0"/>
              <a:t>v F </a:t>
            </a:r>
            <a:r>
              <a:rPr lang="it-IT" i="1" dirty="0" err="1" smtClean="0"/>
              <a:t>Graucob</a:t>
            </a:r>
            <a:r>
              <a:rPr lang="it-IT" i="1" dirty="0" smtClean="0"/>
              <a:t> Ltd </a:t>
            </a:r>
            <a:r>
              <a:rPr lang="it-IT" dirty="0" smtClean="0"/>
              <a:t>[1934] 2 KB 394)</a:t>
            </a:r>
            <a:endParaRPr lang="it-IT" dirty="0"/>
          </a:p>
        </p:txBody>
      </p:sp>
      <p:sp>
        <p:nvSpPr>
          <p:cNvPr id="4" name="Segnaposto numero diapositiva 3"/>
          <p:cNvSpPr>
            <a:spLocks noGrp="1"/>
          </p:cNvSpPr>
          <p:nvPr>
            <p:ph type="sldNum" sz="quarter" idx="10"/>
          </p:nvPr>
        </p:nvSpPr>
        <p:spPr/>
        <p:txBody>
          <a:bodyPr/>
          <a:lstStyle/>
          <a:p>
            <a:fld id="{5EDF44B7-643F-4433-9340-68C54DC2B6ED}" type="slidenum">
              <a:rPr lang="it-IT" smtClean="0"/>
              <a:t>8</a:t>
            </a:fld>
            <a:endParaRPr lang="it-IT"/>
          </a:p>
        </p:txBody>
      </p:sp>
    </p:spTree>
    <p:extLst>
      <p:ext uri="{BB962C8B-B14F-4D97-AF65-F5344CB8AC3E}">
        <p14:creationId xmlns:p14="http://schemas.microsoft.com/office/powerpoint/2010/main" val="278806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Implied</a:t>
            </a:r>
            <a:r>
              <a:rPr lang="it-IT" dirty="0" smtClean="0"/>
              <a:t> </a:t>
            </a:r>
            <a:r>
              <a:rPr lang="it-IT" dirty="0" err="1" smtClean="0"/>
              <a:t>warranties</a:t>
            </a:r>
            <a:r>
              <a:rPr lang="it-IT" dirty="0" smtClean="0"/>
              <a:t> of </a:t>
            </a:r>
            <a:r>
              <a:rPr lang="it-IT" dirty="0" err="1" smtClean="0"/>
              <a:t>merchantability</a:t>
            </a:r>
            <a:r>
              <a:rPr lang="it-IT" dirty="0" smtClean="0"/>
              <a:t> of </a:t>
            </a:r>
            <a:r>
              <a:rPr lang="it-IT" dirty="0" err="1" smtClean="0"/>
              <a:t>goods</a:t>
            </a:r>
            <a:endParaRPr lang="it-IT" dirty="0"/>
          </a:p>
        </p:txBody>
      </p:sp>
      <p:sp>
        <p:nvSpPr>
          <p:cNvPr id="4" name="Segnaposto numero diapositiva 3"/>
          <p:cNvSpPr>
            <a:spLocks noGrp="1"/>
          </p:cNvSpPr>
          <p:nvPr>
            <p:ph type="sldNum" sz="quarter" idx="10"/>
          </p:nvPr>
        </p:nvSpPr>
        <p:spPr/>
        <p:txBody>
          <a:bodyPr/>
          <a:lstStyle/>
          <a:p>
            <a:fld id="{C1C15EA9-0E10-4BA6-9E53-B767D3C3D872}" type="slidenum">
              <a:rPr lang="it-IT" smtClean="0"/>
              <a:t>29</a:t>
            </a:fld>
            <a:endParaRPr lang="it-IT"/>
          </a:p>
        </p:txBody>
      </p:sp>
    </p:spTree>
    <p:extLst>
      <p:ext uri="{BB962C8B-B14F-4D97-AF65-F5344CB8AC3E}">
        <p14:creationId xmlns:p14="http://schemas.microsoft.com/office/powerpoint/2010/main" val="130925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DF44B7-643F-4433-9340-68C54DC2B6ED}" type="slidenum">
              <a:rPr lang="it-IT" smtClean="0"/>
              <a:t>38</a:t>
            </a:fld>
            <a:endParaRPr lang="it-IT"/>
          </a:p>
        </p:txBody>
      </p:sp>
    </p:spTree>
    <p:extLst>
      <p:ext uri="{BB962C8B-B14F-4D97-AF65-F5344CB8AC3E}">
        <p14:creationId xmlns:p14="http://schemas.microsoft.com/office/powerpoint/2010/main" val="1939861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C15EA9-0E10-4BA6-9E53-B767D3C3D872}" type="slidenum">
              <a:rPr lang="it-IT" smtClean="0"/>
              <a:t>44</a:t>
            </a:fld>
            <a:endParaRPr lang="it-IT"/>
          </a:p>
        </p:txBody>
      </p:sp>
    </p:spTree>
    <p:extLst>
      <p:ext uri="{BB962C8B-B14F-4D97-AF65-F5344CB8AC3E}">
        <p14:creationId xmlns:p14="http://schemas.microsoft.com/office/powerpoint/2010/main" val="347615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EAD2513-FC96-43A4-806B-B704F90FF4B5}" type="datetimeFigureOut">
              <a:rPr lang="it-IT" smtClean="0"/>
              <a:t>16/09/2020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4E937B-0A8A-4875-8653-DCFB0B299BD0}" type="slidenum">
              <a:rPr lang="it-IT" smtClean="0"/>
              <a:t>‹N›</a:t>
            </a:fld>
            <a:endParaRPr lang="it-IT"/>
          </a:p>
        </p:txBody>
      </p:sp>
    </p:spTree>
    <p:extLst>
      <p:ext uri="{BB962C8B-B14F-4D97-AF65-F5344CB8AC3E}">
        <p14:creationId xmlns:p14="http://schemas.microsoft.com/office/powerpoint/2010/main" val="3112203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AD2513-FC96-43A4-806B-B704F90FF4B5}" type="datetimeFigureOut">
              <a:rPr lang="it-IT" smtClean="0"/>
              <a:t>16/09/2020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4E937B-0A8A-4875-8653-DCFB0B299BD0}" type="slidenum">
              <a:rPr lang="it-IT" smtClean="0"/>
              <a:t>‹N›</a:t>
            </a:fld>
            <a:endParaRPr lang="it-IT"/>
          </a:p>
        </p:txBody>
      </p:sp>
    </p:spTree>
    <p:extLst>
      <p:ext uri="{BB962C8B-B14F-4D97-AF65-F5344CB8AC3E}">
        <p14:creationId xmlns:p14="http://schemas.microsoft.com/office/powerpoint/2010/main" val="240372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AD2513-FC96-43A4-806B-B704F90FF4B5}" type="datetimeFigureOut">
              <a:rPr lang="it-IT" smtClean="0"/>
              <a:t>16/09/2020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4E937B-0A8A-4875-8653-DCFB0B299BD0}" type="slidenum">
              <a:rPr lang="it-IT" smtClean="0"/>
              <a:t>‹N›</a:t>
            </a:fld>
            <a:endParaRPr lang="it-IT"/>
          </a:p>
        </p:txBody>
      </p:sp>
    </p:spTree>
    <p:extLst>
      <p:ext uri="{BB962C8B-B14F-4D97-AF65-F5344CB8AC3E}">
        <p14:creationId xmlns:p14="http://schemas.microsoft.com/office/powerpoint/2010/main" val="4239644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p:spPr>
        <p:txBody>
          <a:bodyPr/>
          <a:lstStyle>
            <a:lvl1pPr>
              <a:defRPr/>
            </a:lvl1pPr>
          </a:lstStyle>
          <a:p>
            <a:endParaRPr lang="it-IT"/>
          </a:p>
        </p:txBody>
      </p:sp>
      <p:sp>
        <p:nvSpPr>
          <p:cNvPr id="6" name="Segnaposto piè di pagina 5"/>
          <p:cNvSpPr>
            <a:spLocks noGrp="1"/>
          </p:cNvSpPr>
          <p:nvPr>
            <p:ph type="ftr" sz="quarter" idx="11"/>
          </p:nvPr>
        </p:nvSpPr>
        <p:spPr>
          <a:xfrm>
            <a:off x="3124200" y="6245225"/>
            <a:ext cx="2895600" cy="476250"/>
          </a:xfrm>
        </p:spPr>
        <p:txBody>
          <a:bodyPr/>
          <a:lstStyle>
            <a:lvl1pPr>
              <a:defRPr/>
            </a:lvl1pPr>
          </a:lstStyle>
          <a:p>
            <a:endParaRPr lang="it-IT"/>
          </a:p>
        </p:txBody>
      </p:sp>
      <p:sp>
        <p:nvSpPr>
          <p:cNvPr id="7" name="Segnaposto numero diapositiva 6"/>
          <p:cNvSpPr>
            <a:spLocks noGrp="1"/>
          </p:cNvSpPr>
          <p:nvPr>
            <p:ph type="sldNum" sz="quarter" idx="12"/>
          </p:nvPr>
        </p:nvSpPr>
        <p:spPr>
          <a:xfrm>
            <a:off x="6553200" y="6245225"/>
            <a:ext cx="2133600" cy="476250"/>
          </a:xfrm>
        </p:spPr>
        <p:txBody>
          <a:bodyPr/>
          <a:lstStyle>
            <a:lvl1pPr>
              <a:defRPr/>
            </a:lvl1pPr>
          </a:lstStyle>
          <a:p>
            <a:fld id="{3D83760F-693F-4997-A5B7-588E2B6C024E}" type="slidenum">
              <a:rPr lang="it-IT"/>
              <a:pPr/>
              <a:t>‹N›</a:t>
            </a:fld>
            <a:endParaRPr lang="it-IT"/>
          </a:p>
        </p:txBody>
      </p:sp>
    </p:spTree>
    <p:extLst>
      <p:ext uri="{BB962C8B-B14F-4D97-AF65-F5344CB8AC3E}">
        <p14:creationId xmlns:p14="http://schemas.microsoft.com/office/powerpoint/2010/main" val="296462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AD2513-FC96-43A4-806B-B704F90FF4B5}" type="datetimeFigureOut">
              <a:rPr lang="it-IT" smtClean="0"/>
              <a:t>16/09/2020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4E937B-0A8A-4875-8653-DCFB0B299BD0}" type="slidenum">
              <a:rPr lang="it-IT" smtClean="0"/>
              <a:t>‹N›</a:t>
            </a:fld>
            <a:endParaRPr lang="it-IT"/>
          </a:p>
        </p:txBody>
      </p:sp>
    </p:spTree>
    <p:extLst>
      <p:ext uri="{BB962C8B-B14F-4D97-AF65-F5344CB8AC3E}">
        <p14:creationId xmlns:p14="http://schemas.microsoft.com/office/powerpoint/2010/main" val="181959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EAD2513-FC96-43A4-806B-B704F90FF4B5}" type="datetimeFigureOut">
              <a:rPr lang="it-IT" smtClean="0"/>
              <a:t>16/09/2020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4E937B-0A8A-4875-8653-DCFB0B299BD0}" type="slidenum">
              <a:rPr lang="it-IT" smtClean="0"/>
              <a:t>‹N›</a:t>
            </a:fld>
            <a:endParaRPr lang="it-IT"/>
          </a:p>
        </p:txBody>
      </p:sp>
    </p:spTree>
    <p:extLst>
      <p:ext uri="{BB962C8B-B14F-4D97-AF65-F5344CB8AC3E}">
        <p14:creationId xmlns:p14="http://schemas.microsoft.com/office/powerpoint/2010/main" val="167736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EAD2513-FC96-43A4-806B-B704F90FF4B5}" type="datetimeFigureOut">
              <a:rPr lang="it-IT" smtClean="0"/>
              <a:t>16/09/2020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4E937B-0A8A-4875-8653-DCFB0B299BD0}" type="slidenum">
              <a:rPr lang="it-IT" smtClean="0"/>
              <a:t>‹N›</a:t>
            </a:fld>
            <a:endParaRPr lang="it-IT"/>
          </a:p>
        </p:txBody>
      </p:sp>
    </p:spTree>
    <p:extLst>
      <p:ext uri="{BB962C8B-B14F-4D97-AF65-F5344CB8AC3E}">
        <p14:creationId xmlns:p14="http://schemas.microsoft.com/office/powerpoint/2010/main" val="3708596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EAD2513-FC96-43A4-806B-B704F90FF4B5}" type="datetimeFigureOut">
              <a:rPr lang="it-IT" smtClean="0"/>
              <a:t>16/09/2020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F4E937B-0A8A-4875-8653-DCFB0B299BD0}" type="slidenum">
              <a:rPr lang="it-IT" smtClean="0"/>
              <a:t>‹N›</a:t>
            </a:fld>
            <a:endParaRPr lang="it-IT"/>
          </a:p>
        </p:txBody>
      </p:sp>
    </p:spTree>
    <p:extLst>
      <p:ext uri="{BB962C8B-B14F-4D97-AF65-F5344CB8AC3E}">
        <p14:creationId xmlns:p14="http://schemas.microsoft.com/office/powerpoint/2010/main" val="271384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EAD2513-FC96-43A4-806B-B704F90FF4B5}" type="datetimeFigureOut">
              <a:rPr lang="it-IT" smtClean="0"/>
              <a:t>16/09/2020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F4E937B-0A8A-4875-8653-DCFB0B299BD0}" type="slidenum">
              <a:rPr lang="it-IT" smtClean="0"/>
              <a:t>‹N›</a:t>
            </a:fld>
            <a:endParaRPr lang="it-IT"/>
          </a:p>
        </p:txBody>
      </p:sp>
    </p:spTree>
    <p:extLst>
      <p:ext uri="{BB962C8B-B14F-4D97-AF65-F5344CB8AC3E}">
        <p14:creationId xmlns:p14="http://schemas.microsoft.com/office/powerpoint/2010/main" val="372960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EAD2513-FC96-43A4-806B-B704F90FF4B5}" type="datetimeFigureOut">
              <a:rPr lang="it-IT" smtClean="0"/>
              <a:t>16/09/2020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F4E937B-0A8A-4875-8653-DCFB0B299BD0}" type="slidenum">
              <a:rPr lang="it-IT" smtClean="0"/>
              <a:t>‹N›</a:t>
            </a:fld>
            <a:endParaRPr lang="it-IT"/>
          </a:p>
        </p:txBody>
      </p:sp>
    </p:spTree>
    <p:extLst>
      <p:ext uri="{BB962C8B-B14F-4D97-AF65-F5344CB8AC3E}">
        <p14:creationId xmlns:p14="http://schemas.microsoft.com/office/powerpoint/2010/main" val="644806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EAD2513-FC96-43A4-806B-B704F90FF4B5}" type="datetimeFigureOut">
              <a:rPr lang="it-IT" smtClean="0"/>
              <a:t>16/09/2020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4E937B-0A8A-4875-8653-DCFB0B299BD0}" type="slidenum">
              <a:rPr lang="it-IT" smtClean="0"/>
              <a:t>‹N›</a:t>
            </a:fld>
            <a:endParaRPr lang="it-IT"/>
          </a:p>
        </p:txBody>
      </p:sp>
    </p:spTree>
    <p:extLst>
      <p:ext uri="{BB962C8B-B14F-4D97-AF65-F5344CB8AC3E}">
        <p14:creationId xmlns:p14="http://schemas.microsoft.com/office/powerpoint/2010/main" val="33087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EAD2513-FC96-43A4-806B-B704F90FF4B5}" type="datetimeFigureOut">
              <a:rPr lang="it-IT" smtClean="0"/>
              <a:t>16/09/2020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4E937B-0A8A-4875-8653-DCFB0B299BD0}" type="slidenum">
              <a:rPr lang="it-IT" smtClean="0"/>
              <a:t>‹N›</a:t>
            </a:fld>
            <a:endParaRPr lang="it-IT"/>
          </a:p>
        </p:txBody>
      </p:sp>
    </p:spTree>
    <p:extLst>
      <p:ext uri="{BB962C8B-B14F-4D97-AF65-F5344CB8AC3E}">
        <p14:creationId xmlns:p14="http://schemas.microsoft.com/office/powerpoint/2010/main" val="2844736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D2513-FC96-43A4-806B-B704F90FF4B5}" type="datetimeFigureOut">
              <a:rPr lang="it-IT" smtClean="0"/>
              <a:t>16/09/2020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E937B-0A8A-4875-8653-DCFB0B299BD0}" type="slidenum">
              <a:rPr lang="it-IT" smtClean="0"/>
              <a:t>‹N›</a:t>
            </a:fld>
            <a:endParaRPr lang="it-IT"/>
          </a:p>
        </p:txBody>
      </p:sp>
    </p:spTree>
    <p:extLst>
      <p:ext uri="{BB962C8B-B14F-4D97-AF65-F5344CB8AC3E}">
        <p14:creationId xmlns:p14="http://schemas.microsoft.com/office/powerpoint/2010/main" val="3590429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openlibrary.org/a/OL4469408A/Doe,_Oliver_(plaintif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smtClean="0"/>
              <a:t>Finzioni</a:t>
            </a:r>
            <a:endParaRPr lang="it-IT" b="1" dirty="0"/>
          </a:p>
        </p:txBody>
      </p:sp>
      <p:sp>
        <p:nvSpPr>
          <p:cNvPr id="3" name="Sottotitolo 2"/>
          <p:cNvSpPr>
            <a:spLocks noGrp="1"/>
          </p:cNvSpPr>
          <p:nvPr>
            <p:ph type="subTitle" idx="1"/>
          </p:nvPr>
        </p:nvSpPr>
        <p:spPr/>
        <p:txBody>
          <a:bodyPr/>
          <a:lstStyle/>
          <a:p>
            <a:r>
              <a:rPr lang="it-IT" b="1" dirty="0" smtClean="0"/>
              <a:t>Elemento necessario del diritto</a:t>
            </a:r>
            <a:endParaRPr lang="it-IT" b="1"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92696"/>
            <a:ext cx="2667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060848"/>
            <a:ext cx="254317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0892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err="1" smtClean="0"/>
              <a:t>Actio</a:t>
            </a:r>
            <a:r>
              <a:rPr lang="it-IT" b="1" i="1" dirty="0" smtClean="0"/>
              <a:t> </a:t>
            </a:r>
            <a:r>
              <a:rPr lang="it-IT" b="1" i="1" dirty="0" err="1" smtClean="0"/>
              <a:t>publiciana</a:t>
            </a:r>
            <a:endParaRPr lang="it-IT" b="1" i="1" dirty="0"/>
          </a:p>
        </p:txBody>
      </p:sp>
      <p:sp>
        <p:nvSpPr>
          <p:cNvPr id="3" name="Segnaposto contenuto 2"/>
          <p:cNvSpPr>
            <a:spLocks noGrp="1"/>
          </p:cNvSpPr>
          <p:nvPr>
            <p:ph idx="1"/>
          </p:nvPr>
        </p:nvSpPr>
        <p:spPr/>
        <p:txBody>
          <a:bodyPr/>
          <a:lstStyle/>
          <a:p>
            <a:pPr marL="0" indent="0">
              <a:lnSpc>
                <a:spcPct val="150000"/>
              </a:lnSpc>
              <a:buNone/>
            </a:pPr>
            <a:r>
              <a:rPr lang="it-IT" dirty="0" smtClean="0"/>
              <a:t>Colui che non avesse ricevuto la </a:t>
            </a:r>
            <a:r>
              <a:rPr lang="it-IT" i="1" dirty="0" err="1" smtClean="0"/>
              <a:t>mancipatio</a:t>
            </a:r>
            <a:r>
              <a:rPr lang="it-IT" dirty="0" smtClean="0"/>
              <a:t> dei beni non poteva rivendicare:</a:t>
            </a:r>
          </a:p>
          <a:p>
            <a:pPr marL="0" indent="0">
              <a:lnSpc>
                <a:spcPct val="150000"/>
              </a:lnSpc>
              <a:buNone/>
            </a:pPr>
            <a:r>
              <a:rPr lang="it-IT" dirty="0" smtClean="0"/>
              <a:t>Si creò </a:t>
            </a:r>
            <a:r>
              <a:rPr lang="it-IT" i="1" dirty="0" smtClean="0"/>
              <a:t>l’</a:t>
            </a:r>
            <a:r>
              <a:rPr lang="it-IT" i="1" dirty="0" err="1" smtClean="0"/>
              <a:t>actio</a:t>
            </a:r>
            <a:r>
              <a:rPr lang="it-IT" i="1" dirty="0" smtClean="0"/>
              <a:t> </a:t>
            </a:r>
            <a:r>
              <a:rPr lang="it-IT" i="1" dirty="0" err="1" smtClean="0"/>
              <a:t>publiciana</a:t>
            </a:r>
            <a:r>
              <a:rPr lang="it-IT" i="1" dirty="0" smtClean="0"/>
              <a:t> (</a:t>
            </a:r>
            <a:r>
              <a:rPr lang="it-IT" dirty="0" smtClean="0"/>
              <a:t>fingeva usucapione abbreviata per chi avesse ricevuto il bene con un titolo e in buona fede) </a:t>
            </a:r>
            <a:endParaRPr lang="it-IT"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5445224"/>
            <a:ext cx="359092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9113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1143000"/>
          </a:xfrm>
        </p:spPr>
        <p:txBody>
          <a:bodyPr/>
          <a:lstStyle/>
          <a:p>
            <a:r>
              <a:rPr lang="it-IT" b="1" i="1" dirty="0" err="1" smtClean="0"/>
              <a:t>Ficta</a:t>
            </a:r>
            <a:r>
              <a:rPr lang="it-IT" b="1" i="1" dirty="0" smtClean="0"/>
              <a:t> </a:t>
            </a:r>
            <a:r>
              <a:rPr lang="it-IT" b="1" i="1" dirty="0" err="1" smtClean="0"/>
              <a:t>possessio</a:t>
            </a:r>
            <a:endParaRPr lang="it-IT" b="1" i="1" dirty="0"/>
          </a:p>
        </p:txBody>
      </p:sp>
      <p:sp>
        <p:nvSpPr>
          <p:cNvPr id="3" name="Segnaposto contenuto 2"/>
          <p:cNvSpPr>
            <a:spLocks noGrp="1"/>
          </p:cNvSpPr>
          <p:nvPr>
            <p:ph idx="1"/>
          </p:nvPr>
        </p:nvSpPr>
        <p:spPr/>
        <p:txBody>
          <a:bodyPr/>
          <a:lstStyle/>
          <a:p>
            <a:pPr marL="0" indent="0">
              <a:buNone/>
            </a:pPr>
            <a:r>
              <a:rPr lang="it-IT" dirty="0" smtClean="0"/>
              <a:t>L’azione intrapresa contro il possessore prosegue anche se questi si spoglia del bene, per inceppare il processo </a:t>
            </a:r>
          </a:p>
          <a:p>
            <a:pPr marL="0" indent="0">
              <a:buNone/>
            </a:pPr>
            <a:r>
              <a:rPr lang="it-IT" dirty="0" smtClean="0"/>
              <a:t>(oppure «</a:t>
            </a:r>
            <a:r>
              <a:rPr lang="it-IT" i="1" dirty="0" smtClean="0"/>
              <a:t>dolo liti se </a:t>
            </a:r>
            <a:r>
              <a:rPr lang="it-IT" i="1" dirty="0" err="1" smtClean="0"/>
              <a:t>obtulit</a:t>
            </a:r>
            <a:r>
              <a:rPr lang="it-IT" dirty="0" smtClean="0"/>
              <a:t>»: non eccepisce la mancanza di possesso, consentendo l’instaurazione del processo contro di sé)</a:t>
            </a:r>
          </a:p>
          <a:p>
            <a:pPr marL="0" indent="0">
              <a:buNone/>
            </a:pPr>
            <a:endParaRPr lang="it-IT"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941168"/>
            <a:ext cx="29146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13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err="1" smtClean="0"/>
              <a:t>Traditio</a:t>
            </a:r>
            <a:r>
              <a:rPr lang="it-IT" b="1" i="1" dirty="0" smtClean="0"/>
              <a:t> brevi </a:t>
            </a:r>
            <a:r>
              <a:rPr lang="it-IT" b="1" i="1" dirty="0" err="1" smtClean="0"/>
              <a:t>manu</a:t>
            </a:r>
            <a:endParaRPr lang="it-IT" b="1" i="1" dirty="0"/>
          </a:p>
        </p:txBody>
      </p:sp>
      <p:sp>
        <p:nvSpPr>
          <p:cNvPr id="4" name="Segnaposto contenuto 3"/>
          <p:cNvSpPr>
            <a:spLocks noGrp="1"/>
          </p:cNvSpPr>
          <p:nvPr>
            <p:ph sz="half" idx="1"/>
          </p:nvPr>
        </p:nvSpPr>
        <p:spPr/>
        <p:txBody>
          <a:bodyPr/>
          <a:lstStyle/>
          <a:p>
            <a:pPr marL="0" indent="0">
              <a:buNone/>
            </a:pPr>
            <a:r>
              <a:rPr lang="it-IT" dirty="0" smtClean="0"/>
              <a:t>immissione</a:t>
            </a:r>
            <a:endParaRPr lang="it-IT" dirty="0"/>
          </a:p>
        </p:txBody>
      </p:sp>
      <p:sp>
        <p:nvSpPr>
          <p:cNvPr id="5" name="Segnaposto contenuto 4"/>
          <p:cNvSpPr>
            <a:spLocks noGrp="1"/>
          </p:cNvSpPr>
          <p:nvPr>
            <p:ph sz="half" idx="2"/>
          </p:nvPr>
        </p:nvSpPr>
        <p:spPr/>
        <p:txBody>
          <a:bodyPr/>
          <a:lstStyle/>
          <a:p>
            <a:pPr marL="0" indent="0">
              <a:buNone/>
            </a:pPr>
            <a:r>
              <a:rPr lang="it-IT" dirty="0" smtClean="0"/>
              <a:t>consegna simbolica</a:t>
            </a: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671763"/>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187785"/>
            <a:ext cx="17716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837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notai</a:t>
            </a:r>
            <a:endParaRPr lang="it-IT" b="1" dirty="0"/>
          </a:p>
        </p:txBody>
      </p:sp>
      <p:sp>
        <p:nvSpPr>
          <p:cNvPr id="3" name="Segnaposto contenuto 2"/>
          <p:cNvSpPr>
            <a:spLocks noGrp="1"/>
          </p:cNvSpPr>
          <p:nvPr>
            <p:ph idx="1"/>
          </p:nvPr>
        </p:nvSpPr>
        <p:spPr/>
        <p:txBody>
          <a:bodyPr/>
          <a:lstStyle/>
          <a:p>
            <a:pPr marL="0" indent="0">
              <a:buNone/>
            </a:pPr>
            <a:r>
              <a:rPr lang="it-IT" i="1" dirty="0" smtClean="0"/>
              <a:t>Costituto possessorio </a:t>
            </a:r>
            <a:r>
              <a:rPr lang="it-IT" dirty="0" smtClean="0"/>
              <a:t>sottinteso in ogni vendita: per evitare l’esigenza della </a:t>
            </a:r>
            <a:r>
              <a:rPr lang="it-IT" i="1" dirty="0" err="1" smtClean="0"/>
              <a:t>traditio</a:t>
            </a:r>
            <a:endParaRPr lang="it-IT" i="1" dirty="0" smtClean="0"/>
          </a:p>
          <a:p>
            <a:pPr marL="0" indent="0">
              <a:buNone/>
            </a:pPr>
            <a:r>
              <a:rPr lang="it-IT" dirty="0" smtClean="0"/>
              <a:t>(il venditore conserva la detenzione, ma il possesso transita nell’acquirente: fino alla soppressione di Napoleone, la vendita «è perfetta» senza bisogno di consegna)</a:t>
            </a:r>
            <a:endParaRPr lang="it-IT" dirty="0"/>
          </a:p>
        </p:txBody>
      </p:sp>
    </p:spTree>
    <p:extLst>
      <p:ext uri="{BB962C8B-B14F-4D97-AF65-F5344CB8AC3E}">
        <p14:creationId xmlns:p14="http://schemas.microsoft.com/office/powerpoint/2010/main" val="223363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err="1" smtClean="0"/>
              <a:t>Mancipatio</a:t>
            </a:r>
            <a:r>
              <a:rPr lang="it-IT" b="1" i="1" dirty="0" smtClean="0"/>
              <a:t>/in iure </a:t>
            </a:r>
            <a:r>
              <a:rPr lang="it-IT" b="1" i="1" dirty="0" err="1" smtClean="0"/>
              <a:t>cessio</a:t>
            </a:r>
            <a:endParaRPr lang="it-IT" b="1" i="1" dirty="0"/>
          </a:p>
        </p:txBody>
      </p:sp>
      <p:sp>
        <p:nvSpPr>
          <p:cNvPr id="3" name="Segnaposto contenuto 2"/>
          <p:cNvSpPr>
            <a:spLocks noGrp="1"/>
          </p:cNvSpPr>
          <p:nvPr>
            <p:ph idx="1"/>
          </p:nvPr>
        </p:nvSpPr>
        <p:spPr/>
        <p:txBody>
          <a:bodyPr/>
          <a:lstStyle/>
          <a:p>
            <a:pPr marL="0" indent="0">
              <a:buNone/>
            </a:pPr>
            <a:r>
              <a:rPr lang="it-IT" dirty="0" smtClean="0"/>
              <a:t>Lite simulata:</a:t>
            </a:r>
          </a:p>
          <a:p>
            <a:pPr marL="0" indent="0">
              <a:buNone/>
            </a:pPr>
            <a:r>
              <a:rPr lang="it-IT" dirty="0" smtClean="0"/>
              <a:t> il cedente cessa di resistere alla pretesa e consegna il bene (</a:t>
            </a:r>
            <a:r>
              <a:rPr lang="it-IT" i="1" dirty="0" err="1" smtClean="0"/>
              <a:t>confessio</a:t>
            </a:r>
            <a:r>
              <a:rPr lang="it-IT" i="1" dirty="0" smtClean="0"/>
              <a:t> in iure</a:t>
            </a:r>
            <a:r>
              <a:rPr lang="it-IT" dirty="0" smtClean="0"/>
              <a:t>).</a:t>
            </a:r>
          </a:p>
          <a:p>
            <a:pPr marL="0" indent="0">
              <a:buNone/>
            </a:pPr>
            <a:r>
              <a:rPr lang="it-IT" dirty="0" smtClean="0"/>
              <a:t>Si finge un processo per solennizzare il passaggio di proprietà</a:t>
            </a:r>
            <a:endParaRPr lang="it-IT" dirty="0"/>
          </a:p>
        </p:txBody>
      </p:sp>
    </p:spTree>
    <p:extLst>
      <p:ext uri="{BB962C8B-B14F-4D97-AF65-F5344CB8AC3E}">
        <p14:creationId xmlns:p14="http://schemas.microsoft.com/office/powerpoint/2010/main" val="2666879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Lite «temeraria»</a:t>
            </a:r>
            <a:endParaRPr lang="it-IT" b="1" dirty="0"/>
          </a:p>
        </p:txBody>
      </p:sp>
      <p:sp>
        <p:nvSpPr>
          <p:cNvPr id="3" name="Segnaposto contenuto 2"/>
          <p:cNvSpPr>
            <a:spLocks noGrp="1"/>
          </p:cNvSpPr>
          <p:nvPr>
            <p:ph idx="1"/>
          </p:nvPr>
        </p:nvSpPr>
        <p:spPr/>
        <p:txBody>
          <a:bodyPr/>
          <a:lstStyle/>
          <a:p>
            <a:pPr marL="0" indent="0">
              <a:lnSpc>
                <a:spcPct val="150000"/>
              </a:lnSpc>
              <a:buNone/>
            </a:pPr>
            <a:r>
              <a:rPr lang="it-IT" dirty="0" smtClean="0"/>
              <a:t>Nel concetto di </a:t>
            </a:r>
            <a:r>
              <a:rPr lang="it-IT" i="1" dirty="0" smtClean="0"/>
              <a:t>abuso</a:t>
            </a:r>
            <a:r>
              <a:rPr lang="it-IT" dirty="0" smtClean="0"/>
              <a:t> rientra oggi il caso in cui la lite è simulata: per provocare una pronuncia solenne dell’autorità.</a:t>
            </a:r>
          </a:p>
          <a:p>
            <a:pPr marL="0" indent="0">
              <a:lnSpc>
                <a:spcPct val="150000"/>
              </a:lnSpc>
              <a:buNone/>
            </a:pPr>
            <a:r>
              <a:rPr lang="it-IT" dirty="0" smtClean="0"/>
              <a:t>Tuttavia: azione di mero accertamento</a:t>
            </a:r>
            <a:endParaRPr lang="it-IT" dirty="0"/>
          </a:p>
        </p:txBody>
      </p:sp>
    </p:spTree>
    <p:extLst>
      <p:ext uri="{BB962C8B-B14F-4D97-AF65-F5344CB8AC3E}">
        <p14:creationId xmlns:p14="http://schemas.microsoft.com/office/powerpoint/2010/main" val="2031701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771"/>
            <a:ext cx="8229600" cy="843483"/>
          </a:xfrm>
        </p:spPr>
        <p:txBody>
          <a:bodyPr/>
          <a:lstStyle/>
          <a:p>
            <a:r>
              <a:rPr lang="it-IT" b="1" dirty="0" smtClean="0"/>
              <a:t>Patria </a:t>
            </a:r>
            <a:r>
              <a:rPr lang="it-IT" b="1" dirty="0" err="1" smtClean="0"/>
              <a:t>potestas</a:t>
            </a:r>
            <a:endParaRPr lang="it-IT" b="1" dirty="0"/>
          </a:p>
        </p:txBody>
      </p:sp>
      <p:sp>
        <p:nvSpPr>
          <p:cNvPr id="3" name="Segnaposto contenuto 2"/>
          <p:cNvSpPr>
            <a:spLocks noGrp="1"/>
          </p:cNvSpPr>
          <p:nvPr>
            <p:ph idx="1"/>
          </p:nvPr>
        </p:nvSpPr>
        <p:spPr>
          <a:xfrm>
            <a:off x="457200" y="1268760"/>
            <a:ext cx="8229600" cy="4857403"/>
          </a:xfrm>
        </p:spPr>
        <p:txBody>
          <a:bodyPr>
            <a:normAutofit/>
          </a:bodyPr>
          <a:lstStyle/>
          <a:p>
            <a:pPr marL="0" indent="0">
              <a:buNone/>
            </a:pPr>
            <a:r>
              <a:rPr lang="it-IT" dirty="0" smtClean="0"/>
              <a:t>Espedienti per aggirare la limitatezza giuridica del </a:t>
            </a:r>
            <a:r>
              <a:rPr lang="it-IT" i="1" dirty="0" err="1" smtClean="0"/>
              <a:t>filius</a:t>
            </a:r>
            <a:r>
              <a:rPr lang="it-IT" i="1" dirty="0" smtClean="0"/>
              <a:t> </a:t>
            </a:r>
            <a:r>
              <a:rPr lang="it-IT" i="1" dirty="0" err="1" smtClean="0"/>
              <a:t>familiae</a:t>
            </a:r>
            <a:r>
              <a:rPr lang="it-IT" dirty="0" smtClean="0"/>
              <a:t>:</a:t>
            </a:r>
          </a:p>
          <a:p>
            <a:pPr marL="0" indent="0">
              <a:buNone/>
            </a:pPr>
            <a:r>
              <a:rPr lang="it-IT" dirty="0" smtClean="0"/>
              <a:t>sulla </a:t>
            </a:r>
            <a:r>
              <a:rPr lang="it-IT" dirty="0"/>
              <a:t>base di una norma delle XII </a:t>
            </a:r>
            <a:r>
              <a:rPr lang="it-IT" dirty="0" smtClean="0"/>
              <a:t>Tavole (vietava la vendita reiterata del figlio): </a:t>
            </a:r>
          </a:p>
          <a:p>
            <a:pPr marL="0" indent="0">
              <a:buNone/>
            </a:pPr>
            <a:r>
              <a:rPr lang="it-IT" dirty="0" smtClean="0"/>
              <a:t>il </a:t>
            </a:r>
            <a:r>
              <a:rPr lang="it-IT" dirty="0"/>
              <a:t>pater </a:t>
            </a:r>
            <a:r>
              <a:rPr lang="it-IT" b="1" dirty="0" err="1"/>
              <a:t>familias</a:t>
            </a:r>
            <a:r>
              <a:rPr lang="it-IT" dirty="0"/>
              <a:t> per tre volte faceva atto di </a:t>
            </a:r>
            <a:r>
              <a:rPr lang="it-IT" b="1" dirty="0"/>
              <a:t>vendita </a:t>
            </a:r>
            <a:r>
              <a:rPr lang="it-IT" dirty="0"/>
              <a:t>del figlio a un terzo; </a:t>
            </a:r>
            <a:endParaRPr lang="it-IT" dirty="0" smtClean="0"/>
          </a:p>
          <a:p>
            <a:pPr marL="0" indent="0">
              <a:buNone/>
            </a:pPr>
            <a:r>
              <a:rPr lang="it-IT" dirty="0" smtClean="0"/>
              <a:t>dopo </a:t>
            </a:r>
            <a:r>
              <a:rPr lang="it-IT" dirty="0"/>
              <a:t>questa </a:t>
            </a:r>
            <a:r>
              <a:rPr lang="it-IT" b="1" dirty="0"/>
              <a:t>triplice vendita</a:t>
            </a:r>
            <a:r>
              <a:rPr lang="it-IT" dirty="0"/>
              <a:t> fittizia, il </a:t>
            </a:r>
            <a:r>
              <a:rPr lang="it-IT" b="1" dirty="0" err="1"/>
              <a:t>filius</a:t>
            </a:r>
            <a:r>
              <a:rPr lang="it-IT" b="1" dirty="0"/>
              <a:t> </a:t>
            </a:r>
            <a:r>
              <a:rPr lang="it-IT" b="1" dirty="0" err="1"/>
              <a:t>familias</a:t>
            </a:r>
            <a:r>
              <a:rPr lang="it-IT" dirty="0"/>
              <a:t> si considerava </a:t>
            </a:r>
            <a:r>
              <a:rPr lang="it-IT" dirty="0" smtClean="0"/>
              <a:t>emancipato (decadeva la </a:t>
            </a:r>
            <a:r>
              <a:rPr lang="it-IT" i="1" dirty="0" smtClean="0"/>
              <a:t>patria </a:t>
            </a:r>
            <a:r>
              <a:rPr lang="it-IT" i="1" dirty="0" err="1" smtClean="0"/>
              <a:t>potestas</a:t>
            </a:r>
            <a:r>
              <a:rPr lang="it-IT" dirty="0" smtClean="0"/>
              <a:t>).</a:t>
            </a:r>
            <a:endParaRPr lang="it-IT" dirty="0"/>
          </a:p>
        </p:txBody>
      </p:sp>
    </p:spTree>
    <p:extLst>
      <p:ext uri="{BB962C8B-B14F-4D97-AF65-F5344CB8AC3E}">
        <p14:creationId xmlns:p14="http://schemas.microsoft.com/office/powerpoint/2010/main" val="604105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Perché?</a:t>
            </a:r>
            <a:endParaRPr lang="it-IT" b="1" dirty="0"/>
          </a:p>
        </p:txBody>
      </p:sp>
      <p:sp>
        <p:nvSpPr>
          <p:cNvPr id="3" name="Segnaposto contenuto 2"/>
          <p:cNvSpPr>
            <a:spLocks noGrp="1"/>
          </p:cNvSpPr>
          <p:nvPr>
            <p:ph idx="1"/>
          </p:nvPr>
        </p:nvSpPr>
        <p:spPr/>
        <p:txBody>
          <a:bodyPr/>
          <a:lstStyle/>
          <a:p>
            <a:pPr marL="0" indent="0">
              <a:lnSpc>
                <a:spcPct val="150000"/>
              </a:lnSpc>
              <a:buNone/>
            </a:pPr>
            <a:r>
              <a:rPr lang="it-IT" dirty="0" smtClean="0"/>
              <a:t>Il diritto (che condanna la menzogna) è tollerante verso finte verità?</a:t>
            </a:r>
          </a:p>
          <a:p>
            <a:pPr marL="0" indent="0">
              <a:lnSpc>
                <a:spcPct val="150000"/>
              </a:lnSpc>
              <a:buNone/>
            </a:pPr>
            <a:r>
              <a:rPr lang="it-IT" dirty="0" smtClean="0"/>
              <a:t>Cosa spinge alla finzione?</a:t>
            </a:r>
            <a:endParaRPr lang="it-IT" dirty="0"/>
          </a:p>
        </p:txBody>
      </p:sp>
    </p:spTree>
    <p:extLst>
      <p:ext uri="{BB962C8B-B14F-4D97-AF65-F5344CB8AC3E}">
        <p14:creationId xmlns:p14="http://schemas.microsoft.com/office/powerpoint/2010/main" val="1116326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908720"/>
          </a:xfrm>
        </p:spPr>
        <p:txBody>
          <a:bodyPr/>
          <a:lstStyle/>
          <a:p>
            <a:r>
              <a:rPr lang="it-IT" b="1" dirty="0" smtClean="0"/>
              <a:t>Autori</a:t>
            </a:r>
            <a:endParaRPr lang="it-IT" b="1" dirty="0"/>
          </a:p>
        </p:txBody>
      </p:sp>
      <p:sp>
        <p:nvSpPr>
          <p:cNvPr id="3" name="Segnaposto contenuto 2"/>
          <p:cNvSpPr>
            <a:spLocks noGrp="1"/>
          </p:cNvSpPr>
          <p:nvPr>
            <p:ph idx="1"/>
          </p:nvPr>
        </p:nvSpPr>
        <p:spPr>
          <a:xfrm>
            <a:off x="457200" y="764704"/>
            <a:ext cx="8229600" cy="6093296"/>
          </a:xfrm>
        </p:spPr>
        <p:txBody>
          <a:bodyPr/>
          <a:lstStyle/>
          <a:p>
            <a:r>
              <a:rPr lang="it-IT" dirty="0" smtClean="0"/>
              <a:t>Von </a:t>
            </a:r>
            <a:r>
              <a:rPr lang="it-IT" dirty="0" err="1" smtClean="0"/>
              <a:t>Savigny</a:t>
            </a:r>
            <a:endParaRPr lang="it-IT" dirty="0" smtClean="0"/>
          </a:p>
          <a:p>
            <a:r>
              <a:rPr lang="it-IT" dirty="0" smtClean="0"/>
              <a:t>Von </a:t>
            </a:r>
            <a:r>
              <a:rPr lang="it-IT" dirty="0" err="1" smtClean="0"/>
              <a:t>Jhering</a:t>
            </a:r>
            <a:endParaRPr lang="it-IT" dirty="0" smtClean="0"/>
          </a:p>
          <a:p>
            <a:r>
              <a:rPr lang="it-IT" dirty="0" err="1" smtClean="0"/>
              <a:t>Demogue</a:t>
            </a:r>
            <a:endParaRPr lang="it-IT" dirty="0" smtClean="0"/>
          </a:p>
          <a:p>
            <a:r>
              <a:rPr lang="it-IT" dirty="0" smtClean="0"/>
              <a:t>J. </a:t>
            </a:r>
            <a:r>
              <a:rPr lang="it-IT" smtClean="0"/>
              <a:t>Bentham</a:t>
            </a:r>
            <a:endParaRPr lang="it-IT" dirty="0" smtClean="0"/>
          </a:p>
          <a:p>
            <a:r>
              <a:rPr lang="it-IT" dirty="0" smtClean="0"/>
              <a:t>Sir Henri Maine</a:t>
            </a:r>
          </a:p>
          <a:p>
            <a:r>
              <a:rPr lang="it-IT" dirty="0" err="1" smtClean="0"/>
              <a:t>Lon</a:t>
            </a:r>
            <a:r>
              <a:rPr lang="it-IT" dirty="0" smtClean="0"/>
              <a:t> </a:t>
            </a:r>
            <a:r>
              <a:rPr lang="it-IT" dirty="0" err="1" smtClean="0"/>
              <a:t>Fuller</a:t>
            </a:r>
            <a:endParaRPr lang="it-IT" dirty="0" smtClean="0"/>
          </a:p>
          <a:p>
            <a:r>
              <a:rPr lang="it-IT" dirty="0" smtClean="0"/>
              <a:t>A. Watson</a:t>
            </a:r>
            <a:endParaRPr lang="it-IT" dirty="0"/>
          </a:p>
        </p:txBody>
      </p:sp>
    </p:spTree>
    <p:extLst>
      <p:ext uri="{BB962C8B-B14F-4D97-AF65-F5344CB8AC3E}">
        <p14:creationId xmlns:p14="http://schemas.microsoft.com/office/powerpoint/2010/main" val="1427557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Metafora</a:t>
            </a:r>
            <a:endParaRPr lang="it-IT" dirty="0"/>
          </a:p>
        </p:txBody>
      </p:sp>
      <p:sp>
        <p:nvSpPr>
          <p:cNvPr id="3" name="Segnaposto contenuto 2"/>
          <p:cNvSpPr>
            <a:spLocks noGrp="1"/>
          </p:cNvSpPr>
          <p:nvPr>
            <p:ph idx="1"/>
          </p:nvPr>
        </p:nvSpPr>
        <p:spPr>
          <a:xfrm>
            <a:off x="457200" y="1124744"/>
            <a:ext cx="8229600" cy="5616624"/>
          </a:xfrm>
        </p:spPr>
        <p:txBody>
          <a:bodyPr/>
          <a:lstStyle/>
          <a:p>
            <a:pPr marL="0" indent="0">
              <a:buNone/>
            </a:pPr>
            <a:r>
              <a:rPr lang="it-IT" dirty="0" smtClean="0"/>
              <a:t>«</a:t>
            </a:r>
            <a:r>
              <a:rPr lang="it-IT" b="1" i="1" dirty="0" smtClean="0"/>
              <a:t>Il virus preferisce sopravvivere per diffondersi, perciò non colpisce mortalmente tutte le vittime, altrimenti si estinguerebbe</a:t>
            </a:r>
            <a:r>
              <a:rPr lang="it-IT" dirty="0" smtClean="0"/>
              <a:t>»:</a:t>
            </a:r>
          </a:p>
          <a:p>
            <a:pPr marL="0" indent="0">
              <a:buNone/>
            </a:pPr>
            <a:r>
              <a:rPr lang="it-IT" dirty="0" smtClean="0"/>
              <a:t>Si attribuisce intenzione ad un entità inanimata!</a:t>
            </a:r>
          </a:p>
          <a:p>
            <a:pPr marL="0" indent="0">
              <a:buNone/>
            </a:pPr>
            <a:r>
              <a:rPr lang="it-IT" dirty="0" smtClean="0"/>
              <a:t>Figure per spiegare fenomeni … alterano l’oggetto per renderlo comprensibile</a:t>
            </a:r>
            <a:endParaRPr lang="it-IT" dirty="0"/>
          </a:p>
        </p:txBody>
      </p:sp>
    </p:spTree>
    <p:extLst>
      <p:ext uri="{BB962C8B-B14F-4D97-AF65-F5344CB8AC3E}">
        <p14:creationId xmlns:p14="http://schemas.microsoft.com/office/powerpoint/2010/main" val="193327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
            </a:r>
            <a:r>
              <a:rPr lang="it-IT" b="1" i="1" dirty="0" smtClean="0"/>
              <a:t>verità</a:t>
            </a:r>
            <a:r>
              <a:rPr lang="it-IT" b="1" dirty="0" smtClean="0"/>
              <a:t> processuale</a:t>
            </a:r>
            <a:r>
              <a:rPr lang="it-IT" dirty="0" smtClean="0"/>
              <a:t>»</a:t>
            </a:r>
            <a:endParaRPr lang="it-IT" dirty="0"/>
          </a:p>
        </p:txBody>
      </p:sp>
      <p:sp>
        <p:nvSpPr>
          <p:cNvPr id="3" name="Segnaposto contenuto 2"/>
          <p:cNvSpPr>
            <a:spLocks noGrp="1"/>
          </p:cNvSpPr>
          <p:nvPr>
            <p:ph idx="1"/>
          </p:nvPr>
        </p:nvSpPr>
        <p:spPr>
          <a:xfrm>
            <a:off x="457200" y="1268760"/>
            <a:ext cx="8229600" cy="5589240"/>
          </a:xfrm>
        </p:spPr>
        <p:txBody>
          <a:bodyPr/>
          <a:lstStyle/>
          <a:p>
            <a:pPr marL="0" indent="0">
              <a:lnSpc>
                <a:spcPct val="150000"/>
              </a:lnSpc>
              <a:buNone/>
            </a:pPr>
            <a:r>
              <a:rPr lang="it-IT" dirty="0" smtClean="0"/>
              <a:t>Nei manuali di procedura:</a:t>
            </a:r>
          </a:p>
          <a:p>
            <a:pPr marL="0" indent="0">
              <a:lnSpc>
                <a:spcPct val="150000"/>
              </a:lnSpc>
              <a:buNone/>
            </a:pPr>
            <a:r>
              <a:rPr lang="it-IT" dirty="0" smtClean="0"/>
              <a:t>- sulla base delle prove reperite</a:t>
            </a:r>
          </a:p>
          <a:p>
            <a:pPr marL="0" indent="0">
              <a:lnSpc>
                <a:spcPct val="150000"/>
              </a:lnSpc>
              <a:buNone/>
            </a:pPr>
            <a:r>
              <a:rPr lang="it-IT" dirty="0" smtClean="0"/>
              <a:t>- delle prove ammissibili (ex. escluso «</a:t>
            </a:r>
            <a:r>
              <a:rPr lang="it-IT" dirty="0" err="1" smtClean="0"/>
              <a:t>hear</a:t>
            </a:r>
            <a:r>
              <a:rPr lang="it-IT" dirty="0" smtClean="0"/>
              <a:t> </a:t>
            </a:r>
            <a:r>
              <a:rPr lang="it-IT" dirty="0" err="1" smtClean="0"/>
              <a:t>say</a:t>
            </a:r>
            <a:r>
              <a:rPr lang="it-IT" dirty="0" smtClean="0"/>
              <a:t>»)</a:t>
            </a:r>
          </a:p>
          <a:p>
            <a:pPr marL="0" indent="0">
              <a:lnSpc>
                <a:spcPct val="150000"/>
              </a:lnSpc>
              <a:buNone/>
            </a:pPr>
            <a:r>
              <a:rPr lang="it-IT" dirty="0" smtClean="0"/>
              <a:t>- delle presunzioni («</a:t>
            </a:r>
            <a:r>
              <a:rPr lang="it-IT" i="1" dirty="0" err="1" smtClean="0"/>
              <a:t>hominis</a:t>
            </a:r>
            <a:r>
              <a:rPr lang="it-IT" dirty="0" smtClean="0"/>
              <a:t>» o «legali»)</a:t>
            </a:r>
          </a:p>
          <a:p>
            <a:pPr marL="0" indent="0">
              <a:lnSpc>
                <a:spcPct val="150000"/>
              </a:lnSpc>
              <a:buNone/>
            </a:pPr>
            <a:r>
              <a:rPr lang="it-IT" dirty="0" smtClean="0"/>
              <a:t>- del verdetto della giuria laica</a:t>
            </a: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724215"/>
            <a:ext cx="2305050" cy="1909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7076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9843" y="7937"/>
            <a:ext cx="8229600" cy="828775"/>
          </a:xfrm>
        </p:spPr>
        <p:txBody>
          <a:bodyPr/>
          <a:lstStyle/>
          <a:p>
            <a:r>
              <a:rPr lang="it-IT" b="1" dirty="0" smtClean="0"/>
              <a:t>Analogia</a:t>
            </a:r>
            <a:endParaRPr lang="it-IT" b="1" dirty="0"/>
          </a:p>
        </p:txBody>
      </p:sp>
      <p:sp>
        <p:nvSpPr>
          <p:cNvPr id="3" name="Segnaposto contenuto 2"/>
          <p:cNvSpPr>
            <a:spLocks noGrp="1"/>
          </p:cNvSpPr>
          <p:nvPr>
            <p:ph idx="1"/>
          </p:nvPr>
        </p:nvSpPr>
        <p:spPr>
          <a:xfrm>
            <a:off x="460375" y="620688"/>
            <a:ext cx="8229600" cy="4968552"/>
          </a:xfrm>
        </p:spPr>
        <p:txBody>
          <a:bodyPr/>
          <a:lstStyle/>
          <a:p>
            <a:pPr marL="0" indent="0">
              <a:lnSpc>
                <a:spcPct val="150000"/>
              </a:lnSpc>
              <a:buNone/>
            </a:pPr>
            <a:r>
              <a:rPr lang="it-IT" dirty="0" smtClean="0"/>
              <a:t>Il diritto non può prefigurare tutte le ipotesi future:</a:t>
            </a:r>
          </a:p>
          <a:p>
            <a:pPr marL="0" indent="0">
              <a:lnSpc>
                <a:spcPct val="150000"/>
              </a:lnSpc>
              <a:buNone/>
            </a:pPr>
            <a:r>
              <a:rPr lang="it-IT" dirty="0" smtClean="0"/>
              <a:t>l’interprete applica l’analogia</a:t>
            </a:r>
          </a:p>
          <a:p>
            <a:pPr marL="0" indent="0">
              <a:lnSpc>
                <a:spcPct val="150000"/>
              </a:lnSpc>
              <a:buNone/>
            </a:pPr>
            <a:r>
              <a:rPr lang="it-IT" dirty="0"/>
              <a:t>s</a:t>
            </a:r>
            <a:r>
              <a:rPr lang="it-IT" dirty="0" smtClean="0"/>
              <a:t>i finge che la situazione A sia uguale a B. Non sempre! (non diritto penale, non leggi eccezionali) (art. 14 </a:t>
            </a:r>
            <a:r>
              <a:rPr lang="it-IT" dirty="0" err="1" smtClean="0"/>
              <a:t>disp</a:t>
            </a:r>
            <a:r>
              <a:rPr lang="it-IT" dirty="0" smtClean="0"/>
              <a:t>. sulla legge in generale)</a:t>
            </a:r>
            <a:endParaRPr lang="it-IT" dirty="0"/>
          </a:p>
        </p:txBody>
      </p:sp>
      <p:sp>
        <p:nvSpPr>
          <p:cNvPr id="4" name="AutoShape 2" descr="Telegrafo e Storia - Mario Coglitore - Università di Venezia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229199"/>
            <a:ext cx="2466975" cy="1633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495" y="5157192"/>
            <a:ext cx="2143125" cy="1938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guale 4"/>
          <p:cNvSpPr/>
          <p:nvPr/>
        </p:nvSpPr>
        <p:spPr>
          <a:xfrm>
            <a:off x="3347864" y="5402018"/>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567793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Limiti</a:t>
            </a:r>
            <a:endParaRPr lang="it-IT" b="1" dirty="0"/>
          </a:p>
        </p:txBody>
      </p:sp>
      <p:sp>
        <p:nvSpPr>
          <p:cNvPr id="3" name="Segnaposto contenuto 2"/>
          <p:cNvSpPr>
            <a:spLocks noGrp="1"/>
          </p:cNvSpPr>
          <p:nvPr>
            <p:ph idx="1"/>
          </p:nvPr>
        </p:nvSpPr>
        <p:spPr/>
        <p:txBody>
          <a:bodyPr/>
          <a:lstStyle/>
          <a:p>
            <a:pPr marL="0" indent="0">
              <a:lnSpc>
                <a:spcPct val="150000"/>
              </a:lnSpc>
              <a:buNone/>
            </a:pPr>
            <a:r>
              <a:rPr lang="it-IT" dirty="0" smtClean="0"/>
              <a:t>La </a:t>
            </a:r>
            <a:r>
              <a:rPr lang="it-IT" i="1" dirty="0" smtClean="0"/>
              <a:t>ratio</a:t>
            </a:r>
            <a:r>
              <a:rPr lang="it-IT" dirty="0" smtClean="0"/>
              <a:t> del provvedimento deve potersi applicare alla situazione imprevista:</a:t>
            </a:r>
          </a:p>
          <a:p>
            <a:pPr marL="0" indent="0">
              <a:lnSpc>
                <a:spcPct val="150000"/>
              </a:lnSpc>
              <a:buNone/>
            </a:pPr>
            <a:r>
              <a:rPr lang="it-IT" dirty="0" smtClean="0"/>
              <a:t>secondo canoni di logica,</a:t>
            </a:r>
          </a:p>
          <a:p>
            <a:pPr marL="0" indent="0">
              <a:lnSpc>
                <a:spcPct val="150000"/>
              </a:lnSpc>
              <a:buNone/>
            </a:pPr>
            <a:r>
              <a:rPr lang="it-IT" dirty="0"/>
              <a:t>a</a:t>
            </a:r>
            <a:r>
              <a:rPr lang="it-IT" dirty="0" smtClean="0"/>
              <a:t>vendo riguardo allo </a:t>
            </a:r>
            <a:r>
              <a:rPr lang="it-IT" i="1" dirty="0" smtClean="0"/>
              <a:t>scopo</a:t>
            </a:r>
            <a:r>
              <a:rPr lang="it-IT" dirty="0" smtClean="0"/>
              <a:t> che il legislatore si poneva</a:t>
            </a:r>
            <a:endParaRPr lang="it-IT" dirty="0"/>
          </a:p>
        </p:txBody>
      </p:sp>
    </p:spTree>
    <p:extLst>
      <p:ext uri="{BB962C8B-B14F-4D97-AF65-F5344CB8AC3E}">
        <p14:creationId xmlns:p14="http://schemas.microsoft.com/office/powerpoint/2010/main" val="3978785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864096"/>
          </a:xfrm>
        </p:spPr>
        <p:txBody>
          <a:bodyPr/>
          <a:lstStyle/>
          <a:p>
            <a:r>
              <a:rPr lang="it-IT" b="1" dirty="0" smtClean="0"/>
              <a:t>Variabilità secondo i sistemi</a:t>
            </a:r>
            <a:endParaRPr lang="it-IT" b="1" dirty="0"/>
          </a:p>
        </p:txBody>
      </p:sp>
      <p:sp>
        <p:nvSpPr>
          <p:cNvPr id="3" name="Segnaposto contenuto 2"/>
          <p:cNvSpPr>
            <a:spLocks noGrp="1"/>
          </p:cNvSpPr>
          <p:nvPr>
            <p:ph idx="1"/>
          </p:nvPr>
        </p:nvSpPr>
        <p:spPr>
          <a:xfrm>
            <a:off x="457200" y="836712"/>
            <a:ext cx="8229600" cy="5976664"/>
          </a:xfrm>
        </p:spPr>
        <p:txBody>
          <a:bodyPr>
            <a:normAutofit/>
          </a:bodyPr>
          <a:lstStyle/>
          <a:p>
            <a:pPr marL="0" indent="0">
              <a:lnSpc>
                <a:spcPct val="150000"/>
              </a:lnSpc>
              <a:buNone/>
            </a:pPr>
            <a:r>
              <a:rPr lang="it-IT" dirty="0" smtClean="0"/>
              <a:t>L’analogia applicata alla legge scritta non è tollerata, nella stessa misura, dappertutto.</a:t>
            </a:r>
          </a:p>
          <a:p>
            <a:pPr marL="0" indent="0">
              <a:lnSpc>
                <a:spcPct val="150000"/>
              </a:lnSpc>
              <a:buNone/>
            </a:pPr>
            <a:r>
              <a:rPr lang="it-IT" dirty="0" smtClean="0"/>
              <a:t>In </a:t>
            </a:r>
            <a:r>
              <a:rPr lang="it-IT" i="1" dirty="0" smtClean="0"/>
              <a:t>common law</a:t>
            </a:r>
            <a:r>
              <a:rPr lang="it-IT" dirty="0" smtClean="0"/>
              <a:t>, i giudici professano stretta aderenza alle parole esatte del </a:t>
            </a:r>
            <a:r>
              <a:rPr lang="it-IT" b="1" dirty="0" smtClean="0"/>
              <a:t>legislatore </a:t>
            </a:r>
            <a:r>
              <a:rPr lang="it-IT" dirty="0" smtClean="0"/>
              <a:t>(Viceversa procedono in via analogica rispetto alle sentenze </a:t>
            </a:r>
            <a:r>
              <a:rPr lang="it-IT" b="1" dirty="0" smtClean="0"/>
              <a:t>precedenti</a:t>
            </a:r>
            <a:r>
              <a:rPr lang="it-IT" dirty="0" smtClean="0"/>
              <a:t>: se il caso nuovo è «</a:t>
            </a:r>
            <a:r>
              <a:rPr lang="it-IT" i="1" dirty="0" smtClean="0"/>
              <a:t>on </a:t>
            </a:r>
            <a:r>
              <a:rPr lang="it-IT" i="1" dirty="0" err="1" smtClean="0"/>
              <a:t>all</a:t>
            </a:r>
            <a:r>
              <a:rPr lang="it-IT" i="1" dirty="0" smtClean="0"/>
              <a:t> </a:t>
            </a:r>
            <a:r>
              <a:rPr lang="it-IT" i="1" dirty="0" err="1" smtClean="0"/>
              <a:t>fours</a:t>
            </a:r>
            <a:r>
              <a:rPr lang="it-IT" dirty="0" smtClean="0"/>
              <a:t>» con il precedente).</a:t>
            </a:r>
            <a:endParaRPr lang="it-IT" dirty="0"/>
          </a:p>
        </p:txBody>
      </p:sp>
    </p:spTree>
    <p:extLst>
      <p:ext uri="{BB962C8B-B14F-4D97-AF65-F5344CB8AC3E}">
        <p14:creationId xmlns:p14="http://schemas.microsoft.com/office/powerpoint/2010/main" val="2254872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Common law/</a:t>
            </a:r>
            <a:r>
              <a:rPr lang="it-IT" b="1" dirty="0" err="1" smtClean="0"/>
              <a:t>civil</a:t>
            </a:r>
            <a:r>
              <a:rPr lang="it-IT" b="1" dirty="0" smtClean="0"/>
              <a:t> law</a:t>
            </a:r>
            <a:endParaRPr lang="it-IT" b="1" dirty="0"/>
          </a:p>
        </p:txBody>
      </p:sp>
      <p:sp>
        <p:nvSpPr>
          <p:cNvPr id="4" name="Segnaposto contenuto 3"/>
          <p:cNvSpPr>
            <a:spLocks noGrp="1"/>
          </p:cNvSpPr>
          <p:nvPr>
            <p:ph sz="half" idx="1"/>
          </p:nvPr>
        </p:nvSpPr>
        <p:spPr/>
        <p:txBody>
          <a:bodyPr>
            <a:normAutofit lnSpcReduction="10000"/>
          </a:bodyPr>
          <a:lstStyle/>
          <a:p>
            <a:pPr marL="0" indent="0">
              <a:buNone/>
            </a:pPr>
            <a:r>
              <a:rPr lang="it-IT" dirty="0" smtClean="0"/>
              <a:t>Il legislatore è rapido nell’approvare le leggi (</a:t>
            </a:r>
            <a:r>
              <a:rPr lang="it-IT" i="1" dirty="0" err="1" smtClean="0"/>
              <a:t>statutes</a:t>
            </a:r>
            <a:r>
              <a:rPr lang="it-IT" dirty="0" smtClean="0"/>
              <a:t>)</a:t>
            </a:r>
          </a:p>
          <a:p>
            <a:pPr marL="0" indent="0">
              <a:buNone/>
            </a:pPr>
            <a:r>
              <a:rPr lang="it-IT" dirty="0" smtClean="0"/>
              <a:t>I giudici sanno che professionisti addestrati redigono le leggi</a:t>
            </a:r>
          </a:p>
          <a:p>
            <a:pPr marL="0" indent="0">
              <a:buNone/>
            </a:pPr>
            <a:r>
              <a:rPr lang="it-IT" dirty="0" smtClean="0"/>
              <a:t>I giudici conservano autorità (se confinano le leggi entro ristretti confini)</a:t>
            </a:r>
            <a:endParaRPr lang="it-IT" dirty="0"/>
          </a:p>
        </p:txBody>
      </p:sp>
      <p:sp>
        <p:nvSpPr>
          <p:cNvPr id="5" name="Segnaposto contenuto 4"/>
          <p:cNvSpPr>
            <a:spLocks noGrp="1"/>
          </p:cNvSpPr>
          <p:nvPr>
            <p:ph sz="half" idx="2"/>
          </p:nvPr>
        </p:nvSpPr>
        <p:spPr>
          <a:xfrm>
            <a:off x="4648200" y="1412776"/>
            <a:ext cx="4038600" cy="4713387"/>
          </a:xfrm>
        </p:spPr>
        <p:txBody>
          <a:bodyPr>
            <a:normAutofit lnSpcReduction="10000"/>
          </a:bodyPr>
          <a:lstStyle/>
          <a:p>
            <a:pPr marL="0" indent="0">
              <a:buNone/>
            </a:pPr>
            <a:r>
              <a:rPr lang="it-IT" dirty="0" smtClean="0"/>
              <a:t>leggi talvolta generali: fissano principi, più che regole esatte (non in materia fiscale/penale)</a:t>
            </a:r>
          </a:p>
          <a:p>
            <a:pPr marL="0" indent="0">
              <a:buNone/>
            </a:pPr>
            <a:r>
              <a:rPr lang="it-IT" dirty="0" smtClean="0"/>
              <a:t>Le leggi sono compromessi politici: da confrontare alla realtà</a:t>
            </a:r>
          </a:p>
          <a:p>
            <a:pPr marL="0" indent="0">
              <a:buNone/>
            </a:pPr>
            <a:r>
              <a:rPr lang="it-IT" dirty="0" smtClean="0"/>
              <a:t>La dottrina, dal 1088 (Bologna), ha sempre integrato, corretto …</a:t>
            </a:r>
          </a:p>
          <a:p>
            <a:pPr marL="0" indent="0">
              <a:buNone/>
            </a:pPr>
            <a:endParaRPr lang="it-IT" dirty="0"/>
          </a:p>
        </p:txBody>
      </p:sp>
    </p:spTree>
    <p:extLst>
      <p:ext uri="{BB962C8B-B14F-4D97-AF65-F5344CB8AC3E}">
        <p14:creationId xmlns:p14="http://schemas.microsoft.com/office/powerpoint/2010/main" val="10471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1000"/>
                                        <p:tgtEl>
                                          <p:spTgt spid="5">
                                            <p:txEl>
                                              <p:pRg st="2" end="2"/>
                                            </p:txEl>
                                          </p:spTgt>
                                        </p:tgtEl>
                                      </p:cBhvr>
                                    </p:animEffect>
                                    <p:anim calcmode="lin" valueType="num">
                                      <p:cBhvr>
                                        <p:cTn id="4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b="1" dirty="0" smtClean="0"/>
              <a:t>Divieto di motivare tramite lavori preparatori</a:t>
            </a:r>
            <a:endParaRPr lang="it-IT" b="1" dirty="0"/>
          </a:p>
        </p:txBody>
      </p:sp>
      <p:sp>
        <p:nvSpPr>
          <p:cNvPr id="6" name="Segnaposto contenuto 5"/>
          <p:cNvSpPr>
            <a:spLocks noGrp="1"/>
          </p:cNvSpPr>
          <p:nvPr>
            <p:ph idx="1"/>
          </p:nvPr>
        </p:nvSpPr>
        <p:spPr/>
        <p:txBody>
          <a:bodyPr>
            <a:normAutofit fontScale="92500"/>
          </a:bodyPr>
          <a:lstStyle/>
          <a:p>
            <a:pPr marL="0" indent="0">
              <a:buNone/>
            </a:pPr>
            <a:r>
              <a:rPr lang="it-IT" dirty="0" smtClean="0"/>
              <a:t>Fino al 1992, in Inghilterra, era vietato, al giudice, motivare tramite </a:t>
            </a:r>
            <a:r>
              <a:rPr lang="it-IT" i="1" dirty="0" smtClean="0"/>
              <a:t>lavori preparatori </a:t>
            </a:r>
            <a:r>
              <a:rPr lang="it-IT" dirty="0" smtClean="0"/>
              <a:t>delle leggi:</a:t>
            </a:r>
          </a:p>
          <a:p>
            <a:pPr marL="0" indent="0">
              <a:buNone/>
            </a:pPr>
            <a:r>
              <a:rPr lang="it-IT" dirty="0" smtClean="0"/>
              <a:t>Per principio di democrazia (ciascuno deve potersi fidare di ciò che è scritto, senza investigare sui precedenti), per inaffidabilità delle cronache, per dispendio di tempo che ciò comporta.</a:t>
            </a:r>
          </a:p>
          <a:p>
            <a:pPr marL="0" indent="0">
              <a:buNone/>
            </a:pPr>
            <a:r>
              <a:rPr lang="it-IT" dirty="0" smtClean="0"/>
              <a:t>La House of </a:t>
            </a:r>
            <a:r>
              <a:rPr lang="it-IT" dirty="0" err="1" smtClean="0"/>
              <a:t>Lords</a:t>
            </a:r>
            <a:r>
              <a:rPr lang="it-IT" dirty="0" smtClean="0"/>
              <a:t> nel caso </a:t>
            </a:r>
            <a:r>
              <a:rPr lang="it-IT" i="1" dirty="0" err="1" smtClean="0"/>
              <a:t>Pepper</a:t>
            </a:r>
            <a:r>
              <a:rPr lang="it-IT" i="1" dirty="0" smtClean="0"/>
              <a:t> v. </a:t>
            </a:r>
            <a:r>
              <a:rPr lang="it-IT" i="1" dirty="0" err="1" smtClean="0"/>
              <a:t>H</a:t>
            </a:r>
            <a:r>
              <a:rPr lang="it-IT" dirty="0" err="1" smtClean="0"/>
              <a:t>art</a:t>
            </a:r>
            <a:r>
              <a:rPr lang="it-IT" dirty="0" smtClean="0"/>
              <a:t> (1992) ha introdotto qualche concessione. </a:t>
            </a:r>
            <a:endParaRPr lang="it-IT" dirty="0"/>
          </a:p>
        </p:txBody>
      </p:sp>
    </p:spTree>
    <p:extLst>
      <p:ext uri="{BB962C8B-B14F-4D97-AF65-F5344CB8AC3E}">
        <p14:creationId xmlns:p14="http://schemas.microsoft.com/office/powerpoint/2010/main" val="10897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Rimedi lacunosi</a:t>
            </a:r>
            <a:endParaRPr lang="it-IT" b="1" dirty="0"/>
          </a:p>
        </p:txBody>
      </p:sp>
      <p:sp>
        <p:nvSpPr>
          <p:cNvPr id="3" name="Segnaposto contenuto 2"/>
          <p:cNvSpPr>
            <a:spLocks noGrp="1"/>
          </p:cNvSpPr>
          <p:nvPr>
            <p:ph idx="1"/>
          </p:nvPr>
        </p:nvSpPr>
        <p:spPr/>
        <p:txBody>
          <a:bodyPr/>
          <a:lstStyle/>
          <a:p>
            <a:pPr marL="0" indent="0">
              <a:buNone/>
            </a:pPr>
            <a:r>
              <a:rPr lang="it-IT" dirty="0" smtClean="0"/>
              <a:t>Nei sistemi con rimedi tipizzati (</a:t>
            </a:r>
            <a:r>
              <a:rPr lang="it-IT" i="1" dirty="0" err="1" smtClean="0"/>
              <a:t>legis</a:t>
            </a:r>
            <a:r>
              <a:rPr lang="it-IT" i="1" dirty="0" smtClean="0"/>
              <a:t> </a:t>
            </a:r>
            <a:r>
              <a:rPr lang="it-IT" i="1" dirty="0" err="1" smtClean="0"/>
              <a:t>actiones</a:t>
            </a:r>
            <a:r>
              <a:rPr lang="it-IT" dirty="0" smtClean="0"/>
              <a:t> romane, </a:t>
            </a:r>
            <a:r>
              <a:rPr lang="it-IT" i="1" dirty="0" err="1" smtClean="0"/>
              <a:t>writs</a:t>
            </a:r>
            <a:r>
              <a:rPr lang="it-IT" dirty="0" smtClean="0"/>
              <a:t> in Inghilterra), la finzione soccorre per fronteggiare la lacuna.</a:t>
            </a:r>
          </a:p>
          <a:p>
            <a:pPr marL="0" indent="0">
              <a:buNone/>
            </a:pPr>
            <a:r>
              <a:rPr lang="it-IT" i="1" dirty="0" err="1" smtClean="0"/>
              <a:t>Caveat</a:t>
            </a:r>
            <a:r>
              <a:rPr lang="it-IT" i="1" dirty="0" smtClean="0"/>
              <a:t> </a:t>
            </a:r>
            <a:r>
              <a:rPr lang="it-IT" i="1" dirty="0" err="1" smtClean="0"/>
              <a:t>emptor</a:t>
            </a:r>
            <a:r>
              <a:rPr lang="it-IT" dirty="0" err="1" smtClean="0"/>
              <a:t>+garanzia</a:t>
            </a:r>
            <a:r>
              <a:rPr lang="it-IT" dirty="0" smtClean="0"/>
              <a:t> pretoria per vizi occulti</a:t>
            </a:r>
          </a:p>
          <a:p>
            <a:pPr marL="0" indent="0">
              <a:buNone/>
            </a:pPr>
            <a:r>
              <a:rPr lang="it-IT" i="1" dirty="0" err="1" smtClean="0"/>
              <a:t>Trespass</a:t>
            </a:r>
            <a:r>
              <a:rPr lang="it-IT" dirty="0" smtClean="0"/>
              <a:t> (interferenza violenta &amp; diretta con la persona o i beni) + </a:t>
            </a:r>
            <a:r>
              <a:rPr lang="it-IT" i="1" dirty="0" err="1" smtClean="0"/>
              <a:t>action</a:t>
            </a:r>
            <a:r>
              <a:rPr lang="it-IT" i="1" dirty="0" smtClean="0"/>
              <a:t> </a:t>
            </a:r>
            <a:r>
              <a:rPr lang="it-IT" i="1" dirty="0" err="1" smtClean="0"/>
              <a:t>upon</a:t>
            </a:r>
            <a:r>
              <a:rPr lang="it-IT" i="1" dirty="0" smtClean="0"/>
              <a:t> the case for </a:t>
            </a:r>
            <a:r>
              <a:rPr lang="it-IT" i="1" dirty="0" err="1" smtClean="0"/>
              <a:t>conversion</a:t>
            </a:r>
            <a:r>
              <a:rPr lang="it-IT" dirty="0" smtClean="0"/>
              <a:t> (se il bene è perduto, ritrovato da altri e non reso)</a:t>
            </a:r>
          </a:p>
          <a:p>
            <a:pPr marL="0" indent="0">
              <a:buNone/>
            </a:pPr>
            <a:endParaRPr lang="it-IT" dirty="0"/>
          </a:p>
        </p:txBody>
      </p:sp>
    </p:spTree>
    <p:extLst>
      <p:ext uri="{BB962C8B-B14F-4D97-AF65-F5344CB8AC3E}">
        <p14:creationId xmlns:p14="http://schemas.microsoft.com/office/powerpoint/2010/main" val="336186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Riforme silenziose</a:t>
            </a:r>
            <a:endParaRPr lang="it-IT" b="1" dirty="0"/>
          </a:p>
        </p:txBody>
      </p:sp>
      <p:sp>
        <p:nvSpPr>
          <p:cNvPr id="3" name="Segnaposto contenuto 2"/>
          <p:cNvSpPr>
            <a:spLocks noGrp="1"/>
          </p:cNvSpPr>
          <p:nvPr>
            <p:ph idx="1"/>
          </p:nvPr>
        </p:nvSpPr>
        <p:spPr/>
        <p:txBody>
          <a:bodyPr/>
          <a:lstStyle/>
          <a:p>
            <a:pPr marL="0" indent="0">
              <a:buNone/>
            </a:pPr>
            <a:r>
              <a:rPr lang="it-IT" dirty="0" smtClean="0"/>
              <a:t>In certe circostanze, il diritto può essere antiquato: per correggerlo in modo inavvertito, senza scatenare conflitti, un espediente è inserire ampliamenti dei rimedi, </a:t>
            </a:r>
          </a:p>
          <a:p>
            <a:pPr marL="0" indent="0">
              <a:buNone/>
            </a:pPr>
            <a:r>
              <a:rPr lang="it-IT" dirty="0"/>
              <a:t>r</a:t>
            </a:r>
            <a:r>
              <a:rPr lang="it-IT" dirty="0" smtClean="0"/>
              <a:t>idurre i requisiti della fattispecie, </a:t>
            </a:r>
          </a:p>
          <a:p>
            <a:pPr marL="0" indent="0">
              <a:buNone/>
            </a:pPr>
            <a:r>
              <a:rPr lang="it-IT" dirty="0" smtClean="0"/>
              <a:t>ragionare in senso estensivo.</a:t>
            </a:r>
            <a:endParaRPr lang="it-IT" dirty="0"/>
          </a:p>
        </p:txBody>
      </p:sp>
    </p:spTree>
    <p:extLst>
      <p:ext uri="{BB962C8B-B14F-4D97-AF65-F5344CB8AC3E}">
        <p14:creationId xmlns:p14="http://schemas.microsoft.com/office/powerpoint/2010/main" val="2686225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t>Trespass</a:t>
            </a:r>
            <a:r>
              <a:rPr lang="it-IT" b="1" dirty="0" smtClean="0"/>
              <a:t> «</a:t>
            </a:r>
            <a:r>
              <a:rPr lang="it-IT" b="1" i="1" dirty="0" smtClean="0"/>
              <a:t>vi et </a:t>
            </a:r>
            <a:r>
              <a:rPr lang="it-IT" b="1" i="1" dirty="0" err="1" smtClean="0"/>
              <a:t>armis</a:t>
            </a:r>
            <a:r>
              <a:rPr lang="it-IT" b="1" dirty="0" smtClean="0"/>
              <a:t>»</a:t>
            </a:r>
            <a:endParaRPr lang="it-IT" b="1" dirty="0"/>
          </a:p>
        </p:txBody>
      </p:sp>
      <p:sp>
        <p:nvSpPr>
          <p:cNvPr id="3" name="Segnaposto contenuto 2"/>
          <p:cNvSpPr>
            <a:spLocks noGrp="1"/>
          </p:cNvSpPr>
          <p:nvPr>
            <p:ph idx="1"/>
          </p:nvPr>
        </p:nvSpPr>
        <p:spPr>
          <a:xfrm>
            <a:off x="457200" y="1196752"/>
            <a:ext cx="8229600" cy="5661248"/>
          </a:xfrm>
        </p:spPr>
        <p:txBody>
          <a:bodyPr>
            <a:normAutofit/>
          </a:bodyPr>
          <a:lstStyle/>
          <a:p>
            <a:pPr marL="0" indent="0">
              <a:lnSpc>
                <a:spcPct val="150000"/>
              </a:lnSpc>
              <a:buNone/>
            </a:pPr>
            <a:r>
              <a:rPr lang="it-IT" dirty="0" smtClean="0"/>
              <a:t>Le corti regie inizialmente concedevano </a:t>
            </a:r>
            <a:r>
              <a:rPr lang="it-IT" dirty="0" err="1" smtClean="0"/>
              <a:t>writ</a:t>
            </a:r>
            <a:r>
              <a:rPr lang="it-IT" dirty="0" smtClean="0"/>
              <a:t> per </a:t>
            </a:r>
            <a:r>
              <a:rPr lang="it-IT" i="1" dirty="0" err="1" smtClean="0"/>
              <a:t>trespass</a:t>
            </a:r>
            <a:r>
              <a:rPr lang="it-IT" dirty="0" smtClean="0"/>
              <a:t> se l’ingerenza era stata </a:t>
            </a:r>
            <a:r>
              <a:rPr lang="it-IT" i="1" dirty="0" smtClean="0"/>
              <a:t>violent</a:t>
            </a:r>
            <a:r>
              <a:rPr lang="it-IT" dirty="0" smtClean="0"/>
              <a:t>a e </a:t>
            </a:r>
            <a:r>
              <a:rPr lang="it-IT" i="1" dirty="0" smtClean="0"/>
              <a:t>diretta</a:t>
            </a:r>
            <a:r>
              <a:rPr lang="it-IT" dirty="0" smtClean="0"/>
              <a:t>: progressivamente la violenza viene coincidere con la contrarietà alla volontà (anche implicita) della vittima, il rimedio viene ampliato (e la giurisdizione dei </a:t>
            </a:r>
            <a:r>
              <a:rPr lang="it-IT" i="1" dirty="0" err="1" smtClean="0"/>
              <a:t>lords</a:t>
            </a:r>
            <a:r>
              <a:rPr lang="it-IT" dirty="0" smtClean="0"/>
              <a:t> feudali viene compressa).</a:t>
            </a:r>
            <a:endParaRPr lang="it-IT" dirty="0"/>
          </a:p>
        </p:txBody>
      </p:sp>
    </p:spTree>
    <p:extLst>
      <p:ext uri="{BB962C8B-B14F-4D97-AF65-F5344CB8AC3E}">
        <p14:creationId xmlns:p14="http://schemas.microsoft.com/office/powerpoint/2010/main" val="812017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t>Trespass</a:t>
            </a:r>
            <a:r>
              <a:rPr lang="it-IT" b="1" dirty="0" smtClean="0"/>
              <a:t> </a:t>
            </a:r>
            <a:r>
              <a:rPr lang="it-IT" b="1" i="1" dirty="0" smtClean="0"/>
              <a:t>ab </a:t>
            </a:r>
            <a:r>
              <a:rPr lang="it-IT" b="1" i="1" dirty="0" err="1" smtClean="0"/>
              <a:t>initio</a:t>
            </a:r>
            <a:endParaRPr lang="it-IT" b="1" i="1" dirty="0"/>
          </a:p>
        </p:txBody>
      </p:sp>
      <p:sp>
        <p:nvSpPr>
          <p:cNvPr id="3" name="Segnaposto contenuto 2"/>
          <p:cNvSpPr>
            <a:spLocks noGrp="1"/>
          </p:cNvSpPr>
          <p:nvPr>
            <p:ph idx="1"/>
          </p:nvPr>
        </p:nvSpPr>
        <p:spPr>
          <a:xfrm>
            <a:off x="457200" y="1196752"/>
            <a:ext cx="8229600" cy="5661248"/>
          </a:xfrm>
        </p:spPr>
        <p:txBody>
          <a:bodyPr>
            <a:normAutofit fontScale="77500" lnSpcReduction="20000"/>
          </a:bodyPr>
          <a:lstStyle/>
          <a:p>
            <a:pPr marL="0" indent="0">
              <a:lnSpc>
                <a:spcPct val="170000"/>
              </a:lnSpc>
              <a:buNone/>
            </a:pPr>
            <a:r>
              <a:rPr lang="it-IT" dirty="0" smtClean="0"/>
              <a:t>Se il visitatore ammesso sulla terra dell’attore abusa del permesso, l’autorizzazione  iniziale cessa di produrre effetto, la condotta può diventare </a:t>
            </a:r>
            <a:r>
              <a:rPr lang="it-IT" dirty="0" err="1" smtClean="0"/>
              <a:t>trespass</a:t>
            </a:r>
            <a:r>
              <a:rPr lang="it-IT" dirty="0" smtClean="0"/>
              <a:t> «</a:t>
            </a:r>
            <a:r>
              <a:rPr lang="it-IT" b="1" dirty="0"/>
              <a:t>a</a:t>
            </a:r>
            <a:r>
              <a:rPr lang="it-IT" b="1" dirty="0" smtClean="0"/>
              <a:t>b </a:t>
            </a:r>
            <a:r>
              <a:rPr lang="it-IT" b="1" dirty="0" err="1" smtClean="0"/>
              <a:t>initio</a:t>
            </a:r>
            <a:r>
              <a:rPr lang="it-IT" dirty="0" smtClean="0"/>
              <a:t>», nel senso che il delitto civile retroagisce fin dall’inizio.</a:t>
            </a:r>
          </a:p>
          <a:p>
            <a:pPr marL="0" indent="0">
              <a:lnSpc>
                <a:spcPct val="170000"/>
              </a:lnSpc>
              <a:buNone/>
            </a:pPr>
            <a:r>
              <a:rPr lang="it-IT" i="1" dirty="0" err="1" smtClean="0"/>
              <a:t>Constructive</a:t>
            </a:r>
            <a:r>
              <a:rPr lang="it-IT" i="1" dirty="0" smtClean="0"/>
              <a:t> </a:t>
            </a:r>
            <a:r>
              <a:rPr lang="it-IT" i="1" dirty="0" err="1" smtClean="0"/>
              <a:t>trespass</a:t>
            </a:r>
            <a:r>
              <a:rPr lang="it-IT" i="1" dirty="0" smtClean="0"/>
              <a:t> </a:t>
            </a:r>
            <a:r>
              <a:rPr lang="it-IT" dirty="0" smtClean="0"/>
              <a:t>(</a:t>
            </a:r>
            <a:r>
              <a:rPr lang="en-US" dirty="0" smtClean="0"/>
              <a:t>when a person who has permission to be on the land overstays their welcome), </a:t>
            </a:r>
          </a:p>
          <a:p>
            <a:pPr marL="0" indent="0">
              <a:lnSpc>
                <a:spcPct val="170000"/>
              </a:lnSpc>
              <a:buNone/>
            </a:pPr>
            <a:r>
              <a:rPr lang="en-US" i="1" dirty="0" smtClean="0"/>
              <a:t>c.- </a:t>
            </a:r>
            <a:r>
              <a:rPr lang="it-IT" i="1" dirty="0" smtClean="0"/>
              <a:t>trust </a:t>
            </a:r>
            <a:r>
              <a:rPr lang="it-IT" dirty="0" smtClean="0"/>
              <a:t>(la corte qualifica l’affidamento di un bene a posteriori come «trust» per addebitare responsabilità al fiduciario scorretto)  </a:t>
            </a:r>
            <a:endParaRPr lang="it-IT" dirty="0"/>
          </a:p>
        </p:txBody>
      </p:sp>
    </p:spTree>
    <p:extLst>
      <p:ext uri="{BB962C8B-B14F-4D97-AF65-F5344CB8AC3E}">
        <p14:creationId xmlns:p14="http://schemas.microsoft.com/office/powerpoint/2010/main" val="14184806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t>Implied</a:t>
            </a:r>
            <a:r>
              <a:rPr lang="it-IT" b="1" dirty="0" smtClean="0"/>
              <a:t> </a:t>
            </a:r>
            <a:r>
              <a:rPr lang="it-IT" b="1" dirty="0" err="1" smtClean="0"/>
              <a:t>terms</a:t>
            </a:r>
            <a:endParaRPr lang="it-IT" b="1" dirty="0"/>
          </a:p>
        </p:txBody>
      </p:sp>
      <p:sp>
        <p:nvSpPr>
          <p:cNvPr id="3" name="Segnaposto contenuto 2"/>
          <p:cNvSpPr>
            <a:spLocks noGrp="1"/>
          </p:cNvSpPr>
          <p:nvPr>
            <p:ph idx="1"/>
          </p:nvPr>
        </p:nvSpPr>
        <p:spPr/>
        <p:txBody>
          <a:bodyPr/>
          <a:lstStyle/>
          <a:p>
            <a:pPr marL="0" indent="0">
              <a:buNone/>
            </a:pPr>
            <a:r>
              <a:rPr lang="it-IT" i="1" dirty="0" smtClean="0"/>
              <a:t>In </a:t>
            </a:r>
            <a:r>
              <a:rPr lang="it-IT" i="1" dirty="0" err="1" smtClean="0"/>
              <a:t>fact</a:t>
            </a:r>
            <a:r>
              <a:rPr lang="it-IT" i="1" dirty="0" smtClean="0"/>
              <a:t> </a:t>
            </a:r>
            <a:r>
              <a:rPr lang="it-IT" dirty="0" smtClean="0"/>
              <a:t>(</a:t>
            </a:r>
            <a:r>
              <a:rPr lang="it-IT" dirty="0" err="1" smtClean="0"/>
              <a:t>Moorcock</a:t>
            </a:r>
            <a:r>
              <a:rPr lang="it-IT" dirty="0" smtClean="0"/>
              <a:t>, </a:t>
            </a:r>
            <a:r>
              <a:rPr lang="it-IT" dirty="0"/>
              <a:t>(1889) 14 PD 64</a:t>
            </a:r>
            <a:r>
              <a:rPr lang="it-IT" dirty="0" smtClean="0"/>
              <a:t>)</a:t>
            </a:r>
          </a:p>
          <a:p>
            <a:pPr marL="0" indent="0">
              <a:buNone/>
            </a:pPr>
            <a:r>
              <a:rPr lang="it-IT" i="1" dirty="0" smtClean="0"/>
              <a:t>By custom</a:t>
            </a:r>
          </a:p>
          <a:p>
            <a:pPr marL="0" indent="0">
              <a:buNone/>
            </a:pPr>
            <a:r>
              <a:rPr lang="it-IT" i="1" dirty="0" smtClean="0"/>
              <a:t>In law</a:t>
            </a:r>
            <a:endParaRPr lang="it-IT" i="1"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052736"/>
            <a:ext cx="17145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060848"/>
            <a:ext cx="142875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3051448"/>
            <a:ext cx="16764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9359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paradosso</a:t>
            </a:r>
            <a:endParaRPr lang="it-IT" b="1" dirty="0"/>
          </a:p>
        </p:txBody>
      </p:sp>
      <p:sp>
        <p:nvSpPr>
          <p:cNvPr id="3" name="Segnaposto contenuto 2"/>
          <p:cNvSpPr>
            <a:spLocks noGrp="1"/>
          </p:cNvSpPr>
          <p:nvPr>
            <p:ph idx="1"/>
          </p:nvPr>
        </p:nvSpPr>
        <p:spPr/>
        <p:txBody>
          <a:bodyPr>
            <a:normAutofit fontScale="92500"/>
          </a:bodyPr>
          <a:lstStyle/>
          <a:p>
            <a:pPr marL="0" indent="0">
              <a:lnSpc>
                <a:spcPct val="150000"/>
              </a:lnSpc>
              <a:buNone/>
            </a:pPr>
            <a:r>
              <a:rPr lang="it-IT" dirty="0" smtClean="0"/>
              <a:t>Il processo: svolto da persone interessate non tanto alla verità quanto alla </a:t>
            </a:r>
            <a:r>
              <a:rPr lang="it-IT" b="1" dirty="0" smtClean="0"/>
              <a:t>vittoria </a:t>
            </a:r>
            <a:r>
              <a:rPr lang="it-IT" dirty="0" smtClean="0"/>
              <a:t>del proprio cliente, </a:t>
            </a:r>
          </a:p>
          <a:p>
            <a:pPr marL="0" indent="0">
              <a:lnSpc>
                <a:spcPct val="150000"/>
              </a:lnSpc>
              <a:buNone/>
            </a:pPr>
            <a:r>
              <a:rPr lang="it-IT" dirty="0" smtClean="0"/>
              <a:t>entro </a:t>
            </a:r>
            <a:r>
              <a:rPr lang="it-IT" b="1" dirty="0" smtClean="0"/>
              <a:t>tempi </a:t>
            </a:r>
            <a:r>
              <a:rPr lang="it-IT" dirty="0" smtClean="0"/>
              <a:t>definiti, </a:t>
            </a:r>
          </a:p>
          <a:p>
            <a:pPr marL="0" indent="0">
              <a:lnSpc>
                <a:spcPct val="150000"/>
              </a:lnSpc>
              <a:buNone/>
            </a:pPr>
            <a:r>
              <a:rPr lang="it-IT" dirty="0" smtClean="0"/>
              <a:t>con elementi </a:t>
            </a:r>
            <a:r>
              <a:rPr lang="it-IT" b="1" dirty="0" smtClean="0"/>
              <a:t>ristretti</a:t>
            </a:r>
            <a:r>
              <a:rPr lang="it-IT" dirty="0" smtClean="0"/>
              <a:t>: </a:t>
            </a:r>
          </a:p>
          <a:p>
            <a:pPr marL="0" indent="0">
              <a:lnSpc>
                <a:spcPct val="150000"/>
              </a:lnSpc>
              <a:buNone/>
            </a:pPr>
            <a:r>
              <a:rPr lang="it-IT" dirty="0" smtClean="0"/>
              <a:t>insomma la «giustizia» non è la priorità, quanto piuttosto una risposta ad una controversia</a:t>
            </a:r>
            <a:endParaRPr lang="it-IT"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0"/>
            <a:ext cx="2466975"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640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Presunzioni assolute</a:t>
            </a:r>
            <a:endParaRPr lang="it-IT" b="1" dirty="0"/>
          </a:p>
        </p:txBody>
      </p:sp>
      <p:sp>
        <p:nvSpPr>
          <p:cNvPr id="3" name="Segnaposto contenuto 2"/>
          <p:cNvSpPr>
            <a:spLocks noGrp="1"/>
          </p:cNvSpPr>
          <p:nvPr>
            <p:ph idx="1"/>
          </p:nvPr>
        </p:nvSpPr>
        <p:spPr/>
        <p:txBody>
          <a:bodyPr/>
          <a:lstStyle/>
          <a:p>
            <a:pPr marL="0" indent="0">
              <a:buNone/>
            </a:pPr>
            <a:r>
              <a:rPr lang="it-IT" b="1" i="1" dirty="0" err="1" smtClean="0"/>
              <a:t>Juris</a:t>
            </a:r>
            <a:r>
              <a:rPr lang="it-IT" b="1" i="1" dirty="0" smtClean="0"/>
              <a:t> et de </a:t>
            </a:r>
            <a:r>
              <a:rPr lang="it-IT" b="1" i="1" dirty="0" err="1" smtClean="0"/>
              <a:t>jure</a:t>
            </a:r>
            <a:r>
              <a:rPr lang="it-IT" dirty="0" smtClean="0"/>
              <a:t>: non soggette a prova contraria, sostituiscono un realtà giuridica a quella fattuale.</a:t>
            </a:r>
            <a:endParaRPr lang="it-IT" dirty="0"/>
          </a:p>
        </p:txBody>
      </p:sp>
    </p:spTree>
    <p:extLst>
      <p:ext uri="{BB962C8B-B14F-4D97-AF65-F5344CB8AC3E}">
        <p14:creationId xmlns:p14="http://schemas.microsoft.com/office/powerpoint/2010/main" val="2495890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764704"/>
          </a:xfrm>
        </p:spPr>
        <p:txBody>
          <a:bodyPr/>
          <a:lstStyle/>
          <a:p>
            <a:r>
              <a:rPr lang="it-IT" b="1" dirty="0" smtClean="0"/>
              <a:t>Preclusione probatoria</a:t>
            </a:r>
            <a:endParaRPr lang="it-IT" b="1" dirty="0"/>
          </a:p>
        </p:txBody>
      </p:sp>
      <p:sp>
        <p:nvSpPr>
          <p:cNvPr id="3" name="Segnaposto contenuto 2"/>
          <p:cNvSpPr>
            <a:spLocks noGrp="1"/>
          </p:cNvSpPr>
          <p:nvPr>
            <p:ph idx="1"/>
          </p:nvPr>
        </p:nvSpPr>
        <p:spPr>
          <a:xfrm>
            <a:off x="457200" y="692696"/>
            <a:ext cx="8229600" cy="5433467"/>
          </a:xfrm>
        </p:spPr>
        <p:txBody>
          <a:bodyPr>
            <a:normAutofit fontScale="85000" lnSpcReduction="20000"/>
          </a:bodyPr>
          <a:lstStyle/>
          <a:p>
            <a:pPr marL="0" indent="0">
              <a:lnSpc>
                <a:spcPct val="150000"/>
              </a:lnSpc>
              <a:buNone/>
            </a:pPr>
            <a:r>
              <a:rPr lang="it-IT" dirty="0" smtClean="0"/>
              <a:t>Il meccanismo di impedire una prova, porta a conclusioni vincolate: sostituisce, alla verità storica, una verità artificiale</a:t>
            </a:r>
          </a:p>
          <a:p>
            <a:pPr marL="0" indent="0">
              <a:lnSpc>
                <a:spcPct val="150000"/>
              </a:lnSpc>
              <a:buNone/>
            </a:pPr>
            <a:r>
              <a:rPr lang="it-IT" dirty="0" smtClean="0"/>
              <a:t>Le notifiche al domicilio del convenuto: valgono anche se l’interessato non ha in effetti ricevuto la notifica, </a:t>
            </a:r>
            <a:r>
              <a:rPr lang="it-IT" b="1" i="1" dirty="0" smtClean="0"/>
              <a:t>si presume </a:t>
            </a:r>
            <a:r>
              <a:rPr lang="it-IT" dirty="0" smtClean="0"/>
              <a:t>che il messaggio sia noto.</a:t>
            </a:r>
          </a:p>
          <a:p>
            <a:pPr marL="0" indent="0">
              <a:lnSpc>
                <a:spcPct val="150000"/>
              </a:lnSpc>
              <a:buNone/>
            </a:pPr>
            <a:r>
              <a:rPr lang="it-IT" i="1" dirty="0" smtClean="0"/>
              <a:t>Rilievo d’ufficio</a:t>
            </a:r>
            <a:r>
              <a:rPr lang="it-IT" dirty="0" smtClean="0"/>
              <a:t>? </a:t>
            </a:r>
            <a:endParaRPr lang="it-IT" dirty="0"/>
          </a:p>
          <a:p>
            <a:pPr marL="0" indent="0">
              <a:lnSpc>
                <a:spcPct val="150000"/>
              </a:lnSpc>
              <a:buNone/>
            </a:pPr>
            <a:r>
              <a:rPr lang="it-IT" i="1" dirty="0" err="1" smtClean="0"/>
              <a:t>ignorantia</a:t>
            </a:r>
            <a:r>
              <a:rPr lang="it-IT" i="1" dirty="0" smtClean="0"/>
              <a:t> </a:t>
            </a:r>
            <a:r>
              <a:rPr lang="it-IT" i="1" dirty="0" err="1" smtClean="0"/>
              <a:t>legis</a:t>
            </a:r>
            <a:r>
              <a:rPr lang="it-IT" i="1" dirty="0" smtClean="0"/>
              <a:t> non </a:t>
            </a:r>
            <a:r>
              <a:rPr lang="it-IT" i="1" dirty="0" err="1" smtClean="0"/>
              <a:t>excusat</a:t>
            </a:r>
            <a:r>
              <a:rPr lang="it-IT" i="1" dirty="0" smtClean="0"/>
              <a:t> </a:t>
            </a:r>
            <a:r>
              <a:rPr lang="it-IT" dirty="0" smtClean="0"/>
              <a:t>(presunzione di conoscenza della legge) </a:t>
            </a:r>
            <a:endParaRPr lang="it-IT" dirty="0"/>
          </a:p>
        </p:txBody>
      </p:sp>
    </p:spTree>
    <p:extLst>
      <p:ext uri="{BB962C8B-B14F-4D97-AF65-F5344CB8AC3E}">
        <p14:creationId xmlns:p14="http://schemas.microsoft.com/office/powerpoint/2010/main" val="2607971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L’azione di </a:t>
            </a:r>
            <a:r>
              <a:rPr lang="it-IT" b="1" i="1" dirty="0" err="1" smtClean="0"/>
              <a:t>trover</a:t>
            </a:r>
            <a:r>
              <a:rPr lang="it-IT" b="1" dirty="0" smtClean="0"/>
              <a:t> (o </a:t>
            </a:r>
            <a:r>
              <a:rPr lang="it-IT" b="1" i="1" dirty="0" err="1" smtClean="0"/>
              <a:t>conversion</a:t>
            </a:r>
            <a:r>
              <a:rPr lang="it-IT" i="1" dirty="0" smtClean="0"/>
              <a:t>)</a:t>
            </a:r>
            <a:endParaRPr lang="it-IT" i="1" dirty="0"/>
          </a:p>
        </p:txBody>
      </p:sp>
      <p:sp>
        <p:nvSpPr>
          <p:cNvPr id="3" name="Segnaposto contenuto 2"/>
          <p:cNvSpPr>
            <a:spLocks noGrp="1"/>
          </p:cNvSpPr>
          <p:nvPr>
            <p:ph idx="1"/>
          </p:nvPr>
        </p:nvSpPr>
        <p:spPr/>
        <p:txBody>
          <a:bodyPr>
            <a:normAutofit fontScale="92500" lnSpcReduction="20000"/>
          </a:bodyPr>
          <a:lstStyle/>
          <a:p>
            <a:pPr marL="0" indent="0">
              <a:buNone/>
            </a:pPr>
            <a:r>
              <a:rPr lang="it-IT" dirty="0" smtClean="0"/>
              <a:t>I rimedi «regi» per ingerenze nel possesso di beni mobili erano tipizzati:</a:t>
            </a:r>
          </a:p>
          <a:p>
            <a:pPr marL="0" indent="0">
              <a:buNone/>
            </a:pPr>
            <a:r>
              <a:rPr lang="it-IT" i="1" dirty="0" err="1" smtClean="0"/>
              <a:t>Detinue</a:t>
            </a:r>
            <a:r>
              <a:rPr lang="it-IT" dirty="0" smtClean="0"/>
              <a:t>: contro chi avesse ricevuto il bene e lo detenesse oltre il tempo dovuto (bloccata da </a:t>
            </a:r>
            <a:r>
              <a:rPr lang="it-IT" i="1" dirty="0" err="1" smtClean="0"/>
              <a:t>wager</a:t>
            </a:r>
            <a:r>
              <a:rPr lang="it-IT" i="1" dirty="0" smtClean="0"/>
              <a:t> of law</a:t>
            </a:r>
            <a:r>
              <a:rPr lang="it-IT" dirty="0" smtClean="0"/>
              <a:t>: garanzia di 12 co-giuratori)</a:t>
            </a:r>
          </a:p>
          <a:p>
            <a:pPr marL="0" indent="0">
              <a:buNone/>
            </a:pPr>
            <a:r>
              <a:rPr lang="it-IT" i="1" dirty="0" err="1" smtClean="0"/>
              <a:t>Trespass</a:t>
            </a:r>
            <a:r>
              <a:rPr lang="it-IT" dirty="0" smtClean="0"/>
              <a:t>: contro chi avesse sottratto il bene con forza (seguono: danni)</a:t>
            </a:r>
          </a:p>
          <a:p>
            <a:pPr marL="0" indent="0">
              <a:buNone/>
            </a:pPr>
            <a:r>
              <a:rPr lang="it-IT" i="1" dirty="0" err="1" smtClean="0"/>
              <a:t>Replevin</a:t>
            </a:r>
            <a:r>
              <a:rPr lang="it-IT" dirty="0" smtClean="0"/>
              <a:t>: contro chi avesse esercitato il </a:t>
            </a:r>
            <a:r>
              <a:rPr lang="it-IT" i="1" dirty="0" smtClean="0"/>
              <a:t>diritto</a:t>
            </a:r>
            <a:r>
              <a:rPr lang="it-IT" dirty="0" smtClean="0"/>
              <a:t> di estromettere il detentore (ex.: per tasse, «</a:t>
            </a:r>
            <a:r>
              <a:rPr lang="it-IT" dirty="0" err="1" smtClean="0"/>
              <a:t>levy</a:t>
            </a:r>
            <a:r>
              <a:rPr lang="it-IT" dirty="0" smtClean="0"/>
              <a:t>»), ma al di là di quanto consentito (rende lo stesso bene)</a:t>
            </a:r>
            <a:endParaRPr lang="it-IT" dirty="0"/>
          </a:p>
        </p:txBody>
      </p:sp>
    </p:spTree>
    <p:extLst>
      <p:ext uri="{BB962C8B-B14F-4D97-AF65-F5344CB8AC3E}">
        <p14:creationId xmlns:p14="http://schemas.microsoft.com/office/powerpoint/2010/main" val="848858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Correzione delle carenze</a:t>
            </a:r>
            <a:endParaRPr lang="it-IT" b="1" dirty="0"/>
          </a:p>
        </p:txBody>
      </p:sp>
      <p:sp>
        <p:nvSpPr>
          <p:cNvPr id="3" name="Segnaposto contenuto 2"/>
          <p:cNvSpPr>
            <a:spLocks noGrp="1"/>
          </p:cNvSpPr>
          <p:nvPr>
            <p:ph idx="1"/>
          </p:nvPr>
        </p:nvSpPr>
        <p:spPr/>
        <p:txBody>
          <a:bodyPr/>
          <a:lstStyle/>
          <a:p>
            <a:pPr marL="0" indent="0">
              <a:lnSpc>
                <a:spcPct val="150000"/>
              </a:lnSpc>
              <a:buNone/>
            </a:pPr>
            <a:r>
              <a:rPr lang="it-IT" dirty="0" smtClean="0"/>
              <a:t>Per concedere un rimedio che garantisse la restituzione del </a:t>
            </a:r>
            <a:r>
              <a:rPr lang="it-IT" i="1" dirty="0" smtClean="0"/>
              <a:t>medesimo bene (</a:t>
            </a:r>
            <a:r>
              <a:rPr lang="it-IT" dirty="0" smtClean="0"/>
              <a:t>a prescindere da spossessamento violento o concessione spontanea del bene):</a:t>
            </a:r>
          </a:p>
          <a:p>
            <a:pPr marL="0" indent="0">
              <a:lnSpc>
                <a:spcPct val="150000"/>
              </a:lnSpc>
              <a:buNone/>
            </a:pPr>
            <a:r>
              <a:rPr lang="it-IT" dirty="0"/>
              <a:t>d</a:t>
            </a:r>
            <a:r>
              <a:rPr lang="it-IT" dirty="0" smtClean="0"/>
              <a:t>istorsione del </a:t>
            </a:r>
            <a:r>
              <a:rPr lang="it-IT" i="1" dirty="0" err="1" smtClean="0"/>
              <a:t>trespass</a:t>
            </a:r>
            <a:endParaRPr lang="it-IT" i="1" dirty="0"/>
          </a:p>
        </p:txBody>
      </p:sp>
    </p:spTree>
    <p:extLst>
      <p:ext uri="{BB962C8B-B14F-4D97-AF65-F5344CB8AC3E}">
        <p14:creationId xmlns:p14="http://schemas.microsoft.com/office/powerpoint/2010/main" val="32966587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9108"/>
            <a:ext cx="8229600" cy="1143000"/>
          </a:xfrm>
        </p:spPr>
        <p:txBody>
          <a:bodyPr/>
          <a:lstStyle/>
          <a:p>
            <a:r>
              <a:rPr lang="it-IT" b="1" dirty="0" smtClean="0"/>
              <a:t>Finzione di smarrimento</a:t>
            </a:r>
            <a:endParaRPr lang="it-IT" b="1" dirty="0"/>
          </a:p>
        </p:txBody>
      </p:sp>
      <p:sp>
        <p:nvSpPr>
          <p:cNvPr id="3" name="Segnaposto contenuto 2"/>
          <p:cNvSpPr>
            <a:spLocks noGrp="1"/>
          </p:cNvSpPr>
          <p:nvPr>
            <p:ph idx="1"/>
          </p:nvPr>
        </p:nvSpPr>
        <p:spPr>
          <a:xfrm>
            <a:off x="457200" y="1124744"/>
            <a:ext cx="8229600" cy="5733256"/>
          </a:xfrm>
        </p:spPr>
        <p:txBody>
          <a:bodyPr>
            <a:normAutofit fontScale="85000" lnSpcReduction="20000"/>
          </a:bodyPr>
          <a:lstStyle/>
          <a:p>
            <a:pPr marL="0" indent="0">
              <a:lnSpc>
                <a:spcPct val="150000"/>
              </a:lnSpc>
              <a:buNone/>
            </a:pPr>
            <a:r>
              <a:rPr lang="it-IT" dirty="0" smtClean="0"/>
              <a:t>L’attore finge di</a:t>
            </a:r>
          </a:p>
          <a:p>
            <a:pPr marL="0" indent="0">
              <a:lnSpc>
                <a:spcPct val="150000"/>
              </a:lnSpc>
              <a:buNone/>
            </a:pPr>
            <a:r>
              <a:rPr lang="it-IT" dirty="0" smtClean="0"/>
              <a:t> aver perso il bene, e afferma:</a:t>
            </a:r>
          </a:p>
          <a:p>
            <a:pPr marL="0" indent="0">
              <a:lnSpc>
                <a:spcPct val="150000"/>
              </a:lnSpc>
              <a:buNone/>
            </a:pPr>
            <a:r>
              <a:rPr lang="it-IT" dirty="0" smtClean="0"/>
              <a:t>che il convenuto (in possesso) ha trovato il bene, </a:t>
            </a:r>
          </a:p>
          <a:p>
            <a:pPr marL="0" indent="0">
              <a:lnSpc>
                <a:spcPct val="150000"/>
              </a:lnSpc>
              <a:buNone/>
            </a:pPr>
            <a:r>
              <a:rPr lang="it-IT" dirty="0" smtClean="0"/>
              <a:t>che il convenuto rifiuta di restituirlo: </a:t>
            </a:r>
          </a:p>
          <a:p>
            <a:pPr marL="0" indent="0">
              <a:lnSpc>
                <a:spcPct val="150000"/>
              </a:lnSpc>
              <a:buNone/>
            </a:pPr>
            <a:r>
              <a:rPr lang="it-IT" dirty="0" smtClean="0"/>
              <a:t>si accusa il convenuto di comportarsi in modo «malizioso» con l’intenzione di nuocere e</a:t>
            </a:r>
          </a:p>
          <a:p>
            <a:pPr marL="0" indent="0">
              <a:lnSpc>
                <a:spcPct val="150000"/>
              </a:lnSpc>
              <a:buNone/>
            </a:pPr>
            <a:r>
              <a:rPr lang="it-IT" sz="2800" dirty="0" smtClean="0"/>
              <a:t>il</a:t>
            </a:r>
            <a:r>
              <a:rPr lang="it-IT" dirty="0" smtClean="0"/>
              <a:t> «dolo» viene equiparato a «violenza»: </a:t>
            </a:r>
          </a:p>
          <a:p>
            <a:pPr marL="0" indent="0">
              <a:lnSpc>
                <a:spcPct val="150000"/>
              </a:lnSpc>
              <a:buNone/>
            </a:pPr>
            <a:r>
              <a:rPr lang="it-IT" dirty="0"/>
              <a:t>s</a:t>
            </a:r>
            <a:r>
              <a:rPr lang="it-IT" dirty="0" smtClean="0"/>
              <a:t>i concede il </a:t>
            </a:r>
            <a:r>
              <a:rPr lang="it-IT" i="1" dirty="0" err="1" smtClean="0"/>
              <a:t>trespas</a:t>
            </a:r>
            <a:r>
              <a:rPr lang="it-IT" dirty="0" err="1" smtClean="0"/>
              <a:t>s</a:t>
            </a:r>
            <a:r>
              <a:rPr lang="it-IT" dirty="0" smtClean="0"/>
              <a:t> anche se una effettiva violenza non è constata.</a:t>
            </a:r>
            <a:endParaRPr lang="it-IT" dirty="0"/>
          </a:p>
        </p:txBody>
      </p:sp>
    </p:spTree>
    <p:extLst>
      <p:ext uri="{BB962C8B-B14F-4D97-AF65-F5344CB8AC3E}">
        <p14:creationId xmlns:p14="http://schemas.microsoft.com/office/powerpoint/2010/main" val="27403545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Rifiuto di prova contraria</a:t>
            </a:r>
            <a:endParaRPr lang="it-IT" b="1" dirty="0"/>
          </a:p>
        </p:txBody>
      </p:sp>
      <p:sp>
        <p:nvSpPr>
          <p:cNvPr id="3" name="Segnaposto contenuto 2"/>
          <p:cNvSpPr>
            <a:spLocks noGrp="1"/>
          </p:cNvSpPr>
          <p:nvPr>
            <p:ph idx="1"/>
          </p:nvPr>
        </p:nvSpPr>
        <p:spPr/>
        <p:txBody>
          <a:bodyPr>
            <a:normAutofit fontScale="85000" lnSpcReduction="10000"/>
          </a:bodyPr>
          <a:lstStyle/>
          <a:p>
            <a:pPr marL="0" indent="0">
              <a:lnSpc>
                <a:spcPct val="150000"/>
              </a:lnSpc>
              <a:buNone/>
            </a:pPr>
            <a:r>
              <a:rPr lang="it-IT" dirty="0" smtClean="0"/>
              <a:t>Le corti, per allargare il </a:t>
            </a:r>
            <a:r>
              <a:rPr lang="it-IT" i="1" dirty="0" err="1" smtClean="0"/>
              <a:t>trespass</a:t>
            </a:r>
            <a:r>
              <a:rPr lang="it-IT" dirty="0" smtClean="0"/>
              <a:t>,</a:t>
            </a:r>
          </a:p>
          <a:p>
            <a:pPr marL="0" indent="0">
              <a:lnSpc>
                <a:spcPct val="150000"/>
              </a:lnSpc>
              <a:buNone/>
            </a:pPr>
            <a:r>
              <a:rPr lang="it-IT" dirty="0"/>
              <a:t>e</a:t>
            </a:r>
            <a:r>
              <a:rPr lang="it-IT" dirty="0" smtClean="0"/>
              <a:t>scludono che il convenuto possa difendersi dall’accusa di aver trovato il bene:</a:t>
            </a:r>
          </a:p>
          <a:p>
            <a:pPr marL="0" indent="0">
              <a:lnSpc>
                <a:spcPct val="150000"/>
              </a:lnSpc>
              <a:buNone/>
            </a:pPr>
            <a:r>
              <a:rPr lang="it-IT" dirty="0" smtClean="0"/>
              <a:t>il modo in cui il possesso è giunto è irrilevante (nel momento in cui il convenuto rifiuti di rendere la cosa a chi la possedeva in precedenza: a meno che sia stato lo stesso attore a consegnare il bene al convenuto) </a:t>
            </a:r>
            <a:endParaRPr lang="it-IT" dirty="0"/>
          </a:p>
        </p:txBody>
      </p:sp>
    </p:spTree>
    <p:extLst>
      <p:ext uri="{BB962C8B-B14F-4D97-AF65-F5344CB8AC3E}">
        <p14:creationId xmlns:p14="http://schemas.microsoft.com/office/powerpoint/2010/main" val="14437558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240" y="58316"/>
            <a:ext cx="8229600" cy="634380"/>
          </a:xfrm>
        </p:spPr>
        <p:txBody>
          <a:bodyPr>
            <a:normAutofit/>
          </a:bodyPr>
          <a:lstStyle/>
          <a:p>
            <a:r>
              <a:rPr lang="en-US" sz="2400" b="1" i="1" dirty="0" err="1"/>
              <a:t>Winkworth</a:t>
            </a:r>
            <a:r>
              <a:rPr lang="en-US" sz="2400" b="1" i="1" dirty="0"/>
              <a:t> v Christie Manson and Woods Ltd</a:t>
            </a:r>
            <a:r>
              <a:rPr lang="en-US" sz="2400" dirty="0"/>
              <a:t> [1980] 1 </a:t>
            </a:r>
            <a:r>
              <a:rPr lang="en-US" sz="2400" dirty="0" err="1"/>
              <a:t>Ch</a:t>
            </a:r>
            <a:r>
              <a:rPr lang="en-US" sz="2400" dirty="0"/>
              <a:t> </a:t>
            </a:r>
            <a:r>
              <a:rPr lang="en-US" sz="2400" dirty="0" smtClean="0"/>
              <a:t>496</a:t>
            </a:r>
            <a:endParaRPr lang="it-IT" sz="2400" b="1" dirty="0"/>
          </a:p>
        </p:txBody>
      </p:sp>
      <p:sp>
        <p:nvSpPr>
          <p:cNvPr id="3" name="Segnaposto contenuto 2"/>
          <p:cNvSpPr>
            <a:spLocks noGrp="1"/>
          </p:cNvSpPr>
          <p:nvPr>
            <p:ph idx="1"/>
          </p:nvPr>
        </p:nvSpPr>
        <p:spPr>
          <a:xfrm>
            <a:off x="0" y="1192940"/>
            <a:ext cx="8734847" cy="5693434"/>
          </a:xfrm>
        </p:spPr>
        <p:txBody>
          <a:bodyPr>
            <a:normAutofit lnSpcReduction="10000"/>
          </a:bodyPr>
          <a:lstStyle/>
          <a:p>
            <a:pPr marL="0" indent="0">
              <a:lnSpc>
                <a:spcPct val="170000"/>
              </a:lnSpc>
              <a:buNone/>
            </a:pPr>
            <a:r>
              <a:rPr lang="en-US" sz="1600" dirty="0" smtClean="0"/>
              <a:t>goods … were </a:t>
            </a:r>
            <a:r>
              <a:rPr lang="en-US" sz="1600" dirty="0"/>
              <a:t>stolen in England from the lawful possession of the plaintiff </a:t>
            </a:r>
            <a:r>
              <a:rPr lang="en-US" sz="1600" dirty="0" smtClean="0"/>
              <a:t> (</a:t>
            </a:r>
            <a:r>
              <a:rPr lang="en-US" sz="1600" dirty="0" err="1" smtClean="0"/>
              <a:t>Winkworth</a:t>
            </a:r>
            <a:r>
              <a:rPr lang="en-US" sz="1600" dirty="0" smtClean="0"/>
              <a:t>) who </a:t>
            </a:r>
            <a:r>
              <a:rPr lang="en-US" sz="1600" dirty="0"/>
              <a:t>was the owner of them </a:t>
            </a:r>
            <a:r>
              <a:rPr lang="en-US" sz="1600" dirty="0" smtClean="0"/>
              <a:t>...</a:t>
            </a:r>
            <a:endParaRPr lang="en-US" sz="1600" dirty="0"/>
          </a:p>
          <a:p>
            <a:pPr marL="0" indent="0">
              <a:lnSpc>
                <a:spcPct val="170000"/>
              </a:lnSpc>
              <a:buNone/>
            </a:pPr>
            <a:r>
              <a:rPr lang="en-US" sz="1600" dirty="0" smtClean="0"/>
              <a:t> </a:t>
            </a:r>
            <a:r>
              <a:rPr lang="en-US" sz="1600" dirty="0"/>
              <a:t>They were subsequently taken to Italy and sold and delivered by a third party to the second defendant </a:t>
            </a:r>
            <a:r>
              <a:rPr lang="en-US" sz="1600" dirty="0" smtClean="0"/>
              <a:t> (“Marchese Paolo dal </a:t>
            </a:r>
            <a:r>
              <a:rPr lang="en-US" sz="1600" dirty="0" err="1" smtClean="0"/>
              <a:t>Pozzo</a:t>
            </a:r>
            <a:r>
              <a:rPr lang="en-US" sz="1600" dirty="0" smtClean="0"/>
              <a:t>”) under </a:t>
            </a:r>
            <a:r>
              <a:rPr lang="en-US" sz="1600" dirty="0"/>
              <a:t>a contract made in </a:t>
            </a:r>
            <a:r>
              <a:rPr lang="en-US" sz="1600" dirty="0" smtClean="0"/>
              <a:t>Italy (the </a:t>
            </a:r>
            <a:r>
              <a:rPr lang="en-US" sz="1600" dirty="0"/>
              <a:t>goods also being at the time </a:t>
            </a:r>
            <a:r>
              <a:rPr lang="en-US" sz="1600" dirty="0" smtClean="0"/>
              <a:t>physically in Italy). </a:t>
            </a:r>
            <a:endParaRPr lang="en-US" sz="1600" dirty="0"/>
          </a:p>
          <a:p>
            <a:pPr marL="0" indent="0">
              <a:lnSpc>
                <a:spcPct val="170000"/>
              </a:lnSpc>
              <a:buNone/>
            </a:pPr>
            <a:r>
              <a:rPr lang="en-US" sz="1600" dirty="0"/>
              <a:t>The goods were thereafter delivered by the second defendant to Christie's in London for sale </a:t>
            </a:r>
            <a:r>
              <a:rPr lang="en-US" sz="1600" dirty="0" smtClean="0"/>
              <a:t>by auction. </a:t>
            </a:r>
          </a:p>
          <a:p>
            <a:pPr marL="0" indent="0">
              <a:lnSpc>
                <a:spcPct val="170000"/>
              </a:lnSpc>
              <a:buNone/>
            </a:pPr>
            <a:r>
              <a:rPr lang="en-US" sz="1600" dirty="0" smtClean="0"/>
              <a:t>Some </a:t>
            </a:r>
            <a:r>
              <a:rPr lang="en-US" sz="1600" dirty="0"/>
              <a:t>of the goods were sold in England by </a:t>
            </a:r>
            <a:r>
              <a:rPr lang="en-US" sz="1600" dirty="0" smtClean="0"/>
              <a:t>Christie's, </a:t>
            </a:r>
            <a:r>
              <a:rPr lang="en-US" sz="1600" dirty="0"/>
              <a:t>but before the proceeds of sale were paid over by them </a:t>
            </a:r>
            <a:r>
              <a:rPr lang="en-US" sz="1600" dirty="0" smtClean="0"/>
              <a:t>…, the </a:t>
            </a:r>
            <a:r>
              <a:rPr lang="en-US" sz="1600" dirty="0"/>
              <a:t>plaintiff asked for a received undertakings from Christie's not to part with the proceeds of sale and not to part with the possession of the balance of the </a:t>
            </a:r>
            <a:r>
              <a:rPr lang="en-US" sz="1600" dirty="0" smtClean="0"/>
              <a:t>goods ...</a:t>
            </a:r>
          </a:p>
          <a:p>
            <a:pPr marL="0" indent="0">
              <a:lnSpc>
                <a:spcPct val="170000"/>
              </a:lnSpc>
              <a:buNone/>
            </a:pPr>
            <a:r>
              <a:rPr lang="en-US" sz="1600" dirty="0" smtClean="0"/>
              <a:t> </a:t>
            </a:r>
            <a:r>
              <a:rPr lang="en-US" sz="1600" dirty="0"/>
              <a:t>The plaintiff neither knew of or nor consented to the removal of the goods to Italy or any subsequent dealings with or movements of them up to the time when the said undertakings were given. </a:t>
            </a:r>
            <a:endParaRPr lang="en-US" sz="1600" dirty="0" smtClean="0"/>
          </a:p>
          <a:p>
            <a:pPr marL="0" indent="0">
              <a:lnSpc>
                <a:spcPct val="170000"/>
              </a:lnSpc>
              <a:buNone/>
            </a:pPr>
            <a:r>
              <a:rPr lang="en-US" sz="1600" dirty="0"/>
              <a:t>The pleaded claims were for </a:t>
            </a:r>
            <a:r>
              <a:rPr lang="en-US" sz="1600" b="1" i="1" dirty="0" err="1" smtClean="0"/>
              <a:t>detinue</a:t>
            </a:r>
            <a:r>
              <a:rPr lang="en-US" sz="1600" dirty="0" smtClean="0"/>
              <a:t> </a:t>
            </a:r>
            <a:r>
              <a:rPr lang="en-US" sz="1600" dirty="0"/>
              <a:t>and </a:t>
            </a:r>
            <a:r>
              <a:rPr lang="en-US" sz="1600" b="1" i="1" dirty="0"/>
              <a:t>conversion</a:t>
            </a:r>
          </a:p>
          <a:p>
            <a:pPr marL="0" indent="0">
              <a:buNone/>
            </a:pPr>
            <a:endParaRPr lang="it-IT" sz="1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835" y="404664"/>
            <a:ext cx="1295400"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61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620688"/>
          </a:xfrm>
        </p:spPr>
        <p:txBody>
          <a:bodyPr>
            <a:normAutofit fontScale="90000"/>
          </a:bodyPr>
          <a:lstStyle/>
          <a:p>
            <a:r>
              <a:rPr lang="it-IT" b="1" dirty="0" smtClean="0"/>
              <a:t>Accusa</a:t>
            </a:r>
            <a:endParaRPr lang="it-IT" b="1" dirty="0"/>
          </a:p>
        </p:txBody>
      </p:sp>
      <p:sp>
        <p:nvSpPr>
          <p:cNvPr id="3" name="Segnaposto contenuto 2"/>
          <p:cNvSpPr>
            <a:spLocks noGrp="1"/>
          </p:cNvSpPr>
          <p:nvPr>
            <p:ph idx="1"/>
          </p:nvPr>
        </p:nvSpPr>
        <p:spPr>
          <a:xfrm>
            <a:off x="457200" y="548680"/>
            <a:ext cx="8229600" cy="6264696"/>
          </a:xfrm>
        </p:spPr>
        <p:txBody>
          <a:bodyPr>
            <a:normAutofit fontScale="85000" lnSpcReduction="10000"/>
          </a:bodyPr>
          <a:lstStyle/>
          <a:p>
            <a:pPr marL="0" indent="0">
              <a:lnSpc>
                <a:spcPct val="150000"/>
              </a:lnSpc>
              <a:buNone/>
            </a:pPr>
            <a:r>
              <a:rPr lang="it-IT" dirty="0" smtClean="0"/>
              <a:t>Il marchese «Dal </a:t>
            </a:r>
            <a:r>
              <a:rPr lang="it-IT" dirty="0"/>
              <a:t>P</a:t>
            </a:r>
            <a:r>
              <a:rPr lang="it-IT" dirty="0" smtClean="0"/>
              <a:t>ozzo» ha agito in modo incompatibile con il diritto al possesso del precedente possessore inglese: affidando i beni a </a:t>
            </a:r>
            <a:r>
              <a:rPr lang="it-IT" dirty="0" err="1" smtClean="0"/>
              <a:t>Christie’s</a:t>
            </a:r>
            <a:r>
              <a:rPr lang="it-IT" dirty="0" smtClean="0"/>
              <a:t> ha contestato il diritto dell’attore inglese (anche se ignorava la provenienza furtiva: la condotta - di per sé - dimostra intenzione di negare il diritto a possedere di </a:t>
            </a:r>
            <a:r>
              <a:rPr lang="it-IT" dirty="0" err="1" smtClean="0"/>
              <a:t>Winkworth</a:t>
            </a:r>
            <a:r>
              <a:rPr lang="it-IT" dirty="0" smtClean="0"/>
              <a:t>)</a:t>
            </a:r>
          </a:p>
          <a:p>
            <a:pPr marL="0" indent="0">
              <a:lnSpc>
                <a:spcPct val="150000"/>
              </a:lnSpc>
              <a:buNone/>
            </a:pPr>
            <a:r>
              <a:rPr lang="it-IT" dirty="0" smtClean="0"/>
              <a:t>Responsabilità oggettiva, si </a:t>
            </a:r>
            <a:r>
              <a:rPr lang="it-IT" b="1" dirty="0" smtClean="0"/>
              <a:t>presume</a:t>
            </a:r>
            <a:r>
              <a:rPr lang="it-IT" dirty="0" smtClean="0"/>
              <a:t>/</a:t>
            </a:r>
            <a:r>
              <a:rPr lang="it-IT" b="1" dirty="0" smtClean="0"/>
              <a:t>finge</a:t>
            </a:r>
            <a:r>
              <a:rPr lang="it-IT" dirty="0" smtClean="0"/>
              <a:t> intento malevolo, anche se non dimostrato (il convenuto deve dimostrare di avere diritto a conservare il bene, perché acquistato da un «</a:t>
            </a:r>
            <a:r>
              <a:rPr lang="it-IT" dirty="0" err="1" smtClean="0"/>
              <a:t>factor</a:t>
            </a:r>
            <a:r>
              <a:rPr lang="it-IT" dirty="0" smtClean="0"/>
              <a:t>», in «open market» …)</a:t>
            </a:r>
            <a:endParaRPr lang="it-IT" dirty="0"/>
          </a:p>
        </p:txBody>
      </p:sp>
    </p:spTree>
    <p:extLst>
      <p:ext uri="{BB962C8B-B14F-4D97-AF65-F5344CB8AC3E}">
        <p14:creationId xmlns:p14="http://schemas.microsoft.com/office/powerpoint/2010/main" val="23762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06847"/>
            <a:ext cx="8229600" cy="871551"/>
          </a:xfrm>
        </p:spPr>
        <p:txBody>
          <a:bodyPr/>
          <a:lstStyle/>
          <a:p>
            <a:r>
              <a:rPr lang="it-IT" b="1" dirty="0" smtClean="0"/>
              <a:t>Finzioni giuridiche</a:t>
            </a:r>
            <a:endParaRPr lang="it-IT" b="1" dirty="0"/>
          </a:p>
        </p:txBody>
      </p:sp>
      <p:sp>
        <p:nvSpPr>
          <p:cNvPr id="3" name="Segnaposto contenuto 2"/>
          <p:cNvSpPr>
            <a:spLocks noGrp="1"/>
          </p:cNvSpPr>
          <p:nvPr>
            <p:ph idx="1"/>
          </p:nvPr>
        </p:nvSpPr>
        <p:spPr>
          <a:xfrm>
            <a:off x="179512" y="620688"/>
            <a:ext cx="8568952" cy="6237312"/>
          </a:xfrm>
        </p:spPr>
        <p:txBody>
          <a:bodyPr>
            <a:normAutofit fontScale="25000" lnSpcReduction="20000"/>
          </a:bodyPr>
          <a:lstStyle/>
          <a:p>
            <a:pPr marL="0" indent="0">
              <a:buNone/>
            </a:pPr>
            <a:r>
              <a:rPr lang="en-US" sz="4800" b="1" dirty="0"/>
              <a:t>LORD NICHOLLS OF </a:t>
            </a:r>
            <a:r>
              <a:rPr lang="en-US" sz="4800" b="1" dirty="0" smtClean="0"/>
              <a:t>BIRKENHEAD, </a:t>
            </a:r>
            <a:r>
              <a:rPr lang="en-US" sz="4800" i="1" dirty="0"/>
              <a:t>OBG Limited and others v. Allan and others,</a:t>
            </a:r>
            <a:r>
              <a:rPr lang="en-US" sz="4800" dirty="0"/>
              <a:t> [</a:t>
            </a:r>
            <a:r>
              <a:rPr lang="en-US" sz="4800" b="1" dirty="0"/>
              <a:t>2007</a:t>
            </a:r>
            <a:r>
              <a:rPr lang="en-US" sz="4800" dirty="0"/>
              <a:t>] UKHL 21, par. 224</a:t>
            </a:r>
            <a:endParaRPr lang="it-IT" sz="4800" dirty="0"/>
          </a:p>
          <a:p>
            <a:pPr marL="0" indent="0">
              <a:buNone/>
            </a:pPr>
            <a:endParaRPr lang="it-IT" dirty="0"/>
          </a:p>
          <a:p>
            <a:pPr marL="0" indent="0">
              <a:lnSpc>
                <a:spcPct val="170000"/>
              </a:lnSpc>
              <a:buNone/>
            </a:pPr>
            <a:r>
              <a:rPr lang="en-US" sz="7200" dirty="0"/>
              <a:t> </a:t>
            </a:r>
            <a:r>
              <a:rPr lang="en-US" sz="7200" dirty="0" smtClean="0"/>
              <a:t>“</a:t>
            </a:r>
            <a:r>
              <a:rPr lang="en-US" sz="7200" dirty="0"/>
              <a:t>The cause of action, formerly known as </a:t>
            </a:r>
            <a:r>
              <a:rPr lang="en-US" sz="7200" i="1" dirty="0"/>
              <a:t>trover </a:t>
            </a:r>
            <a:r>
              <a:rPr lang="en-US" sz="7200" dirty="0"/>
              <a:t>but now </a:t>
            </a:r>
            <a:r>
              <a:rPr lang="en-US" sz="7200" dirty="0" smtClean="0"/>
              <a:t>known</a:t>
            </a:r>
          </a:p>
          <a:p>
            <a:pPr marL="0" indent="0">
              <a:lnSpc>
                <a:spcPct val="170000"/>
              </a:lnSpc>
              <a:buNone/>
            </a:pPr>
            <a:r>
              <a:rPr lang="en-US" sz="7200" dirty="0" smtClean="0"/>
              <a:t> as </a:t>
            </a:r>
            <a:r>
              <a:rPr lang="en-US" sz="7200" i="1" dirty="0" smtClean="0"/>
              <a:t>conversion</a:t>
            </a:r>
            <a:r>
              <a:rPr lang="en-US" sz="7200" dirty="0"/>
              <a:t>, was </a:t>
            </a:r>
            <a:r>
              <a:rPr lang="en-US" sz="7200" b="1" dirty="0"/>
              <a:t>founded on a fiction</a:t>
            </a:r>
            <a:r>
              <a:rPr lang="en-US" sz="7200" dirty="0"/>
              <a:t>. </a:t>
            </a:r>
            <a:endParaRPr lang="en-US" sz="7200" dirty="0" smtClean="0"/>
          </a:p>
          <a:p>
            <a:pPr marL="0" indent="0">
              <a:lnSpc>
                <a:spcPct val="170000"/>
              </a:lnSpc>
              <a:buNone/>
            </a:pPr>
            <a:r>
              <a:rPr lang="en-US" sz="7200" dirty="0" smtClean="0"/>
              <a:t>The </a:t>
            </a:r>
            <a:r>
              <a:rPr lang="en-US" sz="7200" dirty="0" err="1"/>
              <a:t>standardised</a:t>
            </a:r>
            <a:r>
              <a:rPr lang="en-US" sz="7200" dirty="0"/>
              <a:t> plea was that </a:t>
            </a:r>
            <a:endParaRPr lang="en-US" sz="7200" dirty="0" smtClean="0"/>
          </a:p>
          <a:p>
            <a:pPr marL="0" indent="0">
              <a:lnSpc>
                <a:spcPct val="170000"/>
              </a:lnSpc>
              <a:buNone/>
            </a:pPr>
            <a:r>
              <a:rPr lang="en-US" sz="7200" dirty="0"/>
              <a:t>t</a:t>
            </a:r>
            <a:r>
              <a:rPr lang="en-US" sz="7200" dirty="0" smtClean="0"/>
              <a:t>he  plaintiff </a:t>
            </a:r>
            <a:r>
              <a:rPr lang="en-US" sz="7200" dirty="0"/>
              <a:t>possessed certain goods, </a:t>
            </a:r>
            <a:endParaRPr lang="en-US" sz="7200" dirty="0" smtClean="0"/>
          </a:p>
          <a:p>
            <a:pPr marL="0" indent="0">
              <a:lnSpc>
                <a:spcPct val="170000"/>
              </a:lnSpc>
              <a:buNone/>
            </a:pPr>
            <a:r>
              <a:rPr lang="en-US" sz="7200" dirty="0" smtClean="0"/>
              <a:t>that </a:t>
            </a:r>
            <a:r>
              <a:rPr lang="en-US" sz="7200" dirty="0"/>
              <a:t>he casually lost them, </a:t>
            </a:r>
            <a:endParaRPr lang="en-US" sz="7200" dirty="0" smtClean="0"/>
          </a:p>
          <a:p>
            <a:pPr marL="0" indent="0">
              <a:lnSpc>
                <a:spcPct val="170000"/>
              </a:lnSpc>
              <a:buNone/>
            </a:pPr>
            <a:r>
              <a:rPr lang="en-US" sz="7200" dirty="0" smtClean="0"/>
              <a:t>that </a:t>
            </a:r>
            <a:r>
              <a:rPr lang="en-US" sz="7200" dirty="0"/>
              <a:t>the defendant found them, and </a:t>
            </a:r>
            <a:endParaRPr lang="en-US" sz="7200" dirty="0" smtClean="0"/>
          </a:p>
          <a:p>
            <a:pPr marL="0" indent="0">
              <a:lnSpc>
                <a:spcPct val="170000"/>
              </a:lnSpc>
              <a:buNone/>
            </a:pPr>
            <a:r>
              <a:rPr lang="en-US" sz="7200" dirty="0" smtClean="0"/>
              <a:t>that </a:t>
            </a:r>
            <a:r>
              <a:rPr lang="en-US" sz="7200" dirty="0"/>
              <a:t>the defendant did not return them but instead ‘converted them to his own use</a:t>
            </a:r>
            <a:r>
              <a:rPr lang="en-US" sz="7200" dirty="0" smtClean="0"/>
              <a:t>’.</a:t>
            </a:r>
          </a:p>
          <a:p>
            <a:pPr marL="0" indent="0">
              <a:lnSpc>
                <a:spcPct val="170000"/>
              </a:lnSpc>
              <a:buNone/>
            </a:pPr>
            <a:r>
              <a:rPr lang="en-US" sz="7200" dirty="0" smtClean="0"/>
              <a:t> </a:t>
            </a:r>
            <a:r>
              <a:rPr lang="en-US" sz="7200" dirty="0"/>
              <a:t>The defendant was </a:t>
            </a:r>
            <a:r>
              <a:rPr lang="en-US" sz="7200" b="1" dirty="0"/>
              <a:t>not permitted to deny </a:t>
            </a:r>
            <a:r>
              <a:rPr lang="en-US" sz="7200" dirty="0"/>
              <a:t>the losing and </a:t>
            </a:r>
            <a:r>
              <a:rPr lang="en-US" sz="7200" dirty="0" smtClean="0"/>
              <a:t>finding ...</a:t>
            </a:r>
          </a:p>
          <a:p>
            <a:pPr marL="0" indent="0">
              <a:lnSpc>
                <a:spcPct val="170000"/>
              </a:lnSpc>
              <a:buNone/>
            </a:pPr>
            <a:r>
              <a:rPr lang="en-US" sz="7200" dirty="0" smtClean="0"/>
              <a:t> </a:t>
            </a:r>
            <a:r>
              <a:rPr lang="en-US" sz="7200" dirty="0"/>
              <a:t>In due course this became the standard remedy for the </a:t>
            </a:r>
            <a:r>
              <a:rPr lang="en-US" sz="7200" dirty="0" err="1"/>
              <a:t>unauthorised</a:t>
            </a:r>
            <a:r>
              <a:rPr lang="en-US" sz="7200" dirty="0"/>
              <a:t> assumption of the powers of the true owner. </a:t>
            </a:r>
            <a:r>
              <a:rPr lang="en-US" sz="7200" dirty="0" smtClean="0"/>
              <a:t>[…]. </a:t>
            </a:r>
          </a:p>
          <a:p>
            <a:pPr marL="0" indent="0">
              <a:lnSpc>
                <a:spcPct val="170000"/>
              </a:lnSpc>
              <a:buNone/>
            </a:pPr>
            <a:r>
              <a:rPr lang="en-US" sz="7200" b="1" dirty="0" smtClean="0"/>
              <a:t>Legal </a:t>
            </a:r>
            <a:r>
              <a:rPr lang="en-US" sz="7200" b="1" dirty="0"/>
              <a:t>fictions</a:t>
            </a:r>
            <a:r>
              <a:rPr lang="en-US" sz="7200" dirty="0"/>
              <a:t>, of their nature, </a:t>
            </a:r>
            <a:r>
              <a:rPr lang="en-US" sz="7200" b="1" dirty="0"/>
              <a:t>conceal</a:t>
            </a:r>
            <a:r>
              <a:rPr lang="en-US" sz="7200" dirty="0"/>
              <a:t> what is going on. They are a </a:t>
            </a:r>
            <a:r>
              <a:rPr lang="en-US" sz="7200" b="1" dirty="0" err="1"/>
              <a:t>pretence</a:t>
            </a:r>
            <a:r>
              <a:rPr lang="en-US" sz="7200" dirty="0"/>
              <a:t>. They represent an </a:t>
            </a:r>
            <a:r>
              <a:rPr lang="en-US" sz="7200" b="1" dirty="0" smtClean="0"/>
              <a:t>unacknowledged </a:t>
            </a:r>
            <a:r>
              <a:rPr lang="en-US" sz="7200" b="1" dirty="0"/>
              <a:t>departure </a:t>
            </a:r>
            <a:r>
              <a:rPr lang="en-US" sz="7200" dirty="0"/>
              <a:t>from existing </a:t>
            </a:r>
            <a:r>
              <a:rPr lang="en-US" sz="7200" dirty="0" smtClean="0"/>
              <a:t>principle”</a:t>
            </a:r>
          </a:p>
          <a:p>
            <a:pPr marL="0" indent="0">
              <a:lnSpc>
                <a:spcPct val="170000"/>
              </a:lnSpc>
              <a:buNone/>
            </a:pPr>
            <a:endParaRPr lang="en-US" sz="7200" dirty="0" smtClean="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196752"/>
            <a:ext cx="2491855" cy="139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0026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1000"/>
                                        <p:tgtEl>
                                          <p:spTgt spid="3">
                                            <p:txEl>
                                              <p:pRg st="9" end="9"/>
                                            </p:txEl>
                                          </p:spTgt>
                                        </p:tgtEl>
                                      </p:cBhvr>
                                    </p:animEffect>
                                    <p:anim calcmode="lin" valueType="num">
                                      <p:cBhvr>
                                        <p:cTn id="3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1000"/>
                                        <p:tgtEl>
                                          <p:spTgt spid="3">
                                            <p:txEl>
                                              <p:pRg st="10" end="10"/>
                                            </p:txEl>
                                          </p:spTgt>
                                        </p:tgtEl>
                                      </p:cBhvr>
                                    </p:animEffect>
                                    <p:anim calcmode="lin" valueType="num">
                                      <p:cBhvr>
                                        <p:cTn id="4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1000"/>
                                        <p:tgtEl>
                                          <p:spTgt spid="3">
                                            <p:txEl>
                                              <p:pRg st="11" end="11"/>
                                            </p:txEl>
                                          </p:spTgt>
                                        </p:tgtEl>
                                      </p:cBhvr>
                                    </p:animEffect>
                                    <p:anim calcmode="lin" valueType="num">
                                      <p:cBhvr>
                                        <p:cTn id="4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contro</a:t>
            </a:r>
            <a:endParaRPr lang="it-IT" b="1" dirty="0"/>
          </a:p>
        </p:txBody>
      </p:sp>
      <p:sp>
        <p:nvSpPr>
          <p:cNvPr id="3" name="Segnaposto contenuto 2"/>
          <p:cNvSpPr>
            <a:spLocks noGrp="1"/>
          </p:cNvSpPr>
          <p:nvPr>
            <p:ph idx="1"/>
          </p:nvPr>
        </p:nvSpPr>
        <p:spPr>
          <a:xfrm>
            <a:off x="457200" y="1268760"/>
            <a:ext cx="8229600" cy="5688632"/>
          </a:xfrm>
        </p:spPr>
        <p:txBody>
          <a:bodyPr>
            <a:normAutofit fontScale="92500" lnSpcReduction="20000"/>
          </a:bodyPr>
          <a:lstStyle/>
          <a:p>
            <a:pPr marL="0" indent="0">
              <a:lnSpc>
                <a:spcPct val="160000"/>
              </a:lnSpc>
              <a:buNone/>
            </a:pPr>
            <a:r>
              <a:rPr lang="it-IT" dirty="0" smtClean="0"/>
              <a:t>Jeremy </a:t>
            </a:r>
            <a:r>
              <a:rPr lang="it-IT" dirty="0" err="1" smtClean="0"/>
              <a:t>Bentham</a:t>
            </a:r>
            <a:r>
              <a:rPr lang="it-IT" dirty="0" smtClean="0"/>
              <a:t> (ai primi dell’ ’800) deprecava le finzioni (“</a:t>
            </a:r>
            <a:r>
              <a:rPr lang="it-IT" i="1" dirty="0" err="1"/>
              <a:t>fictions</a:t>
            </a:r>
            <a:r>
              <a:rPr lang="it-IT" i="1" dirty="0"/>
              <a:t> are to law </a:t>
            </a:r>
            <a:r>
              <a:rPr lang="it-IT" i="1" dirty="0" err="1"/>
              <a:t>what</a:t>
            </a:r>
            <a:r>
              <a:rPr lang="it-IT" i="1" dirty="0"/>
              <a:t> </a:t>
            </a:r>
            <a:r>
              <a:rPr lang="it-IT" i="1" dirty="0" err="1"/>
              <a:t>fraud</a:t>
            </a:r>
            <a:r>
              <a:rPr lang="it-IT" i="1" dirty="0"/>
              <a:t> </a:t>
            </a:r>
            <a:r>
              <a:rPr lang="it-IT" i="1" dirty="0" err="1"/>
              <a:t>is</a:t>
            </a:r>
            <a:r>
              <a:rPr lang="it-IT" i="1" dirty="0"/>
              <a:t> to </a:t>
            </a:r>
            <a:r>
              <a:rPr lang="it-IT" i="1" dirty="0" err="1"/>
              <a:t>trade</a:t>
            </a:r>
            <a:r>
              <a:rPr lang="it-IT" dirty="0" smtClean="0"/>
              <a:t>”).</a:t>
            </a:r>
          </a:p>
          <a:p>
            <a:pPr marL="0" indent="0">
              <a:lnSpc>
                <a:spcPct val="160000"/>
              </a:lnSpc>
              <a:buNone/>
            </a:pPr>
            <a:r>
              <a:rPr lang="it-IT" dirty="0" smtClean="0"/>
              <a:t> </a:t>
            </a:r>
            <a:r>
              <a:rPr lang="it-IT" dirty="0"/>
              <a:t>Opere di </a:t>
            </a:r>
            <a:r>
              <a:rPr lang="it-IT" dirty="0" smtClean="0"/>
              <a:t>dottrina, sofisticate, </a:t>
            </a:r>
            <a:r>
              <a:rPr lang="it-IT" dirty="0"/>
              <a:t>sono </a:t>
            </a:r>
            <a:r>
              <a:rPr lang="it-IT" dirty="0" smtClean="0"/>
              <a:t>dedicate </a:t>
            </a:r>
            <a:r>
              <a:rPr lang="it-IT" dirty="0"/>
              <a:t>a questo argomento. </a:t>
            </a:r>
            <a:r>
              <a:rPr lang="it-IT" dirty="0" smtClean="0"/>
              <a:t>Una, negli USA, è di </a:t>
            </a:r>
            <a:r>
              <a:rPr lang="it-IT" dirty="0" err="1"/>
              <a:t>Lon</a:t>
            </a:r>
            <a:r>
              <a:rPr lang="it-IT" dirty="0"/>
              <a:t> </a:t>
            </a:r>
            <a:r>
              <a:rPr lang="it-IT" dirty="0" err="1"/>
              <a:t>Fuller</a:t>
            </a:r>
            <a:r>
              <a:rPr lang="it-IT" dirty="0"/>
              <a:t>, </a:t>
            </a:r>
            <a:r>
              <a:rPr lang="it-IT" i="1" dirty="0" smtClean="0"/>
              <a:t>Legal </a:t>
            </a:r>
            <a:r>
              <a:rPr lang="it-IT" i="1" dirty="0" err="1"/>
              <a:t>fictions</a:t>
            </a:r>
            <a:r>
              <a:rPr lang="it-IT" dirty="0"/>
              <a:t>. </a:t>
            </a:r>
            <a:r>
              <a:rPr lang="en-US" dirty="0"/>
              <a:t>Stanford University Press, 1967</a:t>
            </a:r>
            <a:r>
              <a:rPr lang="en-US" dirty="0" smtClean="0"/>
              <a:t>.</a:t>
            </a:r>
          </a:p>
          <a:p>
            <a:pPr marL="0" indent="0">
              <a:lnSpc>
                <a:spcPct val="160000"/>
              </a:lnSpc>
              <a:buNone/>
            </a:pPr>
            <a:r>
              <a:rPr lang="en-US" dirty="0" smtClean="0"/>
              <a:t> </a:t>
            </a:r>
            <a:r>
              <a:rPr lang="en-US" dirty="0"/>
              <a:t>In </a:t>
            </a:r>
            <a:r>
              <a:rPr lang="en-US" dirty="0" err="1"/>
              <a:t>precedenza</a:t>
            </a:r>
            <a:r>
              <a:rPr lang="en-US" dirty="0"/>
              <a:t>: sir Henri MAINE, </a:t>
            </a:r>
            <a:r>
              <a:rPr lang="en-US" i="1" dirty="0"/>
              <a:t>Ancient Law</a:t>
            </a:r>
            <a:r>
              <a:rPr lang="en-US" dirty="0"/>
              <a:t>, </a:t>
            </a:r>
            <a:r>
              <a:rPr lang="en-US" dirty="0" err="1"/>
              <a:t>Londra</a:t>
            </a:r>
            <a:r>
              <a:rPr lang="en-US" dirty="0"/>
              <a:t>, 1888, p. 21 ss. (</a:t>
            </a:r>
            <a:r>
              <a:rPr lang="en-US" i="1" dirty="0"/>
              <a:t>Legal fictions</a:t>
            </a:r>
            <a:r>
              <a:rPr lang="en-US" dirty="0"/>
              <a:t>). </a:t>
            </a:r>
            <a:endParaRPr lang="it-IT" dirty="0"/>
          </a:p>
          <a:p>
            <a:endParaRPr lang="it-IT" dirty="0"/>
          </a:p>
        </p:txBody>
      </p:sp>
    </p:spTree>
    <p:extLst>
      <p:ext uri="{BB962C8B-B14F-4D97-AF65-F5344CB8AC3E}">
        <p14:creationId xmlns:p14="http://schemas.microsoft.com/office/powerpoint/2010/main" val="2400232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La giuria</a:t>
            </a:r>
            <a:endParaRPr lang="it-IT" b="1" dirty="0"/>
          </a:p>
        </p:txBody>
      </p:sp>
      <p:sp>
        <p:nvSpPr>
          <p:cNvPr id="3" name="Segnaposto contenuto 2"/>
          <p:cNvSpPr>
            <a:spLocks noGrp="1"/>
          </p:cNvSpPr>
          <p:nvPr>
            <p:ph idx="1"/>
          </p:nvPr>
        </p:nvSpPr>
        <p:spPr/>
        <p:txBody>
          <a:bodyPr>
            <a:normAutofit lnSpcReduction="10000"/>
          </a:bodyPr>
          <a:lstStyle/>
          <a:p>
            <a:pPr marL="0" indent="0">
              <a:lnSpc>
                <a:spcPct val="150000"/>
              </a:lnSpc>
              <a:buNone/>
            </a:pPr>
            <a:r>
              <a:rPr lang="it-IT" dirty="0" smtClean="0"/>
              <a:t>Esprime la convinzione formata durante l’esibizione delle prove, </a:t>
            </a:r>
          </a:p>
          <a:p>
            <a:pPr marL="0" indent="0">
              <a:lnSpc>
                <a:spcPct val="150000"/>
              </a:lnSpc>
              <a:buNone/>
            </a:pPr>
            <a:r>
              <a:rPr lang="it-IT" dirty="0" smtClean="0"/>
              <a:t>secondo un rituale codificato, </a:t>
            </a:r>
          </a:p>
          <a:p>
            <a:pPr marL="0" indent="0">
              <a:lnSpc>
                <a:spcPct val="150000"/>
              </a:lnSpc>
              <a:buNone/>
            </a:pPr>
            <a:r>
              <a:rPr lang="it-IT" dirty="0" smtClean="0"/>
              <a:t>nel contraddittorio tra le parti.</a:t>
            </a:r>
          </a:p>
          <a:p>
            <a:pPr marL="0" indent="0">
              <a:lnSpc>
                <a:spcPct val="150000"/>
              </a:lnSpc>
              <a:buNone/>
            </a:pPr>
            <a:r>
              <a:rPr lang="it-IT" dirty="0" smtClean="0"/>
              <a:t>E’ «giudice del fatto»: opinione sullo svolgersi degli eventi (secondo probabilità).</a:t>
            </a:r>
            <a:endParaRPr lang="it-I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0"/>
            <a:ext cx="24955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56429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t>ejectment</a:t>
            </a:r>
            <a:endParaRPr lang="it-IT" b="1" dirty="0"/>
          </a:p>
        </p:txBody>
      </p:sp>
      <p:sp>
        <p:nvSpPr>
          <p:cNvPr id="3" name="Segnaposto contenuto 2"/>
          <p:cNvSpPr>
            <a:spLocks noGrp="1"/>
          </p:cNvSpPr>
          <p:nvPr>
            <p:ph idx="1"/>
          </p:nvPr>
        </p:nvSpPr>
        <p:spPr/>
        <p:txBody>
          <a:bodyPr/>
          <a:lstStyle/>
          <a:p>
            <a:pPr marL="0" indent="0">
              <a:buNone/>
            </a:pPr>
            <a:r>
              <a:rPr lang="it-IT" dirty="0" smtClean="0"/>
              <a:t>In materia fondiaria</a:t>
            </a:r>
          </a:p>
          <a:p>
            <a:pPr marL="0" indent="0">
              <a:buNone/>
            </a:pPr>
            <a:r>
              <a:rPr lang="it-IT" dirty="0" smtClean="0"/>
              <a:t>Per tutelare il </a:t>
            </a:r>
            <a:r>
              <a:rPr lang="it-IT" i="1" dirty="0" err="1" smtClean="0"/>
              <a:t>landlord</a:t>
            </a:r>
            <a:r>
              <a:rPr lang="it-IT" dirty="0" smtClean="0"/>
              <a:t> contro abusi del </a:t>
            </a:r>
            <a:r>
              <a:rPr lang="it-IT" i="1" dirty="0" err="1" smtClean="0"/>
              <a:t>tenant</a:t>
            </a:r>
            <a:r>
              <a:rPr lang="it-IT" dirty="0" smtClean="0"/>
              <a:t> (che ha ricevuto il bene tramite </a:t>
            </a:r>
            <a:r>
              <a:rPr lang="it-IT" i="1" dirty="0" err="1" smtClean="0"/>
              <a:t>lease</a:t>
            </a:r>
            <a:r>
              <a:rPr lang="it-IT" i="1" dirty="0" smtClean="0"/>
              <a:t> for </a:t>
            </a:r>
            <a:r>
              <a:rPr lang="it-IT" i="1" dirty="0" err="1" smtClean="0"/>
              <a:t>years</a:t>
            </a:r>
            <a:r>
              <a:rPr lang="it-IT" dirty="0" smtClean="0"/>
              <a:t>, concessione del lord contro denaro, per tempo determinato)</a:t>
            </a:r>
            <a:endParaRPr lang="it-IT" dirty="0"/>
          </a:p>
        </p:txBody>
      </p:sp>
    </p:spTree>
    <p:extLst>
      <p:ext uri="{BB962C8B-B14F-4D97-AF65-F5344CB8AC3E}">
        <p14:creationId xmlns:p14="http://schemas.microsoft.com/office/powerpoint/2010/main" val="11018922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it-IT"/>
              <a:t>The King/Queen owns the land</a:t>
            </a:r>
          </a:p>
        </p:txBody>
      </p:sp>
      <p:sp>
        <p:nvSpPr>
          <p:cNvPr id="8195" name="Rectangle 3"/>
          <p:cNvSpPr>
            <a:spLocks noGrp="1" noChangeArrowheads="1"/>
          </p:cNvSpPr>
          <p:nvPr>
            <p:ph type="body" idx="1"/>
          </p:nvPr>
        </p:nvSpPr>
        <p:spPr>
          <a:xfrm>
            <a:off x="611560" y="1628800"/>
            <a:ext cx="8218488" cy="4525963"/>
          </a:xfrm>
        </p:spPr>
        <p:txBody>
          <a:bodyPr/>
          <a:lstStyle/>
          <a:p>
            <a:pPr marL="0" indent="0">
              <a:buNone/>
            </a:pPr>
            <a:r>
              <a:rPr lang="it-IT" dirty="0" smtClean="0"/>
              <a:t>the </a:t>
            </a:r>
            <a:r>
              <a:rPr lang="it-IT" dirty="0" err="1"/>
              <a:t>land</a:t>
            </a:r>
            <a:r>
              <a:rPr lang="it-IT" dirty="0"/>
              <a:t> </a:t>
            </a:r>
            <a:r>
              <a:rPr lang="it-IT" dirty="0" err="1"/>
              <a:t>belongs</a:t>
            </a:r>
            <a:r>
              <a:rPr lang="it-IT" dirty="0"/>
              <a:t> to the </a:t>
            </a:r>
            <a:r>
              <a:rPr lang="it-IT" b="1" dirty="0" err="1" smtClean="0"/>
              <a:t>sovereign</a:t>
            </a:r>
            <a:r>
              <a:rPr lang="it-IT" b="1" dirty="0" smtClean="0"/>
              <a:t>: </a:t>
            </a:r>
            <a:r>
              <a:rPr lang="it-IT" dirty="0" err="1" smtClean="0"/>
              <a:t>not</a:t>
            </a:r>
            <a:r>
              <a:rPr lang="it-IT" dirty="0" smtClean="0"/>
              <a:t>  </a:t>
            </a:r>
            <a:r>
              <a:rPr lang="it-IT" dirty="0" err="1"/>
              <a:t>fully</a:t>
            </a:r>
            <a:r>
              <a:rPr lang="it-IT" dirty="0"/>
              <a:t> </a:t>
            </a:r>
            <a:r>
              <a:rPr lang="it-IT" dirty="0" err="1"/>
              <a:t>abandoned</a:t>
            </a:r>
            <a:r>
              <a:rPr lang="it-IT" dirty="0"/>
              <a:t> in English common </a:t>
            </a:r>
            <a:r>
              <a:rPr lang="it-IT" dirty="0" smtClean="0"/>
              <a:t>law</a:t>
            </a:r>
            <a:r>
              <a:rPr lang="it-IT" dirty="0"/>
              <a:t>.</a:t>
            </a:r>
            <a:endParaRPr lang="it-IT" dirty="0" smtClean="0"/>
          </a:p>
          <a:p>
            <a:pPr marL="0" indent="0">
              <a:buNone/>
            </a:pPr>
            <a:r>
              <a:rPr lang="it-IT" dirty="0" err="1" smtClean="0"/>
              <a:t>citizens</a:t>
            </a:r>
            <a:r>
              <a:rPr lang="it-IT" dirty="0" smtClean="0"/>
              <a:t> </a:t>
            </a:r>
            <a:r>
              <a:rPr lang="it-IT" dirty="0" err="1"/>
              <a:t>have</a:t>
            </a:r>
            <a:r>
              <a:rPr lang="it-IT" dirty="0"/>
              <a:t> a </a:t>
            </a:r>
            <a:r>
              <a:rPr lang="it-IT" dirty="0" err="1"/>
              <a:t>certain</a:t>
            </a:r>
            <a:r>
              <a:rPr lang="it-IT" dirty="0"/>
              <a:t> </a:t>
            </a:r>
            <a:r>
              <a:rPr lang="it-IT" dirty="0" err="1"/>
              <a:t>amount</a:t>
            </a:r>
            <a:r>
              <a:rPr lang="it-IT" dirty="0"/>
              <a:t> of </a:t>
            </a:r>
            <a:r>
              <a:rPr lang="it-IT" dirty="0" err="1" smtClean="0"/>
              <a:t>enjoyment</a:t>
            </a:r>
            <a:r>
              <a:rPr lang="it-IT" dirty="0" smtClean="0"/>
              <a:t> («estate») </a:t>
            </a:r>
            <a:r>
              <a:rPr lang="it-IT" dirty="0"/>
              <a:t>in </a:t>
            </a:r>
            <a:r>
              <a:rPr lang="it-IT" dirty="0" err="1"/>
              <a:t>land</a:t>
            </a:r>
            <a:r>
              <a:rPr lang="it-IT" dirty="0"/>
              <a:t> (up to the </a:t>
            </a:r>
            <a:r>
              <a:rPr lang="it-IT" dirty="0" err="1"/>
              <a:t>level</a:t>
            </a:r>
            <a:r>
              <a:rPr lang="it-IT" dirty="0"/>
              <a:t> of “free </a:t>
            </a:r>
            <a:r>
              <a:rPr lang="it-IT" dirty="0" err="1"/>
              <a:t>tenure</a:t>
            </a:r>
            <a:r>
              <a:rPr lang="it-IT" dirty="0"/>
              <a:t>” in “</a:t>
            </a:r>
            <a:r>
              <a:rPr lang="it-IT" dirty="0" err="1"/>
              <a:t>fee</a:t>
            </a:r>
            <a:r>
              <a:rPr lang="it-IT" dirty="0"/>
              <a:t> </a:t>
            </a:r>
            <a:r>
              <a:rPr lang="it-IT" dirty="0" err="1"/>
              <a:t>simple</a:t>
            </a:r>
            <a:r>
              <a:rPr lang="it-IT" dirty="0"/>
              <a:t>”). </a:t>
            </a:r>
          </a:p>
        </p:txBody>
      </p:sp>
    </p:spTree>
    <p:extLst>
      <p:ext uri="{BB962C8B-B14F-4D97-AF65-F5344CB8AC3E}">
        <p14:creationId xmlns:p14="http://schemas.microsoft.com/office/powerpoint/2010/main" val="27261629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260350"/>
            <a:ext cx="7772400" cy="1728788"/>
          </a:xfrm>
        </p:spPr>
        <p:txBody>
          <a:bodyPr/>
          <a:lstStyle/>
          <a:p>
            <a:r>
              <a:rPr lang="it-IT" sz="3200"/>
              <a:t>HOLDSWORTH, </a:t>
            </a:r>
            <a:r>
              <a:rPr lang="it-IT" sz="3200" i="1"/>
              <a:t>Terminology </a:t>
            </a:r>
            <a:br>
              <a:rPr lang="it-IT" sz="3200" i="1"/>
            </a:br>
            <a:r>
              <a:rPr lang="it-IT" sz="3200" i="1"/>
              <a:t>and Title in Ejectment  </a:t>
            </a:r>
            <a:r>
              <a:rPr lang="it-IT" sz="3200"/>
              <a:t>(1940) L.Q.R., p. 479</a:t>
            </a:r>
          </a:p>
        </p:txBody>
      </p:sp>
      <p:sp>
        <p:nvSpPr>
          <p:cNvPr id="2051" name="Rectangle 3"/>
          <p:cNvSpPr>
            <a:spLocks noGrp="1" noChangeArrowheads="1"/>
          </p:cNvSpPr>
          <p:nvPr>
            <p:ph type="subTitle" idx="1"/>
          </p:nvPr>
        </p:nvSpPr>
        <p:spPr>
          <a:xfrm>
            <a:off x="0" y="2133600"/>
            <a:ext cx="9144000" cy="4724400"/>
          </a:xfrm>
        </p:spPr>
        <p:txBody>
          <a:bodyPr/>
          <a:lstStyle/>
          <a:p>
            <a:r>
              <a:rPr lang="it-IT" dirty="0" err="1">
                <a:solidFill>
                  <a:schemeClr val="tx1"/>
                </a:solidFill>
              </a:rPr>
              <a:t>according</a:t>
            </a:r>
            <a:r>
              <a:rPr lang="it-IT" dirty="0">
                <a:solidFill>
                  <a:schemeClr val="tx1"/>
                </a:solidFill>
              </a:rPr>
              <a:t> to the </a:t>
            </a:r>
            <a:r>
              <a:rPr lang="it-IT" b="1" dirty="0" err="1">
                <a:solidFill>
                  <a:schemeClr val="tx1"/>
                </a:solidFill>
              </a:rPr>
              <a:t>title</a:t>
            </a:r>
            <a:r>
              <a:rPr lang="it-IT" dirty="0">
                <a:solidFill>
                  <a:schemeClr val="tx1"/>
                </a:solidFill>
              </a:rPr>
              <a:t> </a:t>
            </a:r>
            <a:r>
              <a:rPr lang="it-IT" dirty="0" err="1">
                <a:solidFill>
                  <a:schemeClr val="tx1"/>
                </a:solidFill>
              </a:rPr>
              <a:t>investing</a:t>
            </a:r>
            <a:r>
              <a:rPr lang="it-IT" dirty="0">
                <a:solidFill>
                  <a:schemeClr val="tx1"/>
                </a:solidFill>
              </a:rPr>
              <a:t> </a:t>
            </a:r>
            <a:r>
              <a:rPr lang="it-IT" dirty="0" err="1">
                <a:solidFill>
                  <a:schemeClr val="tx1"/>
                </a:solidFill>
              </a:rPr>
              <a:t>them</a:t>
            </a:r>
            <a:r>
              <a:rPr lang="it-IT" dirty="0">
                <a:solidFill>
                  <a:schemeClr val="tx1"/>
                </a:solidFill>
              </a:rPr>
              <a:t> (</a:t>
            </a:r>
            <a:r>
              <a:rPr lang="it-IT" dirty="0" err="1">
                <a:solidFill>
                  <a:schemeClr val="tx1"/>
                </a:solidFill>
              </a:rPr>
              <a:t>tenure</a:t>
            </a:r>
            <a:r>
              <a:rPr lang="it-IT" dirty="0">
                <a:solidFill>
                  <a:schemeClr val="tx1"/>
                </a:solidFill>
              </a:rPr>
              <a:t>) and in the </a:t>
            </a:r>
            <a:r>
              <a:rPr lang="it-IT" b="1" dirty="0" err="1">
                <a:solidFill>
                  <a:schemeClr val="tx1"/>
                </a:solidFill>
              </a:rPr>
              <a:t>quantity</a:t>
            </a:r>
            <a:r>
              <a:rPr lang="it-IT" dirty="0">
                <a:solidFill>
                  <a:schemeClr val="tx1"/>
                </a:solidFill>
              </a:rPr>
              <a:t> </a:t>
            </a:r>
            <a:r>
              <a:rPr lang="it-IT" dirty="0" err="1">
                <a:solidFill>
                  <a:schemeClr val="tx1"/>
                </a:solidFill>
              </a:rPr>
              <a:t>granted</a:t>
            </a:r>
            <a:r>
              <a:rPr lang="it-IT" dirty="0">
                <a:solidFill>
                  <a:schemeClr val="tx1"/>
                </a:solidFill>
              </a:rPr>
              <a:t> by </a:t>
            </a:r>
            <a:r>
              <a:rPr lang="it-IT" dirty="0" err="1">
                <a:solidFill>
                  <a:schemeClr val="tx1"/>
                </a:solidFill>
              </a:rPr>
              <a:t>their</a:t>
            </a:r>
            <a:r>
              <a:rPr lang="it-IT" dirty="0">
                <a:solidFill>
                  <a:schemeClr val="tx1"/>
                </a:solidFill>
              </a:rPr>
              <a:t> </a:t>
            </a:r>
            <a:r>
              <a:rPr lang="it-IT" b="1" dirty="0">
                <a:solidFill>
                  <a:schemeClr val="tx1"/>
                </a:solidFill>
              </a:rPr>
              <a:t>estate</a:t>
            </a:r>
            <a:r>
              <a:rPr lang="it-IT" dirty="0">
                <a:solidFill>
                  <a:schemeClr val="tx1"/>
                </a:solidFill>
              </a:rPr>
              <a:t> in </a:t>
            </a:r>
            <a:r>
              <a:rPr lang="it-IT" dirty="0" err="1">
                <a:solidFill>
                  <a:schemeClr val="tx1"/>
                </a:solidFill>
              </a:rPr>
              <a:t>land</a:t>
            </a:r>
            <a:r>
              <a:rPr lang="it-IT" dirty="0">
                <a:solidFill>
                  <a:schemeClr val="tx1"/>
                </a:solidFill>
              </a:rPr>
              <a:t>.</a:t>
            </a:r>
          </a:p>
          <a:p>
            <a:endParaRPr lang="it-IT" dirty="0">
              <a:solidFill>
                <a:schemeClr val="tx1"/>
              </a:solidFill>
            </a:endParaRPr>
          </a:p>
          <a:p>
            <a:pPr algn="l"/>
            <a:r>
              <a:rPr lang="it-IT" sz="3600" i="1" dirty="0">
                <a:solidFill>
                  <a:schemeClr val="tx1"/>
                </a:solidFill>
              </a:rPr>
              <a:t>"</a:t>
            </a:r>
            <a:r>
              <a:rPr lang="it-IT" sz="3600" b="1" i="1" dirty="0" err="1">
                <a:solidFill>
                  <a:schemeClr val="tx1"/>
                </a:solidFill>
              </a:rPr>
              <a:t>Tenure</a:t>
            </a:r>
            <a:r>
              <a:rPr lang="it-IT" sz="3600" i="1" dirty="0">
                <a:solidFill>
                  <a:schemeClr val="tx1"/>
                </a:solidFill>
              </a:rPr>
              <a:t> </a:t>
            </a:r>
            <a:r>
              <a:rPr lang="it-IT" sz="3600" i="1" dirty="0" err="1">
                <a:solidFill>
                  <a:schemeClr val="tx1"/>
                </a:solidFill>
              </a:rPr>
              <a:t>indicates</a:t>
            </a:r>
            <a:r>
              <a:rPr lang="it-IT" sz="3600" i="1" dirty="0">
                <a:solidFill>
                  <a:schemeClr val="tx1"/>
                </a:solidFill>
              </a:rPr>
              <a:t> the </a:t>
            </a:r>
            <a:r>
              <a:rPr lang="it-IT" sz="3600" i="1" dirty="0" err="1">
                <a:solidFill>
                  <a:schemeClr val="tx1"/>
                </a:solidFill>
              </a:rPr>
              <a:t>quality</a:t>
            </a:r>
            <a:r>
              <a:rPr lang="it-IT" sz="3600" i="1" dirty="0">
                <a:solidFill>
                  <a:schemeClr val="tx1"/>
                </a:solidFill>
              </a:rPr>
              <a:t>, </a:t>
            </a:r>
            <a:r>
              <a:rPr lang="it-IT" sz="3600" b="1" i="1" dirty="0">
                <a:solidFill>
                  <a:schemeClr val="tx1"/>
                </a:solidFill>
              </a:rPr>
              <a:t>estate</a:t>
            </a:r>
            <a:r>
              <a:rPr lang="it-IT" sz="3600" i="1" dirty="0">
                <a:solidFill>
                  <a:schemeClr val="tx1"/>
                </a:solidFill>
              </a:rPr>
              <a:t> the </a:t>
            </a:r>
            <a:r>
              <a:rPr lang="it-IT" sz="3600" i="1" dirty="0" err="1">
                <a:solidFill>
                  <a:schemeClr val="tx1"/>
                </a:solidFill>
              </a:rPr>
              <a:t>quantity</a:t>
            </a:r>
            <a:r>
              <a:rPr lang="it-IT" sz="3600" i="1" dirty="0">
                <a:solidFill>
                  <a:schemeClr val="tx1"/>
                </a:solidFill>
              </a:rPr>
              <a:t>, of an </a:t>
            </a:r>
            <a:r>
              <a:rPr lang="it-IT" sz="3600" i="1" dirty="0" err="1">
                <a:solidFill>
                  <a:schemeClr val="tx1"/>
                </a:solidFill>
              </a:rPr>
              <a:t>interest</a:t>
            </a:r>
            <a:r>
              <a:rPr lang="it-IT" sz="3600" i="1" dirty="0">
                <a:solidFill>
                  <a:schemeClr val="tx1"/>
                </a:solidFill>
              </a:rPr>
              <a:t> in </a:t>
            </a:r>
            <a:r>
              <a:rPr lang="it-IT" sz="3600" i="1" dirty="0" err="1">
                <a:solidFill>
                  <a:schemeClr val="tx1"/>
                </a:solidFill>
              </a:rPr>
              <a:t>land</a:t>
            </a:r>
            <a:r>
              <a:rPr lang="it-IT" i="1" dirty="0">
                <a:solidFill>
                  <a:schemeClr val="tx1"/>
                </a:solidFill>
              </a:rPr>
              <a:t>".</a:t>
            </a:r>
          </a:p>
        </p:txBody>
      </p:sp>
    </p:spTree>
    <p:extLst>
      <p:ext uri="{BB962C8B-B14F-4D97-AF65-F5344CB8AC3E}">
        <p14:creationId xmlns:p14="http://schemas.microsoft.com/office/powerpoint/2010/main" val="34814752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9750" y="0"/>
            <a:ext cx="8229600" cy="908050"/>
          </a:xfrm>
        </p:spPr>
        <p:txBody>
          <a:bodyPr/>
          <a:lstStyle/>
          <a:p>
            <a:r>
              <a:rPr lang="it-IT"/>
              <a:t>Relative right to possess</a:t>
            </a:r>
          </a:p>
        </p:txBody>
      </p:sp>
      <p:sp>
        <p:nvSpPr>
          <p:cNvPr id="9219" name="Rectangle 3"/>
          <p:cNvSpPr>
            <a:spLocks noGrp="1" noChangeArrowheads="1"/>
          </p:cNvSpPr>
          <p:nvPr>
            <p:ph type="body" idx="1"/>
          </p:nvPr>
        </p:nvSpPr>
        <p:spPr>
          <a:xfrm>
            <a:off x="539750" y="1052513"/>
            <a:ext cx="8229600" cy="5472112"/>
          </a:xfrm>
        </p:spPr>
        <p:txBody>
          <a:bodyPr/>
          <a:lstStyle/>
          <a:p>
            <a:pPr marL="0" indent="0">
              <a:lnSpc>
                <a:spcPct val="150000"/>
              </a:lnSpc>
              <a:buNone/>
            </a:pPr>
            <a:r>
              <a:rPr lang="it-IT" sz="3600" dirty="0"/>
              <a:t>The </a:t>
            </a:r>
            <a:r>
              <a:rPr lang="it-IT" sz="3600" dirty="0" err="1" smtClean="0"/>
              <a:t>result</a:t>
            </a:r>
            <a:r>
              <a:rPr lang="it-IT" sz="3600" dirty="0" smtClean="0"/>
              <a:t>: </a:t>
            </a:r>
            <a:r>
              <a:rPr lang="it-IT" sz="3600" dirty="0" err="1" smtClean="0"/>
              <a:t>every</a:t>
            </a:r>
            <a:r>
              <a:rPr lang="it-IT" sz="3600" dirty="0" smtClean="0"/>
              <a:t> </a:t>
            </a:r>
            <a:r>
              <a:rPr lang="it-IT" sz="3600" dirty="0" err="1"/>
              <a:t>person</a:t>
            </a:r>
            <a:r>
              <a:rPr lang="it-IT" sz="3600" dirty="0"/>
              <a:t> </a:t>
            </a:r>
            <a:r>
              <a:rPr lang="it-IT" sz="3600" b="1" dirty="0"/>
              <a:t>holding an estate</a:t>
            </a:r>
            <a:r>
              <a:rPr lang="it-IT" sz="3600" dirty="0"/>
              <a:t> in a </a:t>
            </a:r>
            <a:r>
              <a:rPr lang="it-IT" sz="3600" dirty="0" err="1"/>
              <a:t>land</a:t>
            </a:r>
            <a:r>
              <a:rPr lang="it-IT" sz="3600" dirty="0"/>
              <a:t> </a:t>
            </a:r>
            <a:r>
              <a:rPr lang="it-IT" sz="3600" dirty="0" err="1"/>
              <a:t>property</a:t>
            </a:r>
            <a:r>
              <a:rPr lang="it-IT" sz="3600" dirty="0"/>
              <a:t> </a:t>
            </a:r>
            <a:r>
              <a:rPr lang="it-IT" sz="3600" dirty="0" err="1"/>
              <a:t>has</a:t>
            </a:r>
            <a:r>
              <a:rPr lang="it-IT" sz="3600" dirty="0"/>
              <a:t> a </a:t>
            </a:r>
            <a:r>
              <a:rPr lang="it-IT" sz="3600" b="1" dirty="0"/>
              <a:t>relative </a:t>
            </a:r>
            <a:r>
              <a:rPr lang="it-IT" sz="3600" b="1" dirty="0" err="1"/>
              <a:t>title</a:t>
            </a:r>
            <a:r>
              <a:rPr lang="it-IT" sz="3600" dirty="0"/>
              <a:t> to </a:t>
            </a:r>
            <a:r>
              <a:rPr lang="it-IT" sz="3600" dirty="0" err="1"/>
              <a:t>possess</a:t>
            </a:r>
            <a:r>
              <a:rPr lang="it-IT" sz="3600" dirty="0"/>
              <a:t> </a:t>
            </a:r>
            <a:r>
              <a:rPr lang="it-IT" sz="3600" dirty="0" err="1"/>
              <a:t>that</a:t>
            </a:r>
            <a:r>
              <a:rPr lang="it-IT" sz="3600" dirty="0"/>
              <a:t> </a:t>
            </a:r>
            <a:r>
              <a:rPr lang="it-IT" sz="3600" dirty="0" err="1"/>
              <a:t>may</a:t>
            </a:r>
            <a:r>
              <a:rPr lang="it-IT" sz="3600" dirty="0"/>
              <a:t> be </a:t>
            </a:r>
            <a:r>
              <a:rPr lang="it-IT" sz="3600" b="1" dirty="0" err="1"/>
              <a:t>better</a:t>
            </a:r>
            <a:r>
              <a:rPr lang="it-IT" sz="3600" dirty="0"/>
              <a:t> </a:t>
            </a:r>
            <a:r>
              <a:rPr lang="it-IT" sz="3600" dirty="0" err="1"/>
              <a:t>than</a:t>
            </a:r>
            <a:r>
              <a:rPr lang="it-IT" sz="3600" dirty="0"/>
              <a:t> </a:t>
            </a:r>
            <a:r>
              <a:rPr lang="it-IT" sz="3600" dirty="0" err="1"/>
              <a:t>someone</a:t>
            </a:r>
            <a:r>
              <a:rPr lang="it-IT" sz="3600" dirty="0"/>
              <a:t> </a:t>
            </a:r>
            <a:r>
              <a:rPr lang="it-IT" sz="3600" dirty="0" err="1"/>
              <a:t>else’s</a:t>
            </a:r>
            <a:r>
              <a:rPr lang="it-IT" sz="3600" dirty="0"/>
              <a:t> right, </a:t>
            </a:r>
            <a:r>
              <a:rPr lang="it-IT" sz="3600" dirty="0" err="1"/>
              <a:t>but</a:t>
            </a:r>
            <a:r>
              <a:rPr lang="it-IT" sz="3600" dirty="0"/>
              <a:t> </a:t>
            </a:r>
            <a:r>
              <a:rPr lang="it-IT" sz="3600" b="1" dirty="0" err="1"/>
              <a:t>worse</a:t>
            </a:r>
            <a:r>
              <a:rPr lang="it-IT" sz="3600" dirty="0"/>
              <a:t> </a:t>
            </a:r>
            <a:r>
              <a:rPr lang="it-IT" sz="3600" dirty="0" err="1"/>
              <a:t>than</a:t>
            </a:r>
            <a:r>
              <a:rPr lang="it-IT" sz="3600" dirty="0"/>
              <a:t> </a:t>
            </a:r>
            <a:r>
              <a:rPr lang="it-IT" sz="3600" dirty="0" err="1"/>
              <a:t>another’s</a:t>
            </a:r>
            <a:endParaRPr lang="it-IT" sz="3600" dirty="0"/>
          </a:p>
        </p:txBody>
      </p:sp>
    </p:spTree>
    <p:extLst>
      <p:ext uri="{BB962C8B-B14F-4D97-AF65-F5344CB8AC3E}">
        <p14:creationId xmlns:p14="http://schemas.microsoft.com/office/powerpoint/2010/main" val="13251350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it-IT" b="1" dirty="0"/>
              <a:t>A bundle of </a:t>
            </a:r>
            <a:r>
              <a:rPr lang="it-IT" b="1" dirty="0" err="1"/>
              <a:t>sticks</a:t>
            </a:r>
            <a:endParaRPr lang="it-IT" b="1" dirty="0"/>
          </a:p>
        </p:txBody>
      </p:sp>
      <p:sp>
        <p:nvSpPr>
          <p:cNvPr id="36867" name="Rectangle 3"/>
          <p:cNvSpPr>
            <a:spLocks noGrp="1" noChangeArrowheads="1"/>
          </p:cNvSpPr>
          <p:nvPr>
            <p:ph type="body" sz="half" idx="1"/>
          </p:nvPr>
        </p:nvSpPr>
        <p:spPr>
          <a:xfrm>
            <a:off x="457200" y="1700808"/>
            <a:ext cx="4038600" cy="5157192"/>
          </a:xfrm>
        </p:spPr>
        <p:txBody>
          <a:bodyPr>
            <a:normAutofit fontScale="85000" lnSpcReduction="10000"/>
          </a:bodyPr>
          <a:lstStyle/>
          <a:p>
            <a:pPr>
              <a:lnSpc>
                <a:spcPct val="160000"/>
              </a:lnSpc>
            </a:pPr>
            <a:r>
              <a:rPr lang="it-IT" sz="2800" b="1" dirty="0"/>
              <a:t>A "bundle of </a:t>
            </a:r>
            <a:r>
              <a:rPr lang="it-IT" sz="2800" b="1" dirty="0" err="1"/>
              <a:t>sticks</a:t>
            </a:r>
            <a:r>
              <a:rPr lang="it-IT" sz="2800" b="1" dirty="0"/>
              <a:t>" - in </a:t>
            </a:r>
            <a:r>
              <a:rPr lang="it-IT" sz="2800" b="1" dirty="0" err="1"/>
              <a:t>which</a:t>
            </a:r>
            <a:r>
              <a:rPr lang="it-IT" sz="2800" b="1" dirty="0"/>
              <a:t> </a:t>
            </a:r>
            <a:r>
              <a:rPr lang="it-IT" sz="2800" b="1" dirty="0" err="1"/>
              <a:t>each</a:t>
            </a:r>
            <a:r>
              <a:rPr lang="it-IT" sz="2800" b="1" dirty="0"/>
              <a:t> </a:t>
            </a:r>
            <a:r>
              <a:rPr lang="it-IT" sz="2800" b="1" dirty="0" err="1"/>
              <a:t>stick</a:t>
            </a:r>
            <a:r>
              <a:rPr lang="it-IT" sz="2800" b="1" dirty="0"/>
              <a:t> </a:t>
            </a:r>
            <a:r>
              <a:rPr lang="it-IT" sz="2800" b="1" dirty="0" err="1"/>
              <a:t>represents</a:t>
            </a:r>
            <a:r>
              <a:rPr lang="it-IT" sz="2800" b="1" dirty="0"/>
              <a:t> an </a:t>
            </a:r>
            <a:r>
              <a:rPr lang="it-IT" sz="2800" b="1" dirty="0" err="1"/>
              <a:t>individual</a:t>
            </a:r>
            <a:r>
              <a:rPr lang="it-IT" sz="2800" b="1" dirty="0"/>
              <a:t> right - </a:t>
            </a:r>
            <a:r>
              <a:rPr lang="it-IT" sz="2800" b="1" dirty="0" err="1"/>
              <a:t>is</a:t>
            </a:r>
            <a:r>
              <a:rPr lang="it-IT" sz="2800" b="1" dirty="0"/>
              <a:t> a common </a:t>
            </a:r>
            <a:r>
              <a:rPr lang="it-IT" sz="2800" b="1" dirty="0" err="1"/>
              <a:t>analogy</a:t>
            </a:r>
            <a:r>
              <a:rPr lang="it-IT" sz="2800" b="1" dirty="0"/>
              <a:t> made for the bundle of </a:t>
            </a:r>
            <a:r>
              <a:rPr lang="it-IT" sz="2800" b="1" dirty="0" err="1"/>
              <a:t>rights</a:t>
            </a:r>
            <a:r>
              <a:rPr lang="it-IT" sz="2800" b="1" dirty="0"/>
              <a:t>. </a:t>
            </a:r>
            <a:endParaRPr lang="it-IT" sz="2800" b="1" dirty="0" smtClean="0"/>
          </a:p>
          <a:p>
            <a:pPr>
              <a:lnSpc>
                <a:spcPct val="160000"/>
              </a:lnSpc>
            </a:pPr>
            <a:r>
              <a:rPr lang="it-IT" sz="2800" b="1" dirty="0" err="1" smtClean="0"/>
              <a:t>Any</a:t>
            </a:r>
            <a:r>
              <a:rPr lang="it-IT" sz="2800" b="1" dirty="0" smtClean="0"/>
              <a:t> </a:t>
            </a:r>
            <a:r>
              <a:rPr lang="it-IT" sz="2800" b="1" dirty="0" err="1"/>
              <a:t>property</a:t>
            </a:r>
            <a:r>
              <a:rPr lang="it-IT" sz="2800" b="1" dirty="0"/>
              <a:t> </a:t>
            </a:r>
            <a:r>
              <a:rPr lang="it-IT" sz="2800" b="1" dirty="0" err="1"/>
              <a:t>owner</a:t>
            </a:r>
            <a:r>
              <a:rPr lang="it-IT" sz="2800" b="1" dirty="0"/>
              <a:t> </a:t>
            </a:r>
            <a:r>
              <a:rPr lang="it-IT" sz="2800" b="1" dirty="0" err="1"/>
              <a:t>possesses</a:t>
            </a:r>
            <a:r>
              <a:rPr lang="it-IT" sz="2800" b="1" dirty="0"/>
              <a:t> a set of </a:t>
            </a:r>
            <a:r>
              <a:rPr lang="it-IT" sz="2800" b="1" dirty="0" err="1"/>
              <a:t>sticks</a:t>
            </a:r>
            <a:r>
              <a:rPr lang="it-IT" sz="2800" b="1" dirty="0"/>
              <a:t> </a:t>
            </a:r>
            <a:r>
              <a:rPr lang="it-IT" sz="2800" b="1" dirty="0" err="1"/>
              <a:t>related</a:t>
            </a:r>
            <a:r>
              <a:rPr lang="it-IT" sz="2800" b="1" dirty="0"/>
              <a:t> </a:t>
            </a:r>
            <a:r>
              <a:rPr lang="it-IT" sz="2800" b="1" dirty="0" err="1"/>
              <a:t>directly</a:t>
            </a:r>
            <a:r>
              <a:rPr lang="it-IT" sz="2800" b="1" dirty="0"/>
              <a:t> to the </a:t>
            </a:r>
            <a:r>
              <a:rPr lang="it-IT" sz="2800" b="1" dirty="0" err="1"/>
              <a:t>land</a:t>
            </a:r>
            <a:r>
              <a:rPr lang="it-IT" sz="2800" b="1" dirty="0"/>
              <a:t>.</a:t>
            </a:r>
          </a:p>
          <a:p>
            <a:pPr>
              <a:lnSpc>
                <a:spcPct val="90000"/>
              </a:lnSpc>
              <a:buFontTx/>
              <a:buNone/>
            </a:pPr>
            <a:r>
              <a:rPr lang="it-IT" sz="2800" dirty="0"/>
              <a:t> </a:t>
            </a:r>
          </a:p>
        </p:txBody>
      </p:sp>
      <p:pic>
        <p:nvPicPr>
          <p:cNvPr id="36870"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67400" y="2349500"/>
            <a:ext cx="1441450" cy="2138363"/>
          </a:xfrm>
          <a:noFill/>
          <a:ln/>
        </p:spPr>
      </p:pic>
    </p:spTree>
    <p:extLst>
      <p:ext uri="{BB962C8B-B14F-4D97-AF65-F5344CB8AC3E}">
        <p14:creationId xmlns:p14="http://schemas.microsoft.com/office/powerpoint/2010/main" val="35782293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it-IT" b="1" i="1" dirty="0"/>
              <a:t>Real </a:t>
            </a:r>
            <a:r>
              <a:rPr lang="it-IT" b="1" i="1" dirty="0" err="1"/>
              <a:t>actions</a:t>
            </a:r>
            <a:endParaRPr lang="it-IT" b="1" i="1" dirty="0"/>
          </a:p>
        </p:txBody>
      </p:sp>
      <p:sp>
        <p:nvSpPr>
          <p:cNvPr id="15363" name="Rectangle 3"/>
          <p:cNvSpPr>
            <a:spLocks noGrp="1" noChangeArrowheads="1"/>
          </p:cNvSpPr>
          <p:nvPr>
            <p:ph type="body" idx="1"/>
          </p:nvPr>
        </p:nvSpPr>
        <p:spPr/>
        <p:txBody>
          <a:bodyPr/>
          <a:lstStyle/>
          <a:p>
            <a:pPr marL="0" indent="0">
              <a:lnSpc>
                <a:spcPct val="150000"/>
              </a:lnSpc>
              <a:buNone/>
            </a:pPr>
            <a:r>
              <a:rPr lang="it-IT" dirty="0"/>
              <a:t>In </a:t>
            </a:r>
            <a:r>
              <a:rPr lang="it-IT" dirty="0" err="1"/>
              <a:t>ancient</a:t>
            </a:r>
            <a:r>
              <a:rPr lang="it-IT" dirty="0"/>
              <a:t> </a:t>
            </a:r>
            <a:r>
              <a:rPr lang="it-IT" dirty="0" err="1" smtClean="0"/>
              <a:t>times</a:t>
            </a:r>
            <a:r>
              <a:rPr lang="it-IT" dirty="0" smtClean="0"/>
              <a:t>, </a:t>
            </a:r>
            <a:r>
              <a:rPr lang="it-IT" dirty="0" err="1"/>
              <a:t>several</a:t>
            </a:r>
            <a:r>
              <a:rPr lang="it-IT" dirty="0"/>
              <a:t> “</a:t>
            </a:r>
            <a:r>
              <a:rPr lang="it-IT" dirty="0" err="1"/>
              <a:t>real</a:t>
            </a:r>
            <a:r>
              <a:rPr lang="it-IT" dirty="0"/>
              <a:t> </a:t>
            </a:r>
            <a:r>
              <a:rPr lang="it-IT" dirty="0" err="1"/>
              <a:t>actions</a:t>
            </a:r>
            <a:r>
              <a:rPr lang="it-IT" dirty="0"/>
              <a:t>” </a:t>
            </a:r>
            <a:r>
              <a:rPr lang="it-IT" dirty="0" smtClean="0"/>
              <a:t>( </a:t>
            </a:r>
            <a:r>
              <a:rPr lang="it-IT" b="1" dirty="0" err="1"/>
              <a:t>writ</a:t>
            </a:r>
            <a:r>
              <a:rPr lang="it-IT" b="1" dirty="0"/>
              <a:t> of right,  </a:t>
            </a:r>
            <a:r>
              <a:rPr lang="it-IT" b="1" dirty="0" err="1"/>
              <a:t>writ</a:t>
            </a:r>
            <a:r>
              <a:rPr lang="it-IT" b="1" dirty="0"/>
              <a:t> of entry </a:t>
            </a:r>
            <a:r>
              <a:rPr lang="it-IT" dirty="0"/>
              <a:t>or</a:t>
            </a:r>
            <a:r>
              <a:rPr lang="it-IT" b="1" dirty="0"/>
              <a:t> </a:t>
            </a:r>
            <a:r>
              <a:rPr lang="it-IT" b="1" dirty="0" err="1"/>
              <a:t>assize</a:t>
            </a:r>
            <a:r>
              <a:rPr lang="it-IT" b="1" dirty="0"/>
              <a:t> de </a:t>
            </a:r>
            <a:r>
              <a:rPr lang="it-IT" b="1" dirty="0" err="1"/>
              <a:t>novel</a:t>
            </a:r>
            <a:r>
              <a:rPr lang="it-IT" b="1" dirty="0"/>
              <a:t> </a:t>
            </a:r>
            <a:r>
              <a:rPr lang="it-IT" b="1" dirty="0" err="1" smtClean="0"/>
              <a:t>disseisin</a:t>
            </a:r>
            <a:r>
              <a:rPr lang="it-IT" b="1" dirty="0" smtClean="0"/>
              <a:t>)</a:t>
            </a:r>
            <a:r>
              <a:rPr lang="it-IT" dirty="0" smtClean="0"/>
              <a:t>, </a:t>
            </a:r>
            <a:r>
              <a:rPr lang="it-IT" dirty="0" err="1"/>
              <a:t>had</a:t>
            </a:r>
            <a:r>
              <a:rPr lang="it-IT" dirty="0"/>
              <a:t> </a:t>
            </a:r>
            <a:r>
              <a:rPr lang="it-IT" dirty="0" err="1"/>
              <a:t>each</a:t>
            </a:r>
            <a:r>
              <a:rPr lang="it-IT" dirty="0"/>
              <a:t> the </a:t>
            </a:r>
            <a:r>
              <a:rPr lang="it-IT" dirty="0" err="1"/>
              <a:t>role</a:t>
            </a:r>
            <a:r>
              <a:rPr lang="it-IT" dirty="0"/>
              <a:t> of </a:t>
            </a:r>
            <a:r>
              <a:rPr lang="it-IT" dirty="0" err="1"/>
              <a:t>reacting</a:t>
            </a:r>
            <a:r>
              <a:rPr lang="it-IT" dirty="0"/>
              <a:t> to a </a:t>
            </a:r>
            <a:r>
              <a:rPr lang="it-IT" dirty="0" err="1"/>
              <a:t>specific</a:t>
            </a:r>
            <a:r>
              <a:rPr lang="it-IT" dirty="0"/>
              <a:t> "</a:t>
            </a:r>
            <a:r>
              <a:rPr lang="it-IT" dirty="0" err="1"/>
              <a:t>disturbance</a:t>
            </a:r>
            <a:r>
              <a:rPr lang="it-IT" dirty="0"/>
              <a:t> of </a:t>
            </a:r>
            <a:r>
              <a:rPr lang="it-IT" dirty="0" err="1"/>
              <a:t>possession</a:t>
            </a:r>
            <a:r>
              <a:rPr lang="it-IT" dirty="0"/>
              <a:t>”</a:t>
            </a:r>
          </a:p>
        </p:txBody>
      </p:sp>
    </p:spTree>
    <p:extLst>
      <p:ext uri="{BB962C8B-B14F-4D97-AF65-F5344CB8AC3E}">
        <p14:creationId xmlns:p14="http://schemas.microsoft.com/office/powerpoint/2010/main" val="40765026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it-IT" b="1" dirty="0" err="1"/>
              <a:t>Trespass</a:t>
            </a:r>
            <a:endParaRPr lang="it-IT" b="1" dirty="0"/>
          </a:p>
        </p:txBody>
      </p:sp>
      <p:sp>
        <p:nvSpPr>
          <p:cNvPr id="12291" name="Rectangle 3"/>
          <p:cNvSpPr>
            <a:spLocks noGrp="1" noChangeArrowheads="1"/>
          </p:cNvSpPr>
          <p:nvPr>
            <p:ph type="body" idx="1"/>
          </p:nvPr>
        </p:nvSpPr>
        <p:spPr/>
        <p:txBody>
          <a:bodyPr/>
          <a:lstStyle/>
          <a:p>
            <a:pPr marL="0" indent="0">
              <a:buNone/>
            </a:pPr>
            <a:r>
              <a:rPr lang="it-IT" dirty="0"/>
              <a:t>Il </a:t>
            </a:r>
            <a:r>
              <a:rPr lang="it-IT" b="1" dirty="0" err="1"/>
              <a:t>trespass</a:t>
            </a:r>
            <a:r>
              <a:rPr lang="it-IT" b="1" dirty="0"/>
              <a:t> to </a:t>
            </a:r>
            <a:r>
              <a:rPr lang="it-IT" b="1" dirty="0" err="1"/>
              <a:t>land</a:t>
            </a:r>
            <a:r>
              <a:rPr lang="it-IT" dirty="0"/>
              <a:t> consiste in </a:t>
            </a:r>
            <a:endParaRPr lang="it-IT" dirty="0" smtClean="0"/>
          </a:p>
          <a:p>
            <a:pPr marL="0" indent="0">
              <a:buNone/>
            </a:pPr>
            <a:r>
              <a:rPr lang="it-IT" dirty="0" smtClean="0"/>
              <a:t>"</a:t>
            </a:r>
            <a:r>
              <a:rPr lang="it-IT" i="1" dirty="0"/>
              <a:t>una interferenza ingiustificata con il possesso</a:t>
            </a:r>
            <a:r>
              <a:rPr lang="it-IT" dirty="0"/>
              <a:t>" dell'attore, qualificata da due caratteristiche: </a:t>
            </a:r>
          </a:p>
          <a:p>
            <a:pPr marL="400050" lvl="1" indent="0">
              <a:buNone/>
            </a:pPr>
            <a:r>
              <a:rPr lang="it-IT" dirty="0"/>
              <a:t>il rapporto di immediatezza tra l'atto e l'effetto  </a:t>
            </a:r>
          </a:p>
          <a:p>
            <a:pPr marL="400050" lvl="1" indent="0">
              <a:buNone/>
            </a:pPr>
            <a:r>
              <a:rPr lang="it-IT" dirty="0"/>
              <a:t>e l'irrilevanza dell'insorgere di danni. </a:t>
            </a:r>
          </a:p>
        </p:txBody>
      </p:sp>
    </p:spTree>
    <p:extLst>
      <p:ext uri="{BB962C8B-B14F-4D97-AF65-F5344CB8AC3E}">
        <p14:creationId xmlns:p14="http://schemas.microsoft.com/office/powerpoint/2010/main" val="10096090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it-IT" b="1" dirty="0" err="1"/>
              <a:t>Ejectione</a:t>
            </a:r>
            <a:r>
              <a:rPr lang="it-IT" b="1" dirty="0"/>
              <a:t> </a:t>
            </a:r>
            <a:r>
              <a:rPr lang="it-IT" b="1" dirty="0" err="1"/>
              <a:t>firmae</a:t>
            </a:r>
            <a:endParaRPr lang="it-IT" b="1" dirty="0"/>
          </a:p>
        </p:txBody>
      </p:sp>
      <p:sp>
        <p:nvSpPr>
          <p:cNvPr id="40963" name="Rectangle 3"/>
          <p:cNvSpPr>
            <a:spLocks noGrp="1" noChangeArrowheads="1"/>
          </p:cNvSpPr>
          <p:nvPr>
            <p:ph type="body" idx="1"/>
          </p:nvPr>
        </p:nvSpPr>
        <p:spPr/>
        <p:txBody>
          <a:bodyPr>
            <a:normAutofit fontScale="92500" lnSpcReduction="20000"/>
          </a:bodyPr>
          <a:lstStyle/>
          <a:p>
            <a:pPr>
              <a:lnSpc>
                <a:spcPct val="150000"/>
              </a:lnSpc>
            </a:pPr>
            <a:r>
              <a:rPr lang="it-IT" dirty="0"/>
              <a:t>From  </a:t>
            </a:r>
            <a:r>
              <a:rPr lang="it-IT" dirty="0" err="1"/>
              <a:t>trespass</a:t>
            </a:r>
            <a:r>
              <a:rPr lang="it-IT" dirty="0"/>
              <a:t> </a:t>
            </a:r>
            <a:r>
              <a:rPr lang="it-IT" dirty="0" err="1"/>
              <a:t>derived</a:t>
            </a:r>
            <a:r>
              <a:rPr lang="it-IT" dirty="0"/>
              <a:t> (in the </a:t>
            </a:r>
            <a:r>
              <a:rPr lang="it-IT" dirty="0" err="1"/>
              <a:t>thirteenth</a:t>
            </a:r>
            <a:r>
              <a:rPr lang="it-IT" dirty="0"/>
              <a:t> </a:t>
            </a:r>
            <a:r>
              <a:rPr lang="it-IT" dirty="0" err="1"/>
              <a:t>century</a:t>
            </a:r>
            <a:r>
              <a:rPr lang="it-IT" dirty="0"/>
              <a:t>) the </a:t>
            </a:r>
            <a:r>
              <a:rPr lang="it-IT" b="1" i="1" dirty="0" err="1"/>
              <a:t>writ</a:t>
            </a:r>
            <a:r>
              <a:rPr lang="it-IT" b="1" i="1" dirty="0"/>
              <a:t> </a:t>
            </a:r>
            <a:r>
              <a:rPr lang="it-IT" b="1" i="1" dirty="0" err="1"/>
              <a:t>quia</a:t>
            </a:r>
            <a:r>
              <a:rPr lang="it-IT" b="1" i="1" dirty="0"/>
              <a:t> </a:t>
            </a:r>
            <a:r>
              <a:rPr lang="it-IT" b="1" i="1" dirty="0" err="1"/>
              <a:t>ejecit</a:t>
            </a:r>
            <a:r>
              <a:rPr lang="it-IT" b="1" i="1" dirty="0"/>
              <a:t> infra </a:t>
            </a:r>
            <a:r>
              <a:rPr lang="it-IT" b="1" i="1" dirty="0" err="1"/>
              <a:t>terminum</a:t>
            </a:r>
            <a:r>
              <a:rPr lang="it-IT" i="1" dirty="0"/>
              <a:t> </a:t>
            </a:r>
            <a:r>
              <a:rPr lang="it-IT" dirty="0"/>
              <a:t>and</a:t>
            </a:r>
            <a:r>
              <a:rPr lang="it-IT" i="1" dirty="0"/>
              <a:t> </a:t>
            </a:r>
            <a:r>
              <a:rPr lang="it-IT" dirty="0"/>
              <a:t>the </a:t>
            </a:r>
            <a:r>
              <a:rPr lang="it-IT" b="1" i="1" dirty="0" err="1"/>
              <a:t>writ</a:t>
            </a:r>
            <a:r>
              <a:rPr lang="it-IT" b="1" i="1" dirty="0"/>
              <a:t> de </a:t>
            </a:r>
            <a:r>
              <a:rPr lang="it-IT" b="1" i="1" dirty="0" err="1"/>
              <a:t>ejectione</a:t>
            </a:r>
            <a:r>
              <a:rPr lang="it-IT" b="1" i="1" dirty="0"/>
              <a:t> </a:t>
            </a:r>
            <a:r>
              <a:rPr lang="it-IT" b="1" i="1" dirty="0" err="1"/>
              <a:t>firmae</a:t>
            </a:r>
            <a:r>
              <a:rPr lang="it-IT" b="1" i="1" dirty="0"/>
              <a:t> </a:t>
            </a:r>
            <a:r>
              <a:rPr lang="it-IT" dirty="0"/>
              <a:t>(</a:t>
            </a:r>
            <a:r>
              <a:rPr lang="it-IT" dirty="0" err="1"/>
              <a:t>they</a:t>
            </a:r>
            <a:r>
              <a:rPr lang="it-IT" dirty="0"/>
              <a:t> </a:t>
            </a:r>
            <a:r>
              <a:rPr lang="it-IT" dirty="0" err="1"/>
              <a:t>protected</a:t>
            </a:r>
            <a:r>
              <a:rPr lang="it-IT" dirty="0"/>
              <a:t> the </a:t>
            </a:r>
            <a:r>
              <a:rPr lang="it-IT" dirty="0" err="1"/>
              <a:t>lessee</a:t>
            </a:r>
            <a:r>
              <a:rPr lang="it-IT" dirty="0"/>
              <a:t> of a </a:t>
            </a:r>
            <a:r>
              <a:rPr lang="it-IT" dirty="0" err="1"/>
              <a:t>land</a:t>
            </a:r>
            <a:r>
              <a:rPr lang="it-IT" dirty="0"/>
              <a:t> </a:t>
            </a:r>
            <a:r>
              <a:rPr lang="it-IT" dirty="0" err="1"/>
              <a:t>property</a:t>
            </a:r>
            <a:r>
              <a:rPr lang="it-IT" dirty="0"/>
              <a:t>).</a:t>
            </a:r>
          </a:p>
          <a:p>
            <a:pPr>
              <a:lnSpc>
                <a:spcPct val="150000"/>
              </a:lnSpc>
            </a:pPr>
            <a:r>
              <a:rPr lang="it-IT" dirty="0"/>
              <a:t>By the </a:t>
            </a:r>
            <a:r>
              <a:rPr lang="it-IT" dirty="0" err="1"/>
              <a:t>relationship</a:t>
            </a:r>
            <a:r>
              <a:rPr lang="it-IT" dirty="0"/>
              <a:t> of “</a:t>
            </a:r>
            <a:r>
              <a:rPr lang="it-IT" dirty="0" err="1"/>
              <a:t>lease</a:t>
            </a:r>
            <a:r>
              <a:rPr lang="it-IT" dirty="0"/>
              <a:t>” no </a:t>
            </a:r>
            <a:r>
              <a:rPr lang="it-IT" dirty="0" err="1"/>
              <a:t>real</a:t>
            </a:r>
            <a:r>
              <a:rPr lang="it-IT" dirty="0"/>
              <a:t> right </a:t>
            </a:r>
            <a:r>
              <a:rPr lang="it-IT" dirty="0" err="1"/>
              <a:t>was</a:t>
            </a:r>
            <a:r>
              <a:rPr lang="it-IT" dirty="0"/>
              <a:t> </a:t>
            </a:r>
            <a:r>
              <a:rPr lang="it-IT" dirty="0" err="1"/>
              <a:t>created</a:t>
            </a:r>
            <a:r>
              <a:rPr lang="it-IT" dirty="0"/>
              <a:t>: the </a:t>
            </a:r>
            <a:r>
              <a:rPr lang="it-IT" dirty="0" err="1"/>
              <a:t>lessee</a:t>
            </a:r>
            <a:r>
              <a:rPr lang="it-IT" dirty="0"/>
              <a:t> </a:t>
            </a:r>
            <a:r>
              <a:rPr lang="it-IT" dirty="0" err="1"/>
              <a:t>has</a:t>
            </a:r>
            <a:r>
              <a:rPr lang="it-IT" dirty="0"/>
              <a:t> </a:t>
            </a:r>
            <a:r>
              <a:rPr lang="it-IT" dirty="0" err="1"/>
              <a:t>only</a:t>
            </a:r>
            <a:r>
              <a:rPr lang="it-IT" dirty="0"/>
              <a:t> a “personal </a:t>
            </a:r>
            <a:r>
              <a:rPr lang="it-IT" dirty="0" err="1"/>
              <a:t>property</a:t>
            </a:r>
            <a:r>
              <a:rPr lang="it-IT" dirty="0"/>
              <a:t>” </a:t>
            </a:r>
          </a:p>
          <a:p>
            <a:endParaRPr lang="it-IT" dirty="0"/>
          </a:p>
        </p:txBody>
      </p:sp>
    </p:spTree>
    <p:extLst>
      <p:ext uri="{BB962C8B-B14F-4D97-AF65-F5344CB8AC3E}">
        <p14:creationId xmlns:p14="http://schemas.microsoft.com/office/powerpoint/2010/main" val="40745876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363272" cy="1125538"/>
          </a:xfrm>
        </p:spPr>
        <p:txBody>
          <a:bodyPr/>
          <a:lstStyle/>
          <a:p>
            <a:r>
              <a:rPr lang="it-IT" sz="3600" b="1" dirty="0"/>
              <a:t>A </a:t>
            </a:r>
            <a:r>
              <a:rPr lang="it-IT" sz="3600" b="1" dirty="0" err="1"/>
              <a:t>freeholder</a:t>
            </a:r>
            <a:r>
              <a:rPr lang="it-IT" sz="3600" b="1" dirty="0"/>
              <a:t> </a:t>
            </a:r>
            <a:r>
              <a:rPr lang="it-IT" sz="3600" b="1" dirty="0" err="1"/>
              <a:t>seeking</a:t>
            </a:r>
            <a:r>
              <a:rPr lang="it-IT" sz="3600" b="1" dirty="0"/>
              <a:t> to use </a:t>
            </a:r>
            <a:r>
              <a:rPr lang="it-IT" sz="3600" b="1" dirty="0" err="1"/>
              <a:t>ejectment</a:t>
            </a:r>
            <a:endParaRPr lang="it-IT" sz="3600" b="1" dirty="0"/>
          </a:p>
        </p:txBody>
      </p:sp>
      <p:sp>
        <p:nvSpPr>
          <p:cNvPr id="17411" name="Rectangle 3"/>
          <p:cNvSpPr>
            <a:spLocks noGrp="1" noChangeArrowheads="1"/>
          </p:cNvSpPr>
          <p:nvPr>
            <p:ph type="body" idx="1"/>
          </p:nvPr>
        </p:nvSpPr>
        <p:spPr>
          <a:xfrm>
            <a:off x="611188" y="1268413"/>
            <a:ext cx="8229600" cy="6380162"/>
          </a:xfrm>
        </p:spPr>
        <p:txBody>
          <a:bodyPr/>
          <a:lstStyle/>
          <a:p>
            <a:pPr>
              <a:lnSpc>
                <a:spcPct val="80000"/>
              </a:lnSpc>
              <a:buFontTx/>
              <a:buNone/>
            </a:pPr>
            <a:endParaRPr lang="it-IT" dirty="0"/>
          </a:p>
          <a:p>
            <a:pPr marL="0" indent="0">
              <a:lnSpc>
                <a:spcPct val="150000"/>
              </a:lnSpc>
              <a:buNone/>
            </a:pPr>
            <a:r>
              <a:rPr lang="it-IT" dirty="0" smtClean="0"/>
              <a:t> </a:t>
            </a:r>
            <a:r>
              <a:rPr lang="it-IT" dirty="0"/>
              <a:t>a </a:t>
            </a:r>
            <a:r>
              <a:rPr lang="it-IT" b="1" dirty="0" err="1"/>
              <a:t>freeholder</a:t>
            </a:r>
            <a:r>
              <a:rPr lang="it-IT" dirty="0"/>
              <a:t>, </a:t>
            </a:r>
            <a:r>
              <a:rPr lang="it-IT" dirty="0" err="1"/>
              <a:t>vested</a:t>
            </a:r>
            <a:r>
              <a:rPr lang="it-IT" dirty="0"/>
              <a:t> with the </a:t>
            </a:r>
            <a:r>
              <a:rPr lang="it-IT" b="1" dirty="0" err="1"/>
              <a:t>seisin</a:t>
            </a:r>
            <a:r>
              <a:rPr lang="it-IT" b="1" dirty="0"/>
              <a:t> of the </a:t>
            </a:r>
            <a:r>
              <a:rPr lang="it-IT" b="1" dirty="0" err="1"/>
              <a:t>land</a:t>
            </a:r>
            <a:r>
              <a:rPr lang="it-IT" dirty="0"/>
              <a:t> and </a:t>
            </a:r>
            <a:r>
              <a:rPr lang="it-IT" dirty="0" err="1"/>
              <a:t>without</a:t>
            </a:r>
            <a:r>
              <a:rPr lang="it-IT" dirty="0"/>
              <a:t> </a:t>
            </a:r>
            <a:r>
              <a:rPr lang="it-IT" dirty="0" err="1"/>
              <a:t>possession</a:t>
            </a:r>
            <a:r>
              <a:rPr lang="it-IT" dirty="0"/>
              <a:t> of </a:t>
            </a:r>
            <a:r>
              <a:rPr lang="it-IT" dirty="0" err="1"/>
              <a:t>it</a:t>
            </a:r>
            <a:r>
              <a:rPr lang="it-IT" dirty="0"/>
              <a:t>, </a:t>
            </a:r>
            <a:r>
              <a:rPr lang="it-IT" dirty="0" err="1"/>
              <a:t>could</a:t>
            </a:r>
            <a:r>
              <a:rPr lang="it-IT" dirty="0"/>
              <a:t> </a:t>
            </a:r>
            <a:r>
              <a:rPr lang="it-IT" dirty="0" err="1"/>
              <a:t>not</a:t>
            </a:r>
            <a:r>
              <a:rPr lang="it-IT" dirty="0"/>
              <a:t> </a:t>
            </a:r>
            <a:r>
              <a:rPr lang="it-IT" dirty="0" err="1"/>
              <a:t>ask</a:t>
            </a:r>
            <a:r>
              <a:rPr lang="it-IT" dirty="0"/>
              <a:t> the </a:t>
            </a:r>
            <a:r>
              <a:rPr lang="it-IT" dirty="0" err="1"/>
              <a:t>Chancery</a:t>
            </a:r>
            <a:r>
              <a:rPr lang="it-IT" dirty="0"/>
              <a:t> for a </a:t>
            </a:r>
            <a:r>
              <a:rPr lang="it-IT" b="1" dirty="0" err="1"/>
              <a:t>writ</a:t>
            </a:r>
            <a:r>
              <a:rPr lang="it-IT" b="1" dirty="0"/>
              <a:t> de </a:t>
            </a:r>
            <a:r>
              <a:rPr lang="it-IT" b="1" dirty="0" err="1"/>
              <a:t>ejectione</a:t>
            </a:r>
            <a:r>
              <a:rPr lang="it-IT" dirty="0"/>
              <a:t> </a:t>
            </a:r>
            <a:r>
              <a:rPr lang="it-IT" b="1" dirty="0" err="1"/>
              <a:t>firmae</a:t>
            </a:r>
            <a:r>
              <a:rPr lang="it-IT" dirty="0"/>
              <a:t>: </a:t>
            </a:r>
            <a:r>
              <a:rPr lang="it-IT" dirty="0" err="1"/>
              <a:t>as</a:t>
            </a:r>
            <a:r>
              <a:rPr lang="it-IT" dirty="0"/>
              <a:t> a </a:t>
            </a:r>
            <a:r>
              <a:rPr lang="it-IT" dirty="0" err="1"/>
              <a:t>freeholder</a:t>
            </a:r>
            <a:r>
              <a:rPr lang="it-IT" dirty="0"/>
              <a:t> he must </a:t>
            </a:r>
            <a:r>
              <a:rPr lang="it-IT" dirty="0" err="1"/>
              <a:t>recover</a:t>
            </a:r>
            <a:r>
              <a:rPr lang="it-IT" dirty="0"/>
              <a:t> by way of the </a:t>
            </a:r>
            <a:r>
              <a:rPr lang="it-IT" b="1" dirty="0" err="1"/>
              <a:t>real</a:t>
            </a:r>
            <a:r>
              <a:rPr lang="it-IT" b="1" dirty="0"/>
              <a:t> </a:t>
            </a:r>
            <a:r>
              <a:rPr lang="it-IT" b="1" dirty="0" err="1"/>
              <a:t>actions</a:t>
            </a:r>
            <a:r>
              <a:rPr lang="it-IT" dirty="0"/>
              <a:t>. </a:t>
            </a:r>
          </a:p>
          <a:p>
            <a:pPr marL="0" indent="0">
              <a:lnSpc>
                <a:spcPct val="150000"/>
              </a:lnSpc>
              <a:buNone/>
            </a:pPr>
            <a:r>
              <a:rPr lang="it-IT" dirty="0" smtClean="0"/>
              <a:t>A </a:t>
            </a:r>
            <a:r>
              <a:rPr lang="it-IT" dirty="0" err="1"/>
              <a:t>fictious</a:t>
            </a:r>
            <a:r>
              <a:rPr lang="it-IT" dirty="0"/>
              <a:t> </a:t>
            </a:r>
            <a:r>
              <a:rPr lang="it-IT" dirty="0" err="1"/>
              <a:t>device</a:t>
            </a:r>
            <a:r>
              <a:rPr lang="it-IT" dirty="0"/>
              <a:t> </a:t>
            </a:r>
            <a:r>
              <a:rPr lang="it-IT" dirty="0" err="1"/>
              <a:t>is</a:t>
            </a:r>
            <a:r>
              <a:rPr lang="it-IT" dirty="0"/>
              <a:t> </a:t>
            </a:r>
            <a:r>
              <a:rPr lang="it-IT" dirty="0" err="1"/>
              <a:t>created</a:t>
            </a:r>
            <a:r>
              <a:rPr lang="it-IT" dirty="0"/>
              <a:t>.</a:t>
            </a:r>
          </a:p>
        </p:txBody>
      </p:sp>
    </p:spTree>
    <p:extLst>
      <p:ext uri="{BB962C8B-B14F-4D97-AF65-F5344CB8AC3E}">
        <p14:creationId xmlns:p14="http://schemas.microsoft.com/office/powerpoint/2010/main" val="38771576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it-IT" sz="4000" b="1" dirty="0" err="1"/>
              <a:t>Writ</a:t>
            </a:r>
            <a:r>
              <a:rPr lang="it-IT" sz="4000" b="1" dirty="0"/>
              <a:t> </a:t>
            </a:r>
            <a:r>
              <a:rPr lang="it-IT" sz="4000" b="1" i="1" dirty="0"/>
              <a:t>de </a:t>
            </a:r>
            <a:r>
              <a:rPr lang="it-IT" sz="4000" b="1" i="1" dirty="0" err="1"/>
              <a:t>ejectione</a:t>
            </a:r>
            <a:r>
              <a:rPr lang="it-IT" sz="4000" b="1" i="1" dirty="0"/>
              <a:t> </a:t>
            </a:r>
            <a:r>
              <a:rPr lang="it-IT" sz="4000" b="1" i="1" dirty="0" err="1"/>
              <a:t>firmae</a:t>
            </a:r>
            <a:r>
              <a:rPr lang="it-IT" sz="4000" b="1" dirty="0"/>
              <a:t> (</a:t>
            </a:r>
            <a:r>
              <a:rPr lang="it-IT" sz="4000" b="1" dirty="0" err="1"/>
              <a:t>ejectment</a:t>
            </a:r>
            <a:r>
              <a:rPr lang="it-IT" sz="4000" b="1" dirty="0"/>
              <a:t>)</a:t>
            </a:r>
          </a:p>
        </p:txBody>
      </p:sp>
      <p:sp>
        <p:nvSpPr>
          <p:cNvPr id="43011" name="Rectangle 3"/>
          <p:cNvSpPr>
            <a:spLocks noGrp="1" noChangeArrowheads="1"/>
          </p:cNvSpPr>
          <p:nvPr>
            <p:ph type="body" idx="1"/>
          </p:nvPr>
        </p:nvSpPr>
        <p:spPr/>
        <p:txBody>
          <a:bodyPr/>
          <a:lstStyle/>
          <a:p>
            <a:r>
              <a:rPr lang="it-IT" sz="3600"/>
              <a:t>John Doe, being a lessee (in force of the fictitious lease agreed with the freeholder) becomes the plaintiff (</a:t>
            </a:r>
            <a:r>
              <a:rPr lang="it-IT" sz="3600" b="1"/>
              <a:t>nominal plaintiff</a:t>
            </a:r>
            <a:r>
              <a:rPr lang="it-IT" sz="3600"/>
              <a:t>)</a:t>
            </a:r>
          </a:p>
          <a:p>
            <a:r>
              <a:rPr lang="it-IT" sz="3600"/>
              <a:t> and he can sue in trespass </a:t>
            </a:r>
            <a:r>
              <a:rPr lang="it-IT" sz="3600" b="1"/>
              <a:t>de ejectione firmae</a:t>
            </a:r>
            <a:r>
              <a:rPr lang="it-IT" sz="3600"/>
              <a:t> (against the occupier who has ousted him ).</a:t>
            </a:r>
          </a:p>
        </p:txBody>
      </p:sp>
    </p:spTree>
    <p:extLst>
      <p:ext uri="{BB962C8B-B14F-4D97-AF65-F5344CB8AC3E}">
        <p14:creationId xmlns:p14="http://schemas.microsoft.com/office/powerpoint/2010/main" val="1032495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lstStyle/>
          <a:p>
            <a:r>
              <a:rPr lang="it-IT" b="1" i="1" dirty="0" smtClean="0"/>
              <a:t>verdetto</a:t>
            </a:r>
            <a:r>
              <a:rPr lang="it-IT" b="1" dirty="0" smtClean="0"/>
              <a:t>: inappellabile</a:t>
            </a:r>
            <a:endParaRPr lang="it-IT" b="1" dirty="0"/>
          </a:p>
        </p:txBody>
      </p:sp>
      <p:sp>
        <p:nvSpPr>
          <p:cNvPr id="3" name="Segnaposto contenuto 2"/>
          <p:cNvSpPr>
            <a:spLocks noGrp="1"/>
          </p:cNvSpPr>
          <p:nvPr>
            <p:ph idx="1"/>
          </p:nvPr>
        </p:nvSpPr>
        <p:spPr>
          <a:xfrm>
            <a:off x="179512" y="980728"/>
            <a:ext cx="8507288" cy="5877272"/>
          </a:xfrm>
        </p:spPr>
        <p:txBody>
          <a:bodyPr>
            <a:normAutofit/>
          </a:bodyPr>
          <a:lstStyle/>
          <a:p>
            <a:pPr marL="0" indent="0">
              <a:lnSpc>
                <a:spcPct val="150000"/>
              </a:lnSpc>
              <a:buNone/>
            </a:pPr>
            <a:r>
              <a:rPr lang="it-IT" dirty="0" smtClean="0"/>
              <a:t> giudizio sul fatto: non soggetto a revisione, eccetto che per errori procedurali:</a:t>
            </a:r>
          </a:p>
          <a:p>
            <a:pPr marL="914400" lvl="1" indent="-514350">
              <a:lnSpc>
                <a:spcPct val="150000"/>
              </a:lnSpc>
              <a:buFont typeface="+mj-lt"/>
              <a:buAutoNum type="arabicPeriod"/>
            </a:pPr>
            <a:r>
              <a:rPr lang="it-IT" dirty="0" smtClean="0"/>
              <a:t> il giudice ha influenzato la giuria,</a:t>
            </a:r>
          </a:p>
          <a:p>
            <a:pPr marL="914400" lvl="1" indent="-514350">
              <a:lnSpc>
                <a:spcPct val="150000"/>
              </a:lnSpc>
              <a:buFont typeface="+mj-lt"/>
              <a:buAutoNum type="arabicPeriod"/>
            </a:pPr>
            <a:r>
              <a:rPr lang="it-IT" dirty="0" smtClean="0"/>
              <a:t>ha sottoposto i fatti quando le prove non erano ancora sufficienti, </a:t>
            </a:r>
          </a:p>
          <a:p>
            <a:pPr marL="914400" lvl="1" indent="-514350">
              <a:lnSpc>
                <a:spcPct val="150000"/>
              </a:lnSpc>
              <a:buFont typeface="+mj-lt"/>
              <a:buAutoNum type="arabicPeriod"/>
            </a:pPr>
            <a:r>
              <a:rPr lang="it-IT" dirty="0" smtClean="0"/>
              <a:t>ha istruito in modo errato la giuria sulle conseguenze delle proprie scelte. </a:t>
            </a:r>
            <a:endParaRPr lang="it-I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772816"/>
            <a:ext cx="2577756"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822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it-IT" b="1" dirty="0" err="1"/>
              <a:t>Evidence</a:t>
            </a:r>
            <a:endParaRPr lang="it-IT" b="1" dirty="0"/>
          </a:p>
        </p:txBody>
      </p:sp>
      <p:sp>
        <p:nvSpPr>
          <p:cNvPr id="23555" name="Rectangle 3"/>
          <p:cNvSpPr>
            <a:spLocks noGrp="1" noChangeArrowheads="1"/>
          </p:cNvSpPr>
          <p:nvPr>
            <p:ph type="body" idx="1"/>
          </p:nvPr>
        </p:nvSpPr>
        <p:spPr>
          <a:xfrm>
            <a:off x="899592" y="1412875"/>
            <a:ext cx="7848872" cy="5445125"/>
          </a:xfrm>
        </p:spPr>
        <p:txBody>
          <a:bodyPr/>
          <a:lstStyle/>
          <a:p>
            <a:pPr>
              <a:lnSpc>
                <a:spcPct val="150000"/>
              </a:lnSpc>
            </a:pPr>
            <a:r>
              <a:rPr lang="it-IT" sz="2400" dirty="0"/>
              <a:t>He </a:t>
            </a:r>
            <a:r>
              <a:rPr lang="it-IT" sz="2400" dirty="0" err="1"/>
              <a:t>will</a:t>
            </a:r>
            <a:r>
              <a:rPr lang="it-IT" sz="2400" dirty="0"/>
              <a:t> </a:t>
            </a:r>
            <a:r>
              <a:rPr lang="it-IT" sz="2400" dirty="0" err="1"/>
              <a:t>have</a:t>
            </a:r>
            <a:r>
              <a:rPr lang="it-IT" sz="2400" dirty="0"/>
              <a:t> to prove:</a:t>
            </a:r>
          </a:p>
          <a:p>
            <a:pPr>
              <a:lnSpc>
                <a:spcPct val="150000"/>
              </a:lnSpc>
            </a:pPr>
            <a:r>
              <a:rPr lang="it-IT" sz="2400" dirty="0"/>
              <a:t>1) </a:t>
            </a:r>
            <a:r>
              <a:rPr lang="it-IT" sz="2400" dirty="0" err="1"/>
              <a:t>that</a:t>
            </a:r>
            <a:r>
              <a:rPr lang="it-IT" sz="2400" dirty="0"/>
              <a:t> </a:t>
            </a:r>
            <a:r>
              <a:rPr lang="it-IT" sz="2400" dirty="0" err="1"/>
              <a:t>his</a:t>
            </a:r>
            <a:r>
              <a:rPr lang="it-IT" sz="2400" dirty="0"/>
              <a:t> </a:t>
            </a:r>
            <a:r>
              <a:rPr lang="it-IT" sz="2400" dirty="0" err="1"/>
              <a:t>lessor</a:t>
            </a:r>
            <a:r>
              <a:rPr lang="it-IT" sz="2400" dirty="0"/>
              <a:t> (the </a:t>
            </a:r>
            <a:r>
              <a:rPr lang="it-IT" sz="2400" dirty="0" err="1"/>
              <a:t>freeholder</a:t>
            </a:r>
            <a:r>
              <a:rPr lang="it-IT" sz="2400" dirty="0"/>
              <a:t>) </a:t>
            </a:r>
            <a:r>
              <a:rPr lang="it-IT" sz="2400" dirty="0" err="1"/>
              <a:t>had</a:t>
            </a:r>
            <a:r>
              <a:rPr lang="it-IT" sz="2400" dirty="0"/>
              <a:t> a </a:t>
            </a:r>
            <a:r>
              <a:rPr lang="it-IT" sz="2400" i="1" dirty="0"/>
              <a:t>right of entry </a:t>
            </a:r>
            <a:r>
              <a:rPr lang="it-IT" sz="2400" dirty="0"/>
              <a:t>(he </a:t>
            </a:r>
            <a:r>
              <a:rPr lang="it-IT" sz="2400" dirty="0" err="1"/>
              <a:t>had</a:t>
            </a:r>
            <a:r>
              <a:rPr lang="it-IT" sz="2400" dirty="0"/>
              <a:t> </a:t>
            </a:r>
            <a:r>
              <a:rPr lang="it-IT" sz="2400" dirty="0" err="1"/>
              <a:t>previous</a:t>
            </a:r>
            <a:r>
              <a:rPr lang="it-IT" sz="2400" dirty="0"/>
              <a:t> </a:t>
            </a:r>
            <a:r>
              <a:rPr lang="it-IT" sz="2400" dirty="0" err="1"/>
              <a:t>possession</a:t>
            </a:r>
            <a:r>
              <a:rPr lang="it-IT" sz="2400" dirty="0"/>
              <a:t>: “</a:t>
            </a:r>
            <a:r>
              <a:rPr lang="it-IT" sz="2400" dirty="0" err="1"/>
              <a:t>possession</a:t>
            </a:r>
            <a:r>
              <a:rPr lang="it-IT" sz="2400" dirty="0"/>
              <a:t> </a:t>
            </a:r>
            <a:r>
              <a:rPr lang="it-IT" sz="2400" dirty="0" err="1"/>
              <a:t>is</a:t>
            </a:r>
            <a:r>
              <a:rPr lang="it-IT" sz="2400" dirty="0"/>
              <a:t> </a:t>
            </a:r>
            <a:r>
              <a:rPr lang="it-IT" sz="2400" i="1" dirty="0"/>
              <a:t>prima </a:t>
            </a:r>
            <a:r>
              <a:rPr lang="it-IT" sz="2400" i="1" dirty="0" err="1"/>
              <a:t>facie</a:t>
            </a:r>
            <a:r>
              <a:rPr lang="it-IT" sz="2400" dirty="0"/>
              <a:t> </a:t>
            </a:r>
            <a:r>
              <a:rPr lang="it-IT" sz="2400" dirty="0" err="1"/>
              <a:t>evidence</a:t>
            </a:r>
            <a:r>
              <a:rPr lang="it-IT" sz="2400" dirty="0"/>
              <a:t> of </a:t>
            </a:r>
            <a:r>
              <a:rPr lang="it-IT" sz="2400" dirty="0" err="1"/>
              <a:t>title</a:t>
            </a:r>
            <a:r>
              <a:rPr lang="it-IT" sz="2400" dirty="0"/>
              <a:t>”); </a:t>
            </a:r>
          </a:p>
          <a:p>
            <a:pPr>
              <a:lnSpc>
                <a:spcPct val="150000"/>
              </a:lnSpc>
            </a:pPr>
            <a:r>
              <a:rPr lang="it-IT" sz="2400" dirty="0"/>
              <a:t>2) </a:t>
            </a:r>
            <a:r>
              <a:rPr lang="it-IT" sz="2400" dirty="0" err="1"/>
              <a:t>that</a:t>
            </a:r>
            <a:r>
              <a:rPr lang="it-IT" sz="2400" dirty="0"/>
              <a:t> he (the </a:t>
            </a:r>
            <a:r>
              <a:rPr lang="it-IT" sz="2400" dirty="0" err="1"/>
              <a:t>freeholder</a:t>
            </a:r>
            <a:r>
              <a:rPr lang="it-IT" sz="2400" dirty="0"/>
              <a:t>) </a:t>
            </a:r>
            <a:r>
              <a:rPr lang="it-IT" sz="2400" dirty="0" err="1"/>
              <a:t>leased</a:t>
            </a:r>
            <a:r>
              <a:rPr lang="it-IT" sz="2400" dirty="0"/>
              <a:t> the </a:t>
            </a:r>
            <a:r>
              <a:rPr lang="it-IT" sz="2400" dirty="0" err="1"/>
              <a:t>land</a:t>
            </a:r>
            <a:r>
              <a:rPr lang="it-IT" sz="2400" dirty="0"/>
              <a:t> to </a:t>
            </a:r>
            <a:r>
              <a:rPr lang="it-IT" sz="2400" dirty="0" err="1"/>
              <a:t>himself</a:t>
            </a:r>
            <a:r>
              <a:rPr lang="it-IT" sz="2400" dirty="0"/>
              <a:t> (John </a:t>
            </a:r>
            <a:r>
              <a:rPr lang="it-IT" sz="2400" dirty="0" err="1"/>
              <a:t>Doe</a:t>
            </a:r>
            <a:r>
              <a:rPr lang="it-IT" sz="2400" dirty="0"/>
              <a:t>); </a:t>
            </a:r>
          </a:p>
          <a:p>
            <a:pPr>
              <a:lnSpc>
                <a:spcPct val="150000"/>
              </a:lnSpc>
            </a:pPr>
            <a:r>
              <a:rPr lang="it-IT" sz="2400" dirty="0"/>
              <a:t>3) </a:t>
            </a:r>
            <a:r>
              <a:rPr lang="it-IT" sz="2400" dirty="0" err="1"/>
              <a:t>that</a:t>
            </a:r>
            <a:r>
              <a:rPr lang="it-IT" sz="2400" dirty="0"/>
              <a:t> he </a:t>
            </a:r>
            <a:r>
              <a:rPr lang="it-IT" sz="2400" dirty="0" err="1"/>
              <a:t>was</a:t>
            </a:r>
            <a:r>
              <a:rPr lang="it-IT" sz="2400" dirty="0"/>
              <a:t> put </a:t>
            </a:r>
            <a:r>
              <a:rPr lang="it-IT" sz="2400" dirty="0" err="1"/>
              <a:t>into</a:t>
            </a:r>
            <a:r>
              <a:rPr lang="it-IT" sz="2400" dirty="0"/>
              <a:t> </a:t>
            </a:r>
            <a:r>
              <a:rPr lang="it-IT" sz="2400" dirty="0" err="1"/>
              <a:t>possession</a:t>
            </a:r>
            <a:r>
              <a:rPr lang="it-IT" sz="2400" dirty="0"/>
              <a:t> by entry </a:t>
            </a:r>
            <a:r>
              <a:rPr lang="it-IT" sz="2400" dirty="0" err="1"/>
              <a:t>into</a:t>
            </a:r>
            <a:r>
              <a:rPr lang="it-IT" sz="2400" dirty="0"/>
              <a:t> the </a:t>
            </a:r>
            <a:r>
              <a:rPr lang="it-IT" sz="2400" dirty="0" err="1"/>
              <a:t>land</a:t>
            </a:r>
            <a:r>
              <a:rPr lang="it-IT" sz="2400" dirty="0"/>
              <a:t>;</a:t>
            </a:r>
          </a:p>
          <a:p>
            <a:pPr>
              <a:lnSpc>
                <a:spcPct val="150000"/>
              </a:lnSpc>
            </a:pPr>
            <a:r>
              <a:rPr lang="it-IT" sz="2400" dirty="0"/>
              <a:t>4) </a:t>
            </a:r>
            <a:r>
              <a:rPr lang="it-IT" sz="2400" dirty="0" err="1"/>
              <a:t>that</a:t>
            </a:r>
            <a:r>
              <a:rPr lang="it-IT" sz="2400" dirty="0"/>
              <a:t> he </a:t>
            </a:r>
            <a:r>
              <a:rPr lang="it-IT" sz="2400" dirty="0" err="1"/>
              <a:t>has</a:t>
            </a:r>
            <a:r>
              <a:rPr lang="it-IT" sz="2400" dirty="0"/>
              <a:t> </a:t>
            </a:r>
            <a:r>
              <a:rPr lang="it-IT" sz="2400" dirty="0" err="1"/>
              <a:t>been</a:t>
            </a:r>
            <a:r>
              <a:rPr lang="it-IT" sz="2400" dirty="0"/>
              <a:t> </a:t>
            </a:r>
            <a:r>
              <a:rPr lang="it-IT" sz="2400" dirty="0" err="1"/>
              <a:t>ousted</a:t>
            </a:r>
            <a:r>
              <a:rPr lang="it-IT" sz="2400" dirty="0"/>
              <a:t> from the </a:t>
            </a:r>
            <a:r>
              <a:rPr lang="it-IT" sz="2400" dirty="0" err="1"/>
              <a:t>land</a:t>
            </a:r>
            <a:endParaRPr lang="it-IT" sz="2400" dirty="0"/>
          </a:p>
        </p:txBody>
      </p:sp>
    </p:spTree>
    <p:extLst>
      <p:ext uri="{BB962C8B-B14F-4D97-AF65-F5344CB8AC3E}">
        <p14:creationId xmlns:p14="http://schemas.microsoft.com/office/powerpoint/2010/main" val="21464553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9552" y="0"/>
            <a:ext cx="8229600" cy="908720"/>
          </a:xfrm>
        </p:spPr>
        <p:txBody>
          <a:bodyPr/>
          <a:lstStyle/>
          <a:p>
            <a:r>
              <a:rPr lang="it-IT" b="1" dirty="0"/>
              <a:t>A report</a:t>
            </a:r>
          </a:p>
        </p:txBody>
      </p:sp>
      <p:sp>
        <p:nvSpPr>
          <p:cNvPr id="44035" name="Rectangle 3"/>
          <p:cNvSpPr>
            <a:spLocks noGrp="1" noChangeArrowheads="1"/>
          </p:cNvSpPr>
          <p:nvPr>
            <p:ph type="body" idx="1"/>
          </p:nvPr>
        </p:nvSpPr>
        <p:spPr>
          <a:xfrm>
            <a:off x="457200" y="836712"/>
            <a:ext cx="8229600" cy="6021288"/>
          </a:xfrm>
        </p:spPr>
        <p:txBody>
          <a:bodyPr/>
          <a:lstStyle/>
          <a:p>
            <a:pPr marL="0" indent="0">
              <a:buNone/>
            </a:pPr>
            <a:r>
              <a:rPr lang="it-IT" b="1" i="1" dirty="0" err="1" smtClean="0"/>
              <a:t>Doe</a:t>
            </a:r>
            <a:r>
              <a:rPr lang="it-IT" b="1" i="1" dirty="0" smtClean="0"/>
              <a:t> </a:t>
            </a:r>
            <a:r>
              <a:rPr lang="it-IT" b="1" i="1" dirty="0"/>
              <a:t>on the </a:t>
            </a:r>
            <a:r>
              <a:rPr lang="it-IT" b="1" i="1" dirty="0" err="1"/>
              <a:t>demise</a:t>
            </a:r>
            <a:r>
              <a:rPr lang="it-IT" b="1" i="1" dirty="0"/>
              <a:t> of </a:t>
            </a:r>
            <a:r>
              <a:rPr lang="it-IT" b="1" i="1" dirty="0" err="1"/>
              <a:t>Atkins</a:t>
            </a:r>
            <a:r>
              <a:rPr lang="it-IT" b="1" i="1" dirty="0"/>
              <a:t> v. </a:t>
            </a:r>
            <a:r>
              <a:rPr lang="it-IT" b="1" i="1" dirty="0" err="1" smtClean="0"/>
              <a:t>Horde</a:t>
            </a:r>
            <a:endParaRPr lang="it-IT" b="1" i="1" dirty="0" smtClean="0"/>
          </a:p>
          <a:p>
            <a:pPr marL="0" indent="0">
              <a:buNone/>
            </a:pPr>
            <a:r>
              <a:rPr lang="it-IT" dirty="0" smtClean="0"/>
              <a:t> (</a:t>
            </a:r>
            <a:r>
              <a:rPr lang="it-IT" dirty="0" err="1" smtClean="0"/>
              <a:t>Doe</a:t>
            </a:r>
            <a:r>
              <a:rPr lang="it-IT" dirty="0" smtClean="0"/>
              <a:t> è </a:t>
            </a:r>
            <a:r>
              <a:rPr lang="it-IT" b="1" i="1" dirty="0" err="1" smtClean="0"/>
              <a:t>nominal</a:t>
            </a:r>
            <a:r>
              <a:rPr lang="it-IT" b="1" i="1" dirty="0" smtClean="0"/>
              <a:t> </a:t>
            </a:r>
            <a:r>
              <a:rPr lang="it-IT" b="1" i="1" dirty="0" err="1"/>
              <a:t>plai</a:t>
            </a:r>
            <a:r>
              <a:rPr lang="it-IT" b="1" dirty="0" err="1"/>
              <a:t>ntiff</a:t>
            </a:r>
            <a:r>
              <a:rPr lang="it-IT" dirty="0"/>
              <a:t> per conto di </a:t>
            </a:r>
            <a:r>
              <a:rPr lang="it-IT" dirty="0" err="1"/>
              <a:t>Atkins</a:t>
            </a:r>
            <a:r>
              <a:rPr lang="it-IT" dirty="0"/>
              <a:t>, </a:t>
            </a:r>
            <a:r>
              <a:rPr lang="it-IT" b="1" i="1" dirty="0" err="1"/>
              <a:t>freeholder</a:t>
            </a:r>
            <a:r>
              <a:rPr lang="it-IT" dirty="0"/>
              <a:t> e concedente della </a:t>
            </a:r>
            <a:r>
              <a:rPr lang="it-IT" i="1" dirty="0" err="1"/>
              <a:t>demis</a:t>
            </a:r>
            <a:r>
              <a:rPr lang="it-IT" dirty="0" err="1"/>
              <a:t>e</a:t>
            </a:r>
            <a:r>
              <a:rPr lang="it-IT" dirty="0"/>
              <a:t>, cioè del </a:t>
            </a:r>
            <a:r>
              <a:rPr lang="it-IT" dirty="0" err="1"/>
              <a:t>lease</a:t>
            </a:r>
            <a:r>
              <a:rPr lang="it-IT" dirty="0"/>
              <a:t>, </a:t>
            </a:r>
            <a:r>
              <a:rPr lang="it-IT" dirty="0" err="1" smtClean="0"/>
              <a:t>Horde</a:t>
            </a:r>
            <a:r>
              <a:rPr lang="it-IT" dirty="0" smtClean="0"/>
              <a:t> è </a:t>
            </a:r>
            <a:r>
              <a:rPr lang="it-IT" dirty="0"/>
              <a:t>il convenuto): </a:t>
            </a:r>
            <a:endParaRPr lang="it-IT" dirty="0" smtClean="0"/>
          </a:p>
          <a:p>
            <a:pPr marL="0" indent="0">
              <a:buNone/>
            </a:pPr>
            <a:r>
              <a:rPr lang="it-IT" dirty="0" smtClean="0"/>
              <a:t>successivamente  </a:t>
            </a:r>
            <a:r>
              <a:rPr lang="it-IT" dirty="0"/>
              <a:t>si sostituisce la reale controversia tra </a:t>
            </a:r>
            <a:r>
              <a:rPr lang="it-IT" dirty="0" err="1"/>
              <a:t>Atkins</a:t>
            </a:r>
            <a:r>
              <a:rPr lang="it-IT" dirty="0"/>
              <a:t> e </a:t>
            </a:r>
            <a:r>
              <a:rPr lang="it-IT" dirty="0" err="1"/>
              <a:t>Horde</a:t>
            </a:r>
            <a:r>
              <a:rPr lang="it-IT" dirty="0"/>
              <a:t> </a:t>
            </a:r>
            <a:r>
              <a:rPr lang="it-IT" dirty="0" smtClean="0"/>
              <a:t>(il </a:t>
            </a:r>
            <a:r>
              <a:rPr lang="it-IT" dirty="0"/>
              <a:t>caso sarà indicato </a:t>
            </a:r>
            <a:r>
              <a:rPr lang="it-IT" i="1" dirty="0" err="1" smtClean="0"/>
              <a:t>Atkins</a:t>
            </a:r>
            <a:r>
              <a:rPr lang="it-IT" i="1" dirty="0" smtClean="0"/>
              <a:t> </a:t>
            </a:r>
            <a:r>
              <a:rPr lang="it-IT" i="1" dirty="0"/>
              <a:t>v. </a:t>
            </a:r>
            <a:r>
              <a:rPr lang="it-IT" i="1" dirty="0" err="1"/>
              <a:t>Horde</a:t>
            </a:r>
            <a:r>
              <a:rPr lang="it-IT" dirty="0"/>
              <a:t>).</a:t>
            </a:r>
          </a:p>
          <a:p>
            <a:endParaRPr lang="it-IT" dirty="0"/>
          </a:p>
          <a:p>
            <a:endParaRPr lang="it-IT" dirty="0"/>
          </a:p>
        </p:txBody>
      </p:sp>
    </p:spTree>
    <p:extLst>
      <p:ext uri="{BB962C8B-B14F-4D97-AF65-F5344CB8AC3E}">
        <p14:creationId xmlns:p14="http://schemas.microsoft.com/office/powerpoint/2010/main" val="37841689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Il finto </a:t>
            </a:r>
            <a:r>
              <a:rPr lang="it-IT" b="1" i="1" dirty="0" err="1" smtClean="0"/>
              <a:t>tenant</a:t>
            </a:r>
            <a:r>
              <a:rPr lang="it-IT" b="1" i="1" dirty="0" smtClean="0"/>
              <a:t> </a:t>
            </a:r>
            <a:r>
              <a:rPr lang="it-IT" b="1" dirty="0" smtClean="0"/>
              <a:t>si fa estromettere</a:t>
            </a:r>
            <a:endParaRPr lang="it-IT" b="1" dirty="0"/>
          </a:p>
        </p:txBody>
      </p:sp>
      <p:sp>
        <p:nvSpPr>
          <p:cNvPr id="3" name="Segnaposto contenuto 2"/>
          <p:cNvSpPr>
            <a:spLocks noGrp="1"/>
          </p:cNvSpPr>
          <p:nvPr>
            <p:ph idx="1"/>
          </p:nvPr>
        </p:nvSpPr>
        <p:spPr/>
        <p:txBody>
          <a:bodyPr/>
          <a:lstStyle/>
          <a:p>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2776538"/>
            <a:ext cx="171450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428" y="2708920"/>
            <a:ext cx="21526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753" y="4798265"/>
            <a:ext cx="37052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3083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it-IT" b="1" dirty="0"/>
              <a:t>Right of Entry</a:t>
            </a:r>
          </a:p>
        </p:txBody>
      </p:sp>
      <p:sp>
        <p:nvSpPr>
          <p:cNvPr id="24579" name="Rectangle 3"/>
          <p:cNvSpPr>
            <a:spLocks noGrp="1" noChangeArrowheads="1"/>
          </p:cNvSpPr>
          <p:nvPr>
            <p:ph type="body" idx="1"/>
          </p:nvPr>
        </p:nvSpPr>
        <p:spPr/>
        <p:txBody>
          <a:bodyPr>
            <a:normAutofit fontScale="85000" lnSpcReduction="10000"/>
          </a:bodyPr>
          <a:lstStyle/>
          <a:p>
            <a:pPr>
              <a:lnSpc>
                <a:spcPct val="150000"/>
              </a:lnSpc>
            </a:pPr>
            <a:r>
              <a:rPr lang="it-IT" dirty="0"/>
              <a:t>Per poter recuperare il </a:t>
            </a:r>
            <a:r>
              <a:rPr lang="it-IT" dirty="0" smtClean="0"/>
              <a:t>possesso, l'attore </a:t>
            </a:r>
            <a:r>
              <a:rPr lang="it-IT" dirty="0"/>
              <a:t>dovrà stabilire </a:t>
            </a:r>
          </a:p>
          <a:p>
            <a:pPr>
              <a:lnSpc>
                <a:spcPct val="150000"/>
              </a:lnSpc>
            </a:pPr>
            <a:r>
              <a:rPr lang="it-IT" dirty="0"/>
              <a:t>di aver un "right of entry" </a:t>
            </a:r>
            <a:r>
              <a:rPr lang="it-IT" dirty="0" smtClean="0"/>
              <a:t>(o</a:t>
            </a:r>
            <a:r>
              <a:rPr lang="it-IT" dirty="0"/>
              <a:t>, </a:t>
            </a:r>
            <a:r>
              <a:rPr lang="it-IT" dirty="0" smtClean="0"/>
              <a:t>più moderno, "</a:t>
            </a:r>
            <a:r>
              <a:rPr lang="it-IT" b="1" dirty="0"/>
              <a:t>right to immediate </a:t>
            </a:r>
            <a:r>
              <a:rPr lang="it-IT" b="1" dirty="0" err="1" smtClean="0"/>
              <a:t>possession</a:t>
            </a:r>
            <a:r>
              <a:rPr lang="it-IT" dirty="0" smtClean="0"/>
              <a:t>«).</a:t>
            </a:r>
            <a:endParaRPr lang="it-IT" dirty="0"/>
          </a:p>
          <a:p>
            <a:pPr>
              <a:lnSpc>
                <a:spcPct val="150000"/>
              </a:lnSpc>
            </a:pPr>
            <a:r>
              <a:rPr lang="it-IT" dirty="0"/>
              <a:t>Per </a:t>
            </a:r>
            <a:r>
              <a:rPr lang="it-IT" dirty="0" smtClean="0"/>
              <a:t>provarlo, </a:t>
            </a:r>
            <a:r>
              <a:rPr lang="it-IT" dirty="0"/>
              <a:t>l'attore potrà avvalersi della presunzione </a:t>
            </a:r>
            <a:r>
              <a:rPr lang="it-IT" dirty="0" smtClean="0"/>
              <a:t>(delle </a:t>
            </a:r>
            <a:r>
              <a:rPr lang="it-IT" i="1" dirty="0" err="1"/>
              <a:t>real</a:t>
            </a:r>
            <a:r>
              <a:rPr lang="it-IT" i="1" dirty="0"/>
              <a:t> </a:t>
            </a:r>
            <a:r>
              <a:rPr lang="it-IT" i="1" dirty="0" err="1" smtClean="0"/>
              <a:t>actions</a:t>
            </a:r>
            <a:r>
              <a:rPr lang="it-IT" dirty="0" smtClean="0"/>
              <a:t>): </a:t>
            </a:r>
          </a:p>
          <a:p>
            <a:pPr>
              <a:lnSpc>
                <a:spcPct val="150000"/>
              </a:lnSpc>
            </a:pPr>
            <a:r>
              <a:rPr lang="it-IT" dirty="0" err="1" smtClean="0"/>
              <a:t>possession</a:t>
            </a:r>
            <a:r>
              <a:rPr lang="it-IT" dirty="0" smtClean="0"/>
              <a:t> </a:t>
            </a:r>
            <a:r>
              <a:rPr lang="it-IT" dirty="0" err="1"/>
              <a:t>is</a:t>
            </a:r>
            <a:r>
              <a:rPr lang="it-IT" dirty="0"/>
              <a:t> </a:t>
            </a:r>
            <a:r>
              <a:rPr lang="it-IT" i="1" dirty="0"/>
              <a:t>prima </a:t>
            </a:r>
            <a:r>
              <a:rPr lang="it-IT" i="1" dirty="0" err="1"/>
              <a:t>fa</a:t>
            </a:r>
            <a:r>
              <a:rPr lang="it-IT" dirty="0" err="1"/>
              <a:t>cie</a:t>
            </a:r>
            <a:r>
              <a:rPr lang="it-IT" dirty="0"/>
              <a:t> </a:t>
            </a:r>
            <a:r>
              <a:rPr lang="it-IT" dirty="0" err="1"/>
              <a:t>evidence</a:t>
            </a:r>
            <a:r>
              <a:rPr lang="it-IT" dirty="0"/>
              <a:t> of </a:t>
            </a:r>
            <a:r>
              <a:rPr lang="it-IT" dirty="0" err="1"/>
              <a:t>seisin</a:t>
            </a:r>
            <a:r>
              <a:rPr lang="it-IT" dirty="0"/>
              <a:t> in </a:t>
            </a:r>
            <a:r>
              <a:rPr lang="it-IT" dirty="0" err="1"/>
              <a:t>fee</a:t>
            </a:r>
            <a:r>
              <a:rPr lang="it-IT" dirty="0"/>
              <a:t>“. </a:t>
            </a:r>
          </a:p>
        </p:txBody>
      </p:sp>
    </p:spTree>
    <p:extLst>
      <p:ext uri="{BB962C8B-B14F-4D97-AF65-F5344CB8AC3E}">
        <p14:creationId xmlns:p14="http://schemas.microsoft.com/office/powerpoint/2010/main" val="34808846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Prima </a:t>
            </a:r>
            <a:r>
              <a:rPr lang="it-IT" b="1" dirty="0" err="1" smtClean="0"/>
              <a:t>facie</a:t>
            </a:r>
            <a:endParaRPr lang="it-IT" b="1" dirty="0"/>
          </a:p>
        </p:txBody>
      </p:sp>
      <p:sp>
        <p:nvSpPr>
          <p:cNvPr id="3" name="Segnaposto contenuto 2"/>
          <p:cNvSpPr>
            <a:spLocks noGrp="1"/>
          </p:cNvSpPr>
          <p:nvPr>
            <p:ph idx="1"/>
          </p:nvPr>
        </p:nvSpPr>
        <p:spPr/>
        <p:txBody>
          <a:bodyPr/>
          <a:lstStyle/>
          <a:p>
            <a:pPr marL="0" indent="0">
              <a:buNone/>
            </a:pPr>
            <a:r>
              <a:rPr lang="it-IT" dirty="0" smtClean="0"/>
              <a:t>Stabilisce una presunzione che ribalta l’onere probatorio</a:t>
            </a:r>
          </a:p>
          <a:p>
            <a:pPr marL="0" indent="0">
              <a:buNone/>
            </a:pPr>
            <a:r>
              <a:rPr lang="it-IT" dirty="0" smtClean="0"/>
              <a:t>Da un fatto se ne inferisce un altro.</a:t>
            </a:r>
          </a:p>
          <a:p>
            <a:pPr marL="0" indent="0">
              <a:buNone/>
            </a:pPr>
            <a:r>
              <a:rPr lang="it-IT" dirty="0" smtClean="0"/>
              <a:t>Perché aver avuto il possesso fa inferire «</a:t>
            </a:r>
            <a:r>
              <a:rPr lang="it-IT" dirty="0" err="1" smtClean="0"/>
              <a:t>seisin</a:t>
            </a:r>
            <a:r>
              <a:rPr lang="it-IT" dirty="0" smtClean="0"/>
              <a:t>» (investitura sul bene?)</a:t>
            </a:r>
            <a:endParaRPr lang="it-IT" dirty="0"/>
          </a:p>
        </p:txBody>
      </p:sp>
    </p:spTree>
    <p:extLst>
      <p:ext uri="{BB962C8B-B14F-4D97-AF65-F5344CB8AC3E}">
        <p14:creationId xmlns:p14="http://schemas.microsoft.com/office/powerpoint/2010/main" val="2206156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Sistemi germanici</a:t>
            </a:r>
            <a:endParaRPr lang="it-IT" b="1" dirty="0"/>
          </a:p>
        </p:txBody>
      </p:sp>
      <p:sp>
        <p:nvSpPr>
          <p:cNvPr id="3" name="Segnaposto contenuto 2"/>
          <p:cNvSpPr>
            <a:spLocks noGrp="1"/>
          </p:cNvSpPr>
          <p:nvPr>
            <p:ph idx="1"/>
          </p:nvPr>
        </p:nvSpPr>
        <p:spPr>
          <a:xfrm>
            <a:off x="457200" y="1268760"/>
            <a:ext cx="8229600" cy="5472608"/>
          </a:xfrm>
        </p:spPr>
        <p:txBody>
          <a:bodyPr/>
          <a:lstStyle/>
          <a:p>
            <a:pPr marL="0" indent="0">
              <a:buNone/>
            </a:pPr>
            <a:r>
              <a:rPr lang="it-IT" dirty="0" smtClean="0"/>
              <a:t>Non si sviluppa «titolarità» astratta sul bene («</a:t>
            </a:r>
            <a:r>
              <a:rPr lang="it-IT" dirty="0" err="1" smtClean="0"/>
              <a:t>dominium</a:t>
            </a:r>
            <a:r>
              <a:rPr lang="it-IT" dirty="0" smtClean="0"/>
              <a:t>»), </a:t>
            </a:r>
          </a:p>
          <a:p>
            <a:pPr marL="0" indent="0">
              <a:buNone/>
            </a:pPr>
            <a:r>
              <a:rPr lang="it-IT" dirty="0" smtClean="0"/>
              <a:t>esso circola tramite consegna, </a:t>
            </a:r>
          </a:p>
          <a:p>
            <a:pPr marL="0" indent="0">
              <a:buNone/>
            </a:pPr>
            <a:r>
              <a:rPr lang="it-IT" dirty="0" smtClean="0"/>
              <a:t>se un soggetto ha il possesso (e non è provato che ha rubato), ciò legittima a chiedere protezione contro chi abbia un possesso più recente (e non sappia dimostrare di averlo ricevuto dal possessore precedente).</a:t>
            </a:r>
            <a:endParaRPr lang="it-IT" dirty="0"/>
          </a:p>
        </p:txBody>
      </p:sp>
    </p:spTree>
    <p:extLst>
      <p:ext uri="{BB962C8B-B14F-4D97-AF65-F5344CB8AC3E}">
        <p14:creationId xmlns:p14="http://schemas.microsoft.com/office/powerpoint/2010/main" val="39427126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Formalismi medievali</a:t>
            </a:r>
            <a:endParaRPr lang="it-IT" b="1" dirty="0"/>
          </a:p>
        </p:txBody>
      </p:sp>
      <p:sp>
        <p:nvSpPr>
          <p:cNvPr id="4" name="Segnaposto contenuto 3"/>
          <p:cNvSpPr>
            <a:spLocks noGrp="1"/>
          </p:cNvSpPr>
          <p:nvPr>
            <p:ph sz="half" idx="1"/>
          </p:nvPr>
        </p:nvSpPr>
        <p:spPr/>
        <p:txBody>
          <a:bodyPr/>
          <a:lstStyle/>
          <a:p>
            <a:r>
              <a:rPr lang="it-IT" dirty="0" err="1" smtClean="0"/>
              <a:t>Indenture</a:t>
            </a:r>
            <a:endParaRPr lang="it-IT" dirty="0" smtClean="0"/>
          </a:p>
          <a:p>
            <a:r>
              <a:rPr lang="it-IT" dirty="0" err="1" smtClean="0"/>
              <a:t>Tally</a:t>
            </a:r>
            <a:r>
              <a:rPr lang="it-IT" dirty="0" smtClean="0"/>
              <a:t> </a:t>
            </a:r>
            <a:r>
              <a:rPr lang="it-IT" dirty="0" err="1" smtClean="0"/>
              <a:t>stick</a:t>
            </a:r>
            <a:r>
              <a:rPr lang="it-IT" dirty="0" smtClean="0"/>
              <a:t>: </a:t>
            </a:r>
            <a:endParaRPr lang="it-IT" dirty="0"/>
          </a:p>
        </p:txBody>
      </p:sp>
      <p:sp>
        <p:nvSpPr>
          <p:cNvPr id="5" name="Segnaposto contenuto 4"/>
          <p:cNvSpPr>
            <a:spLocks noGrp="1"/>
          </p:cNvSpPr>
          <p:nvPr>
            <p:ph sz="half" idx="2"/>
          </p:nvPr>
        </p:nvSpPr>
        <p:spPr>
          <a:xfrm>
            <a:off x="4644008" y="1156518"/>
            <a:ext cx="4038600" cy="4525963"/>
          </a:xfrm>
        </p:spPr>
        <p:txBody>
          <a:bodyPr/>
          <a:lstStyle/>
          <a:p>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725" y="1268760"/>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724175"/>
            <a:ext cx="225742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4316" y="3281385"/>
            <a:ext cx="5419725"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88220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it-IT" b="1" dirty="0"/>
              <a:t>Right of En</a:t>
            </a:r>
            <a:r>
              <a:rPr lang="it-IT" dirty="0"/>
              <a:t>try</a:t>
            </a:r>
          </a:p>
        </p:txBody>
      </p:sp>
      <p:sp>
        <p:nvSpPr>
          <p:cNvPr id="24579" name="Rectangle 3"/>
          <p:cNvSpPr>
            <a:spLocks noGrp="1" noChangeArrowheads="1"/>
          </p:cNvSpPr>
          <p:nvPr>
            <p:ph type="body" idx="1"/>
          </p:nvPr>
        </p:nvSpPr>
        <p:spPr/>
        <p:txBody>
          <a:bodyPr/>
          <a:lstStyle/>
          <a:p>
            <a:pPr>
              <a:lnSpc>
                <a:spcPct val="90000"/>
              </a:lnSpc>
            </a:pPr>
            <a:r>
              <a:rPr lang="it-IT" dirty="0"/>
              <a:t>Per poter recuperare il possesso </a:t>
            </a:r>
            <a:r>
              <a:rPr lang="it-IT" dirty="0" smtClean="0"/>
              <a:t>l'attore </a:t>
            </a:r>
            <a:r>
              <a:rPr lang="it-IT" dirty="0"/>
              <a:t>dovrà stabilire </a:t>
            </a:r>
          </a:p>
          <a:p>
            <a:pPr>
              <a:lnSpc>
                <a:spcPct val="90000"/>
              </a:lnSpc>
            </a:pPr>
            <a:r>
              <a:rPr lang="it-IT" dirty="0"/>
              <a:t>di aver un "right of entry" o, </a:t>
            </a:r>
            <a:r>
              <a:rPr lang="it-IT" dirty="0" smtClean="0"/>
              <a:t>più moderno, "</a:t>
            </a:r>
            <a:r>
              <a:rPr lang="it-IT" b="1" dirty="0"/>
              <a:t>right to immediate </a:t>
            </a:r>
            <a:r>
              <a:rPr lang="it-IT" b="1" dirty="0" err="1"/>
              <a:t>possession</a:t>
            </a:r>
            <a:r>
              <a:rPr lang="it-IT" dirty="0"/>
              <a:t>".</a:t>
            </a:r>
          </a:p>
          <a:p>
            <a:pPr>
              <a:lnSpc>
                <a:spcPct val="90000"/>
              </a:lnSpc>
            </a:pPr>
            <a:r>
              <a:rPr lang="it-IT" dirty="0"/>
              <a:t>Per provarlo l'attore potrà avvalersi della presunzione </a:t>
            </a:r>
            <a:r>
              <a:rPr lang="it-IT" dirty="0" smtClean="0"/>
              <a:t>"</a:t>
            </a:r>
            <a:r>
              <a:rPr lang="it-IT" dirty="0" err="1"/>
              <a:t>possession</a:t>
            </a:r>
            <a:r>
              <a:rPr lang="it-IT" dirty="0"/>
              <a:t> </a:t>
            </a:r>
            <a:r>
              <a:rPr lang="it-IT" dirty="0" err="1"/>
              <a:t>is</a:t>
            </a:r>
            <a:r>
              <a:rPr lang="it-IT" dirty="0"/>
              <a:t> prima </a:t>
            </a:r>
            <a:r>
              <a:rPr lang="it-IT" dirty="0" err="1"/>
              <a:t>facie</a:t>
            </a:r>
            <a:r>
              <a:rPr lang="it-IT" dirty="0"/>
              <a:t> </a:t>
            </a:r>
            <a:r>
              <a:rPr lang="it-IT" dirty="0" err="1"/>
              <a:t>evidence</a:t>
            </a:r>
            <a:r>
              <a:rPr lang="it-IT" dirty="0"/>
              <a:t> of </a:t>
            </a:r>
            <a:r>
              <a:rPr lang="it-IT" dirty="0" err="1"/>
              <a:t>seisin</a:t>
            </a:r>
            <a:r>
              <a:rPr lang="it-IT" dirty="0"/>
              <a:t> in </a:t>
            </a:r>
            <a:r>
              <a:rPr lang="it-IT" dirty="0" err="1"/>
              <a:t>fee</a:t>
            </a:r>
            <a:r>
              <a:rPr lang="it-IT" dirty="0"/>
              <a:t>“. </a:t>
            </a:r>
          </a:p>
        </p:txBody>
      </p:sp>
    </p:spTree>
    <p:extLst>
      <p:ext uri="{BB962C8B-B14F-4D97-AF65-F5344CB8AC3E}">
        <p14:creationId xmlns:p14="http://schemas.microsoft.com/office/powerpoint/2010/main" val="34808846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it-IT" b="1" dirty="0"/>
              <a:t>First </a:t>
            </a:r>
            <a:r>
              <a:rPr lang="it-IT" b="1" dirty="0" err="1"/>
              <a:t>version</a:t>
            </a:r>
            <a:r>
              <a:rPr lang="it-IT" b="1" dirty="0"/>
              <a:t> of </a:t>
            </a:r>
            <a:r>
              <a:rPr lang="it-IT" b="1" dirty="0" err="1"/>
              <a:t>ejectment</a:t>
            </a:r>
            <a:endParaRPr lang="it-IT" b="1" dirty="0"/>
          </a:p>
        </p:txBody>
      </p:sp>
      <p:sp>
        <p:nvSpPr>
          <p:cNvPr id="27651" name="Rectangle 3"/>
          <p:cNvSpPr>
            <a:spLocks noGrp="1" noChangeArrowheads="1"/>
          </p:cNvSpPr>
          <p:nvPr>
            <p:ph type="body" idx="1"/>
          </p:nvPr>
        </p:nvSpPr>
        <p:spPr/>
        <p:txBody>
          <a:bodyPr>
            <a:normAutofit fontScale="92500" lnSpcReduction="10000"/>
          </a:bodyPr>
          <a:lstStyle/>
          <a:p>
            <a:pPr>
              <a:lnSpc>
                <a:spcPct val="150000"/>
              </a:lnSpc>
            </a:pPr>
            <a:r>
              <a:rPr lang="it-IT" dirty="0"/>
              <a:t>A+B (</a:t>
            </a:r>
            <a:r>
              <a:rPr lang="it-IT" dirty="0" err="1"/>
              <a:t>lessee</a:t>
            </a:r>
            <a:r>
              <a:rPr lang="it-IT" dirty="0"/>
              <a:t>): </a:t>
            </a:r>
            <a:r>
              <a:rPr lang="it-IT" dirty="0" err="1"/>
              <a:t>fictional</a:t>
            </a:r>
            <a:r>
              <a:rPr lang="it-IT" dirty="0"/>
              <a:t> </a:t>
            </a:r>
            <a:r>
              <a:rPr lang="it-IT" dirty="0" err="1"/>
              <a:t>lease</a:t>
            </a:r>
            <a:endParaRPr lang="it-IT" dirty="0"/>
          </a:p>
          <a:p>
            <a:pPr>
              <a:lnSpc>
                <a:spcPct val="150000"/>
              </a:lnSpc>
            </a:pPr>
            <a:r>
              <a:rPr lang="it-IT" dirty="0"/>
              <a:t>B </a:t>
            </a:r>
            <a:r>
              <a:rPr lang="it-IT" dirty="0" err="1" smtClean="0"/>
              <a:t>enters</a:t>
            </a:r>
            <a:r>
              <a:rPr lang="it-IT" dirty="0" smtClean="0"/>
              <a:t> </a:t>
            </a:r>
            <a:r>
              <a:rPr lang="it-IT" dirty="0" err="1" smtClean="0"/>
              <a:t>field</a:t>
            </a:r>
            <a:r>
              <a:rPr lang="it-IT" dirty="0" smtClean="0"/>
              <a:t> and </a:t>
            </a:r>
            <a:r>
              <a:rPr lang="it-IT" dirty="0" err="1" smtClean="0"/>
              <a:t>is</a:t>
            </a:r>
            <a:r>
              <a:rPr lang="it-IT" dirty="0" smtClean="0"/>
              <a:t> </a:t>
            </a:r>
            <a:r>
              <a:rPr lang="it-IT" dirty="0" err="1"/>
              <a:t>ousted</a:t>
            </a:r>
            <a:r>
              <a:rPr lang="it-IT" dirty="0"/>
              <a:t> by C (</a:t>
            </a:r>
            <a:r>
              <a:rPr lang="it-IT" dirty="0" err="1"/>
              <a:t>ejector</a:t>
            </a:r>
            <a:r>
              <a:rPr lang="it-IT" dirty="0"/>
              <a:t>)</a:t>
            </a:r>
          </a:p>
          <a:p>
            <a:pPr>
              <a:lnSpc>
                <a:spcPct val="150000"/>
              </a:lnSpc>
            </a:pPr>
            <a:r>
              <a:rPr lang="it-IT" dirty="0"/>
              <a:t>B </a:t>
            </a:r>
            <a:r>
              <a:rPr lang="it-IT" dirty="0" err="1"/>
              <a:t>brings</a:t>
            </a:r>
            <a:r>
              <a:rPr lang="it-IT" dirty="0"/>
              <a:t> </a:t>
            </a:r>
            <a:r>
              <a:rPr lang="it-IT" dirty="0" err="1"/>
              <a:t>action</a:t>
            </a:r>
            <a:r>
              <a:rPr lang="it-IT" dirty="0"/>
              <a:t> </a:t>
            </a:r>
            <a:r>
              <a:rPr lang="it-IT" dirty="0" err="1"/>
              <a:t>against</a:t>
            </a:r>
            <a:r>
              <a:rPr lang="it-IT" dirty="0"/>
              <a:t> C</a:t>
            </a:r>
          </a:p>
          <a:p>
            <a:pPr>
              <a:lnSpc>
                <a:spcPct val="150000"/>
              </a:lnSpc>
            </a:pPr>
            <a:r>
              <a:rPr lang="it-IT" dirty="0"/>
              <a:t>B </a:t>
            </a:r>
            <a:r>
              <a:rPr lang="it-IT" dirty="0" err="1" smtClean="0"/>
              <a:t>indicates</a:t>
            </a:r>
            <a:r>
              <a:rPr lang="it-IT" dirty="0" smtClean="0"/>
              <a:t> </a:t>
            </a:r>
            <a:r>
              <a:rPr lang="it-IT" dirty="0" err="1" smtClean="0"/>
              <a:t>that</a:t>
            </a:r>
            <a:r>
              <a:rPr lang="it-IT" dirty="0" smtClean="0"/>
              <a:t> </a:t>
            </a:r>
            <a:r>
              <a:rPr lang="it-IT" dirty="0"/>
              <a:t>A </a:t>
            </a:r>
            <a:r>
              <a:rPr lang="it-IT" dirty="0" err="1"/>
              <a:t>had</a:t>
            </a:r>
            <a:r>
              <a:rPr lang="it-IT" dirty="0"/>
              <a:t> right of </a:t>
            </a:r>
            <a:r>
              <a:rPr lang="it-IT" dirty="0" smtClean="0"/>
              <a:t>entry (and </a:t>
            </a:r>
            <a:r>
              <a:rPr lang="it-IT" dirty="0" err="1"/>
              <a:t>exits</a:t>
            </a:r>
            <a:r>
              <a:rPr lang="it-IT" dirty="0"/>
              <a:t> </a:t>
            </a:r>
            <a:r>
              <a:rPr lang="it-IT" dirty="0" smtClean="0"/>
              <a:t>from case)</a:t>
            </a:r>
            <a:endParaRPr lang="it-IT" dirty="0"/>
          </a:p>
          <a:p>
            <a:pPr>
              <a:lnSpc>
                <a:spcPct val="150000"/>
              </a:lnSpc>
            </a:pPr>
            <a:r>
              <a:rPr lang="it-IT" dirty="0"/>
              <a:t>A </a:t>
            </a:r>
            <a:r>
              <a:rPr lang="it-IT" dirty="0" err="1"/>
              <a:t>defends</a:t>
            </a:r>
            <a:r>
              <a:rPr lang="it-IT" dirty="0"/>
              <a:t> </a:t>
            </a:r>
            <a:r>
              <a:rPr lang="it-IT" dirty="0" err="1"/>
              <a:t>his</a:t>
            </a:r>
            <a:r>
              <a:rPr lang="it-IT" dirty="0"/>
              <a:t> </a:t>
            </a:r>
            <a:r>
              <a:rPr lang="it-IT" dirty="0" err="1"/>
              <a:t>own</a:t>
            </a:r>
            <a:r>
              <a:rPr lang="it-IT" dirty="0"/>
              <a:t> right of entry </a:t>
            </a:r>
            <a:r>
              <a:rPr lang="it-IT" dirty="0" err="1"/>
              <a:t>against</a:t>
            </a:r>
            <a:r>
              <a:rPr lang="it-IT" dirty="0"/>
              <a:t> C</a:t>
            </a:r>
          </a:p>
        </p:txBody>
      </p:sp>
    </p:spTree>
    <p:extLst>
      <p:ext uri="{BB962C8B-B14F-4D97-AF65-F5344CB8AC3E}">
        <p14:creationId xmlns:p14="http://schemas.microsoft.com/office/powerpoint/2010/main" val="37659324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it-IT" b="1" dirty="0"/>
              <a:t>Second </a:t>
            </a:r>
            <a:r>
              <a:rPr lang="it-IT" b="1" dirty="0" err="1"/>
              <a:t>version</a:t>
            </a:r>
            <a:endParaRPr lang="it-IT" b="1" dirty="0"/>
          </a:p>
        </p:txBody>
      </p:sp>
      <p:sp>
        <p:nvSpPr>
          <p:cNvPr id="28675" name="Rectangle 3"/>
          <p:cNvSpPr>
            <a:spLocks noGrp="1" noChangeArrowheads="1"/>
          </p:cNvSpPr>
          <p:nvPr>
            <p:ph type="body" idx="1"/>
          </p:nvPr>
        </p:nvSpPr>
        <p:spPr/>
        <p:txBody>
          <a:bodyPr>
            <a:normAutofit fontScale="92500" lnSpcReduction="10000"/>
          </a:bodyPr>
          <a:lstStyle/>
          <a:p>
            <a:r>
              <a:rPr lang="it-IT" sz="2800" dirty="0"/>
              <a:t>A+B: </a:t>
            </a:r>
            <a:r>
              <a:rPr lang="it-IT" sz="2800" dirty="0" err="1"/>
              <a:t>lease</a:t>
            </a:r>
            <a:endParaRPr lang="it-IT" sz="2800" dirty="0"/>
          </a:p>
          <a:p>
            <a:r>
              <a:rPr lang="it-IT" sz="2800" dirty="0"/>
              <a:t>B </a:t>
            </a:r>
            <a:r>
              <a:rPr lang="it-IT" sz="2800" dirty="0" err="1"/>
              <a:t>is</a:t>
            </a:r>
            <a:r>
              <a:rPr lang="it-IT" sz="2800" dirty="0"/>
              <a:t> </a:t>
            </a:r>
            <a:r>
              <a:rPr lang="it-IT" sz="2800" dirty="0" err="1"/>
              <a:t>ousted</a:t>
            </a:r>
            <a:r>
              <a:rPr lang="it-IT" sz="2800" dirty="0"/>
              <a:t> by a friend (C) </a:t>
            </a:r>
            <a:r>
              <a:rPr lang="it-IT" sz="2800" dirty="0" err="1"/>
              <a:t>who</a:t>
            </a:r>
            <a:r>
              <a:rPr lang="it-IT" sz="2800" dirty="0"/>
              <a:t> </a:t>
            </a:r>
            <a:r>
              <a:rPr lang="it-IT" sz="2800" dirty="0" err="1"/>
              <a:t>acts</a:t>
            </a:r>
            <a:r>
              <a:rPr lang="it-IT" sz="2800" dirty="0"/>
              <a:t> </a:t>
            </a:r>
            <a:r>
              <a:rPr lang="it-IT" sz="2800" dirty="0" err="1"/>
              <a:t>as</a:t>
            </a:r>
            <a:r>
              <a:rPr lang="it-IT" sz="2800" dirty="0"/>
              <a:t> </a:t>
            </a:r>
            <a:r>
              <a:rPr lang="it-IT" sz="2800" dirty="0" err="1"/>
              <a:t>ejector</a:t>
            </a:r>
            <a:endParaRPr lang="it-IT" sz="2800" dirty="0"/>
          </a:p>
          <a:p>
            <a:r>
              <a:rPr lang="it-IT" sz="2800" dirty="0"/>
              <a:t>B </a:t>
            </a:r>
            <a:r>
              <a:rPr lang="it-IT" sz="2800" dirty="0" err="1"/>
              <a:t>starts</a:t>
            </a:r>
            <a:r>
              <a:rPr lang="it-IT" sz="2800" dirty="0"/>
              <a:t> an </a:t>
            </a:r>
            <a:r>
              <a:rPr lang="it-IT" sz="2800" dirty="0" err="1"/>
              <a:t>action</a:t>
            </a:r>
            <a:r>
              <a:rPr lang="it-IT" sz="2800" dirty="0"/>
              <a:t> in </a:t>
            </a:r>
            <a:r>
              <a:rPr lang="it-IT" sz="2800" dirty="0" err="1"/>
              <a:t>trespass</a:t>
            </a:r>
            <a:r>
              <a:rPr lang="it-IT" sz="2800" dirty="0"/>
              <a:t> </a:t>
            </a:r>
            <a:r>
              <a:rPr lang="it-IT" sz="2800" dirty="0" err="1"/>
              <a:t>against</a:t>
            </a:r>
            <a:r>
              <a:rPr lang="it-IT" sz="2800" dirty="0"/>
              <a:t> C</a:t>
            </a:r>
          </a:p>
          <a:p>
            <a:r>
              <a:rPr lang="it-IT" sz="2800" dirty="0"/>
              <a:t>C </a:t>
            </a:r>
            <a:r>
              <a:rPr lang="it-IT" sz="2800" dirty="0" err="1"/>
              <a:t>calls</a:t>
            </a:r>
            <a:r>
              <a:rPr lang="it-IT" sz="2800" dirty="0"/>
              <a:t> </a:t>
            </a:r>
            <a:r>
              <a:rPr lang="it-IT" sz="2800" dirty="0" err="1"/>
              <a:t>into</a:t>
            </a:r>
            <a:r>
              <a:rPr lang="it-IT" sz="2800" dirty="0"/>
              <a:t> trial the </a:t>
            </a:r>
            <a:r>
              <a:rPr lang="it-IT" sz="2800" dirty="0" err="1"/>
              <a:t>actual</a:t>
            </a:r>
            <a:r>
              <a:rPr lang="it-IT" sz="2800" dirty="0"/>
              <a:t> </a:t>
            </a:r>
            <a:r>
              <a:rPr lang="it-IT" sz="2800" dirty="0" err="1"/>
              <a:t>occupier</a:t>
            </a:r>
            <a:r>
              <a:rPr lang="it-IT" sz="2800" dirty="0"/>
              <a:t> (D</a:t>
            </a:r>
            <a:r>
              <a:rPr lang="it-IT" sz="2800" dirty="0" smtClean="0"/>
              <a:t>)</a:t>
            </a:r>
          </a:p>
          <a:p>
            <a:endParaRPr lang="it-IT" sz="2800" dirty="0"/>
          </a:p>
          <a:p>
            <a:endParaRPr lang="it-IT" sz="2800" dirty="0" smtClean="0"/>
          </a:p>
          <a:p>
            <a:r>
              <a:rPr lang="it-IT" sz="2800" dirty="0" smtClean="0"/>
              <a:t>C </a:t>
            </a:r>
            <a:r>
              <a:rPr lang="it-IT" sz="2800" dirty="0" err="1"/>
              <a:t>exits</a:t>
            </a:r>
            <a:r>
              <a:rPr lang="it-IT" sz="2800" dirty="0"/>
              <a:t> the trial</a:t>
            </a:r>
          </a:p>
          <a:p>
            <a:r>
              <a:rPr lang="it-IT" sz="2800" dirty="0"/>
              <a:t>B </a:t>
            </a:r>
            <a:r>
              <a:rPr lang="it-IT" sz="2800" dirty="0" err="1"/>
              <a:t>exits</a:t>
            </a:r>
            <a:r>
              <a:rPr lang="it-IT" sz="2800" dirty="0"/>
              <a:t> the trial</a:t>
            </a:r>
          </a:p>
          <a:p>
            <a:r>
              <a:rPr lang="it-IT" sz="2800" dirty="0"/>
              <a:t>A and D litigate: on the </a:t>
            </a:r>
            <a:r>
              <a:rPr lang="it-IT" sz="2800" dirty="0" err="1"/>
              <a:t>basis</a:t>
            </a:r>
            <a:r>
              <a:rPr lang="it-IT" sz="2800" dirty="0"/>
              <a:t> of </a:t>
            </a:r>
            <a:r>
              <a:rPr lang="it-IT" sz="2800" dirty="0" err="1"/>
              <a:t>their</a:t>
            </a:r>
            <a:r>
              <a:rPr lang="it-IT" sz="2800" dirty="0"/>
              <a:t> </a:t>
            </a:r>
            <a:r>
              <a:rPr lang="it-IT" sz="2800" dirty="0" err="1"/>
              <a:t>respective</a:t>
            </a:r>
            <a:r>
              <a:rPr lang="it-IT" sz="2800" dirty="0"/>
              <a:t> </a:t>
            </a:r>
            <a:r>
              <a:rPr lang="it-IT" sz="2800" dirty="0" err="1"/>
              <a:t>rights</a:t>
            </a:r>
            <a:r>
              <a:rPr lang="it-IT" sz="2800" dirty="0"/>
              <a:t> to </a:t>
            </a:r>
            <a:r>
              <a:rPr lang="it-IT" sz="2800" dirty="0" err="1"/>
              <a:t>possession</a:t>
            </a:r>
            <a:endParaRPr lang="it-IT" sz="2800" dirty="0"/>
          </a:p>
          <a:p>
            <a:endParaRPr lang="it-IT"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284984"/>
            <a:ext cx="37052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5543550"/>
            <a:ext cx="34671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3316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4624"/>
            <a:ext cx="8229600" cy="792088"/>
          </a:xfrm>
        </p:spPr>
        <p:txBody>
          <a:bodyPr/>
          <a:lstStyle/>
          <a:p>
            <a:r>
              <a:rPr lang="it-IT" b="1" dirty="0" err="1" smtClean="0"/>
              <a:t>Nullification</a:t>
            </a:r>
            <a:r>
              <a:rPr lang="it-IT" b="1" dirty="0" smtClean="0"/>
              <a:t> by the </a:t>
            </a:r>
            <a:r>
              <a:rPr lang="it-IT" b="1" dirty="0" err="1" smtClean="0"/>
              <a:t>jury</a:t>
            </a:r>
            <a:endParaRPr lang="it-IT" b="1" dirty="0"/>
          </a:p>
        </p:txBody>
      </p:sp>
      <p:sp>
        <p:nvSpPr>
          <p:cNvPr id="3" name="Segnaposto contenuto 2"/>
          <p:cNvSpPr>
            <a:spLocks noGrp="1"/>
          </p:cNvSpPr>
          <p:nvPr>
            <p:ph idx="1"/>
          </p:nvPr>
        </p:nvSpPr>
        <p:spPr>
          <a:xfrm>
            <a:off x="457200" y="764704"/>
            <a:ext cx="8229600" cy="6093296"/>
          </a:xfrm>
        </p:spPr>
        <p:txBody>
          <a:bodyPr/>
          <a:lstStyle/>
          <a:p>
            <a:pPr>
              <a:lnSpc>
                <a:spcPct val="150000"/>
              </a:lnSpc>
            </a:pPr>
            <a:r>
              <a:rPr lang="it-IT" dirty="0" smtClean="0"/>
              <a:t>Nonostante gli elementi di prova addotti, la giuria decide che l’imputato è innocente.</a:t>
            </a:r>
          </a:p>
          <a:p>
            <a:pPr>
              <a:lnSpc>
                <a:spcPct val="150000"/>
              </a:lnSpc>
            </a:pPr>
            <a:r>
              <a:rPr lang="it-IT" dirty="0" smtClean="0"/>
              <a:t>Ad es. nei procedimenti per uso di stupefacenti in California: dissenso della popolazione verso la legislazione penale</a:t>
            </a:r>
            <a:endParaRPr lang="it-IT" dirty="0"/>
          </a:p>
        </p:txBody>
      </p:sp>
    </p:spTree>
    <p:extLst>
      <p:ext uri="{BB962C8B-B14F-4D97-AF65-F5344CB8AC3E}">
        <p14:creationId xmlns:p14="http://schemas.microsoft.com/office/powerpoint/2010/main" val="267800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7544" y="0"/>
            <a:ext cx="8229600" cy="778098"/>
          </a:xfrm>
        </p:spPr>
        <p:txBody>
          <a:bodyPr/>
          <a:lstStyle/>
          <a:p>
            <a:r>
              <a:rPr lang="it-IT" b="1" dirty="0"/>
              <a:t>Esempio</a:t>
            </a:r>
          </a:p>
        </p:txBody>
      </p:sp>
      <p:sp>
        <p:nvSpPr>
          <p:cNvPr id="20483" name="Rectangle 3"/>
          <p:cNvSpPr>
            <a:spLocks noGrp="1" noChangeArrowheads="1"/>
          </p:cNvSpPr>
          <p:nvPr>
            <p:ph type="body" idx="1"/>
          </p:nvPr>
        </p:nvSpPr>
        <p:spPr>
          <a:xfrm>
            <a:off x="457200" y="1484784"/>
            <a:ext cx="8229600" cy="4641379"/>
          </a:xfrm>
        </p:spPr>
        <p:txBody>
          <a:bodyPr>
            <a:normAutofit fontScale="92500" lnSpcReduction="20000"/>
          </a:bodyPr>
          <a:lstStyle/>
          <a:p>
            <a:pPr marL="0" indent="0">
              <a:lnSpc>
                <a:spcPct val="150000"/>
              </a:lnSpc>
              <a:buNone/>
            </a:pPr>
            <a:r>
              <a:rPr lang="it-IT" i="1" dirty="0"/>
              <a:t>Report</a:t>
            </a:r>
            <a:r>
              <a:rPr lang="it-IT" dirty="0"/>
              <a:t> of the trial of an </a:t>
            </a:r>
            <a:r>
              <a:rPr lang="it-IT" dirty="0" err="1"/>
              <a:t>action</a:t>
            </a:r>
            <a:r>
              <a:rPr lang="it-IT" dirty="0"/>
              <a:t> of </a:t>
            </a:r>
            <a:r>
              <a:rPr lang="it-IT" dirty="0" err="1"/>
              <a:t>ejectment</a:t>
            </a:r>
            <a:r>
              <a:rPr lang="it-IT" dirty="0"/>
              <a:t>, in </a:t>
            </a:r>
            <a:r>
              <a:rPr lang="it-IT" dirty="0" err="1"/>
              <a:t>which</a:t>
            </a:r>
            <a:r>
              <a:rPr lang="it-IT" dirty="0"/>
              <a:t> </a:t>
            </a:r>
            <a:r>
              <a:rPr lang="it-IT" b="1" i="1" dirty="0"/>
              <a:t>Oliver </a:t>
            </a:r>
            <a:r>
              <a:rPr lang="it-IT" b="1" i="1" dirty="0" err="1"/>
              <a:t>Doe</a:t>
            </a:r>
            <a:r>
              <a:rPr lang="it-IT" dirty="0"/>
              <a:t> on the </a:t>
            </a:r>
            <a:r>
              <a:rPr lang="it-IT" b="1" dirty="0" err="1"/>
              <a:t>demise</a:t>
            </a:r>
            <a:r>
              <a:rPr lang="it-IT" b="1" dirty="0"/>
              <a:t> of John </a:t>
            </a:r>
            <a:r>
              <a:rPr lang="it-IT" b="1" dirty="0" err="1"/>
              <a:t>Wedgwood</a:t>
            </a:r>
            <a:r>
              <a:rPr lang="it-IT" dirty="0"/>
              <a:t>, </a:t>
            </a:r>
            <a:r>
              <a:rPr lang="it-IT" dirty="0" err="1"/>
              <a:t>Esq</a:t>
            </a:r>
            <a:r>
              <a:rPr lang="it-IT" dirty="0"/>
              <a:t>. </a:t>
            </a:r>
            <a:r>
              <a:rPr lang="it-IT" dirty="0" err="1"/>
              <a:t>was</a:t>
            </a:r>
            <a:r>
              <a:rPr lang="it-IT" dirty="0"/>
              <a:t> </a:t>
            </a:r>
            <a:r>
              <a:rPr lang="it-IT" dirty="0" err="1"/>
              <a:t>plaintiff</a:t>
            </a:r>
            <a:r>
              <a:rPr lang="it-IT" dirty="0"/>
              <a:t>, and </a:t>
            </a:r>
            <a:r>
              <a:rPr lang="it-IT" b="1" dirty="0"/>
              <a:t>John </a:t>
            </a:r>
            <a:r>
              <a:rPr lang="it-IT" b="1" dirty="0" err="1"/>
              <a:t>Gallimore</a:t>
            </a:r>
            <a:r>
              <a:rPr lang="it-IT" b="1" dirty="0"/>
              <a:t> the </a:t>
            </a:r>
            <a:r>
              <a:rPr lang="it-IT" b="1" dirty="0" err="1"/>
              <a:t>elder</a:t>
            </a:r>
            <a:r>
              <a:rPr lang="it-IT" b="1" dirty="0"/>
              <a:t>, </a:t>
            </a:r>
            <a:r>
              <a:rPr lang="it-IT" b="1" dirty="0" err="1"/>
              <a:t>defendant</a:t>
            </a:r>
            <a:r>
              <a:rPr lang="it-IT" dirty="0"/>
              <a:t>, </a:t>
            </a:r>
            <a:endParaRPr lang="it-IT" dirty="0" smtClean="0"/>
          </a:p>
          <a:p>
            <a:pPr marL="0" indent="0">
              <a:lnSpc>
                <a:spcPct val="150000"/>
              </a:lnSpc>
              <a:buNone/>
            </a:pPr>
            <a:r>
              <a:rPr lang="it-IT" dirty="0" err="1" smtClean="0"/>
              <a:t>tried</a:t>
            </a:r>
            <a:r>
              <a:rPr lang="it-IT" dirty="0" smtClean="0"/>
              <a:t> </a:t>
            </a:r>
            <a:r>
              <a:rPr lang="it-IT" dirty="0" err="1"/>
              <a:t>at</a:t>
            </a:r>
            <a:r>
              <a:rPr lang="it-IT" dirty="0"/>
              <a:t> Stafford </a:t>
            </a:r>
            <a:r>
              <a:rPr lang="it-IT" dirty="0" err="1"/>
              <a:t>Lent</a:t>
            </a:r>
            <a:r>
              <a:rPr lang="it-IT" dirty="0"/>
              <a:t> </a:t>
            </a:r>
            <a:r>
              <a:rPr lang="it-IT" dirty="0" err="1"/>
              <a:t>Assizes</a:t>
            </a:r>
            <a:r>
              <a:rPr lang="it-IT" dirty="0"/>
              <a:t>, 1816.</a:t>
            </a:r>
          </a:p>
          <a:p>
            <a:pPr marL="0" indent="0">
              <a:lnSpc>
                <a:spcPct val="150000"/>
              </a:lnSpc>
              <a:buNone/>
            </a:pPr>
            <a:r>
              <a:rPr lang="it-IT" dirty="0"/>
              <a:t>by </a:t>
            </a:r>
            <a:r>
              <a:rPr lang="it-IT" dirty="0" err="1">
                <a:hlinkClick r:id="rId2"/>
              </a:rPr>
              <a:t>Doe</a:t>
            </a:r>
            <a:r>
              <a:rPr lang="it-IT" dirty="0">
                <a:hlinkClick r:id="rId2"/>
              </a:rPr>
              <a:t>, Oliver (</a:t>
            </a:r>
            <a:r>
              <a:rPr lang="it-IT" dirty="0" err="1">
                <a:hlinkClick r:id="rId2"/>
              </a:rPr>
              <a:t>plaintiff</a:t>
            </a:r>
            <a:r>
              <a:rPr lang="it-IT" dirty="0">
                <a:hlinkClick r:id="rId2"/>
              </a:rPr>
              <a:t>)</a:t>
            </a:r>
            <a:r>
              <a:rPr lang="it-IT" dirty="0"/>
              <a:t/>
            </a:r>
            <a:br>
              <a:rPr lang="it-IT" dirty="0"/>
            </a:br>
            <a:r>
              <a:rPr lang="it-IT" dirty="0" err="1"/>
              <a:t>Published</a:t>
            </a:r>
            <a:r>
              <a:rPr lang="it-IT" dirty="0"/>
              <a:t> in 1816, </a:t>
            </a:r>
            <a:r>
              <a:rPr lang="it-IT" dirty="0" err="1"/>
              <a:t>Printed</a:t>
            </a:r>
            <a:r>
              <a:rPr lang="it-IT" dirty="0"/>
              <a:t> by J. </a:t>
            </a:r>
            <a:r>
              <a:rPr lang="it-IT" dirty="0" err="1"/>
              <a:t>Drewry</a:t>
            </a:r>
            <a:r>
              <a:rPr lang="it-IT" dirty="0"/>
              <a:t> (Stafford) </a:t>
            </a:r>
          </a:p>
        </p:txBody>
      </p:sp>
    </p:spTree>
    <p:extLst>
      <p:ext uri="{BB962C8B-B14F-4D97-AF65-F5344CB8AC3E}">
        <p14:creationId xmlns:p14="http://schemas.microsoft.com/office/powerpoint/2010/main" val="15127373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3528" y="-35647"/>
            <a:ext cx="8229600" cy="800351"/>
          </a:xfrm>
        </p:spPr>
        <p:txBody>
          <a:bodyPr/>
          <a:lstStyle/>
          <a:p>
            <a:r>
              <a:rPr lang="it-IT" b="1" dirty="0" err="1" smtClean="0"/>
              <a:t>Ejectment</a:t>
            </a:r>
            <a:r>
              <a:rPr lang="it-IT" b="1" dirty="0" smtClean="0"/>
              <a:t> oggi</a:t>
            </a:r>
            <a:endParaRPr lang="it-IT" b="1" dirty="0"/>
          </a:p>
        </p:txBody>
      </p:sp>
      <p:sp>
        <p:nvSpPr>
          <p:cNvPr id="13315" name="Rectangle 3"/>
          <p:cNvSpPr>
            <a:spLocks noGrp="1" noChangeArrowheads="1"/>
          </p:cNvSpPr>
          <p:nvPr>
            <p:ph type="body" idx="1"/>
          </p:nvPr>
        </p:nvSpPr>
        <p:spPr>
          <a:xfrm>
            <a:off x="457200" y="620688"/>
            <a:ext cx="8229600" cy="6237312"/>
          </a:xfrm>
        </p:spPr>
        <p:txBody>
          <a:bodyPr>
            <a:normAutofit fontScale="92500" lnSpcReduction="10000"/>
          </a:bodyPr>
          <a:lstStyle/>
          <a:p>
            <a:pPr>
              <a:lnSpc>
                <a:spcPct val="150000"/>
              </a:lnSpc>
            </a:pPr>
            <a:r>
              <a:rPr lang="it-IT" sz="2800" dirty="0"/>
              <a:t>Per </a:t>
            </a:r>
            <a:r>
              <a:rPr lang="it-IT" sz="2800" dirty="0" smtClean="0"/>
              <a:t>l’</a:t>
            </a:r>
            <a:r>
              <a:rPr lang="it-IT" sz="2800" dirty="0" err="1" smtClean="0"/>
              <a:t>ejectment</a:t>
            </a:r>
            <a:r>
              <a:rPr lang="it-IT" sz="2800" dirty="0" smtClean="0"/>
              <a:t> </a:t>
            </a:r>
            <a:r>
              <a:rPr lang="it-IT" sz="2800" dirty="0"/>
              <a:t>bisogna che l'attore sia privo del possesso del bene e faccia valere il proprio diritto al possesso (</a:t>
            </a:r>
            <a:r>
              <a:rPr lang="it-IT" sz="2800" i="1" dirty="0"/>
              <a:t>right to </a:t>
            </a:r>
            <a:r>
              <a:rPr lang="it-IT" sz="2800" i="1" dirty="0" err="1"/>
              <a:t>possession</a:t>
            </a:r>
            <a:r>
              <a:rPr lang="it-IT" sz="2800" dirty="0" smtClean="0"/>
              <a:t>).</a:t>
            </a:r>
          </a:p>
          <a:p>
            <a:pPr>
              <a:lnSpc>
                <a:spcPct val="150000"/>
              </a:lnSpc>
            </a:pPr>
            <a:r>
              <a:rPr lang="it-IT" sz="2800" dirty="0" smtClean="0"/>
              <a:t> </a:t>
            </a:r>
            <a:r>
              <a:rPr lang="it-IT" sz="2800" dirty="0"/>
              <a:t>Il risultato </a:t>
            </a:r>
            <a:r>
              <a:rPr lang="it-IT" sz="2800" dirty="0" smtClean="0"/>
              <a:t>è: </a:t>
            </a:r>
            <a:r>
              <a:rPr lang="it-IT" sz="2800" dirty="0"/>
              <a:t>reintegrazione nell'effettivo </a:t>
            </a:r>
            <a:r>
              <a:rPr lang="it-IT" sz="2800" dirty="0" smtClean="0"/>
              <a:t>possesso.</a:t>
            </a:r>
            <a:endParaRPr lang="it-IT" sz="2800" dirty="0"/>
          </a:p>
          <a:p>
            <a:pPr>
              <a:lnSpc>
                <a:spcPct val="150000"/>
              </a:lnSpc>
            </a:pPr>
            <a:r>
              <a:rPr lang="it-IT" sz="2800" dirty="0"/>
              <a:t>I casi di applicazione più </a:t>
            </a:r>
            <a:r>
              <a:rPr lang="it-IT" sz="2800" dirty="0" smtClean="0"/>
              <a:t>frequente: </a:t>
            </a:r>
          </a:p>
          <a:p>
            <a:pPr>
              <a:lnSpc>
                <a:spcPct val="150000"/>
              </a:lnSpc>
            </a:pPr>
            <a:r>
              <a:rPr lang="it-IT" sz="2800" dirty="0" smtClean="0"/>
              <a:t>il </a:t>
            </a:r>
            <a:r>
              <a:rPr lang="it-IT" sz="2800" dirty="0" err="1"/>
              <a:t>landlord</a:t>
            </a:r>
            <a:r>
              <a:rPr lang="it-IT" sz="2800" dirty="0"/>
              <a:t> debba espellere (=</a:t>
            </a:r>
            <a:r>
              <a:rPr lang="it-IT" sz="2800" dirty="0" err="1"/>
              <a:t>evict</a:t>
            </a:r>
            <a:r>
              <a:rPr lang="it-IT" sz="2800" dirty="0"/>
              <a:t>) il </a:t>
            </a:r>
            <a:r>
              <a:rPr lang="it-IT" sz="2800" dirty="0" err="1" smtClean="0"/>
              <a:t>tenant</a:t>
            </a:r>
            <a:r>
              <a:rPr lang="it-IT" sz="2800" dirty="0" smtClean="0"/>
              <a:t>, </a:t>
            </a:r>
            <a:r>
              <a:rPr lang="it-IT" sz="2800" dirty="0"/>
              <a:t>dopo la scadenza del termine finale della concessione (</a:t>
            </a:r>
            <a:r>
              <a:rPr lang="it-IT" sz="2800" dirty="0" err="1"/>
              <a:t>lease</a:t>
            </a:r>
            <a:r>
              <a:rPr lang="it-IT" sz="2800" dirty="0" smtClean="0"/>
              <a:t>), </a:t>
            </a:r>
            <a:r>
              <a:rPr lang="it-IT" sz="2800" dirty="0"/>
              <a:t>o </a:t>
            </a:r>
            <a:r>
              <a:rPr lang="it-IT" sz="2800" dirty="0" smtClean="0"/>
              <a:t>quando</a:t>
            </a:r>
          </a:p>
          <a:p>
            <a:pPr>
              <a:lnSpc>
                <a:spcPct val="150000"/>
              </a:lnSpc>
            </a:pPr>
            <a:r>
              <a:rPr lang="it-IT" sz="2800" dirty="0" smtClean="0"/>
              <a:t> </a:t>
            </a:r>
            <a:r>
              <a:rPr lang="it-IT" sz="2800" dirty="0"/>
              <a:t>il </a:t>
            </a:r>
            <a:r>
              <a:rPr lang="it-IT" sz="2800" dirty="0" err="1"/>
              <a:t>tenant</a:t>
            </a:r>
            <a:r>
              <a:rPr lang="it-IT" sz="2800" dirty="0"/>
              <a:t> sia incorso nella revoca (</a:t>
            </a:r>
            <a:r>
              <a:rPr lang="it-IT" sz="2800" i="1" dirty="0" err="1"/>
              <a:t>forfeiture</a:t>
            </a:r>
            <a:r>
              <a:rPr lang="it-IT" sz="2800" dirty="0"/>
              <a:t>) </a:t>
            </a:r>
            <a:r>
              <a:rPr lang="it-IT" sz="2800" dirty="0" smtClean="0"/>
              <a:t>dell'</a:t>
            </a:r>
            <a:r>
              <a:rPr lang="it-IT" sz="2800" i="1" dirty="0" smtClean="0"/>
              <a:t>estate</a:t>
            </a:r>
            <a:r>
              <a:rPr lang="it-IT" sz="2800" dirty="0" smtClean="0"/>
              <a:t> (per </a:t>
            </a:r>
            <a:r>
              <a:rPr lang="it-IT" sz="2800" dirty="0"/>
              <a:t>inosservanza degli accordi di </a:t>
            </a:r>
            <a:r>
              <a:rPr lang="it-IT" sz="2800" dirty="0" err="1"/>
              <a:t>lease</a:t>
            </a:r>
            <a:r>
              <a:rPr lang="it-IT" sz="2800" dirty="0"/>
              <a:t> o </a:t>
            </a:r>
            <a:r>
              <a:rPr lang="it-IT" sz="2800" dirty="0" err="1" smtClean="0"/>
              <a:t>tenancy</a:t>
            </a:r>
            <a:r>
              <a:rPr lang="it-IT" sz="2800" dirty="0" smtClean="0"/>
              <a:t>)</a:t>
            </a:r>
            <a:endParaRPr lang="it-IT" sz="2800" dirty="0"/>
          </a:p>
        </p:txBody>
      </p:sp>
    </p:spTree>
    <p:extLst>
      <p:ext uri="{BB962C8B-B14F-4D97-AF65-F5344CB8AC3E}">
        <p14:creationId xmlns:p14="http://schemas.microsoft.com/office/powerpoint/2010/main" val="367638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animEffect transition="in" filter="fade">
                                      <p:cBhvr>
                                        <p:cTn id="7" dur="1000"/>
                                        <p:tgtEl>
                                          <p:spTgt spid="13315">
                                            <p:txEl>
                                              <p:pRg st="2" end="2"/>
                                            </p:txEl>
                                          </p:spTgt>
                                        </p:tgtEl>
                                      </p:cBhvr>
                                    </p:animEffect>
                                    <p:anim calcmode="lin" valueType="num">
                                      <p:cBhvr>
                                        <p:cTn id="8"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5">
                                            <p:txEl>
                                              <p:pRg st="3" end="3"/>
                                            </p:txEl>
                                          </p:spTgt>
                                        </p:tgtEl>
                                        <p:attrNameLst>
                                          <p:attrName>style.visibility</p:attrName>
                                        </p:attrNameLst>
                                      </p:cBhvr>
                                      <p:to>
                                        <p:strVal val="visible"/>
                                      </p:to>
                                    </p:set>
                                    <p:animEffect transition="in" filter="fade">
                                      <p:cBhvr>
                                        <p:cTn id="12" dur="1000"/>
                                        <p:tgtEl>
                                          <p:spTgt spid="13315">
                                            <p:txEl>
                                              <p:pRg st="3" end="3"/>
                                            </p:txEl>
                                          </p:spTgt>
                                        </p:tgtEl>
                                      </p:cBhvr>
                                    </p:animEffect>
                                    <p:anim calcmode="lin" valueType="num">
                                      <p:cBhvr>
                                        <p:cTn id="13"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3315">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fade">
                                      <p:cBhvr>
                                        <p:cTn id="17" dur="1000"/>
                                        <p:tgtEl>
                                          <p:spTgt spid="13315">
                                            <p:txEl>
                                              <p:pRg st="4" end="4"/>
                                            </p:txEl>
                                          </p:spTgt>
                                        </p:tgtEl>
                                      </p:cBhvr>
                                    </p:animEffect>
                                    <p:anim calcmode="lin" valueType="num">
                                      <p:cBhvr>
                                        <p:cTn id="18"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it-IT" b="1" dirty="0"/>
              <a:t>Action for </a:t>
            </a:r>
            <a:r>
              <a:rPr lang="it-IT" b="1" dirty="0" err="1"/>
              <a:t>recovery</a:t>
            </a:r>
            <a:r>
              <a:rPr lang="it-IT" b="1" dirty="0"/>
              <a:t> of </a:t>
            </a:r>
            <a:r>
              <a:rPr lang="it-IT" b="1" dirty="0" err="1"/>
              <a:t>land</a:t>
            </a:r>
            <a:endParaRPr lang="it-IT" b="1" dirty="0"/>
          </a:p>
        </p:txBody>
      </p:sp>
      <p:sp>
        <p:nvSpPr>
          <p:cNvPr id="11267" name="Rectangle 3"/>
          <p:cNvSpPr>
            <a:spLocks noGrp="1" noChangeArrowheads="1"/>
          </p:cNvSpPr>
          <p:nvPr>
            <p:ph type="body" idx="1"/>
          </p:nvPr>
        </p:nvSpPr>
        <p:spPr/>
        <p:txBody>
          <a:bodyPr>
            <a:normAutofit fontScale="92500" lnSpcReduction="10000"/>
          </a:bodyPr>
          <a:lstStyle/>
          <a:p>
            <a:pPr marL="0" indent="0">
              <a:lnSpc>
                <a:spcPct val="150000"/>
              </a:lnSpc>
              <a:buNone/>
            </a:pPr>
            <a:r>
              <a:rPr lang="it-IT" sz="3600" dirty="0"/>
              <a:t>A </a:t>
            </a:r>
            <a:r>
              <a:rPr lang="it-IT" sz="3600" dirty="0" smtClean="0"/>
              <a:t>rigore: "</a:t>
            </a:r>
            <a:r>
              <a:rPr lang="it-IT" sz="3600" dirty="0" err="1"/>
              <a:t>action</a:t>
            </a:r>
            <a:r>
              <a:rPr lang="it-IT" sz="3600" dirty="0"/>
              <a:t> for the </a:t>
            </a:r>
            <a:r>
              <a:rPr lang="it-IT" sz="3600" dirty="0" err="1"/>
              <a:t>recovery</a:t>
            </a:r>
            <a:r>
              <a:rPr lang="it-IT" sz="3600" dirty="0"/>
              <a:t> of </a:t>
            </a:r>
            <a:r>
              <a:rPr lang="it-IT" sz="3600" dirty="0" err="1"/>
              <a:t>land</a:t>
            </a:r>
            <a:r>
              <a:rPr lang="it-IT" sz="3600" dirty="0"/>
              <a:t>", ma il termine </a:t>
            </a:r>
            <a:r>
              <a:rPr lang="it-IT" sz="3600" i="1" dirty="0" err="1"/>
              <a:t>ejectment</a:t>
            </a:r>
            <a:r>
              <a:rPr lang="it-IT" sz="3600" dirty="0"/>
              <a:t> (</a:t>
            </a:r>
            <a:r>
              <a:rPr lang="it-IT" sz="3600" dirty="0" smtClean="0"/>
              <a:t>sopravvissuto alla </a:t>
            </a:r>
            <a:r>
              <a:rPr lang="it-IT" sz="3600" dirty="0"/>
              <a:t>"decimazione“ del  </a:t>
            </a:r>
            <a:r>
              <a:rPr lang="it-IT" sz="3600" i="1" dirty="0"/>
              <a:t>Real </a:t>
            </a:r>
            <a:r>
              <a:rPr lang="it-IT" sz="3600" i="1" dirty="0" err="1"/>
              <a:t>Property</a:t>
            </a:r>
            <a:r>
              <a:rPr lang="it-IT" sz="3600" i="1" dirty="0"/>
              <a:t> </a:t>
            </a:r>
            <a:r>
              <a:rPr lang="it-IT" sz="3600" i="1" dirty="0" err="1"/>
              <a:t>Limitation</a:t>
            </a:r>
            <a:r>
              <a:rPr lang="it-IT" sz="3600" i="1" dirty="0"/>
              <a:t> </a:t>
            </a:r>
            <a:r>
              <a:rPr lang="it-IT" sz="3600" i="1" dirty="0" err="1"/>
              <a:t>Act</a:t>
            </a:r>
            <a:r>
              <a:rPr lang="it-IT" sz="3600" i="1" dirty="0"/>
              <a:t> 1833</a:t>
            </a:r>
            <a:r>
              <a:rPr lang="it-IT" sz="3600" dirty="0"/>
              <a:t> </a:t>
            </a:r>
            <a:r>
              <a:rPr lang="it-IT" sz="3600" dirty="0" smtClean="0"/>
              <a:t>e </a:t>
            </a:r>
            <a:r>
              <a:rPr lang="it-IT" sz="3600" dirty="0"/>
              <a:t>abolito </a:t>
            </a:r>
            <a:r>
              <a:rPr lang="it-IT" sz="3600" dirty="0" smtClean="0"/>
              <a:t>da </a:t>
            </a:r>
            <a:r>
              <a:rPr lang="it-IT" sz="3600" i="1" dirty="0" err="1" smtClean="0"/>
              <a:t>Judicature</a:t>
            </a:r>
            <a:r>
              <a:rPr lang="it-IT" sz="3600" i="1" dirty="0" smtClean="0"/>
              <a:t>  </a:t>
            </a:r>
            <a:r>
              <a:rPr lang="it-IT" sz="3600" i="1" dirty="0" err="1"/>
              <a:t>Act</a:t>
            </a:r>
            <a:r>
              <a:rPr lang="it-IT" sz="3600" i="1" dirty="0"/>
              <a:t> </a:t>
            </a:r>
            <a:r>
              <a:rPr lang="it-IT" sz="3600" i="1" dirty="0" smtClean="0"/>
              <a:t>1873,</a:t>
            </a:r>
            <a:r>
              <a:rPr lang="it-IT" sz="3600" dirty="0" smtClean="0"/>
              <a:t> </a:t>
            </a:r>
            <a:r>
              <a:rPr lang="it-IT" sz="3600" dirty="0"/>
              <a:t>che ha </a:t>
            </a:r>
            <a:r>
              <a:rPr lang="it-IT" sz="3600" dirty="0" smtClean="0"/>
              <a:t>soppresso </a:t>
            </a:r>
            <a:r>
              <a:rPr lang="it-IT" sz="3600" i="1" dirty="0" err="1" smtClean="0"/>
              <a:t>forms</a:t>
            </a:r>
            <a:r>
              <a:rPr lang="it-IT" sz="3600" i="1" dirty="0" smtClean="0"/>
              <a:t> </a:t>
            </a:r>
            <a:r>
              <a:rPr lang="it-IT" sz="3600" i="1" dirty="0"/>
              <a:t>of </a:t>
            </a:r>
            <a:r>
              <a:rPr lang="it-IT" sz="3600" i="1" dirty="0" err="1"/>
              <a:t>action</a:t>
            </a:r>
            <a:r>
              <a:rPr lang="it-IT" sz="3600" dirty="0"/>
              <a:t>) </a:t>
            </a:r>
            <a:r>
              <a:rPr lang="it-IT" sz="3600" dirty="0" smtClean="0"/>
              <a:t>continua </a:t>
            </a:r>
            <a:r>
              <a:rPr lang="it-IT" sz="3600" dirty="0"/>
              <a:t>ad esser comunemente impiegato</a:t>
            </a:r>
          </a:p>
        </p:txBody>
      </p:sp>
    </p:spTree>
    <p:extLst>
      <p:ext uri="{BB962C8B-B14F-4D97-AF65-F5344CB8AC3E}">
        <p14:creationId xmlns:p14="http://schemas.microsoft.com/office/powerpoint/2010/main" val="39345774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it-IT"/>
              <a:t>A family ejected</a:t>
            </a:r>
          </a:p>
        </p:txBody>
      </p:sp>
      <p:pic>
        <p:nvPicPr>
          <p:cNvPr id="4710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69260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4624"/>
            <a:ext cx="8229600" cy="562074"/>
          </a:xfrm>
        </p:spPr>
        <p:txBody>
          <a:bodyPr>
            <a:normAutofit fontScale="90000"/>
          </a:bodyPr>
          <a:lstStyle/>
          <a:p>
            <a:r>
              <a:rPr lang="it-IT" b="1" dirty="0" smtClean="0"/>
              <a:t>Lord </a:t>
            </a:r>
            <a:r>
              <a:rPr lang="it-IT" b="1" dirty="0" err="1" smtClean="0"/>
              <a:t>Denning</a:t>
            </a:r>
            <a:r>
              <a:rPr lang="it-IT" b="1" dirty="0" smtClean="0"/>
              <a:t> </a:t>
            </a:r>
            <a:r>
              <a:rPr lang="it-IT" dirty="0" smtClean="0"/>
              <a:t>1979</a:t>
            </a:r>
            <a:endParaRPr lang="it-IT" dirty="0"/>
          </a:p>
        </p:txBody>
      </p:sp>
      <p:sp>
        <p:nvSpPr>
          <p:cNvPr id="3" name="Segnaposto contenuto 2"/>
          <p:cNvSpPr>
            <a:spLocks noGrp="1"/>
          </p:cNvSpPr>
          <p:nvPr>
            <p:ph idx="1"/>
          </p:nvPr>
        </p:nvSpPr>
        <p:spPr>
          <a:xfrm>
            <a:off x="611560" y="620688"/>
            <a:ext cx="8064896" cy="6237312"/>
          </a:xfrm>
        </p:spPr>
        <p:txBody>
          <a:bodyPr>
            <a:normAutofit fontScale="77500" lnSpcReduction="20000"/>
          </a:bodyPr>
          <a:lstStyle/>
          <a:p>
            <a:pPr marL="0" indent="0">
              <a:lnSpc>
                <a:spcPct val="160000"/>
              </a:lnSpc>
              <a:buNone/>
            </a:pPr>
            <a:r>
              <a:rPr lang="en-US" dirty="0" smtClean="0"/>
              <a:t>“In </a:t>
            </a:r>
            <a:r>
              <a:rPr lang="en-US" dirty="0"/>
              <a:t>those days </a:t>
            </a:r>
            <a:r>
              <a:rPr lang="en-US" b="1" i="1" dirty="0"/>
              <a:t>I</a:t>
            </a:r>
            <a:r>
              <a:rPr lang="en-US" dirty="0"/>
              <a:t> </a:t>
            </a:r>
            <a:r>
              <a:rPr lang="en-US" b="1" dirty="0"/>
              <a:t>wasn't</a:t>
            </a:r>
            <a:r>
              <a:rPr lang="en-US" dirty="0"/>
              <a:t> concerned so much with the </a:t>
            </a:r>
            <a:r>
              <a:rPr lang="en-US" b="1" dirty="0"/>
              <a:t>rightness</a:t>
            </a:r>
            <a:r>
              <a:rPr lang="en-US" dirty="0"/>
              <a:t> of the cause. </a:t>
            </a:r>
            <a:r>
              <a:rPr lang="en-US" b="1" i="1" dirty="0"/>
              <a:t>I </a:t>
            </a:r>
            <a:r>
              <a:rPr lang="en-US" dirty="0"/>
              <a:t>was concerned </a:t>
            </a:r>
            <a:r>
              <a:rPr lang="en-US" b="1" dirty="0"/>
              <a:t>only</a:t>
            </a:r>
            <a:r>
              <a:rPr lang="en-US" dirty="0"/>
              <a:t>, as a member of the Bar, </a:t>
            </a:r>
            <a:r>
              <a:rPr lang="en-US" b="1" dirty="0"/>
              <a:t>to win </a:t>
            </a:r>
            <a:r>
              <a:rPr lang="en-US" dirty="0" smtClean="0"/>
              <a:t>it, if </a:t>
            </a:r>
            <a:r>
              <a:rPr lang="en-US" b="1" dirty="0" smtClean="0"/>
              <a:t>I </a:t>
            </a:r>
            <a:r>
              <a:rPr lang="en-US" dirty="0"/>
              <a:t>could. </a:t>
            </a:r>
            <a:endParaRPr lang="en-US" dirty="0" smtClean="0"/>
          </a:p>
          <a:p>
            <a:pPr marL="0" indent="0">
              <a:lnSpc>
                <a:spcPct val="160000"/>
              </a:lnSpc>
              <a:buNone/>
            </a:pPr>
            <a:r>
              <a:rPr lang="en-US" dirty="0" smtClean="0"/>
              <a:t>But</a:t>
            </a:r>
            <a:r>
              <a:rPr lang="en-US" dirty="0"/>
              <a:t>, the Reporter was wise. He didn't think much of it. He didn't record it in the Law Reports. </a:t>
            </a:r>
            <a:endParaRPr lang="en-US" dirty="0" smtClean="0"/>
          </a:p>
          <a:p>
            <a:pPr marL="0" indent="0">
              <a:lnSpc>
                <a:spcPct val="160000"/>
              </a:lnSpc>
              <a:buNone/>
            </a:pPr>
            <a:r>
              <a:rPr lang="en-US" dirty="0" smtClean="0"/>
              <a:t>But </a:t>
            </a:r>
            <a:r>
              <a:rPr lang="en-US" b="1" i="1" dirty="0"/>
              <a:t>my Company</a:t>
            </a:r>
            <a:r>
              <a:rPr lang="en-US" dirty="0"/>
              <a:t> had it privately printed: and </a:t>
            </a:r>
            <a:r>
              <a:rPr lang="en-US" b="1" dirty="0"/>
              <a:t>I went </a:t>
            </a:r>
            <a:r>
              <a:rPr lang="en-US" dirty="0"/>
              <a:t>round the County Courts of England </a:t>
            </a:r>
            <a:r>
              <a:rPr lang="en-US" b="1" dirty="0"/>
              <a:t>winning case after case </a:t>
            </a:r>
            <a:r>
              <a:rPr lang="en-US" dirty="0"/>
              <a:t>most </a:t>
            </a:r>
            <a:r>
              <a:rPr lang="en-US" dirty="0" err="1"/>
              <a:t>unrighteously</a:t>
            </a:r>
            <a:r>
              <a:rPr lang="en-US" dirty="0"/>
              <a:t> for this Company. </a:t>
            </a:r>
            <a:endParaRPr lang="en-US" dirty="0" smtClean="0"/>
          </a:p>
          <a:p>
            <a:pPr marL="0" indent="0">
              <a:lnSpc>
                <a:spcPct val="160000"/>
              </a:lnSpc>
              <a:buNone/>
            </a:pPr>
            <a:r>
              <a:rPr lang="en-US" dirty="0" smtClean="0"/>
              <a:t>That </a:t>
            </a:r>
            <a:r>
              <a:rPr lang="en-US" dirty="0"/>
              <a:t>was </a:t>
            </a:r>
            <a:r>
              <a:rPr lang="en-US" b="1" i="1" dirty="0"/>
              <a:t>my</a:t>
            </a:r>
            <a:r>
              <a:rPr lang="en-US" dirty="0"/>
              <a:t> first contact with exception clauses. </a:t>
            </a:r>
            <a:r>
              <a:rPr lang="en-US" b="1" i="1" dirty="0"/>
              <a:t>We</a:t>
            </a:r>
            <a:r>
              <a:rPr lang="en-US" i="1" dirty="0"/>
              <a:t> </a:t>
            </a:r>
            <a:r>
              <a:rPr lang="en-US" dirty="0"/>
              <a:t>have </a:t>
            </a:r>
            <a:r>
              <a:rPr lang="en-US" i="1" dirty="0"/>
              <a:t>done a lot more </a:t>
            </a:r>
            <a:r>
              <a:rPr lang="en-US" dirty="0"/>
              <a:t>since. </a:t>
            </a:r>
            <a:r>
              <a:rPr lang="en-US" b="1" dirty="0"/>
              <a:t>I </a:t>
            </a:r>
            <a:r>
              <a:rPr lang="en-US" dirty="0"/>
              <a:t>won't go through them now. </a:t>
            </a:r>
            <a:r>
              <a:rPr lang="en-US" b="1" i="1" dirty="0"/>
              <a:t>We</a:t>
            </a:r>
            <a:r>
              <a:rPr lang="en-US" dirty="0"/>
              <a:t> </a:t>
            </a:r>
            <a:r>
              <a:rPr lang="en-US" i="1" dirty="0"/>
              <a:t>invented</a:t>
            </a:r>
            <a:r>
              <a:rPr lang="en-US" dirty="0"/>
              <a:t> the doctrine of </a:t>
            </a:r>
            <a:r>
              <a:rPr lang="en-US" i="1" dirty="0"/>
              <a:t>fundamental breach</a:t>
            </a:r>
            <a:r>
              <a:rPr lang="en-US" dirty="0"/>
              <a:t>.</a:t>
            </a:r>
            <a:endParaRPr lang="it-IT" dirty="0"/>
          </a:p>
          <a:p>
            <a:endParaRPr lang="it-IT"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80962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91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620688"/>
          </a:xfrm>
        </p:spPr>
        <p:txBody>
          <a:bodyPr>
            <a:normAutofit fontScale="90000"/>
          </a:bodyPr>
          <a:lstStyle/>
          <a:p>
            <a:r>
              <a:rPr lang="it-IT" b="1" dirty="0" smtClean="0"/>
              <a:t>Lord </a:t>
            </a:r>
            <a:r>
              <a:rPr lang="it-IT" b="1" dirty="0" err="1" smtClean="0"/>
              <a:t>Denning</a:t>
            </a:r>
            <a:r>
              <a:rPr lang="it-IT" b="1" dirty="0" smtClean="0"/>
              <a:t> 1979</a:t>
            </a:r>
            <a:endParaRPr lang="it-IT" b="1" dirty="0"/>
          </a:p>
        </p:txBody>
      </p:sp>
      <p:sp>
        <p:nvSpPr>
          <p:cNvPr id="3" name="Segnaposto contenuto 2"/>
          <p:cNvSpPr>
            <a:spLocks noGrp="1"/>
          </p:cNvSpPr>
          <p:nvPr>
            <p:ph idx="1"/>
          </p:nvPr>
        </p:nvSpPr>
        <p:spPr>
          <a:xfrm>
            <a:off x="107504" y="476672"/>
            <a:ext cx="8640960" cy="6480720"/>
          </a:xfrm>
        </p:spPr>
        <p:txBody>
          <a:bodyPr>
            <a:noAutofit/>
          </a:bodyPr>
          <a:lstStyle/>
          <a:p>
            <a:pPr marL="0" indent="0">
              <a:lnSpc>
                <a:spcPct val="170000"/>
              </a:lnSpc>
              <a:buNone/>
            </a:pPr>
            <a:r>
              <a:rPr lang="en-US" sz="1800" dirty="0" smtClean="0"/>
              <a:t>“There </a:t>
            </a:r>
            <a:r>
              <a:rPr lang="en-US" sz="1800" dirty="0"/>
              <a:t>was a lady </a:t>
            </a:r>
            <a:r>
              <a:rPr lang="en-US" sz="1800" dirty="0" smtClean="0"/>
              <a:t>… with </a:t>
            </a:r>
            <a:r>
              <a:rPr lang="en-US" sz="1800" dirty="0"/>
              <a:t>a </a:t>
            </a:r>
            <a:r>
              <a:rPr lang="en-US" sz="1800" dirty="0" smtClean="0"/>
              <a:t>little tobacconist's shop. </a:t>
            </a:r>
          </a:p>
          <a:p>
            <a:pPr marL="0" indent="0">
              <a:lnSpc>
                <a:spcPct val="170000"/>
              </a:lnSpc>
              <a:buNone/>
            </a:pPr>
            <a:r>
              <a:rPr lang="en-US" sz="1800" dirty="0" smtClean="0"/>
              <a:t>A </a:t>
            </a:r>
            <a:r>
              <a:rPr lang="en-US" sz="1800" dirty="0"/>
              <a:t>salesman came and sold her an automatic </a:t>
            </a:r>
            <a:r>
              <a:rPr lang="en-US" sz="1800" dirty="0" smtClean="0"/>
              <a:t>machine... </a:t>
            </a:r>
            <a:r>
              <a:rPr lang="en-US" sz="1800" dirty="0"/>
              <a:t>He said to her: </a:t>
            </a:r>
            <a:endParaRPr lang="en-US" sz="1800" dirty="0" smtClean="0"/>
          </a:p>
          <a:p>
            <a:pPr marL="0" indent="0">
              <a:lnSpc>
                <a:spcPct val="170000"/>
              </a:lnSpc>
              <a:buNone/>
            </a:pPr>
            <a:r>
              <a:rPr lang="en-US" sz="1800" dirty="0" smtClean="0"/>
              <a:t> "</a:t>
            </a:r>
            <a:r>
              <a:rPr lang="en-US" sz="1800" i="1" dirty="0"/>
              <a:t>Sign here</a:t>
            </a:r>
            <a:r>
              <a:rPr lang="en-US" sz="1800" dirty="0"/>
              <a:t>." </a:t>
            </a:r>
            <a:r>
              <a:rPr lang="en-US" sz="1800" dirty="0" smtClean="0"/>
              <a:t>So </a:t>
            </a:r>
            <a:r>
              <a:rPr lang="en-US" sz="1800" dirty="0"/>
              <a:t>she signed there. The machine was delivered, but it didn't work</a:t>
            </a:r>
            <a:r>
              <a:rPr lang="en-US" sz="1800" dirty="0" smtClean="0"/>
              <a:t>. … </a:t>
            </a:r>
          </a:p>
          <a:p>
            <a:pPr marL="0" indent="0">
              <a:lnSpc>
                <a:spcPct val="170000"/>
              </a:lnSpc>
              <a:buNone/>
            </a:pPr>
            <a:r>
              <a:rPr lang="en-US" sz="1800" dirty="0" smtClean="0"/>
              <a:t>So </a:t>
            </a:r>
            <a:r>
              <a:rPr lang="en-US" sz="1800" dirty="0"/>
              <a:t>she didn't pay the instalments. The Company took her to the County Court. When she said it wouldn't work, they said: "Look at the clause." There in </a:t>
            </a:r>
            <a:r>
              <a:rPr lang="en-US" sz="1800" i="1" dirty="0"/>
              <a:t>very small print</a:t>
            </a:r>
            <a:r>
              <a:rPr lang="en-US" sz="1800" dirty="0"/>
              <a:t>, if you could read it</a:t>
            </a:r>
            <a:r>
              <a:rPr lang="en-US" sz="1800" dirty="0" smtClean="0"/>
              <a:t>: "</a:t>
            </a:r>
            <a:r>
              <a:rPr lang="en-US" sz="1800" i="1" dirty="0"/>
              <a:t>Any condition or warranty, expressed or implied, by statute or by </a:t>
            </a:r>
            <a:r>
              <a:rPr lang="en-US" sz="1800" i="1" dirty="0" smtClean="0"/>
              <a:t>common </a:t>
            </a:r>
            <a:r>
              <a:rPr lang="it-IT" sz="1800" i="1" dirty="0" smtClean="0"/>
              <a:t>law</a:t>
            </a:r>
            <a:r>
              <a:rPr lang="it-IT" sz="1800" i="1" dirty="0"/>
              <a:t>, </a:t>
            </a:r>
            <a:r>
              <a:rPr lang="it-IT" sz="1800" i="1" dirty="0" err="1"/>
              <a:t>is</a:t>
            </a:r>
            <a:r>
              <a:rPr lang="it-IT" sz="1800" i="1" dirty="0"/>
              <a:t> </a:t>
            </a:r>
            <a:r>
              <a:rPr lang="it-IT" sz="1800" i="1" dirty="0" err="1"/>
              <a:t>hereby</a:t>
            </a:r>
            <a:r>
              <a:rPr lang="it-IT" sz="1800" i="1" dirty="0"/>
              <a:t> </a:t>
            </a:r>
            <a:r>
              <a:rPr lang="it-IT" sz="1800" i="1" dirty="0" err="1"/>
              <a:t>excluded</a:t>
            </a:r>
            <a:r>
              <a:rPr lang="it-IT" sz="1800" dirty="0"/>
              <a:t>."</a:t>
            </a:r>
          </a:p>
          <a:p>
            <a:pPr marL="0" indent="0">
              <a:lnSpc>
                <a:spcPct val="170000"/>
              </a:lnSpc>
              <a:buNone/>
            </a:pPr>
            <a:r>
              <a:rPr lang="en-US" sz="1800" dirty="0" smtClean="0"/>
              <a:t> … The lady took </a:t>
            </a:r>
            <a:r>
              <a:rPr lang="en-US" sz="1800" dirty="0"/>
              <a:t>the case to the Court of Appeal. </a:t>
            </a:r>
            <a:r>
              <a:rPr lang="en-US" sz="1800" b="1" dirty="0" smtClean="0"/>
              <a:t>I </a:t>
            </a:r>
            <a:r>
              <a:rPr lang="en-US" sz="1800" b="1" dirty="0"/>
              <a:t>was</a:t>
            </a:r>
            <a:r>
              <a:rPr lang="en-US" sz="1800" dirty="0"/>
              <a:t> there instructed </a:t>
            </a:r>
            <a:r>
              <a:rPr lang="en-US" sz="1800" b="1" dirty="0"/>
              <a:t>for the Company</a:t>
            </a:r>
            <a:r>
              <a:rPr lang="en-US" sz="1800" dirty="0"/>
              <a:t>. </a:t>
            </a:r>
            <a:r>
              <a:rPr lang="en-US" sz="1800" b="1" i="1" dirty="0" smtClean="0"/>
              <a:t>I said </a:t>
            </a:r>
            <a:r>
              <a:rPr lang="en-US" sz="1800" dirty="0"/>
              <a:t>to Lord Justice </a:t>
            </a:r>
            <a:r>
              <a:rPr lang="en-US" sz="1800" dirty="0" err="1"/>
              <a:t>Scrutton</a:t>
            </a:r>
            <a:r>
              <a:rPr lang="en-US" sz="1800" dirty="0"/>
              <a:t>: "But look, </a:t>
            </a:r>
            <a:r>
              <a:rPr lang="en-US" sz="1800" b="1" dirty="0"/>
              <a:t>she's signed </a:t>
            </a:r>
            <a:r>
              <a:rPr lang="en-US" sz="1800" dirty="0"/>
              <a:t>it. Even though she couldn't,- and didn't - read it, in the absence of fraud she's bound." Lord Justice </a:t>
            </a:r>
            <a:r>
              <a:rPr lang="en-US" sz="1800" dirty="0" err="1"/>
              <a:t>Scrutton</a:t>
            </a:r>
            <a:r>
              <a:rPr lang="en-US" sz="1800" dirty="0"/>
              <a:t> said: "Yes, yes, in the absence of fraud, or, I would add, misrepresentation", he said, "</a:t>
            </a:r>
            <a:r>
              <a:rPr lang="en-US" sz="1800" b="1" dirty="0"/>
              <a:t>she's bound</a:t>
            </a:r>
            <a:r>
              <a:rPr lang="en-US" sz="1800" dirty="0" smtClean="0"/>
              <a:t>.“</a:t>
            </a:r>
          </a:p>
          <a:p>
            <a:pPr marL="0" indent="0">
              <a:lnSpc>
                <a:spcPct val="170000"/>
              </a:lnSpc>
              <a:buNone/>
            </a:pPr>
            <a:r>
              <a:rPr lang="en-US" sz="1800" dirty="0"/>
              <a:t>(</a:t>
            </a:r>
            <a:r>
              <a:rPr lang="it-IT" sz="1800" i="1" dirty="0"/>
              <a:t>L'</a:t>
            </a:r>
            <a:r>
              <a:rPr lang="it-IT" sz="1800" i="1" dirty="0" err="1"/>
              <a:t>Estrange</a:t>
            </a:r>
            <a:r>
              <a:rPr lang="it-IT" sz="1800" dirty="0"/>
              <a:t> </a:t>
            </a:r>
            <a:r>
              <a:rPr lang="it-IT" sz="1800" i="1" dirty="0"/>
              <a:t>v </a:t>
            </a:r>
            <a:r>
              <a:rPr lang="it-IT" sz="1800" i="1" dirty="0" err="1"/>
              <a:t>Graucob</a:t>
            </a:r>
            <a:r>
              <a:rPr lang="it-IT" sz="1800" i="1" dirty="0"/>
              <a:t> </a:t>
            </a:r>
            <a:r>
              <a:rPr lang="it-IT" sz="1800" dirty="0"/>
              <a:t>1934)</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555100"/>
            <a:ext cx="140364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47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56"/>
            <a:ext cx="8229600" cy="906864"/>
          </a:xfrm>
        </p:spPr>
        <p:txBody>
          <a:bodyPr/>
          <a:lstStyle/>
          <a:p>
            <a:r>
              <a:rPr lang="it-IT" b="1" dirty="0" smtClean="0"/>
              <a:t>Diritto romano</a:t>
            </a:r>
            <a:endParaRPr lang="it-IT" b="1" dirty="0"/>
          </a:p>
        </p:txBody>
      </p:sp>
      <p:sp>
        <p:nvSpPr>
          <p:cNvPr id="3" name="Segnaposto contenuto 2"/>
          <p:cNvSpPr>
            <a:spLocks noGrp="1"/>
          </p:cNvSpPr>
          <p:nvPr>
            <p:ph idx="1"/>
          </p:nvPr>
        </p:nvSpPr>
        <p:spPr>
          <a:xfrm>
            <a:off x="457200" y="836712"/>
            <a:ext cx="8229600" cy="6021288"/>
          </a:xfrm>
        </p:spPr>
        <p:txBody>
          <a:bodyPr/>
          <a:lstStyle/>
          <a:p>
            <a:pPr marL="0" indent="0">
              <a:lnSpc>
                <a:spcPct val="150000"/>
              </a:lnSpc>
              <a:buNone/>
            </a:pPr>
            <a:r>
              <a:rPr lang="it-IT" dirty="0" smtClean="0"/>
              <a:t>I manuali illustrano le correzioni dei pretori rispetto al </a:t>
            </a:r>
            <a:r>
              <a:rPr lang="it-IT" i="1" dirty="0" err="1" smtClean="0"/>
              <a:t>jus</a:t>
            </a:r>
            <a:r>
              <a:rPr lang="it-IT" i="1" dirty="0" smtClean="0"/>
              <a:t> civ</a:t>
            </a:r>
            <a:r>
              <a:rPr lang="it-IT" dirty="0" smtClean="0"/>
              <a:t>ile:</a:t>
            </a:r>
          </a:p>
          <a:p>
            <a:pPr marL="0" indent="0">
              <a:lnSpc>
                <a:spcPct val="150000"/>
              </a:lnSpc>
              <a:buNone/>
            </a:pPr>
            <a:r>
              <a:rPr lang="it-IT" dirty="0"/>
              <a:t>d</a:t>
            </a:r>
            <a:r>
              <a:rPr lang="it-IT" dirty="0" smtClean="0"/>
              <a:t>eroghe, eccezioni, talvolta nascoste da «</a:t>
            </a:r>
            <a:r>
              <a:rPr lang="it-IT" dirty="0" err="1" smtClean="0"/>
              <a:t>fictiones</a:t>
            </a:r>
            <a:r>
              <a:rPr lang="it-IT" dirty="0" smtClean="0"/>
              <a:t>»</a:t>
            </a:r>
            <a:endParaRPr lang="it-IT"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449024"/>
            <a:ext cx="19050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7303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TotalTime>
  <Words>3303</Words>
  <Application>Microsoft Office PowerPoint</Application>
  <PresentationFormat>Presentazione su schermo (4:3)</PresentationFormat>
  <Paragraphs>273</Paragraphs>
  <Slides>63</Slides>
  <Notes>4</Notes>
  <HiddenSlides>0</HiddenSlides>
  <MMClips>0</MMClips>
  <ScaleCrop>false</ScaleCrop>
  <HeadingPairs>
    <vt:vector size="4" baseType="variant">
      <vt:variant>
        <vt:lpstr>Tema</vt:lpstr>
      </vt:variant>
      <vt:variant>
        <vt:i4>1</vt:i4>
      </vt:variant>
      <vt:variant>
        <vt:lpstr>Titoli diapositive</vt:lpstr>
      </vt:variant>
      <vt:variant>
        <vt:i4>63</vt:i4>
      </vt:variant>
    </vt:vector>
  </HeadingPairs>
  <TitlesOfParts>
    <vt:vector size="64" baseType="lpstr">
      <vt:lpstr>Tema di Office</vt:lpstr>
      <vt:lpstr>Finzioni</vt:lpstr>
      <vt:lpstr>«verità processuale»</vt:lpstr>
      <vt:lpstr>paradosso</vt:lpstr>
      <vt:lpstr>La giuria</vt:lpstr>
      <vt:lpstr>verdetto: inappellabile</vt:lpstr>
      <vt:lpstr>Nullification by the jury</vt:lpstr>
      <vt:lpstr>Lord Denning 1979</vt:lpstr>
      <vt:lpstr>Lord Denning 1979</vt:lpstr>
      <vt:lpstr>Diritto romano</vt:lpstr>
      <vt:lpstr>Actio publiciana</vt:lpstr>
      <vt:lpstr>Ficta possessio</vt:lpstr>
      <vt:lpstr>Traditio brevi manu</vt:lpstr>
      <vt:lpstr>notai</vt:lpstr>
      <vt:lpstr>Mancipatio/in iure cessio</vt:lpstr>
      <vt:lpstr>Lite «temeraria»</vt:lpstr>
      <vt:lpstr>Patria potestas</vt:lpstr>
      <vt:lpstr>Perché?</vt:lpstr>
      <vt:lpstr>Autori</vt:lpstr>
      <vt:lpstr>Metafora</vt:lpstr>
      <vt:lpstr>Analogia</vt:lpstr>
      <vt:lpstr>Limiti</vt:lpstr>
      <vt:lpstr>Variabilità secondo i sistemi</vt:lpstr>
      <vt:lpstr>Common law/civil law</vt:lpstr>
      <vt:lpstr>Divieto di motivare tramite lavori preparatori</vt:lpstr>
      <vt:lpstr>Rimedi lacunosi</vt:lpstr>
      <vt:lpstr>Riforme silenziose</vt:lpstr>
      <vt:lpstr>Trespass «vi et armis»</vt:lpstr>
      <vt:lpstr>Trespass ab initio</vt:lpstr>
      <vt:lpstr>Implied terms</vt:lpstr>
      <vt:lpstr>Presunzioni assolute</vt:lpstr>
      <vt:lpstr>Preclusione probatoria</vt:lpstr>
      <vt:lpstr>L’azione di trover (o conversion)</vt:lpstr>
      <vt:lpstr>Correzione delle carenze</vt:lpstr>
      <vt:lpstr>Finzione di smarrimento</vt:lpstr>
      <vt:lpstr>Rifiuto di prova contraria</vt:lpstr>
      <vt:lpstr>Winkworth v Christie Manson and Woods Ltd [1980] 1 Ch 496</vt:lpstr>
      <vt:lpstr>Accusa</vt:lpstr>
      <vt:lpstr>Finzioni giuridiche</vt:lpstr>
      <vt:lpstr>contro</vt:lpstr>
      <vt:lpstr>ejectment</vt:lpstr>
      <vt:lpstr>The King/Queen owns the land</vt:lpstr>
      <vt:lpstr>HOLDSWORTH, Terminology  and Title in Ejectment  (1940) L.Q.R., p. 479</vt:lpstr>
      <vt:lpstr>Relative right to possess</vt:lpstr>
      <vt:lpstr>A bundle of sticks</vt:lpstr>
      <vt:lpstr>Real actions</vt:lpstr>
      <vt:lpstr>Trespass</vt:lpstr>
      <vt:lpstr>Ejectione firmae</vt:lpstr>
      <vt:lpstr>A freeholder seeking to use ejectment</vt:lpstr>
      <vt:lpstr>Writ de ejectione firmae (ejectment)</vt:lpstr>
      <vt:lpstr>Evidence</vt:lpstr>
      <vt:lpstr>A report</vt:lpstr>
      <vt:lpstr>Il finto tenant si fa estromettere</vt:lpstr>
      <vt:lpstr>Right of Entry</vt:lpstr>
      <vt:lpstr>Prima facie</vt:lpstr>
      <vt:lpstr>Sistemi germanici</vt:lpstr>
      <vt:lpstr>Formalismi medievali</vt:lpstr>
      <vt:lpstr>Right of Entry</vt:lpstr>
      <vt:lpstr>First version of ejectment</vt:lpstr>
      <vt:lpstr>Second version</vt:lpstr>
      <vt:lpstr>Esempio</vt:lpstr>
      <vt:lpstr>Ejectment oggi</vt:lpstr>
      <vt:lpstr>Action for recovery of land</vt:lpstr>
      <vt:lpstr>A family ejected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Finzioni</dc:title>
  <dc:creator>silvia ferreri</dc:creator>
  <cp:lastModifiedBy> silvia ferreri</cp:lastModifiedBy>
  <cp:revision>52</cp:revision>
  <dcterms:created xsi:type="dcterms:W3CDTF">2020-03-30T09:14:01Z</dcterms:created>
  <dcterms:modified xsi:type="dcterms:W3CDTF">2020-09-16T16:36:55Z</dcterms:modified>
</cp:coreProperties>
</file>