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3" r:id="rId3"/>
    <p:sldId id="259" r:id="rId4"/>
    <p:sldId id="265" r:id="rId5"/>
    <p:sldId id="264" r:id="rId6"/>
    <p:sldId id="285" r:id="rId7"/>
    <p:sldId id="266" r:id="rId8"/>
    <p:sldId id="267" r:id="rId9"/>
    <p:sldId id="279" r:id="rId10"/>
    <p:sldId id="280" r:id="rId11"/>
    <p:sldId id="281" r:id="rId12"/>
    <p:sldId id="282" r:id="rId13"/>
    <p:sldId id="278" r:id="rId14"/>
    <p:sldId id="286" r:id="rId15"/>
    <p:sldId id="284" r:id="rId16"/>
    <p:sldId id="290" r:id="rId17"/>
    <p:sldId id="291" r:id="rId18"/>
    <p:sldId id="292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717"/>
    <a:srgbClr val="5B5A5A"/>
    <a:srgbClr val="80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82" autoAdjust="0"/>
    <p:restoredTop sz="95547" autoAdjust="0"/>
  </p:normalViewPr>
  <p:slideViewPr>
    <p:cSldViewPr snapToGrid="0">
      <p:cViewPr varScale="1">
        <p:scale>
          <a:sx n="82" d="100"/>
          <a:sy n="82" d="100"/>
        </p:scale>
        <p:origin x="200" y="8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9B571-0991-47CD-9CEC-263A43A2AC77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2B9D-8694-47D1-9903-65D9FED59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7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42C39-7C14-560D-0657-331BAD0B9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749A288-59D1-6D20-B8BD-A393C0C2CA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46DDD2C-F8AE-372E-7E3A-634615CE3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3F9442F-B49A-D0C7-DF5D-2C395BA806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291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AF38B4-4956-0F4D-8D3A-D3E9DB7EC2CB}" type="slidenum">
              <a:rPr lang="it-IT"/>
              <a:pPr/>
              <a:t>18</a:t>
            </a:fld>
            <a:endParaRPr lang="it-IT"/>
          </a:p>
        </p:txBody>
      </p:sp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E4D9F26C-7E16-274D-83DA-D8C677BE452C}" type="slidenum">
              <a:rPr lang="it-IT" sz="1200">
                <a:solidFill>
                  <a:srgbClr val="000000"/>
                </a:solidFill>
              </a:rPr>
              <a:pPr algn="r"/>
              <a:t>18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1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888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BE3CD8-DB2D-BF48-979B-813F75F70AC1}" type="slidenum">
              <a:rPr lang="it-IT">
                <a:solidFill>
                  <a:prstClr val="black"/>
                </a:solidFill>
                <a:latin typeface="Calibri"/>
              </a:rPr>
              <a:pPr/>
              <a:t>9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B8684013-884E-4749-930E-EC3573ED73BC}" type="slidenum">
              <a:rPr lang="it-IT" sz="1200">
                <a:solidFill>
                  <a:srgbClr val="000000"/>
                </a:solidFill>
              </a:rPr>
              <a:pPr algn="r"/>
              <a:t>9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869C093D-9A10-A04E-B9FA-76B17A4A096F}" type="slidenum">
              <a:rPr lang="it-IT" sz="1200">
                <a:solidFill>
                  <a:srgbClr val="000000"/>
                </a:solidFill>
              </a:rPr>
              <a:pPr algn="r"/>
              <a:t>9</a:t>
            </a:fld>
            <a:endParaRPr lang="it-IT" sz="1200">
              <a:solidFill>
                <a:srgbClr val="000000"/>
              </a:solidFill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24" name="Text Box 4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2084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15" y="297600"/>
            <a:ext cx="2896854" cy="1376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4038F10-00FD-4FF9-B913-718227FB2649}"/>
              </a:ext>
            </a:extLst>
          </p:cNvPr>
          <p:cNvSpPr/>
          <p:nvPr userDrawn="1"/>
        </p:nvSpPr>
        <p:spPr>
          <a:xfrm>
            <a:off x="-9182" y="5735637"/>
            <a:ext cx="12192001" cy="1122363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AFB21E0-114C-47A2-B9FE-380E293E4735}"/>
              </a:ext>
            </a:extLst>
          </p:cNvPr>
          <p:cNvSpPr/>
          <p:nvPr userDrawn="1"/>
        </p:nvSpPr>
        <p:spPr>
          <a:xfrm>
            <a:off x="-9182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C6C1-9A1F-4CAB-BDE0-CEA4BBAD521B}" type="datetimeFigureOut">
              <a:rPr lang="it-IT" smtClean="0"/>
              <a:t>29/09/25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163779"/>
            <a:ext cx="12192000" cy="1389506"/>
          </a:xfrm>
        </p:spPr>
        <p:txBody>
          <a:bodyPr>
            <a:normAutofit fontScale="90000"/>
          </a:bodyPr>
          <a:lstStyle/>
          <a:p>
            <a:r>
              <a:rPr lang="en-GB" b="1" i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</a:t>
            </a:r>
            <a:r>
              <a:rPr lang="en-GB" b="1" i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pensiero</a:t>
            </a:r>
            <a:r>
              <a:rPr lang="en-GB" b="1" i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GB" b="1" i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Frontiera</a:t>
            </a:r>
            <a:r>
              <a:rPr lang="en-GB" b="1" i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GB" b="1" i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i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Identità</a:t>
            </a:r>
            <a:r>
              <a:rPr lang="en-GB" b="1" i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i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Neplanteras</a:t>
            </a:r>
            <a:endParaRPr lang="en-GB" b="1" i="1" u="sng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9182" y="3752127"/>
            <a:ext cx="12182818" cy="1655762"/>
          </a:xfrm>
        </p:spPr>
        <p:txBody>
          <a:bodyPr/>
          <a:lstStyle/>
          <a:p>
            <a:r>
              <a:rPr lang="it-IT" sz="4000" b="1" dirty="0">
                <a:solidFill>
                  <a:srgbClr val="5B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2800" dirty="0">
              <a:solidFill>
                <a:srgbClr val="5B5A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-9182" y="5986831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A.A. 2025/26</a:t>
            </a:r>
          </a:p>
          <a:p>
            <a:r>
              <a:rPr lang="it-IT" sz="20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pic>
        <p:nvPicPr>
          <p:cNvPr id="5" name="Picture 4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orikanch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2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tedralMexi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86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152" y="435824"/>
            <a:ext cx="6250073" cy="5711933"/>
          </a:xfrm>
          <a:prstGeom prst="rect">
            <a:avLst/>
          </a:prstGeom>
        </p:spPr>
      </p:pic>
      <p:pic>
        <p:nvPicPr>
          <p:cNvPr id="3" name="Picture 2" descr="Templo-mayor-ciudad-de-mexico-940x6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128" y="1942529"/>
            <a:ext cx="6277871" cy="4180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74974" y="1070881"/>
            <a:ext cx="3738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Templo</a:t>
            </a:r>
            <a:r>
              <a:rPr lang="en-US" dirty="0"/>
              <a:t> </a:t>
            </a:r>
            <a:r>
              <a:rPr lang="en-US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Mayor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</p:spTree>
    <p:extLst>
      <p:ext uri="{BB962C8B-B14F-4D97-AF65-F5344CB8AC3E}">
        <p14:creationId xmlns:p14="http://schemas.microsoft.com/office/powerpoint/2010/main" val="4078959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789410" y="1917626"/>
            <a:ext cx="58267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Visitas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Generales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Relaciones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geográficas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Indias</a:t>
            </a:r>
            <a:endParaRPr lang="it-IT" sz="4000" b="1" i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9" name="Picture Placeholder 4"/>
          <p:cNvPicPr>
            <a:picLocks noChangeAspect="1"/>
          </p:cNvPicPr>
          <p:nvPr/>
        </p:nvPicPr>
        <p:blipFill rotWithShape="1">
          <a:blip r:embed="rId4"/>
          <a:srcRect l="-392" r="-289"/>
          <a:stretch/>
        </p:blipFill>
        <p:spPr>
          <a:xfrm>
            <a:off x="-32508" y="0"/>
            <a:ext cx="4900594" cy="608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4731131" y="1905173"/>
            <a:ext cx="6511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Manuali di estirpazione dell’idolatria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r="-1391"/>
          <a:stretch/>
        </p:blipFill>
        <p:spPr bwMode="auto">
          <a:xfrm>
            <a:off x="-1" y="-74712"/>
            <a:ext cx="4282919" cy="611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209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4843185" y="1917626"/>
            <a:ext cx="2640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Cronache</a:t>
            </a:r>
          </a:p>
        </p:txBody>
      </p:sp>
      <p:pic>
        <p:nvPicPr>
          <p:cNvPr id="4" name="Picture Placeholder 6"/>
          <p:cNvPicPr>
            <a:picLocks noChangeAspect="1"/>
          </p:cNvPicPr>
          <p:nvPr/>
        </p:nvPicPr>
        <p:blipFill rotWithShape="1">
          <a:blip r:embed="rId2"/>
          <a:srcRect l="-283" r="-159"/>
          <a:stretch/>
        </p:blipFill>
        <p:spPr>
          <a:xfrm>
            <a:off x="-1" y="-1"/>
            <a:ext cx="4021461" cy="6085765"/>
          </a:xfrm>
          <a:prstGeom prst="rect">
            <a:avLst/>
          </a:prstGeom>
        </p:spPr>
      </p:pic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pic>
        <p:nvPicPr>
          <p:cNvPr id="8" name="Picture 7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9" name="Picture Placeholder 6" descr="Inti_Raimi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" r="623"/>
          <a:stretch/>
        </p:blipFill>
        <p:spPr>
          <a:xfrm>
            <a:off x="8018313" y="0"/>
            <a:ext cx="4173687" cy="605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09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B033293-65BA-05C3-BB4F-6DE8048A2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424"/>
            <a:ext cx="4581727" cy="610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CasellaDiTesto 2">
            <a:extLst>
              <a:ext uri="{FF2B5EF4-FFF2-40B4-BE49-F238E27FC236}">
                <a16:creationId xmlns:a16="http://schemas.microsoft.com/office/drawing/2014/main" id="{26A9B462-9AC1-67F1-D158-32D51D6B41C0}"/>
              </a:ext>
            </a:extLst>
          </p:cNvPr>
          <p:cNvSpPr txBox="1"/>
          <p:nvPr/>
        </p:nvSpPr>
        <p:spPr>
          <a:xfrm>
            <a:off x="4843184" y="1917626"/>
            <a:ext cx="4581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Identità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Neplanteras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366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47418" y="211686"/>
            <a:ext cx="5241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it-IT" sz="36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Castas</a:t>
            </a:r>
            <a:endParaRPr lang="it-IT" sz="36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83171" y="2214849"/>
            <a:ext cx="66275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Le </a:t>
            </a:r>
            <a:r>
              <a:rPr lang="it-IT" sz="2400" b="1" i="1" dirty="0" err="1"/>
              <a:t>castas</a:t>
            </a:r>
            <a:r>
              <a:rPr lang="it-IT" sz="2400" dirty="0"/>
              <a:t>: fluidità complessità e indefinitezza nonostante la innumerevole quantità di definizioni. </a:t>
            </a:r>
          </a:p>
          <a:p>
            <a:r>
              <a:rPr lang="it-IT" sz="2400" dirty="0"/>
              <a:t>Utilizzo del sistema di casta a proprio vantaggio: la </a:t>
            </a:r>
            <a:r>
              <a:rPr lang="it-IT" sz="2400" dirty="0" err="1"/>
              <a:t>calidad</a:t>
            </a:r>
            <a:r>
              <a:rPr lang="it-IT" sz="2400" dirty="0"/>
              <a:t>, la percezione sociale della “razza” dell’individuo era spesso più importante del fenotipo che rappresentava.</a:t>
            </a:r>
          </a:p>
          <a:p>
            <a:r>
              <a:rPr lang="it-IT" sz="2400" dirty="0"/>
              <a:t>La malleabilità della condizione umana: il corpo, la mente, gli umori in cambiamento influenze esterne, il cibo crea e produce corpi diversi</a:t>
            </a:r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12" name="Picture 5" descr="casta-mulata">
            <a:extLst>
              <a:ext uri="{FF2B5EF4-FFF2-40B4-BE49-F238E27FC236}">
                <a16:creationId xmlns:a16="http://schemas.microsoft.com/office/drawing/2014/main" id="{B4FC1FA9-A3D1-5B4B-95CE-0E4DEC460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2" y="15393"/>
            <a:ext cx="5119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518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0" y="927846"/>
            <a:ext cx="6787444" cy="522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1. Mestizo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 e </a:t>
            </a:r>
            <a:r>
              <a:rPr lang="en-US" sz="2000" dirty="0" err="1">
                <a:solidFill>
                  <a:srgbClr val="000000"/>
                </a:solidFill>
              </a:rPr>
              <a:t>india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 err="1">
                <a:solidFill>
                  <a:srgbClr val="000000"/>
                </a:solidFill>
              </a:rPr>
              <a:t>Castizo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mestiza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3.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castizo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española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4. </a:t>
            </a:r>
            <a:r>
              <a:rPr lang="en-US" sz="2000" dirty="0" err="1">
                <a:solidFill>
                  <a:srgbClr val="000000"/>
                </a:solidFill>
              </a:rPr>
              <a:t>Mulato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negra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5. </a:t>
            </a:r>
            <a:r>
              <a:rPr lang="en-US" sz="2000" dirty="0" err="1">
                <a:solidFill>
                  <a:srgbClr val="000000"/>
                </a:solidFill>
              </a:rPr>
              <a:t>Morisco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mulata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6. Albino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morisca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7. Salta </a:t>
            </a:r>
            <a:r>
              <a:rPr lang="en-US" sz="2000" dirty="0" err="1">
                <a:solidFill>
                  <a:srgbClr val="000000"/>
                </a:solidFill>
              </a:rPr>
              <a:t>para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atrás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español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albina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8. Lobo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indio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negra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9. Coyote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indio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mestiza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10. Chino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lobo y </a:t>
            </a:r>
            <a:r>
              <a:rPr lang="en-US" sz="2000" dirty="0" err="1">
                <a:solidFill>
                  <a:srgbClr val="000000"/>
                </a:solidFill>
              </a:rPr>
              <a:t>negra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11.Cambujo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chino e </a:t>
            </a:r>
            <a:r>
              <a:rPr lang="en-US" sz="2000" dirty="0" err="1">
                <a:solidFill>
                  <a:srgbClr val="000000"/>
                </a:solidFill>
              </a:rPr>
              <a:t>india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12. Detente en el </a:t>
            </a:r>
            <a:r>
              <a:rPr lang="en-US" sz="2000" dirty="0" err="1">
                <a:solidFill>
                  <a:srgbClr val="000000"/>
                </a:solidFill>
              </a:rPr>
              <a:t>aire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cambujo</a:t>
            </a:r>
            <a:r>
              <a:rPr lang="en-US" sz="2000" dirty="0">
                <a:solidFill>
                  <a:srgbClr val="000000"/>
                </a:solidFill>
              </a:rPr>
              <a:t> e </a:t>
            </a:r>
            <a:r>
              <a:rPr lang="en-US" sz="2000" dirty="0" err="1">
                <a:solidFill>
                  <a:srgbClr val="000000"/>
                </a:solidFill>
              </a:rPr>
              <a:t>india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13. No </a:t>
            </a:r>
            <a:r>
              <a:rPr lang="en-US" sz="2000" dirty="0" err="1">
                <a:solidFill>
                  <a:srgbClr val="000000"/>
                </a:solidFill>
              </a:rPr>
              <a:t>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entiendo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detente en el </a:t>
            </a:r>
            <a:r>
              <a:rPr lang="en-US" sz="2000" dirty="0" err="1">
                <a:solidFill>
                  <a:srgbClr val="000000"/>
                </a:solidFill>
              </a:rPr>
              <a:t>aire</a:t>
            </a:r>
            <a:r>
              <a:rPr lang="en-US" sz="2000" dirty="0">
                <a:solidFill>
                  <a:srgbClr val="000000"/>
                </a:solidFill>
              </a:rPr>
              <a:t> con </a:t>
            </a:r>
            <a:r>
              <a:rPr lang="en-US" sz="2000" dirty="0" err="1">
                <a:solidFill>
                  <a:srgbClr val="000000"/>
                </a:solidFill>
              </a:rPr>
              <a:t>mulata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14. </a:t>
            </a:r>
            <a:r>
              <a:rPr lang="en-US" sz="2000" dirty="0" err="1">
                <a:solidFill>
                  <a:srgbClr val="000000"/>
                </a:solidFill>
              </a:rPr>
              <a:t>Barcino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no </a:t>
            </a:r>
            <a:r>
              <a:rPr lang="en-US" sz="2000" dirty="0" err="1">
                <a:solidFill>
                  <a:srgbClr val="000000"/>
                </a:solidFill>
              </a:rPr>
              <a:t>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entiendo</a:t>
            </a:r>
            <a:r>
              <a:rPr lang="en-US" sz="2000" dirty="0">
                <a:solidFill>
                  <a:srgbClr val="000000"/>
                </a:solidFill>
              </a:rPr>
              <a:t> e </a:t>
            </a:r>
            <a:r>
              <a:rPr lang="en-US" sz="2000" dirty="0" err="1">
                <a:solidFill>
                  <a:srgbClr val="000000"/>
                </a:solidFill>
              </a:rPr>
              <a:t>india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FFFFFF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15. </a:t>
            </a:r>
            <a:r>
              <a:rPr lang="en-US" sz="2000" dirty="0" err="1">
                <a:solidFill>
                  <a:srgbClr val="000000"/>
                </a:solidFill>
              </a:rPr>
              <a:t>Calpamulato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hijo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barcino</a:t>
            </a:r>
            <a:r>
              <a:rPr lang="en-US" sz="2000" dirty="0">
                <a:solidFill>
                  <a:srgbClr val="000000"/>
                </a:solidFill>
              </a:rPr>
              <a:t> y </a:t>
            </a:r>
            <a:r>
              <a:rPr lang="en-US" sz="2000" dirty="0" err="1">
                <a:solidFill>
                  <a:srgbClr val="000000"/>
                </a:solidFill>
              </a:rPr>
              <a:t>cambuja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959" r="-80959"/>
          <a:stretch>
            <a:fillRect/>
          </a:stretch>
        </p:blipFill>
        <p:spPr bwMode="auto">
          <a:xfrm>
            <a:off x="2568222" y="0"/>
            <a:ext cx="139819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-80959" r="-8095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5033" y="152400"/>
            <a:ext cx="8181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Ansia</a:t>
            </a:r>
            <a:r>
              <a:rPr lang="pt-BR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Tassonomica</a:t>
            </a:r>
            <a:endParaRPr lang="pt-BR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CC-BY-SA_ico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9" y="6169610"/>
            <a:ext cx="1546160" cy="544780"/>
          </a:xfrm>
          <a:prstGeom prst="rect">
            <a:avLst/>
          </a:prstGeom>
        </p:spPr>
      </p:pic>
      <p:pic>
        <p:nvPicPr>
          <p:cNvPr id="3" name="Picture 2" descr="Schermata 2021-10-29 alle 10.27.2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20" y="6134758"/>
            <a:ext cx="3822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25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B7514-6273-1B61-25F9-0B48454C6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43B0AB33-FB14-95DB-675D-3A5E820B6A61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703C6975-3FA0-2141-A8E8-F47C06CC49FE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86F638A3-E129-B357-E58F-95953C79F754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CD166E4-6882-8A1F-1804-7E41BB9BCD6A}"/>
              </a:ext>
            </a:extLst>
          </p:cNvPr>
          <p:cNvSpPr txBox="1"/>
          <p:nvPr/>
        </p:nvSpPr>
        <p:spPr>
          <a:xfrm>
            <a:off x="499359" y="707887"/>
            <a:ext cx="59845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Nas </a:t>
            </a:r>
            <a:r>
              <a:rPr lang="it-IT" sz="2800" dirty="0" err="1"/>
              <a:t>Antilhas</a:t>
            </a:r>
            <a:r>
              <a:rPr lang="it-IT" sz="2800" dirty="0"/>
              <a:t>, </a:t>
            </a:r>
            <a:r>
              <a:rPr lang="it-IT" sz="2800" dirty="0" err="1"/>
              <a:t>alguns</a:t>
            </a:r>
            <a:r>
              <a:rPr lang="it-IT" sz="2800" dirty="0"/>
              <a:t> </a:t>
            </a:r>
            <a:r>
              <a:rPr lang="it-IT" sz="2800" dirty="0" err="1"/>
              <a:t>anos</a:t>
            </a:r>
            <a:r>
              <a:rPr lang="it-IT" sz="2800" dirty="0"/>
              <a:t> </a:t>
            </a:r>
            <a:r>
              <a:rPr lang="it-IT" sz="2800" dirty="0" err="1"/>
              <a:t>após</a:t>
            </a:r>
            <a:r>
              <a:rPr lang="it-IT" sz="2800" dirty="0"/>
              <a:t> o </a:t>
            </a:r>
            <a:r>
              <a:rPr lang="it-IT" sz="2800" dirty="0" err="1"/>
              <a:t>descobrimento</a:t>
            </a:r>
            <a:r>
              <a:rPr lang="it-IT" sz="2800" dirty="0"/>
              <a:t> da </a:t>
            </a:r>
            <a:r>
              <a:rPr lang="it-IT" sz="2800" dirty="0" err="1"/>
              <a:t>América</a:t>
            </a:r>
            <a:r>
              <a:rPr lang="it-IT" sz="2800" dirty="0"/>
              <a:t>, </a:t>
            </a:r>
            <a:r>
              <a:rPr lang="it-IT" sz="2800" dirty="0" err="1"/>
              <a:t>enquanto</a:t>
            </a:r>
            <a:r>
              <a:rPr lang="it-IT" sz="2800" dirty="0"/>
              <a:t> </a:t>
            </a:r>
            <a:r>
              <a:rPr lang="it-IT" sz="2800" dirty="0" err="1"/>
              <a:t>os</a:t>
            </a:r>
            <a:r>
              <a:rPr lang="it-IT" sz="2800" dirty="0"/>
              <a:t> </a:t>
            </a:r>
            <a:r>
              <a:rPr lang="it-IT" sz="2800" dirty="0" err="1"/>
              <a:t>espanhóis</a:t>
            </a:r>
            <a:r>
              <a:rPr lang="it-IT" sz="2800" dirty="0"/>
              <a:t> </a:t>
            </a:r>
            <a:r>
              <a:rPr lang="it-IT" sz="2800" dirty="0" err="1"/>
              <a:t>despachavam</a:t>
            </a:r>
            <a:r>
              <a:rPr lang="it-IT" sz="2800" dirty="0"/>
              <a:t> </a:t>
            </a:r>
            <a:r>
              <a:rPr lang="it-IT" sz="2800" dirty="0" err="1"/>
              <a:t>comissões</a:t>
            </a:r>
            <a:r>
              <a:rPr lang="it-IT" sz="2800" dirty="0"/>
              <a:t> de </a:t>
            </a:r>
            <a:r>
              <a:rPr lang="it-IT" sz="2800" dirty="0" err="1"/>
              <a:t>inquérito</a:t>
            </a:r>
            <a:r>
              <a:rPr lang="it-IT" sz="2800" dirty="0"/>
              <a:t> para </a:t>
            </a:r>
            <a:r>
              <a:rPr lang="it-IT" sz="2800" dirty="0" err="1"/>
              <a:t>saber</a:t>
            </a:r>
            <a:r>
              <a:rPr lang="it-IT" sz="2800" dirty="0"/>
              <a:t> se </a:t>
            </a:r>
            <a:r>
              <a:rPr lang="it-IT" sz="2800" dirty="0" err="1"/>
              <a:t>os</a:t>
            </a:r>
            <a:r>
              <a:rPr lang="it-IT" sz="2800" dirty="0"/>
              <a:t> </a:t>
            </a:r>
            <a:r>
              <a:rPr lang="it-IT" sz="2800" dirty="0" err="1"/>
              <a:t>indígenas</a:t>
            </a:r>
            <a:r>
              <a:rPr lang="it-IT" sz="2800" dirty="0"/>
              <a:t> </a:t>
            </a:r>
            <a:r>
              <a:rPr lang="it-IT" sz="2800" dirty="0" err="1"/>
              <a:t>possuíam</a:t>
            </a:r>
            <a:r>
              <a:rPr lang="it-IT" sz="2800" dirty="0"/>
              <a:t> alma </a:t>
            </a:r>
            <a:r>
              <a:rPr lang="it-IT" sz="2800" dirty="0" err="1"/>
              <a:t>ou</a:t>
            </a:r>
            <a:r>
              <a:rPr lang="it-IT" sz="2800" dirty="0"/>
              <a:t> </a:t>
            </a:r>
            <a:r>
              <a:rPr lang="it-IT" sz="2800" dirty="0" err="1"/>
              <a:t>não</a:t>
            </a:r>
            <a:r>
              <a:rPr lang="it-IT" sz="2800" dirty="0"/>
              <a:t>, </a:t>
            </a:r>
            <a:r>
              <a:rPr lang="it-IT" sz="2800" dirty="0" err="1"/>
              <a:t>estes</a:t>
            </a:r>
            <a:r>
              <a:rPr lang="it-IT" sz="2800" dirty="0"/>
              <a:t> </a:t>
            </a:r>
            <a:r>
              <a:rPr lang="it-IT" sz="2800" dirty="0" err="1"/>
              <a:t>tratavam</a:t>
            </a:r>
            <a:r>
              <a:rPr lang="it-IT" sz="2800" dirty="0"/>
              <a:t> de </a:t>
            </a:r>
            <a:r>
              <a:rPr lang="it-IT" sz="2800" dirty="0" err="1"/>
              <a:t>submergir</a:t>
            </a:r>
            <a:r>
              <a:rPr lang="it-IT" sz="2800" dirty="0"/>
              <a:t> </a:t>
            </a:r>
            <a:r>
              <a:rPr lang="it-IT" sz="2800" dirty="0" err="1"/>
              <a:t>prisioneiros</a:t>
            </a:r>
            <a:r>
              <a:rPr lang="it-IT" sz="2800" dirty="0"/>
              <a:t> </a:t>
            </a:r>
            <a:r>
              <a:rPr lang="it-IT" sz="2800" dirty="0" err="1"/>
              <a:t>brancos</a:t>
            </a:r>
            <a:r>
              <a:rPr lang="it-IT" sz="2800" dirty="0"/>
              <a:t>, para verificar, </a:t>
            </a:r>
            <a:r>
              <a:rPr lang="it-IT" sz="2800" dirty="0" err="1"/>
              <a:t>com</a:t>
            </a:r>
            <a:r>
              <a:rPr lang="it-IT" sz="2800" dirty="0"/>
              <a:t> base </a:t>
            </a:r>
            <a:r>
              <a:rPr lang="it-IT" sz="2800" dirty="0" err="1"/>
              <a:t>numa</a:t>
            </a:r>
            <a:r>
              <a:rPr lang="it-IT" sz="2800" dirty="0"/>
              <a:t> longa e </a:t>
            </a:r>
            <a:r>
              <a:rPr lang="it-IT" sz="2800" dirty="0" err="1"/>
              <a:t>cuidadosa</a:t>
            </a:r>
            <a:r>
              <a:rPr lang="it-IT" sz="2800" dirty="0"/>
              <a:t> </a:t>
            </a:r>
            <a:r>
              <a:rPr lang="it-IT" sz="2800" dirty="0" err="1"/>
              <a:t>observação</a:t>
            </a:r>
            <a:r>
              <a:rPr lang="it-IT" sz="2800" dirty="0"/>
              <a:t>, se </a:t>
            </a:r>
            <a:r>
              <a:rPr lang="it-IT" sz="2800" dirty="0" err="1"/>
              <a:t>seus</a:t>
            </a:r>
            <a:r>
              <a:rPr lang="it-IT" sz="2800" dirty="0"/>
              <a:t> </a:t>
            </a:r>
            <a:r>
              <a:rPr lang="it-IT" sz="2800" dirty="0" err="1"/>
              <a:t>cadáveres</a:t>
            </a:r>
            <a:r>
              <a:rPr lang="it-IT" sz="2800" dirty="0"/>
              <a:t> </a:t>
            </a:r>
            <a:r>
              <a:rPr lang="it-IT" sz="2800" dirty="0" err="1"/>
              <a:t>apodreciam</a:t>
            </a:r>
            <a:r>
              <a:rPr lang="it-IT" sz="2800" dirty="0"/>
              <a:t> </a:t>
            </a:r>
            <a:r>
              <a:rPr lang="it-IT" sz="2800" dirty="0" err="1"/>
              <a:t>ou</a:t>
            </a:r>
            <a:r>
              <a:rPr lang="it-IT" sz="2800" dirty="0"/>
              <a:t> </a:t>
            </a:r>
            <a:r>
              <a:rPr lang="it-IT" sz="2800" dirty="0" err="1"/>
              <a:t>não</a:t>
            </a:r>
            <a:r>
              <a:rPr lang="it-IT" sz="2800" dirty="0"/>
              <a:t>. </a:t>
            </a:r>
          </a:p>
          <a:p>
            <a:r>
              <a:rPr lang="it-IT" sz="2800" dirty="0"/>
              <a:t>(Lévi-Strauss [1952] 2013: 364) </a:t>
            </a:r>
          </a:p>
          <a:p>
            <a:endParaRPr lang="it-IT" sz="2800" dirty="0"/>
          </a:p>
        </p:txBody>
      </p:sp>
      <p:pic>
        <p:nvPicPr>
          <p:cNvPr id="10" name="Picture 9" descr="CC-BY-SA_icon.svg.png">
            <a:extLst>
              <a:ext uri="{FF2B5EF4-FFF2-40B4-BE49-F238E27FC236}">
                <a16:creationId xmlns:a16="http://schemas.microsoft.com/office/drawing/2014/main" id="{2766B5CE-B2B7-FE78-4114-B0A8B6B97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D3B13E6-C147-3D2C-62CB-45D0A8A9E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56" y="9763"/>
            <a:ext cx="4997544" cy="68580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52B319A-F619-7CFF-287B-1749AE6A47C9}"/>
              </a:ext>
            </a:extLst>
          </p:cNvPr>
          <p:cNvSpPr txBox="1"/>
          <p:nvPr/>
        </p:nvSpPr>
        <p:spPr>
          <a:xfrm>
            <a:off x="3561539" y="5706078"/>
            <a:ext cx="3696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/>
              <a:t>Jaider</a:t>
            </a:r>
            <a:r>
              <a:rPr lang="it-IT" i="1" dirty="0"/>
              <a:t> </a:t>
            </a:r>
            <a:r>
              <a:rPr lang="it-IT" i="1" dirty="0" err="1"/>
              <a:t>Esbell</a:t>
            </a:r>
            <a:r>
              <a:rPr lang="it-IT" i="1" dirty="0"/>
              <a:t> - </a:t>
            </a:r>
            <a:r>
              <a:rPr lang="it-IT" i="1" dirty="0" err="1"/>
              <a:t>Cartas</a:t>
            </a:r>
            <a:r>
              <a:rPr lang="it-IT" i="1" dirty="0"/>
              <a:t> </a:t>
            </a:r>
            <a:r>
              <a:rPr lang="it-IT" i="1" dirty="0" err="1"/>
              <a:t>ao</a:t>
            </a:r>
            <a:r>
              <a:rPr lang="it-IT" i="1" dirty="0"/>
              <a:t> </a:t>
            </a:r>
            <a:r>
              <a:rPr lang="it-IT" i="1" dirty="0" err="1"/>
              <a:t>Velho</a:t>
            </a:r>
            <a:r>
              <a:rPr lang="it-IT" i="1" dirty="0"/>
              <a:t> </a:t>
            </a:r>
            <a:r>
              <a:rPr lang="it-IT" i="1" dirty="0" err="1"/>
              <a:t>mundo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656919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0"/>
            <a:ext cx="9433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Colombo 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scopre l’America ma non gli americani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95599" y="1477947"/>
            <a:ext cx="40423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400" dirty="0"/>
              <a:t>L’alterità rilevata e poi negata: superiorità e assimilazione 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L’alterità americana è percepita mediante la proiezione di categorie culturali preesistenti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Anomia: destrutturazione e violenza senza riparazione</a:t>
            </a:r>
          </a:p>
          <a:p>
            <a:pPr marL="285750" indent="-285750">
              <a:buFont typeface="Arial"/>
              <a:buChar char="•"/>
            </a:pPr>
            <a:r>
              <a:rPr lang="it-IT" sz="2400" dirty="0"/>
              <a:t>L’evangelizzazione è il linguaggio della salvazione</a:t>
            </a:r>
          </a:p>
          <a:p>
            <a:pPr marL="285750" indent="-285750">
              <a:buFont typeface="Arial"/>
              <a:buChar char="•"/>
            </a:pPr>
            <a:endParaRPr lang="it-IT" sz="2400" dirty="0"/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2" name="Picture 1" descr="desembarco-de-colon-de-dioscoro-puebla__1280x79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48" y="1104713"/>
            <a:ext cx="8040368" cy="497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68449" y="211686"/>
            <a:ext cx="52415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it-IT" sz="32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polemica de </a:t>
            </a:r>
            <a:r>
              <a:rPr lang="it-IT" sz="32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</a:t>
            </a:r>
            <a:r>
              <a:rPr lang="it-IT" sz="32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2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naturales</a:t>
            </a:r>
            <a:r>
              <a:rPr lang="it-IT" sz="32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la disputa sulla umanità degli indios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368448" y="2365497"/>
            <a:ext cx="52415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The </a:t>
            </a:r>
            <a:r>
              <a:rPr lang="it-IT" sz="2800" i="1" dirty="0" err="1"/>
              <a:t>Junta</a:t>
            </a:r>
            <a:r>
              <a:rPr lang="it-IT" sz="2800" i="1" dirty="0"/>
              <a:t> de Valladolid </a:t>
            </a:r>
            <a:r>
              <a:rPr lang="it-IT" sz="2800" dirty="0"/>
              <a:t>1550; 1551</a:t>
            </a:r>
          </a:p>
          <a:p>
            <a:r>
              <a:rPr lang="it-IT" sz="2800" dirty="0"/>
              <a:t>Discutere la </a:t>
            </a:r>
            <a:r>
              <a:rPr lang="it-IT" sz="2800" dirty="0" err="1"/>
              <a:t>natural</a:t>
            </a:r>
            <a:r>
              <a:rPr lang="it-IT" sz="2800" dirty="0"/>
              <a:t> giuridica e spirituale dei nativi.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i="1" dirty="0"/>
              <a:t>Bartolomé de Las Casas </a:t>
            </a:r>
            <a:r>
              <a:rPr lang="it-IT" sz="2800" dirty="0"/>
              <a:t>uguaglianza e </a:t>
            </a:r>
            <a:r>
              <a:rPr lang="it-IT" sz="2800" dirty="0" err="1"/>
              <a:t>assimilazionismo</a:t>
            </a:r>
            <a:r>
              <a:rPr lang="it-IT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i="1" dirty="0"/>
              <a:t>Juan </a:t>
            </a:r>
            <a:r>
              <a:rPr lang="it-IT" sz="2800" i="1" dirty="0" err="1"/>
              <a:t>Gines</a:t>
            </a:r>
            <a:r>
              <a:rPr lang="it-IT" sz="2800" i="1" dirty="0"/>
              <a:t> de Sepulveda</a:t>
            </a:r>
            <a:r>
              <a:rPr lang="it-IT" sz="2800" dirty="0"/>
              <a:t> gerarchia come stato naturale della società umana </a:t>
            </a:r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52A48BE-41D9-A4F9-A7A9-5EA89986F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/>
          <a:stretch>
            <a:fillRect/>
          </a:stretch>
        </p:blipFill>
        <p:spPr>
          <a:xfrm>
            <a:off x="5778806" y="15393"/>
            <a:ext cx="6627565" cy="68580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122D995-A0DE-6405-A9CA-613D6E6514CE}"/>
              </a:ext>
            </a:extLst>
          </p:cNvPr>
          <p:cNvSpPr txBox="1"/>
          <p:nvPr/>
        </p:nvSpPr>
        <p:spPr>
          <a:xfrm>
            <a:off x="4220366" y="5660273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Violeta Quispe</a:t>
            </a:r>
          </a:p>
        </p:txBody>
      </p:sp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72935" y="179233"/>
            <a:ext cx="48610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“per avere una Storia bisogna lasciarsi colonizzare” (Mignolo 2005)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472935" y="2405176"/>
            <a:ext cx="44399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000" dirty="0"/>
              <a:t>La Modernità non esiste senza colonizzazione: una Storia prevale sulle altre temporalità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La Modernità organizza il monopolio geopolitico della storia e del sapere per i suoi scopi universali: America come costruzione europea</a:t>
            </a: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Eliminazione degli spazi e dei tempi altri: eliminazione dell’idea di ALTRO </a:t>
            </a:r>
          </a:p>
          <a:p>
            <a:pPr marL="285750" indent="-285750">
              <a:buFont typeface="Arial"/>
              <a:buChar char="•"/>
            </a:pPr>
            <a:endParaRPr lang="it-IT" sz="2000" dirty="0"/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808E038-86D8-0776-AD3F-B6A74C0AE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393"/>
            <a:ext cx="6858000" cy="6858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EEC0D1A-6962-DCCF-D0D5-CE9AF8216470}"/>
              </a:ext>
            </a:extLst>
          </p:cNvPr>
          <p:cNvSpPr txBox="1"/>
          <p:nvPr/>
        </p:nvSpPr>
        <p:spPr>
          <a:xfrm>
            <a:off x="3781972" y="5670967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Violeta Quispe</a:t>
            </a:r>
          </a:p>
        </p:txBody>
      </p:sp>
    </p:spTree>
    <p:extLst>
      <p:ext uri="{BB962C8B-B14F-4D97-AF65-F5344CB8AC3E}">
        <p14:creationId xmlns:p14="http://schemas.microsoft.com/office/powerpoint/2010/main" val="2904343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2"/>
          <p:cNvSpPr txBox="1"/>
          <p:nvPr/>
        </p:nvSpPr>
        <p:spPr>
          <a:xfrm>
            <a:off x="5789410" y="1917626"/>
            <a:ext cx="58267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Evangelizzazione </a:t>
            </a:r>
          </a:p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bene supremo e giustificazione della Conquista</a:t>
            </a:r>
          </a:p>
          <a:p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 descr="Schermata 2021-10-29 alle 10.27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1100"/>
            <a:ext cx="3822700" cy="647700"/>
          </a:xfrm>
          <a:prstGeom prst="rect">
            <a:avLst/>
          </a:prstGeom>
        </p:spPr>
      </p:pic>
      <p:pic>
        <p:nvPicPr>
          <p:cNvPr id="7" name="Picture 6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28" y="6155956"/>
            <a:ext cx="1546160" cy="544780"/>
          </a:xfrm>
          <a:prstGeom prst="rect">
            <a:avLst/>
          </a:prstGeom>
        </p:spPr>
      </p:pic>
      <p:pic>
        <p:nvPicPr>
          <p:cNvPr id="3" name="Picture 2" descr="Guadalupa16secol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99351" cy="606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09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268" y="129945"/>
            <a:ext cx="10524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chiesa come attore “occidentalizzante”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7651008" y="1204385"/>
            <a:ext cx="4304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Tra i ceti più bassi, la religione </a:t>
            </a:r>
            <a:r>
              <a:rPr lang="it-IT" sz="2800" i="1" dirty="0"/>
              <a:t>meticcia</a:t>
            </a:r>
            <a:r>
              <a:rPr lang="it-IT" sz="2800" dirty="0"/>
              <a:t>, con i suoi riti periodici, il prolificare di culti ai santi e alle diverse manifestazioni della Vergine, con le innumerevoli organizzazioni e confraternite, diventa veicolo di inclusione sociale e di integrazione tra le diverse “razze”.</a:t>
            </a:r>
            <a:endParaRPr lang="en-GB" sz="2800" dirty="0"/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76762" y="24674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9313F8A-7D67-1F4B-B7C6-F3971F4F1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07566"/>
            <a:ext cx="6956855" cy="517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129542" y="1108237"/>
            <a:ext cx="43894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Reducciones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ricostruzione dello spazio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D407E46-B135-48C2-B1BF-A08A6688921A}"/>
              </a:ext>
            </a:extLst>
          </p:cNvPr>
          <p:cNvSpPr txBox="1">
            <a:spLocks/>
          </p:cNvSpPr>
          <p:nvPr/>
        </p:nvSpPr>
        <p:spPr>
          <a:xfrm>
            <a:off x="3639494" y="429894"/>
            <a:ext cx="2033518" cy="8328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Nome del corso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730588" y="2826629"/>
            <a:ext cx="7486639" cy="2892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" name="Picture 9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9" y="0"/>
            <a:ext cx="4203047" cy="600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844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rosIn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4"/>
            <a:ext cx="12192000" cy="6051726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dell’America Latina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633" y="6226055"/>
            <a:ext cx="1546160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267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tinAmericanAnthropology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LatinAmericanAnthropology_1.potx</Template>
  <TotalTime>7723</TotalTime>
  <Words>608</Words>
  <Application>Microsoft Macintosh PowerPoint</Application>
  <PresentationFormat>Widescreen</PresentationFormat>
  <Paragraphs>91</Paragraphs>
  <Slides>18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Tahoma</vt:lpstr>
      <vt:lpstr>LatinAmericanAnthropology_1</vt:lpstr>
      <vt:lpstr>Il pensiero di Frontiera  Identità Neplanteras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Microsoft Office User</cp:lastModifiedBy>
  <cp:revision>144</cp:revision>
  <dcterms:created xsi:type="dcterms:W3CDTF">2019-05-28T15:53:33Z</dcterms:created>
  <dcterms:modified xsi:type="dcterms:W3CDTF">2025-09-29T09:54:15Z</dcterms:modified>
</cp:coreProperties>
</file>