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62" r:id="rId6"/>
    <p:sldId id="260" r:id="rId7"/>
    <p:sldId id="263" r:id="rId8"/>
    <p:sldId id="264" r:id="rId9"/>
    <p:sldId id="271" r:id="rId10"/>
    <p:sldId id="274" r:id="rId11"/>
    <p:sldId id="272" r:id="rId12"/>
    <p:sldId id="273" r:id="rId13"/>
    <p:sldId id="275" r:id="rId14"/>
    <p:sldId id="268" r:id="rId15"/>
    <p:sldId id="276" r:id="rId16"/>
    <p:sldId id="277" r:id="rId17"/>
    <p:sldId id="269" r:id="rId18"/>
    <p:sldId id="278" r:id="rId19"/>
    <p:sldId id="279" r:id="rId20"/>
    <p:sldId id="270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11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547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13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015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978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437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630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375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95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3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566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28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41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06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963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1369183X.2020.185146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Tiziana.Caponio@unito.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Scienz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354563" y="62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it-IT" sz="36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politiche tra livelli sovrannazionali e locali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35519" y="87777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111967" y="662473"/>
            <a:ext cx="11564218" cy="5493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Articoli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Livello locale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GB" sz="2000" dirty="0"/>
              <a:t>Sarah Spencer (2018) Multi-level governance of an intractable policy problem: migrants with irregular status in Europe, Journal of Ethnic and Migration Studies, 44:12, 2034-2052, DOI: 10.1080/1369183X.2017.1341708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GB" sz="2000" dirty="0" err="1"/>
              <a:t>Tihomir</a:t>
            </a:r>
            <a:r>
              <a:rPr lang="en-GB" sz="2000" dirty="0"/>
              <a:t> </a:t>
            </a:r>
            <a:r>
              <a:rPr lang="en-GB" sz="2000" dirty="0" err="1"/>
              <a:t>Sabchev</a:t>
            </a:r>
            <a:r>
              <a:rPr lang="en-GB" sz="2000" dirty="0"/>
              <a:t> (2020) Against all odds: Thessaloniki’s local policy activism in the reception and integration of forced migrants, Journal of Ethnic and Migration Studies, DOI: 10.1080/1369183X.2020.1840969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Livello sovrannazionale</a:t>
            </a:r>
            <a:endParaRPr lang="en-GB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2000" dirty="0"/>
              <a:t>Sarah </a:t>
            </a:r>
            <a:r>
              <a:rPr lang="it-IT" sz="2000" dirty="0" err="1"/>
              <a:t>Léonard</a:t>
            </a:r>
            <a:r>
              <a:rPr lang="it-IT" sz="2000" dirty="0"/>
              <a:t> &amp; Christian </a:t>
            </a:r>
            <a:r>
              <a:rPr lang="it-IT" sz="2000" dirty="0" err="1"/>
              <a:t>Kaunert</a:t>
            </a:r>
            <a:r>
              <a:rPr lang="it-IT" sz="2000" dirty="0"/>
              <a:t> (2020) The </a:t>
            </a:r>
            <a:r>
              <a:rPr lang="it-IT" sz="2000" dirty="0" err="1"/>
              <a:t>securitisation</a:t>
            </a:r>
            <a:r>
              <a:rPr lang="it-IT" sz="2000" dirty="0"/>
              <a:t> of </a:t>
            </a:r>
            <a:r>
              <a:rPr lang="it-IT" sz="2000" dirty="0" err="1"/>
              <a:t>migration</a:t>
            </a:r>
            <a:r>
              <a:rPr lang="it-IT" sz="2000" dirty="0"/>
              <a:t> in the </a:t>
            </a:r>
            <a:r>
              <a:rPr lang="it-IT" sz="2000" dirty="0" err="1"/>
              <a:t>European</a:t>
            </a:r>
            <a:r>
              <a:rPr lang="it-IT" sz="2000" dirty="0"/>
              <a:t> Union: </a:t>
            </a:r>
            <a:r>
              <a:rPr lang="it-IT" sz="2000" dirty="0" err="1"/>
              <a:t>Frontex</a:t>
            </a:r>
            <a:r>
              <a:rPr lang="it-IT" sz="2000" dirty="0"/>
              <a:t> and </a:t>
            </a:r>
            <a:r>
              <a:rPr lang="it-IT" sz="2000" dirty="0" err="1"/>
              <a:t>its</a:t>
            </a:r>
            <a:r>
              <a:rPr lang="it-IT" sz="2000" dirty="0"/>
              <a:t> </a:t>
            </a:r>
            <a:r>
              <a:rPr lang="it-IT" sz="2000" dirty="0" err="1"/>
              <a:t>evolving</a:t>
            </a:r>
            <a:r>
              <a:rPr lang="it-IT" sz="2000" dirty="0"/>
              <a:t> security </a:t>
            </a:r>
            <a:r>
              <a:rPr lang="it-IT" sz="2000" dirty="0" err="1"/>
              <a:t>practices</a:t>
            </a:r>
            <a:r>
              <a:rPr lang="it-IT" sz="2000" dirty="0"/>
              <a:t>, Journal of </a:t>
            </a:r>
            <a:r>
              <a:rPr lang="it-IT" sz="2000" dirty="0" err="1"/>
              <a:t>Ethnic</a:t>
            </a:r>
            <a:r>
              <a:rPr lang="it-IT" sz="2000" dirty="0"/>
              <a:t> and Migration </a:t>
            </a:r>
            <a:r>
              <a:rPr lang="it-IT" sz="2000" dirty="0" err="1"/>
              <a:t>Studies</a:t>
            </a:r>
            <a:r>
              <a:rPr lang="it-IT" sz="2000" dirty="0"/>
              <a:t>, DOI: </a:t>
            </a:r>
            <a:r>
              <a:rPr lang="it-IT" sz="2000" u="sng" dirty="0">
                <a:hlinkClick r:id="rId3"/>
              </a:rPr>
              <a:t>10.1080/1369183X.2020.1851469</a:t>
            </a:r>
            <a:endParaRPr lang="it-IT" sz="2000" u="sng" dirty="0"/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2000" dirty="0"/>
              <a:t>Stefan </a:t>
            </a:r>
            <a:r>
              <a:rPr lang="it-IT" sz="2000" dirty="0" err="1"/>
              <a:t>Rother</a:t>
            </a:r>
            <a:r>
              <a:rPr lang="it-IT" sz="2000" dirty="0"/>
              <a:t> and Elias </a:t>
            </a:r>
            <a:r>
              <a:rPr lang="it-IT" sz="2000" dirty="0" err="1"/>
              <a:t>Steinhilper</a:t>
            </a:r>
            <a:r>
              <a:rPr lang="it-IT" sz="2000" dirty="0"/>
              <a:t> (2019) </a:t>
            </a:r>
            <a:r>
              <a:rPr lang="it-IT" sz="2000" dirty="0" err="1"/>
              <a:t>Tokens</a:t>
            </a:r>
            <a:r>
              <a:rPr lang="it-IT" sz="2000" dirty="0"/>
              <a:t> or </a:t>
            </a:r>
            <a:r>
              <a:rPr lang="it-IT" sz="2000" dirty="0" err="1"/>
              <a:t>Stakeholders</a:t>
            </a:r>
            <a:r>
              <a:rPr lang="it-IT" sz="2000" dirty="0"/>
              <a:t> in Global Migration </a:t>
            </a:r>
            <a:r>
              <a:rPr lang="it-IT" sz="2000" dirty="0" err="1"/>
              <a:t>Governance</a:t>
            </a:r>
            <a:r>
              <a:rPr lang="it-IT" sz="2000" dirty="0"/>
              <a:t>? The </a:t>
            </a:r>
            <a:r>
              <a:rPr lang="it-IT" sz="2000" dirty="0" err="1"/>
              <a:t>Role</a:t>
            </a:r>
            <a:r>
              <a:rPr lang="it-IT" sz="2000" dirty="0"/>
              <a:t> of </a:t>
            </a:r>
            <a:r>
              <a:rPr lang="it-IT" sz="2000" dirty="0" err="1"/>
              <a:t>Affected</a:t>
            </a:r>
            <a:r>
              <a:rPr lang="it-IT" sz="2000" dirty="0"/>
              <a:t> </a:t>
            </a:r>
            <a:r>
              <a:rPr lang="it-IT" sz="2000" dirty="0" err="1"/>
              <a:t>Communities</a:t>
            </a:r>
            <a:r>
              <a:rPr lang="it-IT" sz="2000" dirty="0"/>
              <a:t> and </a:t>
            </a:r>
            <a:r>
              <a:rPr lang="it-IT" sz="2000" dirty="0" err="1"/>
              <a:t>Civil</a:t>
            </a:r>
            <a:r>
              <a:rPr lang="it-IT" sz="2000" dirty="0"/>
              <a:t> Society in the Global </a:t>
            </a:r>
            <a:r>
              <a:rPr lang="it-IT" sz="2000" dirty="0" err="1"/>
              <a:t>Compacts</a:t>
            </a:r>
            <a:r>
              <a:rPr lang="it-IT" sz="2000" dirty="0"/>
              <a:t> on Migration and </a:t>
            </a:r>
            <a:r>
              <a:rPr lang="it-IT" sz="2000" dirty="0" err="1"/>
              <a:t>Refugees</a:t>
            </a:r>
            <a:r>
              <a:rPr lang="it-IT" sz="2000" dirty="0"/>
              <a:t>, International Migration, 57:6.</a:t>
            </a:r>
            <a:endParaRPr lang="it-IT" alt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9135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6337" y="-117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politiche tra livelli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391887" y="696092"/>
            <a:ext cx="11190514" cy="6069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gruppi che presenteranno in questa parte del corso dovranno essere formati da studenti che portano il programma da 6 crediti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Massimo 4 studenti per gruppo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Verranno individuati altri articoli se si formeranno più di 4 gruppi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ogni articolo ci sarà anche un gruppo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discussant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che formulerà domande specifiche sull’articolo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Valutazione ai fini dell’esame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punti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la presentazione + 2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le domande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710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6337" y="-117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Per gli studenti con programma da 9 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cfu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391887" y="696092"/>
            <a:ext cx="11190514" cy="6217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 4 aprile a inizio maggio: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su politiche migratorie e accesso al lavoro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 introduttiva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Capitolo 11 su ‘Pregiudizio, discriminazione e razzismo’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Capitolo 5 su ‘Il passaggio al lavoro indipendente’ + completamento del capitolo 3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 seminariale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Articoli in lingua inglese che saranno presentati e discussi in lavori di gruppo analoghi a quelli della prima parte del corso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101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6337" y="-117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Politiche migratorie e accesso al lavoro 9 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cfu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391887" y="696092"/>
            <a:ext cx="11190514" cy="5740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articoli verranno comunicati alla fine della prima parte del corso, sulla base del numero di gruppi di studenti con programma da 9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cfu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che sarà possibile costituire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Gruppi da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 studenti ciascuno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ogni articolo ci sarà un gruppo incaricato della presentazione e un gruppo </a:t>
            </a:r>
            <a:r>
              <a:rPr lang="it-IT" altLang="it-IT" sz="3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discussant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Valutazione ai fini dell’esame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punti </a:t>
            </a:r>
            <a:r>
              <a:rPr lang="it-IT" altLang="it-IT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la presentazione + 2 </a:t>
            </a:r>
            <a:r>
              <a:rPr lang="it-IT" altLang="it-IT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le domande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964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Esame e valutazione studenti frequentanti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397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Esame scritto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programma verrà riepilogato alla fine del corso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crediti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domande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sulla parte di Dinamiche (coperte dall’eventuale esonero), 8 punti ciascuna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sulla parte di Politiche (capitoli 8, 9 e 12 del Manuale), 8 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Alla valutazione sul compito si aggiungeranno i punti conseguiti con la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presentazione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 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7140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522514" y="8237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Esame e valutazione studenti frequentanti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226337" y="782590"/>
            <a:ext cx="11356063" cy="5163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crediti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domande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sulla parte di Dinamiche (coperte dall’eventuale esonero), 6 punti ciascuna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sulla parte di Politiche (capitoli 8, 9 e 12 del Manuale), 6 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su due articoli del modulo ‘Politiche locali e sovrannazionali’, 3 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scelta tra i due articoli su politiche locali o i due articoli su politiche </a:t>
            </a:r>
            <a:r>
              <a:rPr lang="it-IT" altLang="it-IT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sovrananzionali</a:t>
            </a:r>
            <a:endParaRPr lang="it-IT" alt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Verrà pubblicata una lista con 10 possibili domande, 5 per gruppo di articoli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domanda sui capitoli 5 o 11 (3 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Alla valutazione sul compito si aggiungeranno i punti conseguiti con la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presentazione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 punti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94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6336" y="82378"/>
            <a:ext cx="11443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Frequentanti - Nota bene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226337" y="782590"/>
            <a:ext cx="11356063" cy="4702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punti conseguiti con l’eventuale esonero e/o con la presentazione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 validi per </a:t>
            </a: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intero anno accademico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ovvero per i seguenti appelli: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Giugno-luglio 2022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Settembre 2022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Gennaio-febbraio 2023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Dalla sessione di esami di giugno-luglio 2023 tutti i punti conseguiti nel corso dell’AA 2021/2022 </a:t>
            </a:r>
            <a:r>
              <a:rPr lang="it-IT" altLang="it-IT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saranno più validi</a:t>
            </a:r>
            <a:r>
              <a:rPr lang="it-IT" altLang="it-IT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si potrà dare l’esame solo come studenti NON FREQUENTANTI con il programma dell’anno accademico in corso</a:t>
            </a:r>
          </a:p>
        </p:txBody>
      </p:sp>
    </p:spTree>
    <p:extLst>
      <p:ext uri="{BB962C8B-B14F-4D97-AF65-F5344CB8AC3E}">
        <p14:creationId xmlns:p14="http://schemas.microsoft.com/office/powerpoint/2010/main" val="25920812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Ricevimento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24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appuntamento, mandare mail a 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Tiziana.Caponio@unito.it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solito nell’arco di una settimana dall’invio della mail verrà fissato un appuntamento su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webex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di persona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si risponderà via mail a domande sulle modalità di svolgimento del corso o sul programma di esame, ma le risposte verranno date a lezione</a:t>
            </a:r>
          </a:p>
        </p:txBody>
      </p:sp>
    </p:spTree>
    <p:extLst>
      <p:ext uri="{BB962C8B-B14F-4D97-AF65-F5344CB8AC3E}">
        <p14:creationId xmlns:p14="http://schemas.microsoft.com/office/powerpoint/2010/main" val="4084770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Presentazione del corso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21 Febbraio 2022</a:t>
            </a: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La sociologia delle migrazioni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758028" cy="5342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altLang="it-IT" sz="3600" b="1" dirty="0"/>
              <a:t>Per partire con i siti più noti…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altLang="it-IT" sz="3200" dirty="0"/>
              <a:t>Wikipedia in lingua italiana</a:t>
            </a:r>
          </a:p>
          <a:p>
            <a:pPr lvl="2"/>
            <a:r>
              <a:rPr lang="it-IT" altLang="it-IT" sz="2400" dirty="0"/>
              <a:t>La </a:t>
            </a:r>
            <a:r>
              <a:rPr lang="it-IT" altLang="it-IT" sz="2400" b="1" dirty="0"/>
              <a:t>sociologia delle migrazioni</a:t>
            </a:r>
            <a:r>
              <a:rPr lang="it-IT" altLang="it-IT" sz="2400" dirty="0"/>
              <a:t>, come </a:t>
            </a:r>
            <a:r>
              <a:rPr lang="it-IT" altLang="it-IT" sz="2400" dirty="0">
                <a:hlinkClick r:id="rId3" tooltip="Scienza"/>
              </a:rPr>
              <a:t>disciplina specifica</a:t>
            </a:r>
            <a:r>
              <a:rPr lang="it-IT" altLang="it-IT" sz="2400" dirty="0"/>
              <a:t>, si sta delineando da pochi anni.</a:t>
            </a:r>
          </a:p>
          <a:p>
            <a:pPr lvl="2"/>
            <a:endParaRPr lang="it-IT" altLang="it-IT" dirty="0"/>
          </a:p>
          <a:p>
            <a:pPr lvl="2"/>
            <a:endParaRPr lang="it-IT" alt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altLang="it-IT" sz="3200" dirty="0"/>
              <a:t>Wikipedia in lingua inglese</a:t>
            </a:r>
          </a:p>
          <a:p>
            <a:pPr lvl="2"/>
            <a:r>
              <a:rPr lang="it-IT" altLang="it-IT" sz="2400" dirty="0"/>
              <a:t>The </a:t>
            </a:r>
            <a:r>
              <a:rPr lang="it-IT" altLang="it-IT" sz="2400" b="1" dirty="0" err="1"/>
              <a:t>sociology</a:t>
            </a:r>
            <a:r>
              <a:rPr lang="it-IT" altLang="it-IT" sz="2400" b="1" dirty="0"/>
              <a:t> of </a:t>
            </a:r>
            <a:r>
              <a:rPr lang="it-IT" altLang="it-IT" sz="2400" b="1" dirty="0" err="1"/>
              <a:t>immigration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provides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sociological</a:t>
            </a:r>
            <a:r>
              <a:rPr lang="it-IT" altLang="it-IT" sz="2400" dirty="0"/>
              <a:t> </a:t>
            </a:r>
            <a:r>
              <a:rPr lang="it-IT" altLang="it-IT" sz="2400" dirty="0" err="1"/>
              <a:t>understanding</a:t>
            </a:r>
            <a:r>
              <a:rPr lang="it-IT" altLang="it-IT" sz="2400" dirty="0"/>
              <a:t> of culture, </a:t>
            </a:r>
            <a:r>
              <a:rPr lang="it-IT" altLang="it-IT" sz="2400" dirty="0" err="1"/>
              <a:t>ethnicities</a:t>
            </a:r>
            <a:r>
              <a:rPr lang="it-IT" altLang="it-IT" sz="2400" dirty="0"/>
              <a:t>, social </a:t>
            </a:r>
            <a:r>
              <a:rPr lang="it-IT" altLang="it-IT" sz="2400" dirty="0" err="1"/>
              <a:t>structures</a:t>
            </a:r>
            <a:r>
              <a:rPr lang="it-IT" altLang="it-IT" sz="2400" dirty="0"/>
              <a:t> and </a:t>
            </a:r>
            <a:r>
              <a:rPr lang="it-IT" altLang="it-IT" sz="2400" dirty="0" err="1"/>
              <a:t>political</a:t>
            </a:r>
            <a:r>
              <a:rPr lang="it-IT" altLang="it-IT" sz="2400" dirty="0"/>
              <a:t> </a:t>
            </a:r>
            <a:r>
              <a:rPr lang="it-IT" altLang="it-IT" sz="2400" dirty="0" err="1"/>
              <a:t>economies</a:t>
            </a:r>
            <a:r>
              <a:rPr lang="it-IT" altLang="it-IT" sz="2400" dirty="0"/>
              <a:t> in the </a:t>
            </a:r>
            <a:r>
              <a:rPr lang="it-IT" altLang="it-IT" sz="2400" dirty="0" err="1"/>
              <a:t>assimilation</a:t>
            </a:r>
            <a:r>
              <a:rPr lang="it-IT" altLang="it-IT" sz="2400" dirty="0"/>
              <a:t>, </a:t>
            </a:r>
            <a:r>
              <a:rPr lang="it-IT" altLang="it-IT" sz="2400" dirty="0" err="1"/>
              <a:t>enculturation</a:t>
            </a:r>
            <a:r>
              <a:rPr lang="it-IT" altLang="it-IT" sz="2400" dirty="0"/>
              <a:t>, and </a:t>
            </a:r>
            <a:r>
              <a:rPr lang="it-IT" altLang="it-IT" sz="2400" dirty="0" err="1"/>
              <a:t>marginalization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processes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related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migration</a:t>
            </a:r>
            <a:r>
              <a:rPr lang="it-IT" altLang="it-IT" sz="2400" dirty="0"/>
              <a:t> and </a:t>
            </a:r>
            <a:r>
              <a:rPr lang="it-IT" altLang="it-IT" sz="2400" dirty="0" err="1"/>
              <a:t>adaptation</a:t>
            </a:r>
            <a:r>
              <a:rPr lang="it-IT" altLang="it-IT" sz="2400" dirty="0"/>
              <a:t> of </a:t>
            </a:r>
            <a:r>
              <a:rPr lang="it-IT" altLang="it-IT" sz="2400" dirty="0" err="1"/>
              <a:t>people</a:t>
            </a:r>
            <a:r>
              <a:rPr lang="it-IT" altLang="it-IT" sz="2400" dirty="0"/>
              <a:t> </a:t>
            </a:r>
          </a:p>
          <a:p>
            <a:pPr lvl="2"/>
            <a:endParaRPr lang="it-IT" altLang="it-IT" sz="2800" dirty="0"/>
          </a:p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26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Una disciplina recente?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2" name="Rettangolo 1"/>
          <p:cNvSpPr/>
          <p:nvPr/>
        </p:nvSpPr>
        <p:spPr>
          <a:xfrm>
            <a:off x="655781" y="1683435"/>
            <a:ext cx="1104669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altLang="it-IT" sz="3600" dirty="0"/>
              <a:t>R. E. Park (1864-1944) e la Scuola di Chicago</a:t>
            </a:r>
          </a:p>
          <a:p>
            <a:pPr lvl="1"/>
            <a:r>
              <a:rPr lang="it-IT" altLang="it-IT" sz="3200" dirty="0"/>
              <a:t>L’uomo marginale e il ciclo delle relazioni interetniche</a:t>
            </a:r>
          </a:p>
          <a:p>
            <a:pPr lvl="1"/>
            <a:endParaRPr lang="it-IT" altLang="it-IT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600" dirty="0"/>
              <a:t>G. </a:t>
            </a:r>
            <a:r>
              <a:rPr lang="it-IT" sz="3600" dirty="0" err="1"/>
              <a:t>Simmel</a:t>
            </a:r>
            <a:r>
              <a:rPr lang="it-IT" sz="3600" dirty="0"/>
              <a:t> (1858-1918)</a:t>
            </a:r>
          </a:p>
          <a:p>
            <a:pPr lvl="1"/>
            <a:r>
              <a:rPr lang="it-IT" sz="3200" dirty="0"/>
              <a:t>Lo straniero e il mutamento sociale</a:t>
            </a:r>
          </a:p>
          <a:p>
            <a:pPr lvl="1"/>
            <a:endParaRPr lang="it-IT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600" dirty="0"/>
              <a:t>W. </a:t>
            </a:r>
            <a:r>
              <a:rPr lang="it-IT" sz="3600" dirty="0" err="1"/>
              <a:t>Sombart</a:t>
            </a:r>
            <a:r>
              <a:rPr lang="it-IT" sz="3600" dirty="0"/>
              <a:t> (1863-1941)</a:t>
            </a:r>
          </a:p>
          <a:p>
            <a:pPr lvl="1"/>
            <a:r>
              <a:rPr lang="it-IT" sz="3200" dirty="0"/>
              <a:t>Lo straniero come imprenditore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L’approccio sociologico e politologico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642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3200" dirty="0"/>
              <a:t>Studiare le migrazioni </a:t>
            </a:r>
            <a:r>
              <a:rPr lang="it-IT" altLang="it-IT" sz="3200" i="1" dirty="0"/>
              <a:t>versus</a:t>
            </a:r>
            <a:r>
              <a:rPr lang="it-IT" altLang="it-IT" sz="3200" dirty="0"/>
              <a:t> lavorare con/per gli immigrati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3200" dirty="0"/>
              <a:t>La prospettiva del </a:t>
            </a:r>
            <a:r>
              <a:rPr lang="it-IT" altLang="it-IT" sz="3200" dirty="0" err="1"/>
              <a:t>practionner</a:t>
            </a:r>
            <a:endParaRPr lang="it-IT" altLang="it-IT" sz="3200" dirty="0"/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Coinvolgimento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Ricerca delle soluzioni migliori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Problemi/esperienze concrete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3200" dirty="0"/>
              <a:t>La prospettiva del sociologo o del politologo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Un’analisi a distanza (o quasi)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Ricerca di spiegazioni e dialogo con le teorie che cercano di spiegare il fenomeno e/o le politiche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Tentativo di andare oltre l’esperienza concreta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/>
              <a:t>Questioni di metodo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744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-117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non frequentanti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494522" y="696092"/>
            <a:ext cx="10900309" cy="634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222222"/>
                </a:solidFill>
                <a:latin typeface="Titillium Web"/>
              </a:rPr>
              <a:t>Per gli studenti non frequentanti 9 crediti: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sz="2400" dirty="0">
                <a:solidFill>
                  <a:srgbClr val="222222"/>
                </a:solidFill>
                <a:latin typeface="Titillium Web"/>
              </a:rPr>
              <a:t>M. Ambrosini, Sociologia delle migrazioni, Bologna, Il Mulino, 2020.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sz="2400" dirty="0">
                <a:solidFill>
                  <a:srgbClr val="222222"/>
                </a:solidFill>
                <a:latin typeface="Titillium Web"/>
              </a:rPr>
              <a:t>Rivista ‘Mondi Migranti’, numero monografico su </a:t>
            </a:r>
            <a:r>
              <a:rPr lang="it-IT" sz="2400" i="1" dirty="0">
                <a:solidFill>
                  <a:srgbClr val="222222"/>
                </a:solidFill>
                <a:latin typeface="Titillium Web"/>
              </a:rPr>
              <a:t>Migrazioni e pandemia</a:t>
            </a:r>
            <a:r>
              <a:rPr lang="it-IT" sz="2400" dirty="0">
                <a:solidFill>
                  <a:srgbClr val="222222"/>
                </a:solidFill>
                <a:latin typeface="Titillium Web"/>
              </a:rPr>
              <a:t>, Fascicolo 1/2021</a:t>
            </a:r>
          </a:p>
          <a:p>
            <a:pPr marL="1428750" lvl="2" indent="-514350">
              <a:buFont typeface="+mj-lt"/>
              <a:buAutoNum type="alphaLcParenR"/>
            </a:pPr>
            <a:r>
              <a:rPr lang="it-IT" sz="2000" dirty="0">
                <a:solidFill>
                  <a:srgbClr val="222222"/>
                </a:solidFill>
                <a:latin typeface="Titillium Web"/>
              </a:rPr>
              <a:t>Pastore, F., 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Migrazioni e pandemia. Interazioni empiriche e spunti teorici</a:t>
            </a:r>
          </a:p>
          <a:p>
            <a:pPr marL="1428750" lvl="2" indent="-514350">
              <a:buFont typeface="+mj-lt"/>
              <a:buAutoNum type="alphaLcParenR"/>
            </a:pPr>
            <a:r>
              <a:rPr lang="it-IT" sz="2000" dirty="0">
                <a:solidFill>
                  <a:srgbClr val="222222"/>
                </a:solidFill>
                <a:latin typeface="Titillium Web"/>
              </a:rPr>
              <a:t>Piccoli, L., 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La trasformazione del regime globale di mobilità durante la pandemia di Covid-19</a:t>
            </a:r>
          </a:p>
          <a:p>
            <a:pPr marL="1428750" lvl="2" indent="-514350">
              <a:buFont typeface="+mj-lt"/>
              <a:buAutoNum type="alphaLcParenR"/>
            </a:pPr>
            <a:r>
              <a:rPr lang="it-IT" sz="2000" dirty="0">
                <a:solidFill>
                  <a:srgbClr val="222222"/>
                </a:solidFill>
                <a:latin typeface="Titillium Web"/>
              </a:rPr>
              <a:t>Quaranta, R., Trentini, F. e </a:t>
            </a:r>
            <a:r>
              <a:rPr lang="it-IT" sz="2000" dirty="0" err="1">
                <a:solidFill>
                  <a:srgbClr val="222222"/>
                </a:solidFill>
                <a:latin typeface="Titillium Web"/>
              </a:rPr>
              <a:t>Villosio</a:t>
            </a:r>
            <a:r>
              <a:rPr lang="it-IT" sz="2000" dirty="0">
                <a:solidFill>
                  <a:srgbClr val="222222"/>
                </a:solidFill>
                <a:latin typeface="Titillium Web"/>
              </a:rPr>
              <a:t> C., 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Gli effetti del Covid-19 sulla popolazione in età da lavoro straniera in Italia</a:t>
            </a:r>
          </a:p>
          <a:p>
            <a:pPr marL="1428750" lvl="2" indent="-514350">
              <a:buFont typeface="+mj-lt"/>
              <a:buAutoNum type="alphaLcParenR"/>
            </a:pPr>
            <a:r>
              <a:rPr lang="it-IT" sz="2000" dirty="0">
                <a:solidFill>
                  <a:srgbClr val="222222"/>
                </a:solidFill>
                <a:latin typeface="Titillium Web"/>
              </a:rPr>
              <a:t>Girardelli, D., </a:t>
            </a:r>
            <a:r>
              <a:rPr lang="it-IT" sz="2000" dirty="0" err="1">
                <a:solidFill>
                  <a:srgbClr val="222222"/>
                </a:solidFill>
                <a:latin typeface="Titillium Web"/>
              </a:rPr>
              <a:t>Croucher</a:t>
            </a:r>
            <a:r>
              <a:rPr lang="it-IT" sz="2000" dirty="0">
                <a:solidFill>
                  <a:srgbClr val="222222"/>
                </a:solidFill>
                <a:latin typeface="Titillium Web"/>
              </a:rPr>
              <a:t>, S. M. e T. </a:t>
            </a:r>
            <a:r>
              <a:rPr lang="it-IT" sz="2000" dirty="0" err="1">
                <a:solidFill>
                  <a:srgbClr val="222222"/>
                </a:solidFill>
                <a:latin typeface="Titillium Web"/>
              </a:rPr>
              <a:t>Nguyen</a:t>
            </a:r>
            <a:r>
              <a:rPr lang="it-IT" sz="2000" dirty="0">
                <a:solidFill>
                  <a:srgbClr val="222222"/>
                </a:solidFill>
                <a:latin typeface="Titillium Web"/>
              </a:rPr>
              <a:t>, 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La pandemia Covid-19, la </a:t>
            </a:r>
            <a:r>
              <a:rPr lang="it-IT" sz="2000" i="1" dirty="0" err="1">
                <a:solidFill>
                  <a:srgbClr val="222222"/>
                </a:solidFill>
                <a:latin typeface="Titillium Web"/>
              </a:rPr>
              <a:t>sinofobia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 e il ruolo dei social media in Italia</a:t>
            </a:r>
          </a:p>
          <a:p>
            <a:pPr marL="1428750" lvl="2" indent="-514350">
              <a:buFont typeface="+mj-lt"/>
              <a:buAutoNum type="alphaLcParenR"/>
            </a:pPr>
            <a:r>
              <a:rPr lang="it-IT" sz="2000" dirty="0">
                <a:solidFill>
                  <a:srgbClr val="222222"/>
                </a:solidFill>
                <a:latin typeface="Titillium Web"/>
              </a:rPr>
              <a:t>Cingolani, P., 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Transnazionalismi in tempi di pandemia: il caso dei romeni in Europa</a:t>
            </a:r>
          </a:p>
          <a:p>
            <a:pPr marL="1428750" lvl="2" indent="-514350">
              <a:buFont typeface="+mj-lt"/>
              <a:buAutoNum type="alphaLcParenR"/>
            </a:pPr>
            <a:r>
              <a:rPr lang="it-IT" sz="2000" dirty="0">
                <a:solidFill>
                  <a:srgbClr val="222222"/>
                </a:solidFill>
                <a:latin typeface="Titillium Web"/>
              </a:rPr>
              <a:t>Gabrielli, L., </a:t>
            </a:r>
            <a:r>
              <a:rPr lang="it-IT" sz="2000" i="1" dirty="0">
                <a:solidFill>
                  <a:srgbClr val="222222"/>
                </a:solidFill>
                <a:latin typeface="Titillium Web"/>
              </a:rPr>
              <a:t>Pandemia e sconvolgimento dei sistemi migratori: il caso del corridoio Marocco-Spagna</a:t>
            </a:r>
            <a:endParaRPr lang="it-IT" sz="2000" dirty="0">
              <a:solidFill>
                <a:srgbClr val="222222"/>
              </a:solidFill>
              <a:latin typeface="Titillium Web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222222"/>
                </a:solidFill>
                <a:latin typeface="Titillium Web"/>
              </a:rPr>
              <a:t>Gli studenti non frequentanti che danno l'esame da 6 crediti portano i testi n. 1 (esclusa parte IV), e gli articoli 2 a, b e c.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2440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-117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non frequentanti - Esame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494522" y="696092"/>
            <a:ext cx="10900309" cy="5019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Scritto su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moodle</a:t>
            </a:r>
            <a:endParaRPr lang="it-IT" altLang="it-IT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domande a risposta aperta da svilupparsi in uno spazio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-definito per il compito da 9 crediti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domande sul manuale (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 punti per risposta) e 2 domande sugli articoli (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punti per risposta)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domande per il compito da 6 crediti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domande sul manuale (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 punti per risposta) + 1 domanda sugli articoli (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 punti)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Verrà comunicata eventuale disponibilità di aula informatica o se sarà necessario utilizzare il proprio computer portatile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non si dispone di un portatile e non si ha a disposizione l’aula informatica è possibile disporre di un compito cartaceo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previa comunicazione via mail una settimana prima del compito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60143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frequentanti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83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Durata del corso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crediti: 36 ore, chiusura il 30 marzo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crediti: 54 ore, chiusura prima settimana di maggio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essere considerati frequentanti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Presenza in aula, assenza a tre lezioni per studenti con programma da 6 crediti (6 ore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quattro lezioni per studenti con programma da 9 crediti (8 ore </a:t>
            </a:r>
            <a:r>
              <a:rPr lang="it-IT" alt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Iscrizione alla lista che verrà fatta circolare il giorno 28/02. Le presenze verranno prese a partire dal 1 marzo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SI ACCETTANO ISCRIZIONI VIA EMAIL</a:t>
            </a:r>
          </a:p>
        </p:txBody>
      </p:sp>
    </p:spTree>
    <p:extLst>
      <p:ext uri="{BB962C8B-B14F-4D97-AF65-F5344CB8AC3E}">
        <p14:creationId xmlns:p14="http://schemas.microsoft.com/office/powerpoint/2010/main" val="36842332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8250" y="5463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Studenti frequentanti. Parte comune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430823" y="782590"/>
            <a:ext cx="11245362" cy="522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dinamiche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Concetti base, approcci e oggetti di studio della Sociologia delle migrazioni (manuale di M. Ambrosini, capitoli 1, 2, 3, 4, 6 e 7)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Lezioni frontali con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slides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supporto pubblicate esclusivamente su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moodle</a:t>
            </a:r>
            <a:endParaRPr lang="it-IT" alt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Esonero/esercitazione il </a:t>
            </a:r>
            <a:r>
              <a:rPr lang="it-IT" alt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o 15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marzo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</a:t>
            </a:r>
            <a:r>
              <a:rPr lang="it-IT" altLang="it-IT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moodle</a:t>
            </a: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 domande aperte)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politiche migratorie </a:t>
            </a:r>
            <a:r>
              <a:rPr lang="it-IT" altLang="it-IT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 livelli sovrannazionali e locali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 introduttiva</a:t>
            </a: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Capitoli 8, 9 e 12 del manuale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 seminariale con lavori di gruppo</a:t>
            </a:r>
          </a:p>
          <a:p>
            <a:pPr marL="1828800" lvl="3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Articoli scientifici in </a:t>
            </a:r>
            <a:r>
              <a:rPr lang="it-IT" alt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lingua inglese</a:t>
            </a:r>
          </a:p>
        </p:txBody>
      </p:sp>
    </p:spTree>
    <p:extLst>
      <p:ext uri="{BB962C8B-B14F-4D97-AF65-F5344CB8AC3E}">
        <p14:creationId xmlns:p14="http://schemas.microsoft.com/office/powerpoint/2010/main" val="26588210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65F4D9-EE44-4726-A804-CB280228D1A5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71389bb-505c-41ff-a31c-1ca5b92601c4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1454</Words>
  <Application>Microsoft Office PowerPoint</Application>
  <PresentationFormat>Widescreen</PresentationFormat>
  <Paragraphs>177</Paragraphs>
  <Slides>17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Titillium Web</vt:lpstr>
      <vt:lpstr>Wingdings</vt:lpstr>
      <vt:lpstr>Tema di Office</vt:lpstr>
      <vt:lpstr>Dinamiche e politiche dell’immigrazione</vt:lpstr>
      <vt:lpstr>Presentazione del corso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109</cp:revision>
  <dcterms:created xsi:type="dcterms:W3CDTF">2019-05-28T15:53:33Z</dcterms:created>
  <dcterms:modified xsi:type="dcterms:W3CDTF">2022-02-21T22:13:54Z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