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8" d="100"/>
          <a:sy n="118" d="100"/>
        </p:scale>
        <p:origin x="-944"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486825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ad3da9939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ad3da993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d5d4696b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d5d469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d5d4696b3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d5d4696b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d3da99398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d3da99398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d3da99398_0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d3da99398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3024111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3024111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3024111d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3024111d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024111d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024111d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2ffecd9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2ffecd9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2ffecd93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2ffecd93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2ffecd93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2ffecd93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d3da993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d3da99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2ffecd93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2ffecd93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pic>
        <p:nvPicPr>
          <p:cNvPr id="56" name="Google Shape;56;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69975" y="0"/>
            <a:ext cx="2974024" cy="5143500"/>
          </a:xfrm>
          <a:prstGeom prst="rect">
            <a:avLst/>
          </a:prstGeom>
          <a:noFill/>
          <a:ln>
            <a:noFill/>
          </a:ln>
        </p:spPr>
      </p:pic>
      <p:sp>
        <p:nvSpPr>
          <p:cNvPr id="57" name="Google Shape;57;p13"/>
          <p:cNvSpPr txBox="1">
            <a:spLocks noGrp="1"/>
          </p:cNvSpPr>
          <p:nvPr>
            <p:ph type="title"/>
          </p:nvPr>
        </p:nvSpPr>
        <p:spPr>
          <a:xfrm>
            <a:off x="178700" y="207850"/>
            <a:ext cx="5684100" cy="2955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i="1">
                <a:solidFill>
                  <a:srgbClr val="000000"/>
                </a:solidFill>
                <a:latin typeface="Droid Serif"/>
                <a:ea typeface="Droid Serif"/>
                <a:cs typeface="Droid Serif"/>
                <a:sym typeface="Droid Serif"/>
              </a:rPr>
              <a:t>Afro-Argentines. Expansion and consolidation of an interdisciplinary field of study</a:t>
            </a:r>
            <a:endParaRPr sz="2400" i="1">
              <a:solidFill>
                <a:srgbClr val="000000"/>
              </a:solidFill>
              <a:latin typeface="Droid Serif"/>
              <a:ea typeface="Droid Serif"/>
              <a:cs typeface="Droid Serif"/>
              <a:sym typeface="Droid Serif"/>
            </a:endParaRPr>
          </a:p>
          <a:p>
            <a:pPr marL="0" lvl="0" indent="0" algn="l" rtl="0">
              <a:lnSpc>
                <a:spcPct val="150000"/>
              </a:lnSpc>
              <a:spcBef>
                <a:spcPts val="0"/>
              </a:spcBef>
              <a:spcAft>
                <a:spcPts val="0"/>
              </a:spcAft>
              <a:buNone/>
            </a:pPr>
            <a:r>
              <a:rPr lang="en" sz="2000" b="0" i="1">
                <a:solidFill>
                  <a:srgbClr val="000000"/>
                </a:solidFill>
                <a:latin typeface="Droid Serif"/>
                <a:ea typeface="Droid Serif"/>
                <a:cs typeface="Droid Serif"/>
                <a:sym typeface="Droid Serif"/>
              </a:rPr>
              <a:t>The Police construction of racial profiles in the city of Buenos Aires.</a:t>
            </a:r>
            <a:endParaRPr sz="5000" b="0">
              <a:latin typeface="Droid Serif"/>
              <a:ea typeface="Droid Serif"/>
              <a:cs typeface="Droid Serif"/>
              <a:sym typeface="Droid Serif"/>
            </a:endParaRPr>
          </a:p>
        </p:txBody>
      </p:sp>
      <p:sp>
        <p:nvSpPr>
          <p:cNvPr id="58" name="Google Shape;58;p13"/>
          <p:cNvSpPr txBox="1">
            <a:spLocks noGrp="1"/>
          </p:cNvSpPr>
          <p:nvPr>
            <p:ph type="body" idx="1"/>
          </p:nvPr>
        </p:nvSpPr>
        <p:spPr>
          <a:xfrm>
            <a:off x="58100" y="3973100"/>
            <a:ext cx="5333100" cy="1170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000000"/>
              </a:solidFill>
              <a:latin typeface="Cambria"/>
              <a:ea typeface="Cambria"/>
              <a:cs typeface="Cambria"/>
              <a:sym typeface="Cambria"/>
            </a:endParaRPr>
          </a:p>
          <a:p>
            <a:pPr marL="0" lvl="0" indent="0" algn="l" rtl="0">
              <a:lnSpc>
                <a:spcPct val="100000"/>
              </a:lnSpc>
              <a:spcBef>
                <a:spcPts val="1600"/>
              </a:spcBef>
              <a:spcAft>
                <a:spcPts val="1600"/>
              </a:spcAft>
              <a:buNone/>
            </a:pPr>
            <a:endParaRPr>
              <a:solidFill>
                <a:srgbClr val="000000"/>
              </a:solidFill>
              <a:latin typeface="Cambria"/>
              <a:ea typeface="Cambria"/>
              <a:cs typeface="Cambria"/>
              <a:sym typeface="Cambria"/>
            </a:endParaRPr>
          </a:p>
        </p:txBody>
      </p:sp>
      <p:sp>
        <p:nvSpPr>
          <p:cNvPr id="59" name="Google Shape;59;p13"/>
          <p:cNvSpPr txBox="1"/>
          <p:nvPr/>
        </p:nvSpPr>
        <p:spPr>
          <a:xfrm>
            <a:off x="255325" y="3363000"/>
            <a:ext cx="5333100" cy="13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Santiago Manuel Gimenez.PhD candidate.</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0" algn="l" rtl="0">
              <a:spcBef>
                <a:spcPts val="0"/>
              </a:spcBef>
              <a:spcAft>
                <a:spcPts val="0"/>
              </a:spcAft>
              <a:buNone/>
            </a:pPr>
            <a:r>
              <a:rPr lang="en" i="1">
                <a:latin typeface="Source Code Pro"/>
                <a:ea typeface="Source Code Pro"/>
                <a:cs typeface="Source Code Pro"/>
                <a:sym typeface="Source Code Pro"/>
              </a:rPr>
              <a:t>PhD programme in Psychological, Anthropological and Educational Sciences.</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University of Turin.</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2"/>
          <p:cNvGrpSpPr/>
          <p:nvPr/>
        </p:nvGrpSpPr>
        <p:grpSpPr>
          <a:xfrm>
            <a:off x="1680836" y="1315124"/>
            <a:ext cx="1931633" cy="669600"/>
            <a:chOff x="1680836" y="1315124"/>
            <a:chExt cx="1931633" cy="669600"/>
          </a:xfrm>
        </p:grpSpPr>
        <p:cxnSp>
          <p:nvCxnSpPr>
            <p:cNvPr id="149" name="Google Shape;149;p22"/>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150" name="Google Shape;150;p22"/>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a:latin typeface="Roboto"/>
                  <a:ea typeface="Roboto"/>
                  <a:cs typeface="Roboto"/>
                  <a:sym typeface="Roboto"/>
                </a:rPr>
                <a:t>Racial ideas. Criminology.</a:t>
              </a:r>
              <a:endParaRPr sz="1200" b="1">
                <a:latin typeface="Roboto"/>
                <a:ea typeface="Roboto"/>
                <a:cs typeface="Roboto"/>
                <a:sym typeface="Roboto"/>
              </a:endParaRPr>
            </a:p>
          </p:txBody>
        </p:sp>
      </p:grpSp>
      <p:grpSp>
        <p:nvGrpSpPr>
          <p:cNvPr id="151" name="Google Shape;151;p22"/>
          <p:cNvGrpSpPr/>
          <p:nvPr/>
        </p:nvGrpSpPr>
        <p:grpSpPr>
          <a:xfrm>
            <a:off x="5517319" y="1315124"/>
            <a:ext cx="1940006" cy="669600"/>
            <a:chOff x="5517319" y="1315124"/>
            <a:chExt cx="1940006" cy="669600"/>
          </a:xfrm>
        </p:grpSpPr>
        <p:cxnSp>
          <p:nvCxnSpPr>
            <p:cNvPr id="152" name="Google Shape;152;p22"/>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53" name="Google Shape;153;p22"/>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Roboto"/>
                  <a:ea typeface="Roboto"/>
                  <a:cs typeface="Roboto"/>
                  <a:sym typeface="Roboto"/>
                </a:rPr>
                <a:t>Racial categories in Argentina. Binomial formation. </a:t>
              </a:r>
              <a:r>
                <a:rPr lang="en" sz="1100" b="1">
                  <a:latin typeface="Roboto"/>
                  <a:ea typeface="Roboto"/>
                  <a:cs typeface="Roboto"/>
                  <a:sym typeface="Roboto"/>
                </a:rPr>
                <a:t>White vs Black.</a:t>
              </a:r>
              <a:endParaRPr sz="1100" b="1">
                <a:latin typeface="Roboto"/>
                <a:ea typeface="Roboto"/>
                <a:cs typeface="Roboto"/>
                <a:sym typeface="Roboto"/>
              </a:endParaRPr>
            </a:p>
          </p:txBody>
        </p:sp>
      </p:grpSp>
      <p:grpSp>
        <p:nvGrpSpPr>
          <p:cNvPr id="154" name="Google Shape;154;p22"/>
          <p:cNvGrpSpPr/>
          <p:nvPr/>
        </p:nvGrpSpPr>
        <p:grpSpPr>
          <a:xfrm>
            <a:off x="3808226" y="3535140"/>
            <a:ext cx="1495200" cy="1143796"/>
            <a:chOff x="3808226" y="3535140"/>
            <a:chExt cx="1495200" cy="1143796"/>
          </a:xfrm>
        </p:grpSpPr>
        <p:cxnSp>
          <p:nvCxnSpPr>
            <p:cNvPr id="155" name="Google Shape;155;p22"/>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56" name="Google Shape;156;p22"/>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latin typeface="Roboto"/>
                  <a:ea typeface="Roboto"/>
                  <a:cs typeface="Roboto"/>
                  <a:sym typeface="Roboto"/>
                </a:rPr>
                <a:t>Photographic images as scientific evidence</a:t>
              </a:r>
              <a:endParaRPr sz="1200" b="1">
                <a:latin typeface="Roboto"/>
                <a:ea typeface="Roboto"/>
                <a:cs typeface="Roboto"/>
                <a:sym typeface="Roboto"/>
              </a:endParaRPr>
            </a:p>
          </p:txBody>
        </p:sp>
      </p:grpSp>
      <p:sp>
        <p:nvSpPr>
          <p:cNvPr id="157" name="Google Shape;157;p22"/>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latin typeface="Roboto"/>
                <a:ea typeface="Roboto"/>
                <a:cs typeface="Roboto"/>
                <a:sym typeface="Roboto"/>
              </a:rPr>
              <a:t>Criminal Galleries </a:t>
            </a:r>
            <a:endParaRPr sz="1200"/>
          </a:p>
        </p:txBody>
      </p:sp>
      <p:sp>
        <p:nvSpPr>
          <p:cNvPr id="158" name="Google Shape;158;p22"/>
          <p:cNvSpPr/>
          <p:nvPr/>
        </p:nvSpPr>
        <p:spPr>
          <a:xfrm rot="1800047">
            <a:off x="3219843" y="1086434"/>
            <a:ext cx="2690936" cy="2690936"/>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rot="-1800047" flipH="1">
            <a:off x="3221956" y="1086434"/>
            <a:ext cx="2690936" cy="2690936"/>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8100000">
            <a:off x="4382715" y="102739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rot="-9000757" flipH="1">
            <a:off x="3220953" y="1084808"/>
            <a:ext cx="2690226" cy="2690226"/>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27861">
            <a:off x="5485874" y="2849832"/>
            <a:ext cx="312672" cy="312672"/>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rot="6359841">
            <a:off x="3315801" y="2847762"/>
            <a:ext cx="363580" cy="363580"/>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 name="Google Shape;164;p22"/>
          <p:cNvCxnSpPr/>
          <p:nvPr/>
        </p:nvCxnSpPr>
        <p:spPr>
          <a:xfrm flipH="1">
            <a:off x="1704169" y="1678575"/>
            <a:ext cx="459900" cy="200100"/>
          </a:xfrm>
          <a:prstGeom prst="straightConnector1">
            <a:avLst/>
          </a:prstGeom>
          <a:noFill/>
          <a:ln w="19050" cap="flat" cmpd="sng">
            <a:solidFill>
              <a:srgbClr val="65F0AD"/>
            </a:solidFill>
            <a:prstDash val="solid"/>
            <a:round/>
            <a:headEnd type="oval" w="med" len="med"/>
            <a:tailEnd type="none" w="sm" len="sm"/>
          </a:ln>
        </p:spPr>
      </p:cxnSp>
      <p:sp>
        <p:nvSpPr>
          <p:cNvPr id="165" name="Google Shape;165;p22"/>
          <p:cNvSpPr txBox="1"/>
          <p:nvPr/>
        </p:nvSpPr>
        <p:spPr>
          <a:xfrm>
            <a:off x="-14675" y="1908525"/>
            <a:ext cx="2341800" cy="1953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100">
                <a:latin typeface="Cambria"/>
                <a:ea typeface="Cambria"/>
                <a:cs typeface="Cambria"/>
                <a:sym typeface="Cambria"/>
              </a:rPr>
              <a:t>The concept of ‘race’ as a basic criterion for social classification under the process of colonial domination (Quijano, 2000), for the second half of the nineteenth century had been consolidated in European scientific racialism that understood </a:t>
            </a:r>
            <a:r>
              <a:rPr lang="en" sz="1100" b="1">
                <a:latin typeface="Cambria"/>
                <a:ea typeface="Cambria"/>
                <a:cs typeface="Cambria"/>
                <a:sym typeface="Cambria"/>
              </a:rPr>
              <a:t>‘races’ as </a:t>
            </a:r>
            <a:r>
              <a:rPr lang="en" sz="1100" b="1" i="1">
                <a:latin typeface="Cambria"/>
                <a:ea typeface="Cambria"/>
                <a:cs typeface="Cambria"/>
                <a:sym typeface="Cambria"/>
              </a:rPr>
              <a:t>types</a:t>
            </a:r>
            <a:r>
              <a:rPr lang="en" sz="1100">
                <a:latin typeface="Cambria"/>
                <a:ea typeface="Cambria"/>
                <a:cs typeface="Cambria"/>
                <a:sym typeface="Cambria"/>
              </a:rPr>
              <a:t>, with based on a hierarchy of biological differences (Wade, 2000).</a:t>
            </a:r>
            <a:endParaRPr sz="1100">
              <a:latin typeface="Cambria"/>
              <a:ea typeface="Cambria"/>
              <a:cs typeface="Cambria"/>
              <a:sym typeface="Cambria"/>
            </a:endParaRPr>
          </a:p>
        </p:txBody>
      </p:sp>
      <p:sp>
        <p:nvSpPr>
          <p:cNvPr id="166" name="Google Shape;166;p22"/>
          <p:cNvSpPr txBox="1"/>
          <p:nvPr/>
        </p:nvSpPr>
        <p:spPr>
          <a:xfrm>
            <a:off x="522775" y="4225775"/>
            <a:ext cx="12669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p:nvPr/>
        </p:nvSpPr>
        <p:spPr>
          <a:xfrm>
            <a:off x="637075" y="3076925"/>
            <a:ext cx="2800500" cy="1038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a:ea typeface="Roboto"/>
                <a:cs typeface="Roboto"/>
                <a:sym typeface="Roboto"/>
              </a:rPr>
              <a:t>The classification of the Police contributes to the logic of </a:t>
            </a:r>
            <a:r>
              <a:rPr lang="en" b="1" i="1">
                <a:latin typeface="Roboto"/>
                <a:ea typeface="Roboto"/>
                <a:cs typeface="Roboto"/>
                <a:sym typeface="Roboto"/>
              </a:rPr>
              <a:t>Whiteness and Blackness in Buenos Aires. </a:t>
            </a:r>
            <a:endParaRPr b="1" i="1">
              <a:latin typeface="Roboto"/>
              <a:ea typeface="Roboto"/>
              <a:cs typeface="Roboto"/>
              <a:sym typeface="Roboto"/>
            </a:endParaRPr>
          </a:p>
        </p:txBody>
      </p:sp>
      <p:cxnSp>
        <p:nvCxnSpPr>
          <p:cNvPr id="172" name="Google Shape;172;p23"/>
          <p:cNvCxnSpPr/>
          <p:nvPr/>
        </p:nvCxnSpPr>
        <p:spPr>
          <a:xfrm>
            <a:off x="3437575" y="3586325"/>
            <a:ext cx="1133400" cy="19200"/>
          </a:xfrm>
          <a:prstGeom prst="straightConnector1">
            <a:avLst/>
          </a:prstGeom>
          <a:noFill/>
          <a:ln w="38100" cap="flat" cmpd="sng">
            <a:solidFill>
              <a:srgbClr val="0E9453"/>
            </a:solidFill>
            <a:prstDash val="solid"/>
            <a:round/>
            <a:headEnd type="none" w="med" len="med"/>
            <a:tailEnd type="triangle" w="med" len="med"/>
          </a:ln>
        </p:spPr>
      </p:cxnSp>
      <p:sp>
        <p:nvSpPr>
          <p:cNvPr id="173" name="Google Shape;173;p23"/>
          <p:cNvSpPr txBox="1"/>
          <p:nvPr/>
        </p:nvSpPr>
        <p:spPr>
          <a:xfrm>
            <a:off x="4865050" y="3148175"/>
            <a:ext cx="3762300" cy="1276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b="1">
                <a:latin typeface="Roboto"/>
                <a:ea typeface="Roboto"/>
                <a:cs typeface="Roboto"/>
                <a:sym typeface="Roboto"/>
              </a:rPr>
              <a:t>How has the Police gaze that nowadays acts in terms of racial profiling been shaped through history?</a:t>
            </a:r>
            <a:endParaRPr sz="1600">
              <a:latin typeface="Roboto"/>
              <a:ea typeface="Roboto"/>
              <a:cs typeface="Roboto"/>
              <a:sym typeface="Roboto"/>
            </a:endParaRPr>
          </a:p>
        </p:txBody>
      </p:sp>
      <p:sp>
        <p:nvSpPr>
          <p:cNvPr id="174" name="Google Shape;174;p23"/>
          <p:cNvSpPr txBox="1"/>
          <p:nvPr/>
        </p:nvSpPr>
        <p:spPr>
          <a:xfrm>
            <a:off x="897900" y="1080300"/>
            <a:ext cx="20670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Roboto"/>
                <a:ea typeface="Roboto"/>
                <a:cs typeface="Roboto"/>
                <a:sym typeface="Roboto"/>
              </a:rPr>
              <a:t>Color of the Skin</a:t>
            </a:r>
            <a:endParaRPr i="1">
              <a:latin typeface="Roboto"/>
              <a:ea typeface="Roboto"/>
              <a:cs typeface="Roboto"/>
              <a:sym typeface="Roboto"/>
            </a:endParaRPr>
          </a:p>
        </p:txBody>
      </p:sp>
      <p:sp>
        <p:nvSpPr>
          <p:cNvPr id="175" name="Google Shape;175;p23"/>
          <p:cNvSpPr txBox="1"/>
          <p:nvPr/>
        </p:nvSpPr>
        <p:spPr>
          <a:xfrm>
            <a:off x="2907750" y="442125"/>
            <a:ext cx="1557300" cy="22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Roboto"/>
                <a:ea typeface="Roboto"/>
                <a:cs typeface="Roboto"/>
                <a:sym typeface="Roboto"/>
              </a:rPr>
              <a:t>Blanco</a:t>
            </a:r>
            <a:endParaRPr b="1" i="1">
              <a:latin typeface="Roboto"/>
              <a:ea typeface="Roboto"/>
              <a:cs typeface="Roboto"/>
              <a:sym typeface="Roboto"/>
            </a:endParaRPr>
          </a:p>
          <a:p>
            <a:pPr marL="0" lvl="0" indent="0" algn="l" rtl="0">
              <a:spcBef>
                <a:spcPts val="0"/>
              </a:spcBef>
              <a:spcAft>
                <a:spcPts val="0"/>
              </a:spcAft>
              <a:buNone/>
            </a:pPr>
            <a:endParaRPr b="1" i="1">
              <a:latin typeface="Roboto"/>
              <a:ea typeface="Roboto"/>
              <a:cs typeface="Roboto"/>
              <a:sym typeface="Roboto"/>
            </a:endParaRPr>
          </a:p>
          <a:p>
            <a:pPr marL="0" lvl="0" indent="0" algn="l" rtl="0">
              <a:spcBef>
                <a:spcPts val="0"/>
              </a:spcBef>
              <a:spcAft>
                <a:spcPts val="0"/>
              </a:spcAft>
              <a:buNone/>
            </a:pPr>
            <a:r>
              <a:rPr lang="en" b="1" i="1">
                <a:latin typeface="Roboto"/>
                <a:ea typeface="Roboto"/>
                <a:cs typeface="Roboto"/>
                <a:sym typeface="Roboto"/>
              </a:rPr>
              <a:t>Trigueño</a:t>
            </a:r>
            <a:endParaRPr b="1" i="1">
              <a:latin typeface="Roboto"/>
              <a:ea typeface="Roboto"/>
              <a:cs typeface="Roboto"/>
              <a:sym typeface="Roboto"/>
            </a:endParaRPr>
          </a:p>
          <a:p>
            <a:pPr marL="0" lvl="0" indent="0" algn="l" rtl="0">
              <a:spcBef>
                <a:spcPts val="0"/>
              </a:spcBef>
              <a:spcAft>
                <a:spcPts val="0"/>
              </a:spcAft>
              <a:buNone/>
            </a:pPr>
            <a:endParaRPr b="1" i="1">
              <a:latin typeface="Roboto"/>
              <a:ea typeface="Roboto"/>
              <a:cs typeface="Roboto"/>
              <a:sym typeface="Roboto"/>
            </a:endParaRPr>
          </a:p>
          <a:p>
            <a:pPr marL="0" lvl="0" indent="0" algn="l" rtl="0">
              <a:spcBef>
                <a:spcPts val="0"/>
              </a:spcBef>
              <a:spcAft>
                <a:spcPts val="0"/>
              </a:spcAft>
              <a:buNone/>
            </a:pPr>
            <a:r>
              <a:rPr lang="en" b="1" i="1">
                <a:latin typeface="Roboto"/>
                <a:ea typeface="Roboto"/>
                <a:cs typeface="Roboto"/>
                <a:sym typeface="Roboto"/>
              </a:rPr>
              <a:t>Cobrizo</a:t>
            </a:r>
            <a:endParaRPr b="1" i="1">
              <a:latin typeface="Roboto"/>
              <a:ea typeface="Roboto"/>
              <a:cs typeface="Roboto"/>
              <a:sym typeface="Roboto"/>
            </a:endParaRPr>
          </a:p>
          <a:p>
            <a:pPr marL="0" lvl="0" indent="0" algn="l" rtl="0">
              <a:spcBef>
                <a:spcPts val="0"/>
              </a:spcBef>
              <a:spcAft>
                <a:spcPts val="0"/>
              </a:spcAft>
              <a:buNone/>
            </a:pPr>
            <a:endParaRPr b="1" i="1">
              <a:latin typeface="Roboto"/>
              <a:ea typeface="Roboto"/>
              <a:cs typeface="Roboto"/>
              <a:sym typeface="Roboto"/>
            </a:endParaRPr>
          </a:p>
          <a:p>
            <a:pPr marL="0" lvl="0" indent="0" algn="l" rtl="0">
              <a:spcBef>
                <a:spcPts val="0"/>
              </a:spcBef>
              <a:spcAft>
                <a:spcPts val="0"/>
              </a:spcAft>
              <a:buNone/>
            </a:pPr>
            <a:r>
              <a:rPr lang="en" b="1" i="1">
                <a:latin typeface="Roboto"/>
                <a:ea typeface="Roboto"/>
                <a:cs typeface="Roboto"/>
                <a:sym typeface="Roboto"/>
              </a:rPr>
              <a:t>Pardo</a:t>
            </a:r>
            <a:endParaRPr b="1" i="1">
              <a:latin typeface="Roboto"/>
              <a:ea typeface="Roboto"/>
              <a:cs typeface="Roboto"/>
              <a:sym typeface="Roboto"/>
            </a:endParaRPr>
          </a:p>
          <a:p>
            <a:pPr marL="0" lvl="0" indent="0" algn="l" rtl="0">
              <a:spcBef>
                <a:spcPts val="0"/>
              </a:spcBef>
              <a:spcAft>
                <a:spcPts val="0"/>
              </a:spcAft>
              <a:buNone/>
            </a:pPr>
            <a:endParaRPr b="1" i="1">
              <a:latin typeface="Roboto"/>
              <a:ea typeface="Roboto"/>
              <a:cs typeface="Roboto"/>
              <a:sym typeface="Roboto"/>
            </a:endParaRPr>
          </a:p>
          <a:p>
            <a:pPr marL="0" lvl="0" indent="0" algn="l" rtl="0">
              <a:spcBef>
                <a:spcPts val="0"/>
              </a:spcBef>
              <a:spcAft>
                <a:spcPts val="0"/>
              </a:spcAft>
              <a:buNone/>
            </a:pPr>
            <a:r>
              <a:rPr lang="en" b="1" i="1">
                <a:latin typeface="Roboto"/>
                <a:ea typeface="Roboto"/>
                <a:cs typeface="Roboto"/>
                <a:sym typeface="Roboto"/>
              </a:rPr>
              <a:t>Negro</a:t>
            </a:r>
            <a:endParaRPr b="1" i="1">
              <a:latin typeface="Roboto"/>
              <a:ea typeface="Roboto"/>
              <a:cs typeface="Roboto"/>
              <a:sym typeface="Roboto"/>
            </a:endParaRPr>
          </a:p>
          <a:p>
            <a:pPr marL="0" lvl="0" indent="0" algn="l" rtl="0">
              <a:spcBef>
                <a:spcPts val="0"/>
              </a:spcBef>
              <a:spcAft>
                <a:spcPts val="0"/>
              </a:spcAft>
              <a:buNone/>
            </a:pPr>
            <a:endParaRPr b="1" i="1">
              <a:latin typeface="Roboto"/>
              <a:ea typeface="Roboto"/>
              <a:cs typeface="Roboto"/>
              <a:sym typeface="Roboto"/>
            </a:endParaRPr>
          </a:p>
        </p:txBody>
      </p:sp>
      <p:sp>
        <p:nvSpPr>
          <p:cNvPr id="176" name="Google Shape;176;p23"/>
          <p:cNvSpPr/>
          <p:nvPr/>
        </p:nvSpPr>
        <p:spPr>
          <a:xfrm>
            <a:off x="3707775" y="518325"/>
            <a:ext cx="142800" cy="1514400"/>
          </a:xfrm>
          <a:prstGeom prst="righ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cxnSp>
        <p:nvCxnSpPr>
          <p:cNvPr id="177" name="Google Shape;177;p23"/>
          <p:cNvCxnSpPr/>
          <p:nvPr/>
        </p:nvCxnSpPr>
        <p:spPr>
          <a:xfrm>
            <a:off x="4069725" y="1251750"/>
            <a:ext cx="552600" cy="0"/>
          </a:xfrm>
          <a:prstGeom prst="straightConnector1">
            <a:avLst/>
          </a:prstGeom>
          <a:noFill/>
          <a:ln w="28575" cap="flat" cmpd="sng">
            <a:solidFill>
              <a:srgbClr val="0E9453"/>
            </a:solidFill>
            <a:prstDash val="solid"/>
            <a:round/>
            <a:headEnd type="none" w="med" len="med"/>
            <a:tailEnd type="triangle" w="med" len="med"/>
          </a:ln>
        </p:spPr>
      </p:cxnSp>
      <p:sp>
        <p:nvSpPr>
          <p:cNvPr id="178" name="Google Shape;178;p23"/>
          <p:cNvSpPr txBox="1"/>
          <p:nvPr/>
        </p:nvSpPr>
        <p:spPr>
          <a:xfrm>
            <a:off x="4784100" y="842175"/>
            <a:ext cx="19812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Different ways of Whiteness</a:t>
            </a:r>
            <a:endParaRPr>
              <a:latin typeface="Roboto"/>
              <a:ea typeface="Roboto"/>
              <a:cs typeface="Roboto"/>
              <a:sym typeface="Roboto"/>
            </a:endParaRPr>
          </a:p>
        </p:txBody>
      </p:sp>
      <p:sp>
        <p:nvSpPr>
          <p:cNvPr id="179" name="Google Shape;179;p23"/>
          <p:cNvSpPr/>
          <p:nvPr/>
        </p:nvSpPr>
        <p:spPr>
          <a:xfrm>
            <a:off x="3707775" y="2100738"/>
            <a:ext cx="142800" cy="471000"/>
          </a:xfrm>
          <a:prstGeom prst="righ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23"/>
          <p:cNvCxnSpPr/>
          <p:nvPr/>
        </p:nvCxnSpPr>
        <p:spPr>
          <a:xfrm>
            <a:off x="4019400" y="2336250"/>
            <a:ext cx="552600" cy="0"/>
          </a:xfrm>
          <a:prstGeom prst="straightConnector1">
            <a:avLst/>
          </a:prstGeom>
          <a:noFill/>
          <a:ln w="28575" cap="flat" cmpd="sng">
            <a:solidFill>
              <a:srgbClr val="0E9453"/>
            </a:solidFill>
            <a:prstDash val="solid"/>
            <a:round/>
            <a:headEnd type="none" w="med" len="med"/>
            <a:tailEnd type="triangle" w="med" len="med"/>
          </a:ln>
        </p:spPr>
      </p:cxnSp>
      <p:sp>
        <p:nvSpPr>
          <p:cNvPr id="181" name="Google Shape;181;p23"/>
          <p:cNvSpPr txBox="1"/>
          <p:nvPr/>
        </p:nvSpPr>
        <p:spPr>
          <a:xfrm>
            <a:off x="4849650" y="2089950"/>
            <a:ext cx="1133400" cy="6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One way of Blackness</a:t>
            </a:r>
            <a:endParaRPr>
              <a:latin typeface="Roboto"/>
              <a:ea typeface="Roboto"/>
              <a:cs typeface="Roboto"/>
              <a:sym typeface="Roboto"/>
            </a:endParaRPr>
          </a:p>
        </p:txBody>
      </p:sp>
      <p:cxnSp>
        <p:nvCxnSpPr>
          <p:cNvPr id="182" name="Google Shape;182;p23"/>
          <p:cNvCxnSpPr/>
          <p:nvPr/>
        </p:nvCxnSpPr>
        <p:spPr>
          <a:xfrm rot="10800000" flipH="1">
            <a:off x="5983050" y="2404200"/>
            <a:ext cx="647700" cy="9600"/>
          </a:xfrm>
          <a:prstGeom prst="straightConnector1">
            <a:avLst/>
          </a:prstGeom>
          <a:noFill/>
          <a:ln w="28575" cap="flat" cmpd="sng">
            <a:solidFill>
              <a:srgbClr val="0E9453"/>
            </a:solidFill>
            <a:prstDash val="solid"/>
            <a:round/>
            <a:headEnd type="none" w="med" len="med"/>
            <a:tailEnd type="triangle" w="med" len="med"/>
          </a:ln>
        </p:spPr>
      </p:cxnSp>
      <p:sp>
        <p:nvSpPr>
          <p:cNvPr id="183" name="Google Shape;183;p23"/>
          <p:cNvSpPr txBox="1"/>
          <p:nvPr/>
        </p:nvSpPr>
        <p:spPr>
          <a:xfrm>
            <a:off x="6765300" y="1546950"/>
            <a:ext cx="2237100" cy="11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Blackness in Buenos Aires has been reduced to a very limited and specific set of physical</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characteristics.</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3825" y="1384700"/>
            <a:ext cx="4523526" cy="2543226"/>
          </a:xfrm>
          <a:prstGeom prst="rect">
            <a:avLst/>
          </a:prstGeom>
          <a:noFill/>
          <a:ln>
            <a:noFill/>
          </a:ln>
        </p:spPr>
      </p:pic>
      <p:pic>
        <p:nvPicPr>
          <p:cNvPr id="189" name="Google Shape;189;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64026" y="1138225"/>
            <a:ext cx="4163274" cy="31241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3765526" cy="2419350"/>
          </a:xfrm>
          <a:prstGeom prst="rect">
            <a:avLst/>
          </a:prstGeom>
          <a:noFill/>
          <a:ln>
            <a:noFill/>
          </a:ln>
        </p:spPr>
      </p:pic>
      <p:sp>
        <p:nvSpPr>
          <p:cNvPr id="195" name="Google Shape;195;p25"/>
          <p:cNvSpPr txBox="1"/>
          <p:nvPr/>
        </p:nvSpPr>
        <p:spPr>
          <a:xfrm>
            <a:off x="152400" y="2671400"/>
            <a:ext cx="3765600" cy="13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Cambria"/>
                <a:ea typeface="Cambria"/>
                <a:cs typeface="Cambria"/>
                <a:sym typeface="Cambria"/>
              </a:rPr>
              <a:t>José Delfín Acosta Martínez</a:t>
            </a:r>
            <a:r>
              <a:rPr lang="en" sz="1700">
                <a:latin typeface="Cambria"/>
                <a:ea typeface="Cambria"/>
                <a:cs typeface="Cambria"/>
                <a:sym typeface="Cambria"/>
              </a:rPr>
              <a:t> was killed by the Buenos Aires police while defending two Afro-Brazilians from arbitrary detention</a:t>
            </a:r>
            <a:endParaRPr sz="1700">
              <a:latin typeface="Cambria"/>
              <a:ea typeface="Cambria"/>
              <a:cs typeface="Cambria"/>
              <a:sym typeface="Cambria"/>
            </a:endParaRPr>
          </a:p>
        </p:txBody>
      </p:sp>
      <p:pic>
        <p:nvPicPr>
          <p:cNvPr id="196" name="Google Shape;196;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70400" y="152400"/>
            <a:ext cx="4921201" cy="2550258"/>
          </a:xfrm>
          <a:prstGeom prst="rect">
            <a:avLst/>
          </a:prstGeom>
          <a:noFill/>
          <a:ln>
            <a:noFill/>
          </a:ln>
        </p:spPr>
      </p:pic>
      <p:sp>
        <p:nvSpPr>
          <p:cNvPr id="197" name="Google Shape;197;p25"/>
          <p:cNvSpPr txBox="1"/>
          <p:nvPr/>
        </p:nvSpPr>
        <p:spPr>
          <a:xfrm>
            <a:off x="4316775" y="2872500"/>
            <a:ext cx="4551000" cy="14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Cambria"/>
                <a:ea typeface="Cambria"/>
                <a:cs typeface="Cambria"/>
                <a:sym typeface="Cambria"/>
              </a:rPr>
              <a:t>Argentina was convicted of racism by the Inter-American Court of Human Rights, in a ruling that attributes to the State responsibility for the murder of the Afrodescendant  activist José Delfín Acosta Martínez, on April 5, 1996, by the Buenos Aires city police.</a:t>
            </a:r>
            <a:endParaRPr sz="1600">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504825" y="2732675"/>
            <a:ext cx="5028600" cy="2191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i="1">
                <a:solidFill>
                  <a:srgbClr val="000000"/>
                </a:solidFill>
                <a:latin typeface="Ubuntu"/>
                <a:ea typeface="Ubuntu"/>
                <a:cs typeface="Ubuntu"/>
                <a:sym typeface="Ubuntu"/>
              </a:rPr>
              <a:t>New perspectives 80's and 90's</a:t>
            </a:r>
            <a:endParaRPr sz="1500" i="1">
              <a:solidFill>
                <a:srgbClr val="000000"/>
              </a:solidFill>
              <a:latin typeface="Ubuntu"/>
              <a:ea typeface="Ubuntu"/>
              <a:cs typeface="Ubuntu"/>
              <a:sym typeface="Ubuntu"/>
            </a:endParaRPr>
          </a:p>
          <a:p>
            <a:pPr marL="0" lvl="0" indent="0" algn="l" rtl="0">
              <a:lnSpc>
                <a:spcPct val="150000"/>
              </a:lnSpc>
              <a:spcBef>
                <a:spcPts val="0"/>
              </a:spcBef>
              <a:spcAft>
                <a:spcPts val="0"/>
              </a:spcAft>
              <a:buNone/>
            </a:pPr>
            <a:endParaRPr sz="1300" i="1">
              <a:solidFill>
                <a:srgbClr val="000000"/>
              </a:solidFill>
              <a:latin typeface="Droid Serif"/>
              <a:ea typeface="Droid Serif"/>
              <a:cs typeface="Droid Serif"/>
              <a:sym typeface="Droid Serif"/>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Interdisciplinarity.</a:t>
            </a:r>
            <a:r>
              <a:rPr lang="en" sz="1200" b="0">
                <a:solidFill>
                  <a:srgbClr val="000000"/>
                </a:solidFill>
                <a:latin typeface="Cambria"/>
                <a:ea typeface="Cambria"/>
                <a:cs typeface="Cambria"/>
                <a:sym typeface="Cambria"/>
              </a:rPr>
              <a:t> Identities of Afro-descendant populations as historical processes. Specific contexts and interactions.  </a:t>
            </a:r>
            <a:endParaRPr sz="1200" b="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0" i="1">
                <a:solidFill>
                  <a:srgbClr val="000000"/>
                </a:solidFill>
                <a:latin typeface="Cambria"/>
                <a:ea typeface="Cambria"/>
                <a:cs typeface="Cambria"/>
                <a:sym typeface="Cambria"/>
              </a:rPr>
              <a:t> Resistance actions by black slaves and their descendants.</a:t>
            </a:r>
            <a:endParaRPr sz="1200" b="0" i="1">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0" i="1">
                <a:solidFill>
                  <a:srgbClr val="000000"/>
                </a:solidFill>
                <a:latin typeface="Cambria"/>
                <a:ea typeface="Cambria"/>
                <a:cs typeface="Cambria"/>
                <a:sym typeface="Cambria"/>
              </a:rPr>
              <a:t>Afro-descendants and their role in current Latin American societies.</a:t>
            </a:r>
            <a:endParaRPr sz="1200" b="0" i="1">
              <a:solidFill>
                <a:srgbClr val="000000"/>
              </a:solidFill>
              <a:latin typeface="Cambria"/>
              <a:ea typeface="Cambria"/>
              <a:cs typeface="Cambria"/>
              <a:sym typeface="Cambria"/>
            </a:endParaRPr>
          </a:p>
          <a:p>
            <a:pPr marL="0" lvl="0" indent="0" algn="l" rtl="0">
              <a:lnSpc>
                <a:spcPct val="150000"/>
              </a:lnSpc>
              <a:spcBef>
                <a:spcPts val="0"/>
              </a:spcBef>
              <a:spcAft>
                <a:spcPts val="0"/>
              </a:spcAft>
              <a:buNone/>
            </a:pPr>
            <a:endParaRPr sz="1300" i="1">
              <a:solidFill>
                <a:srgbClr val="000000"/>
              </a:solidFill>
              <a:latin typeface="Droid Serif"/>
              <a:ea typeface="Droid Serif"/>
              <a:cs typeface="Droid Serif"/>
              <a:sym typeface="Droid Serif"/>
            </a:endParaRPr>
          </a:p>
          <a:p>
            <a:pPr marL="0" lvl="0" indent="0" algn="l" rtl="0">
              <a:lnSpc>
                <a:spcPct val="150000"/>
              </a:lnSpc>
              <a:spcBef>
                <a:spcPts val="0"/>
              </a:spcBef>
              <a:spcAft>
                <a:spcPts val="0"/>
              </a:spcAft>
              <a:buNone/>
            </a:pPr>
            <a:endParaRPr sz="1300" i="1">
              <a:solidFill>
                <a:srgbClr val="000000"/>
              </a:solidFill>
              <a:latin typeface="Droid Serif"/>
              <a:ea typeface="Droid Serif"/>
              <a:cs typeface="Droid Serif"/>
              <a:sym typeface="Droid Serif"/>
            </a:endParaRPr>
          </a:p>
        </p:txBody>
      </p:sp>
      <p:sp>
        <p:nvSpPr>
          <p:cNvPr id="65" name="Google Shape;65;p14"/>
          <p:cNvSpPr txBox="1">
            <a:spLocks noGrp="1"/>
          </p:cNvSpPr>
          <p:nvPr>
            <p:ph type="body" idx="1"/>
          </p:nvPr>
        </p:nvSpPr>
        <p:spPr>
          <a:xfrm>
            <a:off x="504825" y="228500"/>
            <a:ext cx="4926300" cy="2191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b="1" i="1">
                <a:solidFill>
                  <a:srgbClr val="000000"/>
                </a:solidFill>
                <a:latin typeface="Ubuntu"/>
                <a:ea typeface="Ubuntu"/>
                <a:cs typeface="Ubuntu"/>
                <a:sym typeface="Ubuntu"/>
              </a:rPr>
              <a:t>Classics studies</a:t>
            </a:r>
            <a:endParaRPr sz="1700" b="1" i="1">
              <a:solidFill>
                <a:srgbClr val="000000"/>
              </a:solidFill>
              <a:latin typeface="Ubuntu"/>
              <a:ea typeface="Ubuntu"/>
              <a:cs typeface="Ubuntu"/>
              <a:sym typeface="Ubuntu"/>
            </a:endParaRPr>
          </a:p>
          <a:p>
            <a:pPr marL="0" lvl="0" indent="0" algn="ctr" rtl="0">
              <a:lnSpc>
                <a:spcPct val="150000"/>
              </a:lnSpc>
              <a:spcBef>
                <a:spcPts val="0"/>
              </a:spcBef>
              <a:spcAft>
                <a:spcPts val="0"/>
              </a:spcAft>
              <a:buNone/>
            </a:pPr>
            <a:endParaRPr sz="1300" b="1" i="1">
              <a:solidFill>
                <a:srgbClr val="000000"/>
              </a:solidFill>
              <a:latin typeface="Droid Serif"/>
              <a:ea typeface="Droid Serif"/>
              <a:cs typeface="Droid Serif"/>
              <a:sym typeface="Droid Serif"/>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Beginning of the 20th century. </a:t>
            </a:r>
            <a:r>
              <a:rPr lang="en" sz="1200" b="1">
                <a:solidFill>
                  <a:srgbClr val="000000"/>
                </a:solidFill>
                <a:latin typeface="Cambria"/>
                <a:ea typeface="Cambria"/>
                <a:cs typeface="Cambria"/>
                <a:sym typeface="Cambria"/>
              </a:rPr>
              <a:t>Anthropologists</a:t>
            </a:r>
            <a:r>
              <a:rPr lang="en" sz="1200">
                <a:solidFill>
                  <a:srgbClr val="000000"/>
                </a:solidFill>
                <a:latin typeface="Cambria"/>
                <a:ea typeface="Cambria"/>
                <a:cs typeface="Cambria"/>
                <a:sym typeface="Cambria"/>
              </a:rPr>
              <a:t> and </a:t>
            </a:r>
            <a:r>
              <a:rPr lang="en" sz="1200" b="1">
                <a:solidFill>
                  <a:srgbClr val="000000"/>
                </a:solidFill>
                <a:latin typeface="Cambria"/>
                <a:ea typeface="Cambria"/>
                <a:cs typeface="Cambria"/>
                <a:sym typeface="Cambria"/>
              </a:rPr>
              <a:t>Ethnohistorians</a:t>
            </a:r>
            <a:r>
              <a:rPr lang="en" sz="1200">
                <a:solidFill>
                  <a:srgbClr val="000000"/>
                </a:solidFill>
                <a:latin typeface="Cambria"/>
                <a:ea typeface="Cambria"/>
                <a:cs typeface="Cambria"/>
                <a:sym typeface="Cambria"/>
              </a:rPr>
              <a:t> showed interest in different aspects of the populations who descended from African slaves. </a:t>
            </a: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1">
                <a:solidFill>
                  <a:srgbClr val="000000"/>
                </a:solidFill>
                <a:latin typeface="Cambria"/>
                <a:ea typeface="Cambria"/>
                <a:cs typeface="Cambria"/>
                <a:sym typeface="Cambria"/>
              </a:rPr>
              <a:t>Folk studies</a:t>
            </a:r>
            <a:r>
              <a:rPr lang="en" sz="1200">
                <a:solidFill>
                  <a:srgbClr val="000000"/>
                </a:solidFill>
                <a:latin typeface="Cambria"/>
                <a:ea typeface="Cambria"/>
                <a:cs typeface="Cambria"/>
                <a:sym typeface="Cambria"/>
              </a:rPr>
              <a:t>. Essentialist perspective. </a:t>
            </a: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1">
                <a:solidFill>
                  <a:srgbClr val="000000"/>
                </a:solidFill>
                <a:latin typeface="Cambria"/>
                <a:ea typeface="Cambria"/>
                <a:cs typeface="Cambria"/>
                <a:sym typeface="Cambria"/>
              </a:rPr>
              <a:t>Historical studies</a:t>
            </a:r>
            <a:r>
              <a:rPr lang="en" sz="1200">
                <a:solidFill>
                  <a:srgbClr val="000000"/>
                </a:solidFill>
                <a:latin typeface="Cambria"/>
                <a:ea typeface="Cambria"/>
                <a:cs typeface="Cambria"/>
                <a:sym typeface="Cambria"/>
              </a:rPr>
              <a:t>. Description of the period of slavery during the colonial times.</a:t>
            </a:r>
            <a:endParaRPr sz="1200">
              <a:solidFill>
                <a:srgbClr val="000000"/>
              </a:solidFill>
              <a:latin typeface="Cambria"/>
              <a:ea typeface="Cambria"/>
              <a:cs typeface="Cambria"/>
              <a:sym typeface="Cambria"/>
            </a:endParaRPr>
          </a:p>
          <a:p>
            <a:pPr marL="0" lvl="0" indent="0" algn="just" rtl="0">
              <a:lnSpc>
                <a:spcPct val="115000"/>
              </a:lnSpc>
              <a:spcBef>
                <a:spcPts val="0"/>
              </a:spcBef>
              <a:spcAft>
                <a:spcPts val="0"/>
              </a:spcAft>
              <a:buNone/>
            </a:pPr>
            <a:endParaRPr sz="1200">
              <a:solidFill>
                <a:srgbClr val="000000"/>
              </a:solidFill>
              <a:latin typeface="Cambria"/>
              <a:ea typeface="Cambria"/>
              <a:cs typeface="Cambria"/>
              <a:sym typeface="Cambria"/>
            </a:endParaRPr>
          </a:p>
        </p:txBody>
      </p:sp>
      <p:pic>
        <p:nvPicPr>
          <p:cNvPr id="66" name="Google Shape;66;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66235" y="0"/>
            <a:ext cx="3077766"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26350" y="257163"/>
            <a:ext cx="2784274" cy="2924175"/>
          </a:xfrm>
          <a:prstGeom prst="rect">
            <a:avLst/>
          </a:prstGeom>
          <a:noFill/>
          <a:ln>
            <a:noFill/>
          </a:ln>
        </p:spPr>
      </p:pic>
      <p:sp>
        <p:nvSpPr>
          <p:cNvPr id="72" name="Google Shape;72;p15"/>
          <p:cNvSpPr txBox="1"/>
          <p:nvPr/>
        </p:nvSpPr>
        <p:spPr>
          <a:xfrm>
            <a:off x="179875" y="3307250"/>
            <a:ext cx="4125300" cy="1505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200" b="1" i="1">
                <a:latin typeface="Cambria"/>
                <a:ea typeface="Cambria"/>
                <a:cs typeface="Cambria"/>
                <a:sym typeface="Cambria"/>
              </a:rPr>
              <a:t>“ Ignoring the existence of discrimination and racism, at both the State and the society level, contributes directly and indirectly to perpetuating the practices of racism, racial discrimination, xenophobia and related intolerance.”</a:t>
            </a:r>
            <a:endParaRPr sz="1200" b="1" i="1">
              <a:latin typeface="Cambria"/>
              <a:ea typeface="Cambria"/>
              <a:cs typeface="Cambria"/>
              <a:sym typeface="Cambria"/>
            </a:endParaRPr>
          </a:p>
          <a:p>
            <a:pPr marL="457200" lvl="0" indent="0" algn="just" rtl="0">
              <a:lnSpc>
                <a:spcPct val="150000"/>
              </a:lnSpc>
              <a:spcBef>
                <a:spcPts val="0"/>
              </a:spcBef>
              <a:spcAft>
                <a:spcPts val="0"/>
              </a:spcAft>
              <a:buNone/>
            </a:pPr>
            <a:endParaRPr sz="1200" b="1">
              <a:latin typeface="Cambria"/>
              <a:ea typeface="Cambria"/>
              <a:cs typeface="Cambria"/>
              <a:sym typeface="Cambria"/>
            </a:endParaRPr>
          </a:p>
          <a:p>
            <a:pPr marL="0" lvl="0" indent="0" algn="just" rtl="0">
              <a:lnSpc>
                <a:spcPct val="150000"/>
              </a:lnSpc>
              <a:spcBef>
                <a:spcPts val="0"/>
              </a:spcBef>
              <a:spcAft>
                <a:spcPts val="0"/>
              </a:spcAft>
              <a:buNone/>
            </a:pPr>
            <a:endParaRPr>
              <a:latin typeface="Source Code Pro"/>
              <a:ea typeface="Source Code Pro"/>
              <a:cs typeface="Source Code Pro"/>
              <a:sym typeface="Source Code Pro"/>
            </a:endParaRPr>
          </a:p>
        </p:txBody>
      </p:sp>
      <p:sp>
        <p:nvSpPr>
          <p:cNvPr id="73" name="Google Shape;73;p15"/>
          <p:cNvSpPr txBox="1"/>
          <p:nvPr/>
        </p:nvSpPr>
        <p:spPr>
          <a:xfrm>
            <a:off x="4523275" y="3307250"/>
            <a:ext cx="4420500" cy="1669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200" i="1">
                <a:latin typeface="Cambria"/>
                <a:ea typeface="Cambria"/>
                <a:cs typeface="Cambria"/>
                <a:sym typeface="Cambria"/>
              </a:rPr>
              <a:t> </a:t>
            </a:r>
            <a:r>
              <a:rPr lang="en" sz="1200" b="1" i="1">
                <a:latin typeface="Cambria"/>
                <a:ea typeface="Cambria"/>
                <a:cs typeface="Cambria"/>
                <a:sym typeface="Cambria"/>
              </a:rPr>
              <a:t>“ The identity of the Americas cannot be dissociated from its multiracial, multiethnic, multicultural, multilingual and pluralistic character; a diversity that constitutes a contribution to human coexistence and the construction of cultures of mutual respect and democratic political systems”.</a:t>
            </a:r>
            <a:endParaRPr i="1">
              <a:latin typeface="Source Code Pro"/>
              <a:ea typeface="Source Code Pro"/>
              <a:cs typeface="Source Code Pro"/>
              <a:sym typeface="Source Code Pro"/>
            </a:endParaRPr>
          </a:p>
        </p:txBody>
      </p:sp>
      <p:sp>
        <p:nvSpPr>
          <p:cNvPr id="74" name="Google Shape;74;p15"/>
          <p:cNvSpPr txBox="1"/>
          <p:nvPr/>
        </p:nvSpPr>
        <p:spPr>
          <a:xfrm>
            <a:off x="212025" y="604050"/>
            <a:ext cx="3456600" cy="2152800"/>
          </a:xfrm>
          <a:prstGeom prst="rect">
            <a:avLst/>
          </a:prstGeom>
          <a:noFill/>
          <a:ln>
            <a:noFill/>
          </a:ln>
        </p:spPr>
        <p:txBody>
          <a:bodyPr spcFirstLastPara="1" wrap="square" lIns="91425" tIns="91425" rIns="91425" bIns="91425" anchor="t" anchorCtr="0">
            <a:noAutofit/>
          </a:bodyPr>
          <a:lstStyle/>
          <a:p>
            <a:pPr marL="457200" lvl="0" indent="-311150" algn="just" rtl="0">
              <a:lnSpc>
                <a:spcPct val="150000"/>
              </a:lnSpc>
              <a:spcBef>
                <a:spcPts val="0"/>
              </a:spcBef>
              <a:spcAft>
                <a:spcPts val="0"/>
              </a:spcAft>
              <a:buSzPts val="1300"/>
              <a:buFont typeface="Cambria"/>
              <a:buChar char="●"/>
            </a:pPr>
            <a:r>
              <a:rPr lang="en" sz="1300" b="1" i="1">
                <a:latin typeface="Cambria"/>
                <a:ea typeface="Cambria"/>
                <a:cs typeface="Cambria"/>
                <a:sym typeface="Cambria"/>
              </a:rPr>
              <a:t>Plan de Acción de Santiago.</a:t>
            </a:r>
            <a:r>
              <a:rPr lang="en" sz="1300" b="1">
                <a:latin typeface="Cambria"/>
                <a:ea typeface="Cambria"/>
                <a:cs typeface="Cambria"/>
                <a:sym typeface="Cambria"/>
              </a:rPr>
              <a:t> </a:t>
            </a:r>
            <a:r>
              <a:rPr lang="en" sz="1300">
                <a:latin typeface="Cambria"/>
                <a:ea typeface="Cambria"/>
                <a:cs typeface="Cambria"/>
                <a:sym typeface="Cambria"/>
              </a:rPr>
              <a:t>Regional Conference of the Americas. Santiago de Chile, 2000.</a:t>
            </a:r>
            <a:endParaRPr sz="1300">
              <a:latin typeface="Cambria"/>
              <a:ea typeface="Cambria"/>
              <a:cs typeface="Cambria"/>
              <a:sym typeface="Cambria"/>
            </a:endParaRPr>
          </a:p>
          <a:p>
            <a:pPr marL="457200" lvl="0" indent="0" algn="just" rtl="0">
              <a:lnSpc>
                <a:spcPct val="150000"/>
              </a:lnSpc>
              <a:spcBef>
                <a:spcPts val="0"/>
              </a:spcBef>
              <a:spcAft>
                <a:spcPts val="0"/>
              </a:spcAft>
              <a:buNone/>
            </a:pPr>
            <a:endParaRPr sz="1300">
              <a:latin typeface="Cambria"/>
              <a:ea typeface="Cambria"/>
              <a:cs typeface="Cambria"/>
              <a:sym typeface="Cambria"/>
            </a:endParaRPr>
          </a:p>
          <a:p>
            <a:pPr marL="457200" lvl="0" indent="-311150" algn="just" rtl="0">
              <a:lnSpc>
                <a:spcPct val="150000"/>
              </a:lnSpc>
              <a:spcBef>
                <a:spcPts val="0"/>
              </a:spcBef>
              <a:spcAft>
                <a:spcPts val="0"/>
              </a:spcAft>
              <a:buSzPts val="1300"/>
              <a:buFont typeface="Cambria"/>
              <a:buChar char="●"/>
            </a:pPr>
            <a:r>
              <a:rPr lang="en" sz="1300" b="1" i="1">
                <a:latin typeface="Cambria"/>
                <a:ea typeface="Cambria"/>
                <a:cs typeface="Cambria"/>
                <a:sym typeface="Cambria"/>
              </a:rPr>
              <a:t>World Conference against Racism, Racial Discrimination, Xenophobia and Related Intolerance</a:t>
            </a:r>
            <a:r>
              <a:rPr lang="en" sz="1300">
                <a:latin typeface="Cambria"/>
                <a:ea typeface="Cambria"/>
                <a:cs typeface="Cambria"/>
                <a:sym typeface="Cambria"/>
              </a:rPr>
              <a:t>.  Durban, South Africa, 2001.</a:t>
            </a:r>
            <a:endParaRPr sz="1300">
              <a:latin typeface="Cambria"/>
              <a:ea typeface="Cambria"/>
              <a:cs typeface="Cambria"/>
              <a:sym typeface="Cambria"/>
            </a:endParaRPr>
          </a:p>
        </p:txBody>
      </p:sp>
      <p:sp>
        <p:nvSpPr>
          <p:cNvPr id="75" name="Google Shape;75;p15"/>
          <p:cNvSpPr/>
          <p:nvPr/>
        </p:nvSpPr>
        <p:spPr>
          <a:xfrm>
            <a:off x="3668625" y="1327875"/>
            <a:ext cx="619200" cy="552600"/>
          </a:xfrm>
          <a:prstGeom prst="notchedRightArrow">
            <a:avLst>
              <a:gd name="adj1" fmla="val 50000"/>
              <a:gd name="adj2" fmla="val 500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4305175" y="1295808"/>
            <a:ext cx="1567200" cy="846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200" b="1">
                <a:latin typeface="Ubuntu"/>
                <a:ea typeface="Ubuntu"/>
                <a:cs typeface="Ubuntu"/>
                <a:sym typeface="Ubuntu"/>
              </a:rPr>
              <a:t>Strongly promoted academic studies</a:t>
            </a:r>
            <a:endParaRPr b="1">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0"/>
        <p:cNvGrpSpPr/>
        <p:nvPr/>
      </p:nvGrpSpPr>
      <p:grpSpPr>
        <a:xfrm>
          <a:off x="0" y="0"/>
          <a:ext cx="0" cy="0"/>
          <a:chOff x="0" y="0"/>
          <a:chExt cx="0" cy="0"/>
        </a:xfrm>
      </p:grpSpPr>
      <p:pic>
        <p:nvPicPr>
          <p:cNvPr id="81" name="Google Shape;81;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30800" y="0"/>
            <a:ext cx="3925775"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78500" y="364250"/>
            <a:ext cx="3793500" cy="602700"/>
          </a:xfrm>
          <a:prstGeom prst="rect">
            <a:avLst/>
          </a:prstGeom>
        </p:spPr>
        <p:txBody>
          <a:bodyPr spcFirstLastPara="1" wrap="square" lIns="91425" tIns="91425" rIns="91425" bIns="91425" anchor="t" anchorCtr="0">
            <a:noAutofit/>
          </a:bodyPr>
          <a:lstStyle/>
          <a:p>
            <a:pPr marL="457200" lvl="0" indent="0" algn="just" rtl="0">
              <a:lnSpc>
                <a:spcPct val="150000"/>
              </a:lnSpc>
              <a:spcBef>
                <a:spcPts val="0"/>
              </a:spcBef>
              <a:spcAft>
                <a:spcPts val="0"/>
              </a:spcAft>
              <a:buNone/>
            </a:pPr>
            <a:r>
              <a:rPr lang="en" sz="1700">
                <a:solidFill>
                  <a:srgbClr val="000000"/>
                </a:solidFill>
                <a:latin typeface="Ubuntu"/>
                <a:ea typeface="Ubuntu"/>
                <a:cs typeface="Ubuntu"/>
                <a:sym typeface="Ubuntu"/>
              </a:rPr>
              <a:t>Hypotheses of disappearance</a:t>
            </a:r>
            <a:endParaRPr>
              <a:latin typeface="Ubuntu"/>
              <a:ea typeface="Ubuntu"/>
              <a:cs typeface="Ubuntu"/>
              <a:sym typeface="Ubuntu"/>
            </a:endParaRPr>
          </a:p>
        </p:txBody>
      </p:sp>
      <p:sp>
        <p:nvSpPr>
          <p:cNvPr id="87" name="Google Shape;87;p17"/>
          <p:cNvSpPr txBox="1">
            <a:spLocks noGrp="1"/>
          </p:cNvSpPr>
          <p:nvPr>
            <p:ph type="body" idx="1"/>
          </p:nvPr>
        </p:nvSpPr>
        <p:spPr>
          <a:xfrm>
            <a:off x="-54150" y="901650"/>
            <a:ext cx="5588100" cy="4087500"/>
          </a:xfrm>
          <a:prstGeom prst="rect">
            <a:avLst/>
          </a:prstGeom>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000000"/>
              </a:buClr>
              <a:buSzPts val="1200"/>
              <a:buFont typeface="Cambria"/>
              <a:buChar char="●"/>
            </a:pPr>
            <a:r>
              <a:rPr lang="en" sz="1200" b="1">
                <a:solidFill>
                  <a:srgbClr val="000000"/>
                </a:solidFill>
                <a:latin typeface="Cambria"/>
                <a:ea typeface="Cambria"/>
                <a:cs typeface="Cambria"/>
                <a:sym typeface="Cambria"/>
              </a:rPr>
              <a:t>Epidemics</a:t>
            </a:r>
            <a:r>
              <a:rPr lang="en" sz="1200">
                <a:solidFill>
                  <a:srgbClr val="000000"/>
                </a:solidFill>
                <a:latin typeface="Cambria"/>
                <a:ea typeface="Cambria"/>
                <a:cs typeface="Cambria"/>
                <a:sym typeface="Cambria"/>
              </a:rPr>
              <a:t> over the course of the nineteenth century (particularly the yellow fever epidemic of 1871). </a:t>
            </a:r>
            <a:endParaRPr sz="1200">
              <a:solidFill>
                <a:srgbClr val="000000"/>
              </a:solidFill>
              <a:latin typeface="Cambria"/>
              <a:ea typeface="Cambria"/>
              <a:cs typeface="Cambria"/>
              <a:sym typeface="Cambria"/>
            </a:endParaRPr>
          </a:p>
          <a:p>
            <a:pPr marL="0" lvl="0" indent="0" algn="just" rtl="0">
              <a:lnSpc>
                <a:spcPct val="150000"/>
              </a:lnSpc>
              <a:spcBef>
                <a:spcPts val="0"/>
              </a:spcBef>
              <a:spcAft>
                <a:spcPts val="0"/>
              </a:spcAft>
              <a:buNone/>
            </a:pP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The </a:t>
            </a:r>
            <a:r>
              <a:rPr lang="en" sz="1200" b="1">
                <a:solidFill>
                  <a:srgbClr val="000000"/>
                </a:solidFill>
                <a:latin typeface="Cambria"/>
                <a:ea typeface="Cambria"/>
                <a:cs typeface="Cambria"/>
                <a:sym typeface="Cambria"/>
              </a:rPr>
              <a:t>overreliance on black soldiers as cannon fodder </a:t>
            </a:r>
            <a:r>
              <a:rPr lang="en" sz="1200">
                <a:solidFill>
                  <a:srgbClr val="000000"/>
                </a:solidFill>
                <a:latin typeface="Cambria"/>
                <a:ea typeface="Cambria"/>
                <a:cs typeface="Cambria"/>
                <a:sym typeface="Cambria"/>
              </a:rPr>
              <a:t>(carne de cañon) in wars, especially the Independence battles (1810–16) and the War of the Triple Alliance (1864–70, the “Paraguayan war”). </a:t>
            </a:r>
            <a:endParaRPr sz="1200">
              <a:solidFill>
                <a:srgbClr val="000000"/>
              </a:solidFill>
              <a:latin typeface="Cambria"/>
              <a:ea typeface="Cambria"/>
              <a:cs typeface="Cambria"/>
              <a:sym typeface="Cambria"/>
            </a:endParaRPr>
          </a:p>
          <a:p>
            <a:pPr marL="457200" lvl="0" indent="0" algn="just" rtl="0">
              <a:lnSpc>
                <a:spcPct val="150000"/>
              </a:lnSpc>
              <a:spcBef>
                <a:spcPts val="0"/>
              </a:spcBef>
              <a:spcAft>
                <a:spcPts val="0"/>
              </a:spcAft>
              <a:buNone/>
            </a:pP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1">
                <a:solidFill>
                  <a:srgbClr val="000000"/>
                </a:solidFill>
                <a:latin typeface="Cambria"/>
                <a:ea typeface="Cambria"/>
                <a:cs typeface="Cambria"/>
                <a:sym typeface="Cambria"/>
              </a:rPr>
              <a:t>The decline in trade of enslaved.</a:t>
            </a:r>
            <a:r>
              <a:rPr lang="en" sz="1200">
                <a:solidFill>
                  <a:srgbClr val="000000"/>
                </a:solidFill>
                <a:latin typeface="Cambria"/>
                <a:ea typeface="Cambria"/>
                <a:cs typeface="Cambria"/>
                <a:sym typeface="Cambria"/>
              </a:rPr>
              <a:t> The abolition of trafficking (1853 in the provinces, 1861 in Buenos Aires) would mark the end of the large-scale importation of Africans. </a:t>
            </a:r>
            <a:endParaRPr sz="1200">
              <a:solidFill>
                <a:srgbClr val="000000"/>
              </a:solidFill>
              <a:latin typeface="Cambria"/>
              <a:ea typeface="Cambria"/>
              <a:cs typeface="Cambria"/>
              <a:sym typeface="Cambria"/>
            </a:endParaRPr>
          </a:p>
          <a:p>
            <a:pPr marL="457200" lvl="0" indent="0" algn="just" rtl="0">
              <a:lnSpc>
                <a:spcPct val="150000"/>
              </a:lnSpc>
              <a:spcBef>
                <a:spcPts val="0"/>
              </a:spcBef>
              <a:spcAft>
                <a:spcPts val="0"/>
              </a:spcAft>
              <a:buNone/>
            </a:pP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b="1">
                <a:solidFill>
                  <a:srgbClr val="000000"/>
                </a:solidFill>
                <a:latin typeface="Cambria"/>
                <a:ea typeface="Cambria"/>
                <a:cs typeface="Cambria"/>
                <a:sym typeface="Cambria"/>
              </a:rPr>
              <a:t>Mestizaje</a:t>
            </a:r>
            <a:r>
              <a:rPr lang="en" sz="1200">
                <a:solidFill>
                  <a:srgbClr val="000000"/>
                </a:solidFill>
                <a:latin typeface="Cambria"/>
                <a:ea typeface="Cambria"/>
                <a:cs typeface="Cambria"/>
                <a:sym typeface="Cambria"/>
              </a:rPr>
              <a:t> – the idea that people of African descent (imagined as ever smaller in number) “mixed in” with lighter-skinned people (ever greater in number, especially during the period of mass immigration). </a:t>
            </a:r>
            <a:r>
              <a:rPr lang="en" sz="1200" b="1">
                <a:solidFill>
                  <a:srgbClr val="000000"/>
                </a:solidFill>
                <a:latin typeface="Cambria"/>
                <a:ea typeface="Cambria"/>
                <a:cs typeface="Cambria"/>
                <a:sym typeface="Cambria"/>
              </a:rPr>
              <a:t>Mixture as Whiteness.</a:t>
            </a:r>
            <a:endParaRPr sz="1200" b="1">
              <a:solidFill>
                <a:srgbClr val="000000"/>
              </a:solidFill>
              <a:latin typeface="Cambria"/>
              <a:ea typeface="Cambria"/>
              <a:cs typeface="Cambria"/>
              <a:sym typeface="Cambria"/>
            </a:endParaRPr>
          </a:p>
          <a:p>
            <a:pPr marL="0" lvl="0" indent="0" algn="l" rtl="0">
              <a:spcBef>
                <a:spcPts val="0"/>
              </a:spcBef>
              <a:spcAft>
                <a:spcPts val="1600"/>
              </a:spcAft>
              <a:buNone/>
            </a:pPr>
            <a:endParaRPr sz="1100" i="1">
              <a:solidFill>
                <a:srgbClr val="000000"/>
              </a:solidFill>
              <a:latin typeface="Arial"/>
              <a:ea typeface="Arial"/>
              <a:cs typeface="Arial"/>
              <a:sym typeface="Arial"/>
            </a:endParaRPr>
          </a:p>
        </p:txBody>
      </p:sp>
      <p:pic>
        <p:nvPicPr>
          <p:cNvPr id="88" name="Google Shape;88;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56125" y="0"/>
            <a:ext cx="3387874"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92"/>
        <p:cNvGrpSpPr/>
        <p:nvPr/>
      </p:nvGrpSpPr>
      <p:grpSpPr>
        <a:xfrm>
          <a:off x="0" y="0"/>
          <a:ext cx="0" cy="0"/>
          <a:chOff x="0" y="0"/>
          <a:chExt cx="0" cy="0"/>
        </a:xfrm>
      </p:grpSpPr>
      <p:pic>
        <p:nvPicPr>
          <p:cNvPr id="93" name="Google Shape;93;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51200" y="0"/>
            <a:ext cx="388222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2850"/>
            <a:ext cx="8520600" cy="695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700">
                <a:solidFill>
                  <a:srgbClr val="000000"/>
                </a:solidFill>
                <a:latin typeface="Ubuntu"/>
                <a:ea typeface="Ubuntu"/>
                <a:cs typeface="Ubuntu"/>
                <a:sym typeface="Ubuntu"/>
              </a:rPr>
              <a:t>Renewal of studies in Argentina </a:t>
            </a:r>
            <a:endParaRPr sz="4400">
              <a:latin typeface="Ubuntu"/>
              <a:ea typeface="Ubuntu"/>
              <a:cs typeface="Ubuntu"/>
              <a:sym typeface="Ubuntu"/>
            </a:endParaRPr>
          </a:p>
        </p:txBody>
      </p:sp>
      <p:sp>
        <p:nvSpPr>
          <p:cNvPr id="99" name="Google Shape;99;p19"/>
          <p:cNvSpPr txBox="1">
            <a:spLocks noGrp="1"/>
          </p:cNvSpPr>
          <p:nvPr>
            <p:ph type="body" idx="1"/>
          </p:nvPr>
        </p:nvSpPr>
        <p:spPr>
          <a:xfrm>
            <a:off x="396350" y="1358950"/>
            <a:ext cx="3645300" cy="3376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200" b="1">
                <a:solidFill>
                  <a:srgbClr val="000000"/>
                </a:solidFill>
                <a:highlight>
                  <a:srgbClr val="FFE599"/>
                </a:highlight>
                <a:latin typeface="Cambria"/>
                <a:ea typeface="Cambria"/>
                <a:cs typeface="Cambria"/>
                <a:sym typeface="Cambria"/>
              </a:rPr>
              <a:t>Studies of racial categories in the Colony and Republican times (17th century to the first half of the 19th century)</a:t>
            </a:r>
            <a:endParaRPr sz="1200" b="1">
              <a:solidFill>
                <a:srgbClr val="000000"/>
              </a:solidFill>
              <a:highlight>
                <a:srgbClr val="FFE599"/>
              </a:highlight>
              <a:latin typeface="Cambria"/>
              <a:ea typeface="Cambria"/>
              <a:cs typeface="Cambria"/>
              <a:sym typeface="Cambria"/>
            </a:endParaRPr>
          </a:p>
          <a:p>
            <a:pPr marL="0" lvl="0" indent="0" algn="just" rtl="0">
              <a:lnSpc>
                <a:spcPct val="150000"/>
              </a:lnSpc>
              <a:spcBef>
                <a:spcPts val="0"/>
              </a:spcBef>
              <a:spcAft>
                <a:spcPts val="0"/>
              </a:spcAft>
              <a:buNone/>
            </a:pPr>
            <a:endParaRPr sz="1200" b="1">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Displacement of the analysis towards unexplored areas, both in time and space.</a:t>
            </a:r>
            <a:endParaRPr sz="1200">
              <a:solidFill>
                <a:srgbClr val="000000"/>
              </a:solidFill>
              <a:latin typeface="Cambria"/>
              <a:ea typeface="Cambria"/>
              <a:cs typeface="Cambria"/>
              <a:sym typeface="Cambria"/>
            </a:endParaRPr>
          </a:p>
          <a:p>
            <a:pPr marL="457200" lvl="0" indent="0" algn="just" rtl="0">
              <a:lnSpc>
                <a:spcPct val="150000"/>
              </a:lnSpc>
              <a:spcBef>
                <a:spcPts val="0"/>
              </a:spcBef>
              <a:spcAft>
                <a:spcPts val="0"/>
              </a:spcAft>
              <a:buNone/>
            </a:pP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Multidimensional and contradictory nature of socio-racial stratification.</a:t>
            </a:r>
            <a:endParaRPr sz="1200">
              <a:solidFill>
                <a:srgbClr val="000000"/>
              </a:solidFill>
              <a:latin typeface="Cambria"/>
              <a:ea typeface="Cambria"/>
              <a:cs typeface="Cambria"/>
              <a:sym typeface="Cambria"/>
            </a:endParaRPr>
          </a:p>
          <a:p>
            <a:pPr marL="457200" lvl="0" indent="0" algn="just" rtl="0">
              <a:lnSpc>
                <a:spcPct val="150000"/>
              </a:lnSpc>
              <a:spcBef>
                <a:spcPts val="0"/>
              </a:spcBef>
              <a:spcAft>
                <a:spcPts val="0"/>
              </a:spcAft>
              <a:buNone/>
            </a:pPr>
            <a:endParaRPr sz="1200">
              <a:solidFill>
                <a:srgbClr val="000000"/>
              </a:solidFill>
              <a:latin typeface="Cambria"/>
              <a:ea typeface="Cambria"/>
              <a:cs typeface="Cambria"/>
              <a:sym typeface="Cambria"/>
            </a:endParaRPr>
          </a:p>
          <a:p>
            <a:pPr marL="457200" lvl="0" indent="-304800" algn="just" rtl="0">
              <a:lnSpc>
                <a:spcPct val="150000"/>
              </a:lnSpc>
              <a:spcBef>
                <a:spcPts val="0"/>
              </a:spcBef>
              <a:spcAft>
                <a:spcPts val="0"/>
              </a:spcAft>
              <a:buClr>
                <a:srgbClr val="000000"/>
              </a:buClr>
              <a:buSzPts val="1200"/>
              <a:buFont typeface="Cambria"/>
              <a:buChar char="●"/>
            </a:pPr>
            <a:r>
              <a:rPr lang="en" sz="1200">
                <a:solidFill>
                  <a:srgbClr val="000000"/>
                </a:solidFill>
                <a:latin typeface="Cambria"/>
                <a:ea typeface="Cambria"/>
                <a:cs typeface="Cambria"/>
                <a:sym typeface="Cambria"/>
              </a:rPr>
              <a:t>Inclusion of the gender variable.</a:t>
            </a:r>
            <a:endParaRPr/>
          </a:p>
        </p:txBody>
      </p:sp>
      <p:cxnSp>
        <p:nvCxnSpPr>
          <p:cNvPr id="100" name="Google Shape;100;p19"/>
          <p:cNvCxnSpPr/>
          <p:nvPr/>
        </p:nvCxnSpPr>
        <p:spPr>
          <a:xfrm flipH="1">
            <a:off x="2930400" y="787450"/>
            <a:ext cx="1641600" cy="465900"/>
          </a:xfrm>
          <a:prstGeom prst="straightConnector1">
            <a:avLst/>
          </a:prstGeom>
          <a:noFill/>
          <a:ln w="38100" cap="flat" cmpd="sng">
            <a:solidFill>
              <a:srgbClr val="FF9900"/>
            </a:solidFill>
            <a:prstDash val="solid"/>
            <a:round/>
            <a:headEnd type="none" w="med" len="med"/>
            <a:tailEnd type="triangle" w="med" len="med"/>
          </a:ln>
        </p:spPr>
      </p:cxnSp>
      <p:cxnSp>
        <p:nvCxnSpPr>
          <p:cNvPr id="101" name="Google Shape;101;p19"/>
          <p:cNvCxnSpPr/>
          <p:nvPr/>
        </p:nvCxnSpPr>
        <p:spPr>
          <a:xfrm>
            <a:off x="4572000" y="787450"/>
            <a:ext cx="1501500" cy="486900"/>
          </a:xfrm>
          <a:prstGeom prst="straightConnector1">
            <a:avLst/>
          </a:prstGeom>
          <a:noFill/>
          <a:ln w="38100" cap="flat" cmpd="sng">
            <a:solidFill>
              <a:srgbClr val="FF9900"/>
            </a:solidFill>
            <a:prstDash val="solid"/>
            <a:round/>
            <a:headEnd type="none" w="med" len="med"/>
            <a:tailEnd type="triangle" w="med" len="med"/>
          </a:ln>
        </p:spPr>
      </p:cxnSp>
      <p:sp>
        <p:nvSpPr>
          <p:cNvPr id="102" name="Google Shape;102;p19"/>
          <p:cNvSpPr txBox="1"/>
          <p:nvPr/>
        </p:nvSpPr>
        <p:spPr>
          <a:xfrm>
            <a:off x="4136850" y="1358950"/>
            <a:ext cx="4783800" cy="4633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200" b="1">
                <a:highlight>
                  <a:srgbClr val="FFE599"/>
                </a:highlight>
                <a:latin typeface="Cambria"/>
                <a:ea typeface="Cambria"/>
                <a:cs typeface="Cambria"/>
                <a:sym typeface="Cambria"/>
              </a:rPr>
              <a:t>Racial categories in Argentina in the XIX-XXI centuries</a:t>
            </a:r>
            <a:endParaRPr sz="1200" b="1">
              <a:highlight>
                <a:srgbClr val="FFE599"/>
              </a:highlight>
              <a:latin typeface="Cambria"/>
              <a:ea typeface="Cambria"/>
              <a:cs typeface="Cambria"/>
              <a:sym typeface="Cambria"/>
            </a:endParaRPr>
          </a:p>
          <a:p>
            <a:pPr marL="457200" lvl="0" indent="0" algn="just" rtl="0">
              <a:lnSpc>
                <a:spcPct val="150000"/>
              </a:lnSpc>
              <a:spcBef>
                <a:spcPts val="0"/>
              </a:spcBef>
              <a:spcAft>
                <a:spcPts val="0"/>
              </a:spcAft>
              <a:buNone/>
            </a:pPr>
            <a:endParaRPr sz="1200" b="1">
              <a:latin typeface="Cambria"/>
              <a:ea typeface="Cambria"/>
              <a:cs typeface="Cambria"/>
              <a:sym typeface="Cambria"/>
            </a:endParaRPr>
          </a:p>
          <a:p>
            <a:pPr marL="457200" lvl="0" indent="-304800" algn="just" rtl="0">
              <a:lnSpc>
                <a:spcPct val="150000"/>
              </a:lnSpc>
              <a:spcBef>
                <a:spcPts val="0"/>
              </a:spcBef>
              <a:spcAft>
                <a:spcPts val="0"/>
              </a:spcAft>
              <a:buSzPts val="1200"/>
              <a:buFont typeface="Cambria"/>
              <a:buChar char="●"/>
            </a:pPr>
            <a:r>
              <a:rPr lang="en" sz="1200" b="1">
                <a:latin typeface="Cambria"/>
                <a:ea typeface="Cambria"/>
                <a:cs typeface="Cambria"/>
                <a:sym typeface="Cambria"/>
              </a:rPr>
              <a:t>Racialized categories.</a:t>
            </a:r>
            <a:r>
              <a:rPr lang="en" sz="1200">
                <a:latin typeface="Cambria"/>
                <a:ea typeface="Cambria"/>
                <a:cs typeface="Cambria"/>
                <a:sym typeface="Cambria"/>
              </a:rPr>
              <a:t> Change, circulation and reproduction. Since the consolidation of the nation-state as a white-European project in the second half of the 19th century till the present. </a:t>
            </a:r>
            <a:endParaRPr sz="1200">
              <a:latin typeface="Cambria"/>
              <a:ea typeface="Cambria"/>
              <a:cs typeface="Cambria"/>
              <a:sym typeface="Cambria"/>
            </a:endParaRPr>
          </a:p>
          <a:p>
            <a:pPr marL="457200" lvl="0" indent="-304800" algn="just" rtl="0">
              <a:lnSpc>
                <a:spcPct val="150000"/>
              </a:lnSpc>
              <a:spcBef>
                <a:spcPts val="0"/>
              </a:spcBef>
              <a:spcAft>
                <a:spcPts val="0"/>
              </a:spcAft>
              <a:buSzPts val="1200"/>
              <a:buFont typeface="Cambria"/>
              <a:buChar char="●"/>
            </a:pPr>
            <a:r>
              <a:rPr lang="en" sz="1200" b="1">
                <a:latin typeface="Cambria"/>
                <a:ea typeface="Cambria"/>
                <a:cs typeface="Cambria"/>
                <a:sym typeface="Cambria"/>
              </a:rPr>
              <a:t>Social micro-operations</a:t>
            </a:r>
            <a:r>
              <a:rPr lang="en" sz="1200">
                <a:latin typeface="Cambria"/>
                <a:ea typeface="Cambria"/>
                <a:cs typeface="Cambria"/>
                <a:sym typeface="Cambria"/>
              </a:rPr>
              <a:t> of concealment of blackness in pursuit of whiteness. </a:t>
            </a:r>
            <a:endParaRPr sz="1200">
              <a:latin typeface="Cambria"/>
              <a:ea typeface="Cambria"/>
              <a:cs typeface="Cambria"/>
              <a:sym typeface="Cambria"/>
            </a:endParaRPr>
          </a:p>
          <a:p>
            <a:pPr marL="457200" lvl="0" indent="-304800" algn="just" rtl="0">
              <a:lnSpc>
                <a:spcPct val="150000"/>
              </a:lnSpc>
              <a:spcBef>
                <a:spcPts val="0"/>
              </a:spcBef>
              <a:spcAft>
                <a:spcPts val="0"/>
              </a:spcAft>
              <a:buSzPts val="1200"/>
              <a:buFont typeface="Cambria"/>
              <a:buChar char="●"/>
            </a:pPr>
            <a:r>
              <a:rPr lang="en" sz="1200" b="1">
                <a:latin typeface="Cambria"/>
                <a:ea typeface="Cambria"/>
                <a:cs typeface="Cambria"/>
                <a:sym typeface="Cambria"/>
              </a:rPr>
              <a:t>African migrations</a:t>
            </a:r>
            <a:r>
              <a:rPr lang="en" sz="1200">
                <a:latin typeface="Cambria"/>
                <a:ea typeface="Cambria"/>
                <a:cs typeface="Cambria"/>
                <a:sym typeface="Cambria"/>
              </a:rPr>
              <a:t> to Argentina in the 20th/21st centuries. </a:t>
            </a:r>
            <a:endParaRPr sz="1200">
              <a:latin typeface="Cambria"/>
              <a:ea typeface="Cambria"/>
              <a:cs typeface="Cambria"/>
              <a:sym typeface="Cambria"/>
            </a:endParaRPr>
          </a:p>
          <a:p>
            <a:pPr marL="457200" lvl="0" indent="-304800" algn="just" rtl="0">
              <a:lnSpc>
                <a:spcPct val="150000"/>
              </a:lnSpc>
              <a:spcBef>
                <a:spcPts val="0"/>
              </a:spcBef>
              <a:spcAft>
                <a:spcPts val="0"/>
              </a:spcAft>
              <a:buSzPts val="1200"/>
              <a:buFont typeface="Cambria"/>
              <a:buChar char="●"/>
            </a:pPr>
            <a:r>
              <a:rPr lang="en" sz="1200" b="1">
                <a:latin typeface="Cambria"/>
                <a:ea typeface="Cambria"/>
                <a:cs typeface="Cambria"/>
                <a:sym typeface="Cambria"/>
              </a:rPr>
              <a:t>Subaltern perspective</a:t>
            </a:r>
            <a:r>
              <a:rPr lang="en" sz="1200">
                <a:latin typeface="Cambria"/>
                <a:ea typeface="Cambria"/>
                <a:cs typeface="Cambria"/>
                <a:sym typeface="Cambria"/>
              </a:rPr>
              <a:t>. Investigation of Afro-descendant periodicals. Newspapers and magazines of the community itself.</a:t>
            </a:r>
            <a:endParaRPr sz="1200">
              <a:latin typeface="Cambria"/>
              <a:ea typeface="Cambria"/>
              <a:cs typeface="Cambria"/>
              <a:sym typeface="Cambria"/>
            </a:endParaRPr>
          </a:p>
          <a:p>
            <a:pPr marL="457200" lvl="0" indent="-304800" algn="just" rtl="0">
              <a:lnSpc>
                <a:spcPct val="150000"/>
              </a:lnSpc>
              <a:spcBef>
                <a:spcPts val="0"/>
              </a:spcBef>
              <a:spcAft>
                <a:spcPts val="0"/>
              </a:spcAft>
              <a:buSzPts val="1200"/>
              <a:buFont typeface="Cambria"/>
              <a:buChar char="●"/>
            </a:pPr>
            <a:r>
              <a:rPr lang="en" sz="1200" b="1">
                <a:latin typeface="Cambria"/>
                <a:ea typeface="Cambria"/>
                <a:cs typeface="Cambria"/>
                <a:sym typeface="Cambria"/>
              </a:rPr>
              <a:t>Visual studies. </a:t>
            </a:r>
            <a:r>
              <a:rPr lang="en" sz="1200">
                <a:latin typeface="Cambria"/>
                <a:ea typeface="Cambria"/>
                <a:cs typeface="Cambria"/>
                <a:sym typeface="Cambria"/>
              </a:rPr>
              <a:t>Analysis of sources never studied before. Media/ Social networks.</a:t>
            </a: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000">
                <a:latin typeface="Ubuntu"/>
                <a:ea typeface="Ubuntu"/>
                <a:cs typeface="Ubuntu"/>
                <a:sym typeface="Ubuntu"/>
              </a:rPr>
              <a:t>Racial  profiling in Buenos Aires</a:t>
            </a:r>
            <a:endParaRPr sz="3000">
              <a:latin typeface="Ubuntu"/>
              <a:ea typeface="Ubuntu"/>
              <a:cs typeface="Ubuntu"/>
              <a:sym typeface="Ubuntu"/>
            </a:endParaRPr>
          </a:p>
        </p:txBody>
      </p:sp>
      <p:sp>
        <p:nvSpPr>
          <p:cNvPr id="108" name="Google Shape;108;p20"/>
          <p:cNvSpPr txBox="1">
            <a:spLocks noGrp="1"/>
          </p:cNvSpPr>
          <p:nvPr>
            <p:ph type="body" idx="1"/>
          </p:nvPr>
        </p:nvSpPr>
        <p:spPr>
          <a:xfrm>
            <a:off x="543600" y="974075"/>
            <a:ext cx="7944000" cy="1101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solidFill>
                  <a:srgbClr val="000000"/>
                </a:solidFill>
                <a:latin typeface="Cambria"/>
                <a:ea typeface="Cambria"/>
                <a:cs typeface="Cambria"/>
                <a:sym typeface="Cambria"/>
              </a:rPr>
              <a:t>The discriminatory practice by law enforcement officials of targeting individuals for suspicion of crime/delinquency based on the individual's physical characteristics.</a:t>
            </a:r>
            <a:endParaRPr sz="2400"/>
          </a:p>
        </p:txBody>
      </p:sp>
      <p:grpSp>
        <p:nvGrpSpPr>
          <p:cNvPr id="109" name="Google Shape;109;p20"/>
          <p:cNvGrpSpPr/>
          <p:nvPr/>
        </p:nvGrpSpPr>
        <p:grpSpPr>
          <a:xfrm>
            <a:off x="3382755" y="2796462"/>
            <a:ext cx="2569011" cy="510372"/>
            <a:chOff x="4808316" y="2702603"/>
            <a:chExt cx="1999386" cy="510372"/>
          </a:xfrm>
        </p:grpSpPr>
        <p:sp>
          <p:nvSpPr>
            <p:cNvPr id="110" name="Google Shape;110;p20"/>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20"/>
            <p:cNvGrpSpPr/>
            <p:nvPr/>
          </p:nvGrpSpPr>
          <p:grpSpPr>
            <a:xfrm>
              <a:off x="4808316" y="2702603"/>
              <a:ext cx="1269418" cy="509287"/>
              <a:chOff x="4808316" y="2702603"/>
              <a:chExt cx="1269418" cy="509287"/>
            </a:xfrm>
          </p:grpSpPr>
          <p:grpSp>
            <p:nvGrpSpPr>
              <p:cNvPr id="112" name="Google Shape;112;p20"/>
              <p:cNvGrpSpPr/>
              <p:nvPr/>
            </p:nvGrpSpPr>
            <p:grpSpPr>
              <a:xfrm>
                <a:off x="4808316" y="2800065"/>
                <a:ext cx="92400" cy="411825"/>
                <a:chOff x="845575" y="2563700"/>
                <a:chExt cx="92400" cy="411825"/>
              </a:xfrm>
            </p:grpSpPr>
            <p:cxnSp>
              <p:nvCxnSpPr>
                <p:cNvPr id="113" name="Google Shape;113;p2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4" name="Google Shape;114;p2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20"/>
              <p:cNvSpPr txBox="1"/>
              <p:nvPr/>
            </p:nvSpPr>
            <p:spPr>
              <a:xfrm>
                <a:off x="5385034" y="270260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1900</a:t>
                </a:r>
                <a:endParaRPr sz="1200" b="1">
                  <a:latin typeface="Roboto"/>
                  <a:ea typeface="Roboto"/>
                  <a:cs typeface="Roboto"/>
                  <a:sym typeface="Roboto"/>
                </a:endParaRPr>
              </a:p>
            </p:txBody>
          </p:sp>
        </p:grpSp>
      </p:grpSp>
      <p:grpSp>
        <p:nvGrpSpPr>
          <p:cNvPr id="116" name="Google Shape;116;p20"/>
          <p:cNvGrpSpPr/>
          <p:nvPr/>
        </p:nvGrpSpPr>
        <p:grpSpPr>
          <a:xfrm>
            <a:off x="4628423" y="2796456"/>
            <a:ext cx="3537458" cy="1816319"/>
            <a:chOff x="5777783" y="2702596"/>
            <a:chExt cx="2753100" cy="1816319"/>
          </a:xfrm>
        </p:grpSpPr>
        <p:sp>
          <p:nvSpPr>
            <p:cNvPr id="117" name="Google Shape;117;p20"/>
            <p:cNvSpPr/>
            <p:nvPr/>
          </p:nvSpPr>
          <p:spPr>
            <a:xfrm>
              <a:off x="6807651" y="3079466"/>
              <a:ext cx="10449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20"/>
            <p:cNvGrpSpPr/>
            <p:nvPr/>
          </p:nvGrpSpPr>
          <p:grpSpPr>
            <a:xfrm>
              <a:off x="5777783" y="2702596"/>
              <a:ext cx="2753100" cy="1816319"/>
              <a:chOff x="5777783" y="2702596"/>
              <a:chExt cx="2753100" cy="1816319"/>
            </a:xfrm>
          </p:grpSpPr>
          <p:grpSp>
            <p:nvGrpSpPr>
              <p:cNvPr id="119" name="Google Shape;119;p20"/>
              <p:cNvGrpSpPr/>
              <p:nvPr/>
            </p:nvGrpSpPr>
            <p:grpSpPr>
              <a:xfrm rot="10800000">
                <a:off x="6760035" y="3079467"/>
                <a:ext cx="92400" cy="411825"/>
                <a:chOff x="2070100" y="2563700"/>
                <a:chExt cx="92400" cy="411825"/>
              </a:xfrm>
            </p:grpSpPr>
            <p:cxnSp>
              <p:nvCxnSpPr>
                <p:cNvPr id="120" name="Google Shape;120;p2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1" name="Google Shape;121;p2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0"/>
              <p:cNvSpPr txBox="1"/>
              <p:nvPr/>
            </p:nvSpPr>
            <p:spPr>
              <a:xfrm>
                <a:off x="6806228" y="2702596"/>
                <a:ext cx="745800" cy="37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b="1">
                    <a:latin typeface="Roboto"/>
                    <a:ea typeface="Roboto"/>
                    <a:cs typeface="Roboto"/>
                    <a:sym typeface="Roboto"/>
                  </a:rPr>
                  <a:t>2000</a:t>
                </a:r>
                <a:endParaRPr sz="1200" b="1">
                  <a:latin typeface="Roboto"/>
                  <a:ea typeface="Roboto"/>
                  <a:cs typeface="Roboto"/>
                  <a:sym typeface="Roboto"/>
                </a:endParaRPr>
              </a:p>
            </p:txBody>
          </p:sp>
          <p:sp>
            <p:nvSpPr>
              <p:cNvPr id="123" name="Google Shape;123;p20"/>
              <p:cNvSpPr txBox="1"/>
              <p:nvPr/>
            </p:nvSpPr>
            <p:spPr>
              <a:xfrm>
                <a:off x="5777783" y="3575116"/>
                <a:ext cx="27531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Development of Racial Profiling </a:t>
                </a:r>
                <a:endParaRPr sz="1200" b="1">
                  <a:latin typeface="Roboto"/>
                  <a:ea typeface="Roboto"/>
                  <a:cs typeface="Roboto"/>
                  <a:sym typeface="Roboto"/>
                </a:endParaRPr>
              </a:p>
              <a:p>
                <a:pPr marL="0" lvl="0" indent="0" algn="l" rtl="0">
                  <a:spcBef>
                    <a:spcPts val="1600"/>
                  </a:spcBef>
                  <a:spcAft>
                    <a:spcPts val="1600"/>
                  </a:spcAft>
                  <a:buNone/>
                </a:pPr>
                <a:endParaRPr sz="800" b="1">
                  <a:latin typeface="Roboto"/>
                  <a:ea typeface="Roboto"/>
                  <a:cs typeface="Roboto"/>
                  <a:sym typeface="Roboto"/>
                </a:endParaRPr>
              </a:p>
            </p:txBody>
          </p:sp>
        </p:grpSp>
      </p:grpSp>
      <p:grpSp>
        <p:nvGrpSpPr>
          <p:cNvPr id="124" name="Google Shape;124;p20"/>
          <p:cNvGrpSpPr/>
          <p:nvPr/>
        </p:nvGrpSpPr>
        <p:grpSpPr>
          <a:xfrm>
            <a:off x="865324" y="2796456"/>
            <a:ext cx="3867946" cy="1964469"/>
            <a:chOff x="2849073" y="2702596"/>
            <a:chExt cx="3010309" cy="1964469"/>
          </a:xfrm>
        </p:grpSpPr>
        <p:sp>
          <p:nvSpPr>
            <p:cNvPr id="125" name="Google Shape;125;p20"/>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0"/>
            <p:cNvGrpSpPr/>
            <p:nvPr/>
          </p:nvGrpSpPr>
          <p:grpSpPr>
            <a:xfrm>
              <a:off x="2849073" y="2702596"/>
              <a:ext cx="3010309" cy="1964469"/>
              <a:chOff x="2849073" y="2702596"/>
              <a:chExt cx="3010309" cy="1964469"/>
            </a:xfrm>
          </p:grpSpPr>
          <p:sp>
            <p:nvSpPr>
              <p:cNvPr id="127" name="Google Shape;127;p20"/>
              <p:cNvSpPr txBox="1"/>
              <p:nvPr/>
            </p:nvSpPr>
            <p:spPr>
              <a:xfrm>
                <a:off x="3497247"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1800</a:t>
                </a:r>
                <a:endParaRPr sz="1200" b="1">
                  <a:latin typeface="Roboto"/>
                  <a:ea typeface="Roboto"/>
                  <a:cs typeface="Roboto"/>
                  <a:sym typeface="Roboto"/>
                </a:endParaRPr>
              </a:p>
            </p:txBody>
          </p:sp>
          <p:grpSp>
            <p:nvGrpSpPr>
              <p:cNvPr id="128" name="Google Shape;128;p20"/>
              <p:cNvGrpSpPr/>
              <p:nvPr/>
            </p:nvGrpSpPr>
            <p:grpSpPr>
              <a:xfrm rot="10800000">
                <a:off x="2849073" y="3079467"/>
                <a:ext cx="92400" cy="411825"/>
                <a:chOff x="2070100" y="2563700"/>
                <a:chExt cx="92400" cy="411825"/>
              </a:xfrm>
            </p:grpSpPr>
            <p:cxnSp>
              <p:nvCxnSpPr>
                <p:cNvPr id="129" name="Google Shape;129;p2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0" name="Google Shape;130;p2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0"/>
              <p:cNvSpPr txBox="1"/>
              <p:nvPr/>
            </p:nvSpPr>
            <p:spPr>
              <a:xfrm>
                <a:off x="4426882" y="3212966"/>
                <a:ext cx="1432500" cy="14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Estate-Nation</a:t>
                </a:r>
                <a:endParaRPr sz="1200" b="1">
                  <a:latin typeface="Roboto"/>
                  <a:ea typeface="Roboto"/>
                  <a:cs typeface="Roboto"/>
                  <a:sym typeface="Roboto"/>
                </a:endParaRPr>
              </a:p>
              <a:p>
                <a:pPr marL="0" lvl="0" indent="0" algn="l" rtl="0">
                  <a:spcBef>
                    <a:spcPts val="1600"/>
                  </a:spcBef>
                  <a:spcAft>
                    <a:spcPts val="0"/>
                  </a:spcAft>
                  <a:buNone/>
                </a:pPr>
                <a:r>
                  <a:rPr lang="en" sz="1200" b="1">
                    <a:latin typeface="Roboto"/>
                    <a:ea typeface="Roboto"/>
                    <a:cs typeface="Roboto"/>
                    <a:sym typeface="Roboto"/>
                  </a:rPr>
                  <a:t>Social Control </a:t>
                </a:r>
                <a:endParaRPr sz="1200" b="1">
                  <a:latin typeface="Roboto"/>
                  <a:ea typeface="Roboto"/>
                  <a:cs typeface="Roboto"/>
                  <a:sym typeface="Roboto"/>
                </a:endParaRPr>
              </a:p>
              <a:p>
                <a:pPr marL="0" lvl="0" indent="0" algn="l" rtl="0">
                  <a:spcBef>
                    <a:spcPts val="1600"/>
                  </a:spcBef>
                  <a:spcAft>
                    <a:spcPts val="1600"/>
                  </a:spcAft>
                  <a:buNone/>
                </a:pPr>
                <a:r>
                  <a:rPr lang="en" sz="1200" b="1">
                    <a:latin typeface="Roboto"/>
                    <a:ea typeface="Roboto"/>
                    <a:cs typeface="Roboto"/>
                    <a:sym typeface="Roboto"/>
                  </a:rPr>
                  <a:t>New technologies to identify people</a:t>
                </a:r>
                <a:r>
                  <a:rPr lang="en" sz="800" b="1">
                    <a:latin typeface="Roboto"/>
                    <a:ea typeface="Roboto"/>
                    <a:cs typeface="Roboto"/>
                    <a:sym typeface="Roboto"/>
                  </a:rPr>
                  <a:t> </a:t>
                </a:r>
                <a:endParaRPr sz="800" b="1">
                  <a:latin typeface="Roboto"/>
                  <a:ea typeface="Roboto"/>
                  <a:cs typeface="Roboto"/>
                  <a:sym typeface="Roboto"/>
                </a:endParaRPr>
              </a:p>
            </p:txBody>
          </p:sp>
        </p:grpSp>
      </p:grpSp>
      <p:sp>
        <p:nvSpPr>
          <p:cNvPr id="132" name="Google Shape;132;p20"/>
          <p:cNvSpPr/>
          <p:nvPr/>
        </p:nvSpPr>
        <p:spPr>
          <a:xfrm>
            <a:off x="4460925" y="3480325"/>
            <a:ext cx="87300" cy="1056900"/>
          </a:xfrm>
          <a:prstGeom prst="rightBracket">
            <a:avLst>
              <a:gd name="adj" fmla="val 8333"/>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20"/>
          <p:cNvCxnSpPr/>
          <p:nvPr/>
        </p:nvCxnSpPr>
        <p:spPr>
          <a:xfrm rot="10800000" flipH="1">
            <a:off x="5550650" y="4199650"/>
            <a:ext cx="1678200" cy="10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9508" y="668438"/>
            <a:ext cx="4918992" cy="3806625"/>
          </a:xfrm>
          <a:prstGeom prst="rect">
            <a:avLst/>
          </a:prstGeom>
          <a:noFill/>
          <a:ln>
            <a:noFill/>
          </a:ln>
        </p:spPr>
      </p:pic>
      <p:pic>
        <p:nvPicPr>
          <p:cNvPr id="139" name="Google Shape;139;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173600" y="643325"/>
            <a:ext cx="3385871" cy="3689349"/>
          </a:xfrm>
          <a:prstGeom prst="rect">
            <a:avLst/>
          </a:prstGeom>
          <a:noFill/>
          <a:ln>
            <a:noFill/>
          </a:ln>
        </p:spPr>
      </p:pic>
      <p:sp>
        <p:nvSpPr>
          <p:cNvPr id="140" name="Google Shape;140;p21"/>
          <p:cNvSpPr txBox="1"/>
          <p:nvPr/>
        </p:nvSpPr>
        <p:spPr>
          <a:xfrm>
            <a:off x="311700" y="4262675"/>
            <a:ext cx="4086300" cy="473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200" b="1" i="1">
                <a:latin typeface="Cambria"/>
                <a:ea typeface="Cambria"/>
                <a:cs typeface="Cambria"/>
                <a:sym typeface="Cambria"/>
              </a:rPr>
              <a:t>Galería de Ladrones de la Capital 1880-1887</a:t>
            </a:r>
            <a:r>
              <a:rPr lang="en" sz="1300" i="1">
                <a:latin typeface="Source Code Pro"/>
                <a:ea typeface="Source Code Pro"/>
                <a:cs typeface="Source Code Pro"/>
                <a:sym typeface="Source Code Pro"/>
              </a:rPr>
              <a:t> </a:t>
            </a:r>
            <a:endParaRPr sz="1300" i="1">
              <a:latin typeface="Source Code Pro"/>
              <a:ea typeface="Source Code Pro"/>
              <a:cs typeface="Source Code Pro"/>
              <a:sym typeface="Source Code Pro"/>
            </a:endParaRPr>
          </a:p>
        </p:txBody>
      </p:sp>
      <p:sp>
        <p:nvSpPr>
          <p:cNvPr id="141" name="Google Shape;141;p21"/>
          <p:cNvSpPr txBox="1"/>
          <p:nvPr/>
        </p:nvSpPr>
        <p:spPr>
          <a:xfrm>
            <a:off x="5173600" y="4402675"/>
            <a:ext cx="3315600" cy="348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b="1" i="1">
                <a:latin typeface="Cambria"/>
                <a:ea typeface="Cambria"/>
                <a:cs typeface="Cambria"/>
                <a:sym typeface="Cambria"/>
              </a:rPr>
              <a:t>Galería de Ladrones conocidos 1902/1904</a:t>
            </a:r>
            <a:endParaRPr i="1">
              <a:latin typeface="Cambria"/>
              <a:ea typeface="Cambria"/>
              <a:cs typeface="Cambria"/>
              <a:sym typeface="Cambria"/>
            </a:endParaRPr>
          </a:p>
        </p:txBody>
      </p:sp>
      <p:sp>
        <p:nvSpPr>
          <p:cNvPr id="142" name="Google Shape;142;p21"/>
          <p:cNvSpPr txBox="1"/>
          <p:nvPr/>
        </p:nvSpPr>
        <p:spPr>
          <a:xfrm>
            <a:off x="2294700" y="60950"/>
            <a:ext cx="4231800" cy="34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mbria"/>
                <a:ea typeface="Cambria"/>
                <a:cs typeface="Cambria"/>
                <a:sym typeface="Cambria"/>
              </a:rPr>
              <a:t>Criminal Galleries</a:t>
            </a:r>
            <a:endParaRPr sz="2400">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Macintosh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Ubuntu</vt:lpstr>
      <vt:lpstr>Roboto</vt:lpstr>
      <vt:lpstr>Amatic SC</vt:lpstr>
      <vt:lpstr>Source Code Pro</vt:lpstr>
      <vt:lpstr>Beach Day</vt:lpstr>
      <vt:lpstr>Afro-Argentines. Expansion and consolidation of an interdisciplinary field of study The Police construction of racial profiles in the city of Buenos Aires.</vt:lpstr>
      <vt:lpstr>New perspectives 80's and 90's  Interdisciplinarity. Identities of Afro-descendant populations as historical processes. Specific contexts and interactions.    Resistance actions by black slaves and their descendants. Afro-descendants and their role in current Latin American societies.  </vt:lpstr>
      <vt:lpstr>PowerPoint Presentation</vt:lpstr>
      <vt:lpstr>PowerPoint Presentation</vt:lpstr>
      <vt:lpstr>Hypotheses of disappearance</vt:lpstr>
      <vt:lpstr>PowerPoint Presentation</vt:lpstr>
      <vt:lpstr>Renewal of studies in Argentina </vt:lpstr>
      <vt:lpstr>Racial  profiling in Buenos Aires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Afro-Argentines. Expansion and consolidation of an interdisciplinary field of study The Police construction of racial profiles in the city of Buenos Aires.</dc:title>
  <cp:lastModifiedBy>sofia venturoli</cp:lastModifiedBy>
  <cp:revision>1</cp:revision>
  <dcterms:modified xsi:type="dcterms:W3CDTF">2020-11-26T09:31:22Z</dcterms:modified>
</cp:coreProperties>
</file>